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1"/>
  </p:notesMasterIdLst>
  <p:sldIdLst>
    <p:sldId id="275" r:id="rId3"/>
    <p:sldId id="261" r:id="rId4"/>
    <p:sldId id="276" r:id="rId5"/>
    <p:sldId id="291" r:id="rId6"/>
    <p:sldId id="277" r:id="rId7"/>
    <p:sldId id="292" r:id="rId8"/>
    <p:sldId id="278" r:id="rId9"/>
    <p:sldId id="279" r:id="rId10"/>
    <p:sldId id="281" r:id="rId11"/>
    <p:sldId id="280" r:id="rId12"/>
    <p:sldId id="282" r:id="rId13"/>
    <p:sldId id="283" r:id="rId14"/>
    <p:sldId id="284" r:id="rId15"/>
    <p:sldId id="293" r:id="rId16"/>
    <p:sldId id="285" r:id="rId17"/>
    <p:sldId id="286" r:id="rId18"/>
    <p:sldId id="294" r:id="rId19"/>
    <p:sldId id="287" r:id="rId20"/>
    <p:sldId id="288" r:id="rId21"/>
    <p:sldId id="289" r:id="rId22"/>
    <p:sldId id="290" r:id="rId23"/>
    <p:sldId id="297" r:id="rId24"/>
    <p:sldId id="298" r:id="rId25"/>
    <p:sldId id="299" r:id="rId26"/>
    <p:sldId id="301" r:id="rId27"/>
    <p:sldId id="295" r:id="rId28"/>
    <p:sldId id="296" r:id="rId29"/>
    <p:sldId id="300" r:id="rId30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33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2298" y="-1386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4/2/2015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10903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49F52E-CB04-4058-B8FC-F96868000E40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Addition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Binary Addition  - Fundamental Operations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All digits below are binary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Basic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0 + 0  = 0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+ 0  = 1     also   0 + 1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Two More Advanced Operations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  = 10        ( i.e. 0   carry the 1)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 + 1+ 1  = 11   ( i.e. 1   carry the 1)</a:t>
            </a:r>
          </a:p>
          <a:p>
            <a:pPr marL="718775" lvl="1" indent="-358775" eaLnBrk="1" hangingPunct="1"/>
            <a:endParaRPr lang="en-GB" b="1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10101  +  11011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2010 Zone A Q1a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Addition ( part of 2010 Q1a)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825"/>
                <a:gridCol w="1081825"/>
                <a:gridCol w="1081825"/>
                <a:gridCol w="1081825"/>
                <a:gridCol w="1081825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Use the concept of “borrowing”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Use basic operations from binary addition, but in reverse.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Important</a:t>
            </a:r>
          </a:p>
          <a:p>
            <a:pPr marL="718775" lvl="1" indent="-358775" eaLnBrk="1" hangingPunct="1"/>
            <a:r>
              <a:rPr lang="en-GB" b="1" dirty="0" smtClean="0">
                <a:latin typeface="Arial" charset="0"/>
                <a:cs typeface="Arial" charset="0"/>
              </a:rPr>
              <a:t>10  -  1  = 1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110000 - 10111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48-23)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Subtraction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Subtraction (2</a:t>
            </a:r>
            <a:r>
              <a:rPr lang="en-IE" baseline="30000" dirty="0" smtClean="0">
                <a:latin typeface="Arial" charset="0"/>
                <a:cs typeface="Arial" charset="0"/>
              </a:rPr>
              <a:t>nd</a:t>
            </a:r>
            <a:r>
              <a:rPr lang="en-IE" dirty="0" smtClean="0">
                <a:latin typeface="Arial" charset="0"/>
                <a:cs typeface="Arial" charset="0"/>
              </a:rPr>
              <a:t> Example)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231819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55457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Addition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Additional Skill : Left Shifting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addition  :  </a:t>
            </a:r>
            <a:r>
              <a:rPr lang="en-GB" b="1" dirty="0" smtClean="0">
                <a:latin typeface="Arial" charset="0"/>
                <a:cs typeface="Arial" charset="0"/>
              </a:rPr>
              <a:t>1101 x 1101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Q5 pg 16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(Decimal Equivalent: 13 x 13 = 169)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(Correct Answer </a:t>
            </a:r>
            <a:r>
              <a:rPr lang="en-GB" b="1" dirty="0" smtClean="0">
                <a:latin typeface="Arial" charset="0"/>
                <a:cs typeface="Arial" charset="0"/>
              </a:rPr>
              <a:t>10101001</a:t>
            </a:r>
            <a:r>
              <a:rPr lang="en-GB" dirty="0" smtClean="0">
                <a:latin typeface="Arial" charset="0"/>
                <a:cs typeface="Arial" charset="0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176440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Multiplication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94717" y="1764406"/>
          <a:ext cx="540912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521"/>
                <a:gridCol w="901521"/>
                <a:gridCol w="901521"/>
                <a:gridCol w="901521"/>
                <a:gridCol w="901521"/>
                <a:gridCol w="901521"/>
              </a:tblGrid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i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0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i="0" u="none" dirty="0" smtClean="0"/>
                        <a:t>1</a:t>
                      </a:r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Follows on from Binary Subtraction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Task: carry out the following binary division  :  </a:t>
            </a:r>
            <a:r>
              <a:rPr lang="en-GB" b="1" dirty="0" smtClean="0">
                <a:latin typeface="Arial" charset="0"/>
                <a:cs typeface="Arial" charset="0"/>
              </a:rPr>
              <a:t>111011 </a:t>
            </a:r>
            <a:r>
              <a:rPr lang="en-IE" dirty="0" smtClean="0"/>
              <a:t>÷ </a:t>
            </a:r>
            <a:r>
              <a:rPr lang="en-GB" b="1" dirty="0" smtClean="0">
                <a:latin typeface="Arial" charset="0"/>
                <a:cs typeface="Arial" charset="0"/>
              </a:rPr>
              <a:t> 101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Taken from Study guide Exercises Q7 pg 17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( Decimal Equivalent: 59 </a:t>
            </a:r>
            <a:r>
              <a:rPr lang="en-IE" dirty="0" smtClean="0">
                <a:latin typeface="Arial" charset="0"/>
                <a:cs typeface="Arial" charset="0"/>
              </a:rPr>
              <a:t>÷ </a:t>
            </a:r>
            <a:r>
              <a:rPr lang="en-GB" dirty="0" smtClean="0">
                <a:latin typeface="Arial" charset="0"/>
                <a:cs typeface="Arial" charset="0"/>
              </a:rPr>
              <a:t> 5)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Binary Division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08347" y="2395471"/>
          <a:ext cx="5731101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  <a:gridCol w="636789"/>
              </a:tblGrid>
              <a:tr h="231819"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0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u="none" dirty="0" smtClean="0"/>
                        <a:t>1</a:t>
                      </a:r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  <a:tr h="345154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Overview of Tutorial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First  chapter of Study Guide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dirty="0" smtClean="0">
                <a:latin typeface="Arial" charset="0"/>
                <a:cs typeface="Arial" charset="0"/>
              </a:rPr>
              <a:t>Chapter 1 : Number Systems</a:t>
            </a:r>
          </a:p>
          <a:p>
            <a:pPr marL="1079138" lvl="2" indent="-287338" eaLnBrk="1" hangingPunct="1"/>
            <a:r>
              <a:rPr lang="en-IE" sz="1600" dirty="0" smtClean="0">
                <a:latin typeface="Arial" charset="0"/>
                <a:cs typeface="Arial" charset="0"/>
              </a:rPr>
              <a:t>1.1 Number Bases</a:t>
            </a:r>
          </a:p>
          <a:p>
            <a:pPr marL="1079138" lvl="2" indent="-287338" eaLnBrk="1" hangingPunct="1"/>
            <a:r>
              <a:rPr lang="en-IE" sz="1600" dirty="0" smtClean="0">
                <a:latin typeface="Arial" charset="0"/>
                <a:cs typeface="Arial" charset="0"/>
              </a:rPr>
              <a:t>1.2 Rational Numbers</a:t>
            </a:r>
          </a:p>
          <a:p>
            <a:pPr marL="1079138" lvl="2" indent="-287338" eaLnBrk="1" hangingPunct="1"/>
            <a:r>
              <a:rPr lang="en-IE" sz="1600" dirty="0" smtClean="0">
                <a:latin typeface="Arial" charset="0"/>
                <a:cs typeface="Arial" charset="0"/>
              </a:rPr>
              <a:t>1.3 Real Numbers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Subject Matter for Tutorial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end of chapter revision questions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past paper questions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Selected Questions from recommended texts</a:t>
            </a: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Also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Questions and Queries </a:t>
            </a:r>
          </a:p>
          <a:p>
            <a:pPr marL="718775" lvl="1" indent="-358775" eaLnBrk="1" hangingPunct="1"/>
            <a:r>
              <a:rPr lang="en-GB" dirty="0" err="1" smtClean="0">
                <a:latin typeface="Arial" charset="0"/>
                <a:cs typeface="Arial" charset="0"/>
              </a:rPr>
              <a:t>Youtube</a:t>
            </a:r>
            <a:r>
              <a:rPr lang="en-GB" dirty="0" smtClean="0">
                <a:latin typeface="Arial" charset="0"/>
                <a:cs typeface="Arial" charset="0"/>
              </a:rPr>
              <a:t> videos  listing at </a:t>
            </a:r>
            <a:r>
              <a:rPr lang="en-GB" b="1" dirty="0" smtClean="0">
                <a:latin typeface="Arial" charset="0"/>
                <a:cs typeface="Arial" charset="0"/>
              </a:rPr>
              <a:t>bit.ly/</a:t>
            </a:r>
            <a:r>
              <a:rPr lang="en-GB" b="1" dirty="0" err="1" smtClean="0">
                <a:latin typeface="Arial" charset="0"/>
                <a:cs typeface="Arial" charset="0"/>
              </a:rPr>
              <a:t>HibColl</a:t>
            </a:r>
            <a:r>
              <a:rPr lang="en-GB" b="1" dirty="0" smtClean="0">
                <a:latin typeface="Arial" charset="0"/>
                <a:cs typeface="Arial" charset="0"/>
              </a:rPr>
              <a:t>  - </a:t>
            </a:r>
            <a:r>
              <a:rPr lang="en-GB" dirty="0" smtClean="0">
                <a:latin typeface="Arial" charset="0"/>
                <a:cs typeface="Arial" charset="0"/>
              </a:rPr>
              <a:t>The </a:t>
            </a:r>
            <a:r>
              <a:rPr lang="en-GB" i="1" dirty="0" smtClean="0">
                <a:latin typeface="Arial" charset="0"/>
                <a:cs typeface="Arial" charset="0"/>
              </a:rPr>
              <a:t>Discrete Maths </a:t>
            </a:r>
            <a:r>
              <a:rPr lang="en-GB" dirty="0" smtClean="0">
                <a:latin typeface="Arial" charset="0"/>
                <a:cs typeface="Arial" charset="0"/>
              </a:rPr>
              <a:t>listings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We will open the discussion now, and continue at the forthcoming onsite tutorial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a Hexadecimal to Decimal</a:t>
            </a:r>
            <a:endParaRPr lang="en-GB" dirty="0" smtClean="0">
              <a:latin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215165"/>
          <a:ext cx="6096000" cy="262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74879"/>
                <a:gridCol w="749121"/>
                <a:gridCol w="762000"/>
                <a:gridCol w="762000"/>
                <a:gridCol w="762000"/>
              </a:tblGrid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Hex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Dec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C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12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D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13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A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14</a:t>
                      </a:r>
                      <a:endParaRPr lang="en-IE" dirty="0"/>
                    </a:p>
                  </a:txBody>
                  <a:tcPr/>
                </a:tc>
              </a:tr>
              <a:tr h="525458"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B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dirty="0" smtClean="0"/>
                        <a:t>F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15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>
                <a:latin typeface="Arial" charset="0"/>
                <a:cs typeface="Arial" charset="0"/>
              </a:rPr>
              <a:t>Hexadecimal Conversion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hexadecimal numbers to decimal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Convert the number (A5d)</a:t>
            </a:r>
            <a:r>
              <a:rPr lang="en-IE" sz="1400" dirty="0" smtClean="0">
                <a:latin typeface="Arial" charset="0"/>
                <a:cs typeface="Arial" charset="0"/>
              </a:rPr>
              <a:t>16</a:t>
            </a:r>
            <a:r>
              <a:rPr lang="en-IE" dirty="0" smtClean="0">
                <a:latin typeface="Arial" charset="0"/>
                <a:cs typeface="Arial" charset="0"/>
              </a:rPr>
              <a:t>  to decimal form (Answer :  2653)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Based on Question 10, page 17</a:t>
            </a: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(Recall  - anything to the power of zero is 1)</a:t>
            </a:r>
          </a:p>
          <a:p>
            <a:pPr marL="358775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A x 16                 +           5 x 16           +        D  x 16</a:t>
            </a:r>
            <a:endParaRPr lang="en-GB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 Standard Question</a:t>
            </a:r>
            <a:endParaRPr lang="en-I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1669" t="24159" r="24372" b="63012"/>
          <a:stretch>
            <a:fillRect/>
          </a:stretch>
        </p:blipFill>
        <p:spPr bwMode="auto">
          <a:xfrm>
            <a:off x="476517" y="1622738"/>
            <a:ext cx="7800056" cy="1390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Conversion Tables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4013" y="1519238"/>
          <a:ext cx="8362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1393825"/>
                <a:gridCol w="1393825"/>
                <a:gridCol w="1393825"/>
                <a:gridCol w="1393825"/>
                <a:gridCol w="139382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51604" t="24159" r="37259" b="70139"/>
          <a:stretch>
            <a:fillRect/>
          </a:stretch>
        </p:blipFill>
        <p:spPr bwMode="auto">
          <a:xfrm>
            <a:off x="502276" y="5009881"/>
            <a:ext cx="2884333" cy="1107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Exam Question 2007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0958" t="25942" r="24152" b="55368"/>
          <a:stretch>
            <a:fillRect/>
          </a:stretch>
        </p:blipFill>
        <p:spPr bwMode="auto">
          <a:xfrm>
            <a:off x="802545" y="1579553"/>
            <a:ext cx="7169478" cy="245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Integers, Rational and Real Numbers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Integers</a:t>
            </a:r>
          </a:p>
          <a:p>
            <a:r>
              <a:rPr lang="en-IE" dirty="0" smtClean="0"/>
              <a:t>Rational Numbers (Quotients)</a:t>
            </a:r>
          </a:p>
          <a:p>
            <a:r>
              <a:rPr lang="en-IE" dirty="0" smtClean="0"/>
              <a:t>Real Numbers</a:t>
            </a:r>
            <a:endParaRPr lang="en-I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2954" t="37029" r="24485" b="50055"/>
          <a:stretch>
            <a:fillRect/>
          </a:stretch>
        </p:blipFill>
        <p:spPr bwMode="auto">
          <a:xfrm>
            <a:off x="888642" y="1906655"/>
            <a:ext cx="7044744" cy="200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Repeating Decimals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X = 0.6363……</a:t>
            </a:r>
            <a:endParaRPr lang="en-I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Rational and Irrational numbers</a:t>
            </a:r>
            <a:endParaRPr lang="en-IE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22612" t="45792" r="24184" b="38863"/>
          <a:stretch>
            <a:fillRect/>
          </a:stretch>
        </p:blipFill>
        <p:spPr bwMode="auto">
          <a:xfrm>
            <a:off x="309094" y="1609859"/>
            <a:ext cx="8152327" cy="176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Chapter 1: Number Systems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Four main number systems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r>
              <a:rPr lang="en-IE" b="1" dirty="0" smtClean="0">
                <a:latin typeface="Arial" charset="0"/>
                <a:cs typeface="Arial" charset="0"/>
              </a:rPr>
              <a:t>Decimal  </a:t>
            </a:r>
            <a:r>
              <a:rPr lang="en-IE" dirty="0" smtClean="0">
                <a:latin typeface="Arial" charset="0"/>
                <a:cs typeface="Arial" charset="0"/>
              </a:rPr>
              <a:t>(Base 10)            (i.e. 0,1,2,3,4,5,6,7,8,9)</a:t>
            </a:r>
          </a:p>
          <a:p>
            <a:pPr marL="719138" lvl="1" indent="-287338" eaLnBrk="1" hangingPunct="1"/>
            <a:r>
              <a:rPr lang="en-IE" b="1" dirty="0" smtClean="0">
                <a:latin typeface="Arial" charset="0"/>
                <a:cs typeface="Arial" charset="0"/>
              </a:rPr>
              <a:t>Binary</a:t>
            </a:r>
            <a:r>
              <a:rPr lang="en-IE" dirty="0" smtClean="0">
                <a:latin typeface="Arial" charset="0"/>
                <a:cs typeface="Arial" charset="0"/>
              </a:rPr>
              <a:t>  (Base 2)                 (i.e. 0,1) </a:t>
            </a:r>
          </a:p>
          <a:p>
            <a:pPr marL="719138" lvl="1" indent="-287338" eaLnBrk="1" hangingPunct="1"/>
            <a:r>
              <a:rPr lang="en-IE" b="1" dirty="0" smtClean="0">
                <a:latin typeface="Arial" charset="0"/>
                <a:cs typeface="Arial" charset="0"/>
              </a:rPr>
              <a:t>Hexadecimal </a:t>
            </a:r>
            <a:r>
              <a:rPr lang="en-IE" dirty="0" smtClean="0">
                <a:latin typeface="Arial" charset="0"/>
                <a:cs typeface="Arial" charset="0"/>
              </a:rPr>
              <a:t>  (Base 16)   (i.e. 0,1,……,8,9,A,B,C,D,E,F) </a:t>
            </a:r>
          </a:p>
          <a:p>
            <a:pPr marL="719138" lvl="1" indent="-287338" eaLnBrk="1" hangingPunct="1"/>
            <a:r>
              <a:rPr lang="en-IE" b="1" dirty="0" smtClean="0">
                <a:latin typeface="Arial" charset="0"/>
                <a:cs typeface="Arial" charset="0"/>
              </a:rPr>
              <a:t>Octal </a:t>
            </a:r>
            <a:r>
              <a:rPr lang="en-IE" dirty="0" smtClean="0">
                <a:latin typeface="Arial" charset="0"/>
                <a:cs typeface="Arial" charset="0"/>
              </a:rPr>
              <a:t> (Base 8)                   (i.e. 0,1,2,3,4,5,6,7)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9138" lvl="1" indent="-287338" eaLnBrk="1" hangingPunct="1"/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GB" dirty="0" smtClean="0">
                <a:latin typeface="Arial" charset="0"/>
                <a:cs typeface="Arial" charset="0"/>
              </a:rPr>
              <a:t>Key Objectives 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Converting from one number system to another.</a:t>
            </a:r>
          </a:p>
          <a:p>
            <a:pPr marL="718775" lvl="1" indent="-358775" eaLnBrk="1" hangingPunct="1"/>
            <a:r>
              <a:rPr lang="en-GB" dirty="0" smtClean="0">
                <a:latin typeface="Arial" charset="0"/>
                <a:cs typeface="Arial" charset="0"/>
              </a:rPr>
              <a:t>Performing arithmetic operations (e.g. binary addition and subtraction)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Conversion Tables</a:t>
            </a:r>
            <a:endParaRPr lang="en-I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4013" y="1519238"/>
          <a:ext cx="8362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825"/>
                <a:gridCol w="1393825"/>
                <a:gridCol w="1393825"/>
                <a:gridCol w="1393825"/>
                <a:gridCol w="1393825"/>
                <a:gridCol w="1393825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Hex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b="1" dirty="0" smtClean="0">
                <a:latin typeface="Arial" charset="0"/>
                <a:cs typeface="Arial" charset="0"/>
              </a:rPr>
              <a:t>Task</a:t>
            </a:r>
            <a:r>
              <a:rPr lang="en-IE" dirty="0" smtClean="0">
                <a:latin typeface="Arial" charset="0"/>
                <a:cs typeface="Arial" charset="0"/>
              </a:rPr>
              <a:t>: Converting decimal numbers to binary</a:t>
            </a:r>
          </a:p>
          <a:p>
            <a:pPr marL="358775" indent="-358775" eaLnBrk="1" hangingPunct="1"/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decimal number (</a:t>
            </a:r>
            <a:r>
              <a:rPr lang="en-IE" b="1" dirty="0" smtClean="0"/>
              <a:t>347</a:t>
            </a:r>
            <a:r>
              <a:rPr lang="en-IE" dirty="0" smtClean="0"/>
              <a:t>)</a:t>
            </a:r>
            <a:r>
              <a:rPr lang="en-IE" sz="1200" dirty="0" smtClean="0"/>
              <a:t>10</a:t>
            </a:r>
            <a:r>
              <a:rPr lang="en-IE" dirty="0" smtClean="0"/>
              <a:t> in base 2” </a:t>
            </a:r>
          </a:p>
          <a:p>
            <a:pPr marL="358775" indent="-358775" eaLnBrk="1" hangingPunct="1"/>
            <a:endParaRPr lang="en-IE" dirty="0" smtClean="0"/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Q1c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Correct  Answer  -  </a:t>
            </a:r>
            <a:r>
              <a:rPr lang="en-IE" b="1" dirty="0" smtClean="0">
                <a:latin typeface="Arial" charset="0"/>
                <a:cs typeface="Arial" charset="0"/>
              </a:rPr>
              <a:t>101011011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Make a note of correct answer. I have a question at the end of the working!</a:t>
            </a:r>
          </a:p>
          <a:p>
            <a:pPr marL="718775" lvl="1" indent="-358775" eaLnBrk="1" hangingPunct="1">
              <a:buNone/>
            </a:pPr>
            <a:endParaRPr lang="en-GB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01521" y="1538668"/>
          <a:ext cx="6838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4"/>
                <a:gridCol w="1275008"/>
                <a:gridCol w="1558344"/>
                <a:gridCol w="1609859"/>
                <a:gridCol w="1751069"/>
              </a:tblGrid>
              <a:tr h="370840">
                <a:tc>
                  <a:txBody>
                    <a:bodyPr/>
                    <a:lstStyle/>
                    <a:p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Divided by 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Quotient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Remainder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347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173.5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7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9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01521" y="1538668"/>
          <a:ext cx="683822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944"/>
                <a:gridCol w="1275008"/>
                <a:gridCol w="1558344"/>
                <a:gridCol w="1609859"/>
                <a:gridCol w="1751069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Number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Divided by  2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Quotient 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Remainder 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E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E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10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The Binary System 				(1.1.2.  pg 3)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Task: Converting binary numbers to decimal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/>
              <a:t>“Express the binary number (1011.011)</a:t>
            </a:r>
            <a:r>
              <a:rPr lang="en-IE" sz="1400" dirty="0" smtClean="0"/>
              <a:t>2</a:t>
            </a:r>
            <a:r>
              <a:rPr lang="en-IE" dirty="0" smtClean="0"/>
              <a:t> as a decimal, showing all your workings.” 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Taken from 2010 Zone A Examination paper – Q1b (2 Marks)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Worked Example on Next Slide </a:t>
            </a: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358775" indent="-358775" eaLnBrk="1" hangingPunct="1"/>
            <a:r>
              <a:rPr lang="en-IE" dirty="0" smtClean="0">
                <a:latin typeface="Arial" charset="0"/>
                <a:cs typeface="Arial" charset="0"/>
              </a:rPr>
              <a:t>Important points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Anything to the power of zero is 1.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“decimal points” are a type of “</a:t>
            </a:r>
            <a:r>
              <a:rPr lang="en-IE" b="1" i="1" dirty="0" smtClean="0">
                <a:latin typeface="Arial" charset="0"/>
                <a:cs typeface="Arial" charset="0"/>
              </a:rPr>
              <a:t>radix point</a:t>
            </a:r>
            <a:r>
              <a:rPr lang="en-IE" dirty="0" smtClean="0">
                <a:latin typeface="Arial" charset="0"/>
                <a:cs typeface="Arial" charset="0"/>
              </a:rPr>
              <a:t>” – specific to decimal numbers.</a:t>
            </a:r>
          </a:p>
          <a:p>
            <a:pPr marL="718775" lvl="1" indent="-358775" eaLnBrk="1" hangingPunct="1"/>
            <a:r>
              <a:rPr lang="en-IE" dirty="0" smtClean="0">
                <a:latin typeface="Arial" charset="0"/>
                <a:cs typeface="Arial" charset="0"/>
              </a:rPr>
              <a:t>Demonstration of Negative Powers </a:t>
            </a:r>
            <a:endParaRPr lang="en-GB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  <a:p>
            <a:pPr marL="718775" lvl="1" indent="-358775" eaLnBrk="1" hangingPunct="1"/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dirty="0" smtClean="0">
                <a:latin typeface="Arial" charset="0"/>
                <a:cs typeface="Arial" charset="0"/>
              </a:rPr>
              <a:t>Decimal to Binary Conversion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 smtClean="0"/>
          </a:p>
          <a:p>
            <a:pPr eaLnBrk="1" fontAlgn="t" hangingPunct="1"/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2580" y="1661374"/>
          <a:ext cx="589082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08"/>
                <a:gridCol w="1254887"/>
                <a:gridCol w="1609859"/>
                <a:gridCol w="1751069"/>
              </a:tblGrid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Number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Power of 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Component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Multiple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1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3</a:t>
                      </a:r>
                      <a:endParaRPr lang="en-I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8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.</a:t>
                      </a:r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-3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0.125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346806"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Total =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</TotalTime>
  <Words>928</Words>
  <Application>Microsoft Office PowerPoint</Application>
  <PresentationFormat>On-screen Show (4:3)</PresentationFormat>
  <Paragraphs>470</Paragraphs>
  <Slides>28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1_master_ppe_title</vt:lpstr>
      <vt:lpstr>ppe_info_blue</vt:lpstr>
      <vt:lpstr>PowerPoint Presentation</vt:lpstr>
      <vt:lpstr>Overview of Tutorial</vt:lpstr>
      <vt:lpstr>Chapter 1: Number Systems</vt:lpstr>
      <vt:lpstr>Conversion Tables</vt:lpstr>
      <vt:lpstr>The Binary System     </vt:lpstr>
      <vt:lpstr>Decimal to Binary Conversion</vt:lpstr>
      <vt:lpstr>Decimal to Binary Conversion</vt:lpstr>
      <vt:lpstr>The Binary System     (1.1.2.  pg 3)</vt:lpstr>
      <vt:lpstr>Decimal to Binary Conversion</vt:lpstr>
      <vt:lpstr>Binary Addition</vt:lpstr>
      <vt:lpstr>Binary Addition ( part of 2010 Q1a)</vt:lpstr>
      <vt:lpstr>Binary Subtraction</vt:lpstr>
      <vt:lpstr>Binary Subtraction</vt:lpstr>
      <vt:lpstr>Binary Subtraction (2nd Example)</vt:lpstr>
      <vt:lpstr>Binary Multiplication</vt:lpstr>
      <vt:lpstr>Binary Multiplication</vt:lpstr>
      <vt:lpstr>Binary Multiplication</vt:lpstr>
      <vt:lpstr>Binary Division</vt:lpstr>
      <vt:lpstr>Binary Division</vt:lpstr>
      <vt:lpstr>Hexadecimal Conversion</vt:lpstr>
      <vt:lpstr>Hexadecimal Conversion</vt:lpstr>
      <vt:lpstr>Exam Standard Question</vt:lpstr>
      <vt:lpstr>Conversion Tables</vt:lpstr>
      <vt:lpstr>Exam Question 2007</vt:lpstr>
      <vt:lpstr>Integers, Rational and Real Numbers</vt:lpstr>
      <vt:lpstr>Repeating Decimals</vt:lpstr>
      <vt:lpstr>Repeating Decimals</vt:lpstr>
      <vt:lpstr>Rational and Irrational numbers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ULStaff</cp:lastModifiedBy>
  <cp:revision>312</cp:revision>
  <dcterms:created xsi:type="dcterms:W3CDTF">2009-08-17T15:34:05Z</dcterms:created>
  <dcterms:modified xsi:type="dcterms:W3CDTF">2015-04-02T14:48:37Z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