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6E519-6E8A-43A9-9C8D-011F1C88D061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D0BD-6D40-4834-B44C-983D53EDED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06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6F9F7A-C53A-48A9-9545-2D4123B28D78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04DB91-B6D2-47AD-86CF-96F532E64688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7B9067-6AB9-4A71-AF20-C83E7794C15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D9CEA3-3966-4191-A162-54756D42E5A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1858A7-AB43-4197-A4B9-C9ADAA8C99A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6F0EA3-3610-4CFC-ACBD-EDA482E9B5A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3D7884-87F1-4EC9-8B1A-0835D0D70AB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117F54-3413-4BB0-954F-E39FAFFF80D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50AEC6-1146-4B50-9A13-8C4DF735221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6045CB-C2B8-40F0-A712-EE1E4FDBD7EE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626AAE-C312-4020-87D4-F948EF73C78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C8782E-4E5F-4DF2-B936-9584C8D9B9B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85B3B-DF98-4E62-9DEA-697188D5F75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CD798E-9939-4E28-BEBF-9F0833AA5C08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336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30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38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e_histm_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</a:rPr>
              <a:t>Tutor : </a:t>
            </a:r>
            <a:r>
              <a:rPr lang="en-IE" sz="2000">
                <a:latin typeface="Calibri" pitchFamily="34" charset="0"/>
              </a:rPr>
              <a:t>Kevin O’Brien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</a:rPr>
              <a:t>Tutorial: </a:t>
            </a:r>
            <a:r>
              <a:rPr lang="en-IE" sz="2000">
                <a:latin typeface="Calibri" pitchFamily="34" charset="0"/>
              </a:rPr>
              <a:t>Maths for Computing</a:t>
            </a:r>
            <a:endParaRPr lang="en-IE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8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e_meth_inf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86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440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692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3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08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53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3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3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9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A3FC-151D-42BC-8B42-3A2FD2AB6B16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2F7D-5F53-4BAC-9433-33D804281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459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584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The Laws of Logic</a:t>
            </a:r>
          </a:p>
        </p:txBody>
      </p:sp>
      <p:sp>
        <p:nvSpPr>
          <p:cNvPr id="1229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altLang="en-US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altLang="en-US" b="1" smtClean="0">
                <a:latin typeface="Arial" charset="0"/>
                <a:cs typeface="Arial" charset="0"/>
              </a:rPr>
              <a:t>(p</a:t>
            </a:r>
            <a:r>
              <a:rPr lang="en-IE" altLang="en-US" smtClean="0">
                <a:latin typeface="Arial" charset="0"/>
                <a:cs typeface="Arial" charset="0"/>
              </a:rPr>
              <a:t>∧</a:t>
            </a:r>
            <a:r>
              <a:rPr lang="en-US" altLang="en-US" b="1" smtClean="0">
                <a:latin typeface="Arial" charset="0"/>
                <a:cs typeface="Arial" charset="0"/>
              </a:rPr>
              <a:t>q) </a:t>
            </a:r>
            <a:r>
              <a:rPr lang="en-IE" altLang="en-US" smtClean="0">
                <a:latin typeface="Arial" charset="0"/>
                <a:cs typeface="Arial" charset="0"/>
              </a:rPr>
              <a:t>∨ </a:t>
            </a:r>
            <a:r>
              <a:rPr lang="en-US" altLang="en-US" b="1" smtClean="0">
                <a:latin typeface="Arial" charset="0"/>
                <a:cs typeface="Arial" charset="0"/>
              </a:rPr>
              <a:t>(¬p </a:t>
            </a:r>
            <a:r>
              <a:rPr lang="en-IE" altLang="en-US" smtClean="0">
                <a:latin typeface="Arial" charset="0"/>
                <a:cs typeface="Arial" charset="0"/>
              </a:rPr>
              <a:t>∧</a:t>
            </a:r>
            <a:r>
              <a:rPr lang="en-US" altLang="en-US" b="1" smtClean="0">
                <a:latin typeface="Arial" charset="0"/>
                <a:cs typeface="Arial" charset="0"/>
              </a:rPr>
              <a:t> ¬q) </a:t>
            </a:r>
            <a:r>
              <a:rPr lang="en-IE" altLang="en-US" smtClean="0">
                <a:latin typeface="Arial" charset="0"/>
                <a:cs typeface="Arial" charset="0"/>
              </a:rPr>
              <a:t>≡</a:t>
            </a:r>
            <a:r>
              <a:rPr lang="en-IE" altLang="en-US" b="1" smtClean="0">
                <a:latin typeface="Arial" charset="0"/>
                <a:cs typeface="Arial" charset="0"/>
              </a:rPr>
              <a:t> p </a:t>
            </a:r>
            <a:r>
              <a:rPr lang="en-IE" altLang="en-US" smtClean="0">
                <a:latin typeface="Arial" charset="0"/>
                <a:cs typeface="Arial" charset="0"/>
              </a:rPr>
              <a:t>↔ </a:t>
            </a:r>
            <a:r>
              <a:rPr lang="en-IE" altLang="en-US" b="1" smtClean="0">
                <a:latin typeface="Arial" charset="0"/>
                <a:cs typeface="Arial" charset="0"/>
              </a:rPr>
              <a:t>q</a:t>
            </a: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1011" cy="337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41"/>
                <a:gridCol w="463141"/>
                <a:gridCol w="1141952"/>
                <a:gridCol w="679083"/>
                <a:gridCol w="611215"/>
                <a:gridCol w="1613407"/>
                <a:gridCol w="1987120"/>
                <a:gridCol w="1141952"/>
              </a:tblGrid>
              <a:tr h="674687"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p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¬p 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¬q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(¬p 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 ¬q)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(p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q) </a:t>
                      </a:r>
                      <a:r>
                        <a:rPr lang="en-IE" sz="1800" dirty="0" smtClean="0"/>
                        <a:t>∨ </a:t>
                      </a:r>
                      <a:r>
                        <a:rPr lang="en-US" sz="1800" b="1" dirty="0" smtClean="0"/>
                        <a:t>(¬p 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 ¬q) 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IE" sz="1800" b="1" dirty="0" smtClean="0"/>
                        <a:t>p </a:t>
                      </a:r>
                      <a:r>
                        <a:rPr lang="en-IE" sz="1800" dirty="0" smtClean="0"/>
                        <a:t>↔ </a:t>
                      </a:r>
                      <a:r>
                        <a:rPr lang="en-IE" sz="1800" b="1" dirty="0" smtClean="0"/>
                        <a:t>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248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The Laws of Logic (Answer)</a:t>
            </a:r>
          </a:p>
        </p:txBody>
      </p:sp>
      <p:sp>
        <p:nvSpPr>
          <p:cNvPr id="1331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altLang="en-US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altLang="en-US" b="1" smtClean="0">
                <a:latin typeface="Arial" charset="0"/>
                <a:cs typeface="Arial" charset="0"/>
              </a:rPr>
              <a:t>(p</a:t>
            </a:r>
            <a:r>
              <a:rPr lang="en-IE" altLang="en-US" smtClean="0">
                <a:latin typeface="Arial" charset="0"/>
                <a:cs typeface="Arial" charset="0"/>
              </a:rPr>
              <a:t>∧</a:t>
            </a:r>
            <a:r>
              <a:rPr lang="en-US" altLang="en-US" b="1" smtClean="0">
                <a:latin typeface="Arial" charset="0"/>
                <a:cs typeface="Arial" charset="0"/>
              </a:rPr>
              <a:t>q) </a:t>
            </a:r>
            <a:r>
              <a:rPr lang="en-IE" altLang="en-US" smtClean="0">
                <a:latin typeface="Arial" charset="0"/>
                <a:cs typeface="Arial" charset="0"/>
              </a:rPr>
              <a:t>∨ </a:t>
            </a:r>
            <a:r>
              <a:rPr lang="en-US" altLang="en-US" b="1" smtClean="0">
                <a:latin typeface="Arial" charset="0"/>
                <a:cs typeface="Arial" charset="0"/>
              </a:rPr>
              <a:t>(¬p </a:t>
            </a:r>
            <a:r>
              <a:rPr lang="en-IE" altLang="en-US" smtClean="0">
                <a:latin typeface="Arial" charset="0"/>
                <a:cs typeface="Arial" charset="0"/>
              </a:rPr>
              <a:t>∧</a:t>
            </a:r>
            <a:r>
              <a:rPr lang="en-US" altLang="en-US" b="1" smtClean="0">
                <a:latin typeface="Arial" charset="0"/>
                <a:cs typeface="Arial" charset="0"/>
              </a:rPr>
              <a:t> ¬q) </a:t>
            </a:r>
            <a:r>
              <a:rPr lang="en-IE" altLang="en-US" smtClean="0">
                <a:latin typeface="Arial" charset="0"/>
                <a:cs typeface="Arial" charset="0"/>
              </a:rPr>
              <a:t>≡</a:t>
            </a:r>
            <a:r>
              <a:rPr lang="en-IE" altLang="en-US" b="1" smtClean="0">
                <a:latin typeface="Arial" charset="0"/>
                <a:cs typeface="Arial" charset="0"/>
              </a:rPr>
              <a:t> p </a:t>
            </a:r>
            <a:r>
              <a:rPr lang="en-IE" altLang="en-US" smtClean="0">
                <a:latin typeface="Arial" charset="0"/>
                <a:cs typeface="Arial" charset="0"/>
              </a:rPr>
              <a:t>↔ </a:t>
            </a:r>
            <a:r>
              <a:rPr lang="en-IE" altLang="en-US" b="1" smtClean="0">
                <a:latin typeface="Arial" charset="0"/>
                <a:cs typeface="Arial" charset="0"/>
              </a:rPr>
              <a:t>q</a:t>
            </a: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1011" cy="337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41"/>
                <a:gridCol w="463141"/>
                <a:gridCol w="1141952"/>
                <a:gridCol w="679083"/>
                <a:gridCol w="611215"/>
                <a:gridCol w="1613407"/>
                <a:gridCol w="1987120"/>
                <a:gridCol w="1141952"/>
              </a:tblGrid>
              <a:tr h="674687"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p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¬p 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¬q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(¬p 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 ¬q)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(p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q) </a:t>
                      </a:r>
                      <a:r>
                        <a:rPr lang="en-IE" sz="1800" dirty="0" smtClean="0"/>
                        <a:t>∨ </a:t>
                      </a:r>
                      <a:r>
                        <a:rPr lang="en-US" sz="1800" b="1" dirty="0" smtClean="0"/>
                        <a:t>(¬p 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 ¬q) 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r>
                        <a:rPr lang="en-IE" sz="1800" b="1" dirty="0" smtClean="0"/>
                        <a:t>p </a:t>
                      </a:r>
                      <a:r>
                        <a:rPr lang="en-IE" sz="1800" dirty="0" smtClean="0"/>
                        <a:t>↔ </a:t>
                      </a:r>
                      <a:r>
                        <a:rPr lang="en-IE" sz="1800" b="1" dirty="0" smtClean="0"/>
                        <a:t>q</a:t>
                      </a:r>
                      <a:endParaRPr lang="en-IE" sz="1800" dirty="0"/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  <a:tr h="67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6" marB="457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442" marR="91442" marT="45716" marB="45716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488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57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altLang="en-US" sz="1800" smtClean="0">
                <a:latin typeface="Arial" charset="0"/>
                <a:cs typeface="Arial" charset="0"/>
              </a:rPr>
              <a:t>(2008 Q3b)</a:t>
            </a:r>
          </a:p>
          <a:p>
            <a:pPr marL="431800" lvl="1" indent="0" eaLnBrk="1" hangingPunct="1">
              <a:buFont typeface="Arial" charset="0"/>
              <a:buNone/>
            </a:pPr>
            <a:r>
              <a:rPr lang="en-IE" altLang="en-US" sz="1800" smtClean="0">
                <a:latin typeface="Arial" charset="0"/>
                <a:cs typeface="Arial" charset="0"/>
              </a:rPr>
              <a:t>Construct a logic network that accepts as inputs p and q, which may independently have value 0 or 1, and give as final output </a:t>
            </a:r>
            <a:r>
              <a:rPr lang="en-US" altLang="en-US" sz="1800" smtClean="0">
                <a:latin typeface="Arial" charset="0"/>
                <a:cs typeface="Arial" charset="0"/>
              </a:rPr>
              <a:t>¬(p </a:t>
            </a:r>
            <a:r>
              <a:rPr lang="en-IE" altLang="en-US" sz="1800" smtClean="0">
                <a:latin typeface="Arial" charset="0"/>
                <a:cs typeface="Arial" charset="0"/>
              </a:rPr>
              <a:t>∧</a:t>
            </a:r>
            <a:r>
              <a:rPr lang="en-US" altLang="en-US" sz="1800" smtClean="0">
                <a:latin typeface="Arial" charset="0"/>
                <a:cs typeface="Arial" charset="0"/>
              </a:rPr>
              <a:t> ¬q)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US" alt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US" altLang="en-US" sz="1800" smtClean="0">
                <a:latin typeface="Arial" charset="0"/>
                <a:cs typeface="Arial" charset="0"/>
              </a:rPr>
              <a:t>Show that this expression is equivalent to  p </a:t>
            </a:r>
            <a:r>
              <a:rPr lang="en-IE" altLang="en-US" sz="1800" smtClean="0">
                <a:latin typeface="Arial" charset="0"/>
                <a:cs typeface="Arial" charset="0"/>
              </a:rPr>
              <a:t>→ </a:t>
            </a:r>
            <a:r>
              <a:rPr lang="en-US" altLang="en-US" sz="1800" smtClean="0">
                <a:latin typeface="Arial" charset="0"/>
                <a:cs typeface="Arial" charset="0"/>
              </a:rPr>
              <a:t>q. (i.e. using truth tables)</a:t>
            </a:r>
            <a:endParaRPr lang="en-IE" alt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89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alt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52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IE" altLang="en-US" smtClean="0">
                <a:latin typeface="Arial" charset="0"/>
                <a:cs typeface="Arial" charset="0"/>
              </a:rPr>
              <a:t>Online Tutorial : Number Two: </a:t>
            </a:r>
            <a:br>
              <a:rPr lang="en-IE" altLang="en-US" smtClean="0">
                <a:latin typeface="Arial" charset="0"/>
                <a:cs typeface="Arial" charset="0"/>
              </a:rPr>
            </a:br>
            <a:endParaRPr lang="en-IE" altLang="en-US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  <a:p>
            <a:pPr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Four : Functions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What </a:t>
            </a:r>
            <a:r>
              <a:rPr lang="en-IE" dirty="0">
                <a:latin typeface="Arial" charset="0"/>
                <a:cs typeface="Arial" charset="0"/>
              </a:rPr>
              <a:t>I</a:t>
            </a:r>
            <a:r>
              <a:rPr lang="en-IE" dirty="0" smtClean="0">
                <a:latin typeface="Arial" charset="0"/>
                <a:cs typeface="Arial" charset="0"/>
              </a:rPr>
              <a:t>s a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with Special Properties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Propositions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Tautologies and Contradictions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Negation of a proposition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NOT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Compound statements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AND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 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XOR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7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The Conditional Connectives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Conditional Connectives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Conditional Connectives are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Only  If / Implies   (</a:t>
            </a:r>
            <a:r>
              <a:rPr lang="en-IE" b="1" dirty="0" smtClean="0"/>
              <a:t>p → q</a:t>
            </a:r>
            <a:r>
              <a:rPr lang="en-IE" dirty="0" smtClean="0"/>
              <a:t>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 and Only If  (</a:t>
            </a:r>
            <a:r>
              <a:rPr lang="en-IE" b="1" dirty="0" smtClean="0"/>
              <a:t>p </a:t>
            </a:r>
            <a:r>
              <a:rPr lang="en-IE" dirty="0" smtClean="0"/>
              <a:t>↔ </a:t>
            </a:r>
            <a:r>
              <a:rPr lang="en-IE" b="1" dirty="0" smtClean="0"/>
              <a:t>q)</a:t>
            </a:r>
            <a:endParaRPr lang="en-IE" dirty="0" smtClean="0"/>
          </a:p>
          <a:p>
            <a:pPr marL="1079138" lvl="2" indent="-287338" eaLnBrk="1" hangingPunct="1">
              <a:buFont typeface="Wingdings" pitchFamily="2" charset="2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Contra-Positive  (approach using truth tables)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6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(2008 Q3a)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Let p and q be the following propositions about an object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p: “ this objects is a triangle”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q: “ this object is blue”</a:t>
            </a:r>
            <a:endParaRPr lang="en-IE" sz="1600" dirty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Express each of the following compound propositions symbolically by using p, q and  appropriate logic symbols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a blue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If this object is blue, then it is a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not blue, but it is a triangle.</a:t>
            </a:r>
            <a:endParaRPr lang="en-IE" sz="16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The Contrapositive</a:t>
            </a:r>
            <a:br>
              <a:rPr lang="en-IE" altLang="en-US" smtClean="0">
                <a:latin typeface="Arial" charset="0"/>
                <a:cs typeface="Arial" charset="0"/>
              </a:rPr>
            </a:br>
            <a:endParaRPr lang="en-IE" altLang="en-US" smtClean="0">
              <a:latin typeface="Arial" charset="0"/>
              <a:cs typeface="Arial" charset="0"/>
            </a:endParaRP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altLang="en-US" smtClean="0">
                <a:latin typeface="Arial" charset="0"/>
                <a:cs typeface="Arial" charset="0"/>
              </a:rPr>
              <a:t>(From previous question,2008 Question 3)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altLang="en-US" smtClean="0">
                <a:latin typeface="Arial" charset="0"/>
                <a:cs typeface="Arial" charset="0"/>
              </a:rPr>
              <a:t>Write in words the contrapositive of the statement given symbolically as </a:t>
            </a:r>
            <a:r>
              <a:rPr lang="en-IE" altLang="en-US" b="1" smtClean="0">
                <a:latin typeface="Arial" charset="0"/>
                <a:cs typeface="Arial" charset="0"/>
              </a:rPr>
              <a:t>“q </a:t>
            </a:r>
            <a:r>
              <a:rPr lang="en-IE" altLang="en-US" smtClean="0">
                <a:latin typeface="Arial" charset="0"/>
                <a:cs typeface="Arial" charset="0"/>
              </a:rPr>
              <a:t>→ </a:t>
            </a:r>
            <a:r>
              <a:rPr lang="en-IE" altLang="en-US" b="1" smtClean="0">
                <a:latin typeface="Arial" charset="0"/>
                <a:cs typeface="Arial" charset="0"/>
              </a:rPr>
              <a:t>p”</a:t>
            </a:r>
            <a:r>
              <a:rPr lang="en-IE" altLang="en-US" smtClean="0">
                <a:latin typeface="Arial" charset="0"/>
                <a:cs typeface="Arial" charset="0"/>
              </a:rPr>
              <a:t>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altLang="en-US" smtClean="0">
                <a:latin typeface="Arial" charset="0"/>
                <a:cs typeface="Arial" charset="0"/>
              </a:rPr>
              <a:t>(i.e. If the object is blue then it is a triangle.)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altLang="en-US" sz="1600" smtClean="0">
                <a:latin typeface="Arial" charset="0"/>
                <a:cs typeface="Arial" charset="0"/>
              </a:rPr>
              <a:t>¬p: “ this objects is not a triangle”</a:t>
            </a: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altLang="en-US" sz="1600" smtClean="0">
                <a:latin typeface="Arial" charset="0"/>
                <a:cs typeface="Arial" charset="0"/>
              </a:rPr>
              <a:t>¬q: “ this object is not blue”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9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The Laws of Logic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Laws of Logic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Commutative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Associative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Distributive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De Morgan’s Laws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Identity Laws</a:t>
            </a:r>
          </a:p>
          <a:p>
            <a:pPr marL="719138" lvl="1" indent="-287338" eaLnBrk="1" hangingPunct="1">
              <a:defRPr/>
            </a:pPr>
            <a:r>
              <a:rPr lang="en-IE" dirty="0" err="1" smtClean="0">
                <a:latin typeface="Arial" charset="0"/>
                <a:cs typeface="Arial" charset="0"/>
              </a:rPr>
              <a:t>Asborption</a:t>
            </a:r>
            <a:r>
              <a:rPr lang="en-IE" dirty="0" smtClean="0">
                <a:latin typeface="Arial" charset="0"/>
                <a:cs typeface="Arial" charset="0"/>
              </a:rPr>
              <a:t> and Complement Laws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2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024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850" y="1828800"/>
          <a:ext cx="8088314" cy="422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22"/>
                <a:gridCol w="712822"/>
                <a:gridCol w="653142"/>
                <a:gridCol w="587868"/>
                <a:gridCol w="1239033"/>
                <a:gridCol w="1149135"/>
                <a:gridCol w="985450"/>
                <a:gridCol w="1102153"/>
                <a:gridCol w="945889"/>
              </a:tblGrid>
              <a:tr h="914285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p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q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¬p 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¬q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q</a:t>
                      </a:r>
                    </a:p>
                    <a:p>
                      <a:pPr algn="ctr"/>
                      <a:r>
                        <a:rPr lang="en-US" sz="1800" b="1" dirty="0" smtClean="0"/>
                        <a:t>(“AND”)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</a:t>
                      </a:r>
                      <a:r>
                        <a:rPr lang="en-IE" sz="1800" dirty="0" smtClean="0"/>
                        <a:t>∨ </a:t>
                      </a:r>
                      <a:r>
                        <a:rPr lang="en-US" sz="1800" b="1" dirty="0" smtClean="0"/>
                        <a:t>q</a:t>
                      </a:r>
                    </a:p>
                    <a:p>
                      <a:pPr algn="ctr"/>
                      <a:r>
                        <a:rPr lang="en-IE" sz="1800" b="1" dirty="0" smtClean="0"/>
                        <a:t>(“OR”)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/>
                        <a:t>p → q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/>
                        <a:t>p </a:t>
                      </a:r>
                      <a:r>
                        <a:rPr lang="en-IE" sz="1800" dirty="0" smtClean="0"/>
                        <a:t>↔ </a:t>
                      </a:r>
                      <a:r>
                        <a:rPr lang="en-IE" sz="1800" b="1" dirty="0" smtClean="0"/>
                        <a:t>q</a:t>
                      </a:r>
                      <a:endParaRPr lang="en-IE" sz="180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sz="1800" b="1" dirty="0" smtClean="0"/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dirty="0" smtClean="0"/>
                        <a:t>(“XOR”)</a:t>
                      </a:r>
                      <a:endParaRPr lang="en-IE" sz="1800" dirty="0" smtClean="0"/>
                    </a:p>
                    <a:p>
                      <a:pPr algn="ctr"/>
                      <a:endParaRPr lang="en-IE" sz="1800" dirty="0"/>
                    </a:p>
                  </a:txBody>
                  <a:tcPr marL="91444" marR="91444" marT="45714" marB="45714"/>
                </a:tc>
              </a:tr>
              <a:tr h="826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</a:tr>
              <a:tr h="826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</a:tr>
              <a:tr h="826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</a:tr>
              <a:tr h="826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4" marB="45714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459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/>
            <a:r>
              <a:rPr lang="en-IE" altLang="en-US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1828800"/>
          <a:ext cx="7907337" cy="41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51"/>
                <a:gridCol w="686051"/>
                <a:gridCol w="628612"/>
                <a:gridCol w="565789"/>
                <a:gridCol w="1192499"/>
                <a:gridCol w="1105978"/>
                <a:gridCol w="948439"/>
                <a:gridCol w="1183554"/>
                <a:gridCol w="910364"/>
              </a:tblGrid>
              <a:tr h="826770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p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q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¬p 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¬q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</a:t>
                      </a:r>
                      <a:r>
                        <a:rPr lang="en-IE" sz="1800" dirty="0" smtClean="0"/>
                        <a:t>∧</a:t>
                      </a:r>
                      <a:r>
                        <a:rPr lang="en-US" sz="1800" b="1" dirty="0" smtClean="0"/>
                        <a:t>q</a:t>
                      </a:r>
                    </a:p>
                    <a:p>
                      <a:pPr algn="ctr"/>
                      <a:r>
                        <a:rPr lang="en-US" sz="1800" b="1" dirty="0" smtClean="0"/>
                        <a:t>(“AND”)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</a:t>
                      </a:r>
                      <a:r>
                        <a:rPr lang="en-IE" sz="1800" dirty="0" smtClean="0"/>
                        <a:t>∨ </a:t>
                      </a:r>
                      <a:r>
                        <a:rPr lang="en-US" sz="1800" b="1" dirty="0" smtClean="0"/>
                        <a:t>q</a:t>
                      </a:r>
                    </a:p>
                    <a:p>
                      <a:pPr algn="ctr"/>
                      <a:r>
                        <a:rPr lang="en-IE" sz="1800" b="1" dirty="0" smtClean="0"/>
                        <a:t>(“OR”)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/>
                        <a:t>p → q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/>
                        <a:t>p </a:t>
                      </a:r>
                      <a:r>
                        <a:rPr lang="en-IE" sz="1800" dirty="0" smtClean="0"/>
                        <a:t>↔ </a:t>
                      </a:r>
                      <a:r>
                        <a:rPr lang="en-IE" sz="1800" b="1" dirty="0" smtClean="0"/>
                        <a:t>q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sz="1800" b="1" dirty="0" smtClean="0"/>
                        <a:t>q</a:t>
                      </a:r>
                      <a:endParaRPr lang="en-IE" sz="1800" dirty="0"/>
                    </a:p>
                  </a:txBody>
                  <a:tcPr marL="91437" marR="91437" marT="45717" marB="45717"/>
                </a:tc>
              </a:tr>
              <a:tr h="826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</a:tr>
              <a:tr h="826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</a:tr>
              <a:tr h="826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</a:tr>
              <a:tr h="826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7" marB="45717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76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On-screen Show (4:3)</PresentationFormat>
  <Paragraphs>229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Online Tutorial : Number Two:  </vt:lpstr>
      <vt:lpstr>Logic: Symbolic Statements and Truth Tables</vt:lpstr>
      <vt:lpstr>Logic: The Conditional Connectives</vt:lpstr>
      <vt:lpstr>Logic: Symbolic Statements and Truth Tables</vt:lpstr>
      <vt:lpstr>Logic: The Contrapositive </vt:lpstr>
      <vt:lpstr>Logic: The Laws of Logic</vt:lpstr>
      <vt:lpstr>Logic: The Laws of Logic : Membership Tables </vt:lpstr>
      <vt:lpstr>Logic: The Laws of Logic : Membership Tables </vt:lpstr>
      <vt:lpstr>Logic: The Laws of Logic</vt:lpstr>
      <vt:lpstr>Logic: The Laws of Logic (Answer)</vt:lpstr>
      <vt:lpstr>Logic: Logic Gates</vt:lpstr>
      <vt:lpstr>Logic: Logic Gates</vt:lpstr>
      <vt:lpstr>Logic: Logic Gates</vt:lpstr>
    </vt:vector>
  </TitlesOfParts>
  <Company>University of Limerick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ULStaff</dc:creator>
  <cp:lastModifiedBy>ULStaff</cp:lastModifiedBy>
  <cp:revision>1</cp:revision>
  <dcterms:created xsi:type="dcterms:W3CDTF">2015-04-02T14:56:30Z</dcterms:created>
  <dcterms:modified xsi:type="dcterms:W3CDTF">2015-04-02T14:57:06Z</dcterms:modified>
</cp:coreProperties>
</file>