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9"/>
  </p:notesMasterIdLst>
  <p:sldIdLst>
    <p:sldId id="275" r:id="rId3"/>
    <p:sldId id="296" r:id="rId4"/>
    <p:sldId id="29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98" r:id="rId13"/>
    <p:sldId id="315" r:id="rId14"/>
    <p:sldId id="303" r:id="rId15"/>
    <p:sldId id="316" r:id="rId16"/>
    <p:sldId id="317" r:id="rId17"/>
    <p:sldId id="301" r:id="rId18"/>
    <p:sldId id="318" r:id="rId19"/>
    <p:sldId id="319" r:id="rId20"/>
    <p:sldId id="300" r:id="rId21"/>
    <p:sldId id="299" r:id="rId22"/>
    <p:sldId id="302" r:id="rId23"/>
    <p:sldId id="305" r:id="rId24"/>
    <p:sldId id="306" r:id="rId25"/>
    <p:sldId id="307" r:id="rId26"/>
    <p:sldId id="320" r:id="rId27"/>
    <p:sldId id="304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3/27/2013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</a:t>
            </a:r>
            <a:r>
              <a:rPr lang="en-IE" dirty="0" smtClean="0"/>
              <a:t>2006  </a:t>
            </a:r>
            <a:r>
              <a:rPr lang="en-IE" dirty="0" smtClean="0"/>
              <a:t>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10" t="23293" r="16237" b="52598"/>
          <a:stretch>
            <a:fillRect/>
          </a:stretch>
        </p:blipFill>
        <p:spPr bwMode="auto">
          <a:xfrm>
            <a:off x="656824" y="1931831"/>
            <a:ext cx="7096258" cy="318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</a:t>
            </a:r>
            <a:r>
              <a:rPr lang="en-IE" dirty="0" smtClean="0"/>
              <a:t>Trees (2005)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314" t="33534" r="17729" b="20884"/>
          <a:stretch>
            <a:fillRect/>
          </a:stretch>
        </p:blipFill>
        <p:spPr bwMode="auto">
          <a:xfrm>
            <a:off x="875763" y="1725769"/>
            <a:ext cx="7276564" cy="452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Rooted Trees and Binary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Terminology (Page 37)</a:t>
            </a:r>
            <a:endParaRPr lang="en-IE" dirty="0" smtClean="0"/>
          </a:p>
          <a:p>
            <a:r>
              <a:rPr lang="en-IE" dirty="0" smtClean="0"/>
              <a:t>Root</a:t>
            </a:r>
          </a:p>
          <a:p>
            <a:r>
              <a:rPr lang="en-IE" dirty="0" smtClean="0"/>
              <a:t>Nodes</a:t>
            </a:r>
          </a:p>
          <a:p>
            <a:r>
              <a:rPr lang="en-IE" dirty="0" smtClean="0"/>
              <a:t>Key </a:t>
            </a:r>
            <a:endParaRPr lang="en-IE" dirty="0" smtClean="0"/>
          </a:p>
          <a:p>
            <a:r>
              <a:rPr lang="en-IE" dirty="0" smtClean="0"/>
              <a:t>Children and Parents</a:t>
            </a:r>
          </a:p>
          <a:p>
            <a:r>
              <a:rPr lang="en-IE" dirty="0" smtClean="0"/>
              <a:t>Ancestors and Descendants</a:t>
            </a:r>
          </a:p>
          <a:p>
            <a:r>
              <a:rPr lang="en-IE" dirty="0" smtClean="0"/>
              <a:t>Height</a:t>
            </a:r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A Binary Search Tree is </a:t>
            </a:r>
            <a:r>
              <a:rPr lang="en-IE" dirty="0" smtClean="0"/>
              <a:t>a binary tree in symmetric </a:t>
            </a:r>
            <a:r>
              <a:rPr lang="en-IE" dirty="0" smtClean="0"/>
              <a:t>order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Symmetric </a:t>
            </a:r>
            <a:r>
              <a:rPr lang="en-IE" dirty="0" smtClean="0"/>
              <a:t>order means that</a:t>
            </a:r>
            <a:r>
              <a:rPr lang="en-IE" dirty="0" smtClean="0"/>
              <a:t>:</a:t>
            </a:r>
            <a:endParaRPr lang="en-IE" dirty="0" smtClean="0"/>
          </a:p>
          <a:p>
            <a:r>
              <a:rPr lang="en-IE" dirty="0" smtClean="0"/>
              <a:t>every node has a key ( or </a:t>
            </a:r>
            <a:r>
              <a:rPr lang="en-IE" dirty="0" smtClean="0"/>
              <a:t>number )</a:t>
            </a:r>
            <a:endParaRPr lang="en-IE" dirty="0" smtClean="0"/>
          </a:p>
          <a:p>
            <a:r>
              <a:rPr lang="en-IE" dirty="0" smtClean="0"/>
              <a:t>every node’s key is</a:t>
            </a:r>
          </a:p>
          <a:p>
            <a:pPr lvl="1"/>
            <a:r>
              <a:rPr lang="en-IE" sz="1800" dirty="0" smtClean="0"/>
              <a:t>larger than all keys in its left </a:t>
            </a:r>
            <a:r>
              <a:rPr lang="en-IE" sz="1800" dirty="0" err="1" smtClean="0"/>
              <a:t>subtree</a:t>
            </a:r>
            <a:endParaRPr lang="en-IE" sz="1800" dirty="0" smtClean="0"/>
          </a:p>
          <a:p>
            <a:pPr lvl="1"/>
            <a:r>
              <a:rPr lang="en-IE" sz="1800" dirty="0" smtClean="0"/>
              <a:t>smaller than all keys in its right </a:t>
            </a:r>
            <a:r>
              <a:rPr lang="en-IE" sz="1800" dirty="0" err="1" smtClean="0"/>
              <a:t>subtree</a:t>
            </a:r>
            <a:endParaRPr lang="en-IE" sz="1800" dirty="0" smtClean="0"/>
          </a:p>
          <a:p>
            <a:pPr lvl="1"/>
            <a:endParaRPr lang="en-IE" sz="1800" b="1" dirty="0" smtClean="0"/>
          </a:p>
          <a:p>
            <a:pPr>
              <a:buNone/>
            </a:pPr>
            <a:r>
              <a:rPr lang="en-IE" dirty="0" smtClean="0"/>
              <a:t>The root </a:t>
            </a:r>
            <a:r>
              <a:rPr lang="en-IE" b="1" i="1" dirty="0" smtClean="0"/>
              <a:t>r</a:t>
            </a:r>
            <a:r>
              <a:rPr lang="en-IE" dirty="0" smtClean="0"/>
              <a:t> is the </a:t>
            </a:r>
            <a:r>
              <a:rPr lang="en-IE" dirty="0" smtClean="0"/>
              <a:t>record </a:t>
            </a:r>
            <a:endParaRPr lang="en-IE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9067" t="50803" r="50090" b="43954"/>
          <a:stretch>
            <a:fillRect/>
          </a:stretch>
        </p:blipFill>
        <p:spPr bwMode="auto">
          <a:xfrm>
            <a:off x="3772051" y="4604262"/>
            <a:ext cx="1559803" cy="75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If the first record in the </a:t>
            </a:r>
            <a:r>
              <a:rPr lang="en-IE" dirty="0" err="1" smtClean="0"/>
              <a:t>subtree</a:t>
            </a:r>
            <a:r>
              <a:rPr lang="en-IE" dirty="0" smtClean="0"/>
              <a:t> is #a and the last record </a:t>
            </a:r>
            <a:r>
              <a:rPr lang="en-IE" dirty="0" smtClean="0"/>
              <a:t>is #b</a:t>
            </a:r>
            <a:r>
              <a:rPr lang="en-IE" dirty="0" smtClean="0"/>
              <a:t>, then the </a:t>
            </a:r>
            <a:r>
              <a:rPr lang="en-IE" b="1" dirty="0" smtClean="0"/>
              <a:t>root of </a:t>
            </a:r>
            <a:endParaRPr lang="en-IE" b="1" dirty="0" smtClean="0"/>
          </a:p>
          <a:p>
            <a:pPr>
              <a:buNone/>
            </a:pPr>
            <a:r>
              <a:rPr lang="en-IE" b="1" dirty="0" smtClean="0"/>
              <a:t>the </a:t>
            </a:r>
            <a:r>
              <a:rPr lang="en-IE" b="1" dirty="0" err="1" smtClean="0"/>
              <a:t>subtree</a:t>
            </a:r>
            <a:r>
              <a:rPr lang="en-IE" b="1" dirty="0" smtClean="0"/>
              <a:t> </a:t>
            </a:r>
            <a:r>
              <a:rPr lang="en-IE" b="1" dirty="0" smtClean="0"/>
              <a:t>is 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7561" t="69277" r="51571" b="24281"/>
          <a:stretch>
            <a:fillRect/>
          </a:stretch>
        </p:blipFill>
        <p:spPr bwMode="auto">
          <a:xfrm>
            <a:off x="3258356" y="2073499"/>
            <a:ext cx="2343954" cy="97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442" t="63401" r="49653" b="31316"/>
          <a:stretch>
            <a:fillRect/>
          </a:stretch>
        </p:blipFill>
        <p:spPr bwMode="auto">
          <a:xfrm>
            <a:off x="2662382" y="2456295"/>
            <a:ext cx="2581126" cy="6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0456" y="1790163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The height h of a binary search tree with N records stored at internal nodes is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Online Tutorial 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E" sz="1600" dirty="0" smtClean="0"/>
          </a:p>
          <a:p>
            <a:pPr>
              <a:buNone/>
            </a:pPr>
            <a:r>
              <a:rPr lang="en-IE" b="1" dirty="0" smtClean="0">
                <a:ea typeface="+mj-ea"/>
              </a:rPr>
              <a:t>Chapter 7 : Sequence, Series and Proof by Induction</a:t>
            </a:r>
          </a:p>
          <a:p>
            <a:pPr>
              <a:buNone/>
            </a:pPr>
            <a:r>
              <a:rPr lang="en-IE" b="1" dirty="0" smtClean="0">
                <a:ea typeface="+mj-ea"/>
              </a:rPr>
              <a:t>	Covered heavily in the last onsite tutorial.  Leave until end of this class.</a:t>
            </a:r>
          </a:p>
          <a:p>
            <a:pPr>
              <a:buNone/>
            </a:pPr>
            <a:endParaRPr lang="en-IE" b="1" dirty="0" smtClean="0">
              <a:ea typeface="+mj-ea"/>
            </a:endParaRPr>
          </a:p>
          <a:p>
            <a:pPr>
              <a:buNone/>
            </a:pPr>
            <a:r>
              <a:rPr lang="en-IE" b="1" dirty="0" smtClean="0">
                <a:ea typeface="+mj-ea"/>
              </a:rPr>
              <a:t>Chapter 8 : Trees</a:t>
            </a:r>
          </a:p>
          <a:p>
            <a:pPr>
              <a:buNone/>
            </a:pPr>
            <a:r>
              <a:rPr lang="en-IE" b="1" dirty="0" smtClean="0">
                <a:ea typeface="+mj-ea"/>
              </a:rPr>
              <a:t>      Emphasis of Today’s Class</a:t>
            </a:r>
          </a:p>
          <a:p>
            <a:pPr>
              <a:buNone/>
            </a:pPr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</a:t>
            </a:r>
            <a:r>
              <a:rPr lang="en-IE" dirty="0" smtClean="0"/>
              <a:t>Trees (2004)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10" t="49598" r="16237" b="24498"/>
          <a:stretch>
            <a:fillRect/>
          </a:stretch>
        </p:blipFill>
        <p:spPr bwMode="auto">
          <a:xfrm>
            <a:off x="231820" y="1609859"/>
            <a:ext cx="7843234" cy="3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</a:t>
            </a:r>
            <a:r>
              <a:rPr lang="en-IE" smtClean="0"/>
              <a:t>Search </a:t>
            </a:r>
            <a:r>
              <a:rPr lang="en-IE" smtClean="0"/>
              <a:t>Trees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09" t="18474" r="17002" b="56225"/>
          <a:stretch>
            <a:fillRect/>
          </a:stretch>
        </p:blipFill>
        <p:spPr bwMode="auto">
          <a:xfrm>
            <a:off x="489397" y="1751528"/>
            <a:ext cx="7482626" cy="337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 lot of concepts and definitions follows from Chapter 5 : Introduction to Graph Theory</a:t>
            </a:r>
          </a:p>
          <a:p>
            <a:pPr>
              <a:buNone/>
            </a:pPr>
            <a:endParaRPr lang="en-IE" sz="1600" b="1" u="sng" dirty="0" smtClean="0"/>
          </a:p>
          <a:p>
            <a:pPr>
              <a:buNone/>
            </a:pPr>
            <a:r>
              <a:rPr lang="en-IE" sz="1600" b="1" u="sng" dirty="0" smtClean="0"/>
              <a:t>Syllabus</a:t>
            </a:r>
          </a:p>
          <a:p>
            <a:r>
              <a:rPr lang="en-IE" dirty="0" smtClean="0"/>
              <a:t>Properties of Trees</a:t>
            </a:r>
          </a:p>
          <a:p>
            <a:r>
              <a:rPr lang="en-IE" dirty="0" smtClean="0"/>
              <a:t>Rooted Trees and Binary Trees</a:t>
            </a:r>
          </a:p>
          <a:p>
            <a:r>
              <a:rPr lang="en-IE" dirty="0" smtClean="0"/>
              <a:t>Binary Search Trees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1) Characteristics of a Tree</a:t>
            </a:r>
          </a:p>
          <a:p>
            <a:pPr>
              <a:buNone/>
            </a:pPr>
            <a:r>
              <a:rPr lang="en-IE" dirty="0" smtClean="0"/>
              <a:t>A tree is a connected graph that contains no </a:t>
            </a:r>
            <a:r>
              <a:rPr lang="en-IE" dirty="0" smtClean="0"/>
              <a:t>cycles. A </a:t>
            </a:r>
            <a:r>
              <a:rPr lang="en-IE" dirty="0" smtClean="0"/>
              <a:t>tree has no loops and </a:t>
            </a:r>
            <a:r>
              <a:rPr lang="en-IE" dirty="0" smtClean="0"/>
              <a:t>no</a:t>
            </a:r>
          </a:p>
          <a:p>
            <a:pPr>
              <a:buNone/>
            </a:pPr>
            <a:r>
              <a:rPr lang="en-IE" dirty="0" smtClean="0"/>
              <a:t>multiple </a:t>
            </a:r>
            <a:r>
              <a:rPr lang="en-IE" dirty="0" smtClean="0"/>
              <a:t>edges. All trees are simple graphs.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2) Path Graphs</a:t>
            </a:r>
          </a:p>
          <a:p>
            <a:pPr>
              <a:buNone/>
            </a:pPr>
            <a:r>
              <a:rPr lang="en-IE" dirty="0" smtClean="0"/>
              <a:t>A tree that contains only vertices of degree one or two is called </a:t>
            </a:r>
            <a:r>
              <a:rPr lang="en-IE" dirty="0" smtClean="0"/>
              <a:t>a </a:t>
            </a:r>
            <a:r>
              <a:rPr lang="en-IE" b="1" i="1" dirty="0" smtClean="0"/>
              <a:t>path graph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The </a:t>
            </a:r>
            <a:r>
              <a:rPr lang="en-IE" dirty="0" smtClean="0"/>
              <a:t>length of a path graph is the number of edges in it.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3)  Number of Edges</a:t>
            </a:r>
          </a:p>
          <a:p>
            <a:pPr>
              <a:buNone/>
            </a:pPr>
            <a:r>
              <a:rPr lang="en-IE" dirty="0" smtClean="0"/>
              <a:t>(Theorem 3.3) </a:t>
            </a:r>
            <a:r>
              <a:rPr lang="en-IE" dirty="0" smtClean="0"/>
              <a:t>Let T be a tree with n vertices. Then T has n − 1 edges.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4) Spanning </a:t>
            </a:r>
            <a:r>
              <a:rPr lang="en-IE" b="1" dirty="0" err="1" smtClean="0"/>
              <a:t>Subgraphs</a:t>
            </a:r>
            <a:endParaRPr lang="en-IE" b="1" dirty="0" smtClean="0"/>
          </a:p>
          <a:p>
            <a:pPr>
              <a:buNone/>
            </a:pPr>
            <a:r>
              <a:rPr lang="en-IE" dirty="0" smtClean="0"/>
              <a:t>The graph </a:t>
            </a:r>
            <a:r>
              <a:rPr lang="en-IE" dirty="0" smtClean="0"/>
              <a:t>H is a </a:t>
            </a:r>
            <a:r>
              <a:rPr lang="en-IE" b="1" dirty="0" err="1" smtClean="0"/>
              <a:t>subgraph</a:t>
            </a:r>
            <a:r>
              <a:rPr lang="en-IE" b="1" dirty="0" smtClean="0"/>
              <a:t> </a:t>
            </a:r>
            <a:r>
              <a:rPr lang="en-IE" dirty="0" smtClean="0"/>
              <a:t>of a graph G if </a:t>
            </a:r>
            <a:r>
              <a:rPr lang="en-IE" dirty="0" smtClean="0"/>
              <a:t>H’s </a:t>
            </a:r>
            <a:r>
              <a:rPr lang="en-IE" dirty="0" smtClean="0"/>
              <a:t>vertices </a:t>
            </a:r>
            <a:r>
              <a:rPr lang="en-IE" dirty="0" smtClean="0"/>
              <a:t>are a </a:t>
            </a:r>
            <a:r>
              <a:rPr lang="en-IE" dirty="0" smtClean="0"/>
              <a:t>subset of the </a:t>
            </a:r>
            <a:r>
              <a:rPr lang="en-IE" dirty="0" smtClean="0"/>
              <a:t>G’s</a:t>
            </a:r>
          </a:p>
          <a:p>
            <a:pPr>
              <a:buNone/>
            </a:pPr>
            <a:r>
              <a:rPr lang="en-IE" dirty="0" smtClean="0"/>
              <a:t>vertex, </a:t>
            </a:r>
            <a:r>
              <a:rPr lang="en-IE" dirty="0" smtClean="0"/>
              <a:t>its edges are a subset of the edge </a:t>
            </a:r>
            <a:r>
              <a:rPr lang="en-IE" dirty="0" smtClean="0"/>
              <a:t>set of </a:t>
            </a:r>
            <a:r>
              <a:rPr lang="en-IE" dirty="0" smtClean="0"/>
              <a:t>G, and each edge of H has </a:t>
            </a:r>
            <a:r>
              <a:rPr lang="en-IE" dirty="0" smtClean="0"/>
              <a:t>the</a:t>
            </a:r>
          </a:p>
          <a:p>
            <a:pPr>
              <a:buNone/>
            </a:pPr>
            <a:r>
              <a:rPr lang="en-IE" dirty="0" smtClean="0"/>
              <a:t>same </a:t>
            </a:r>
            <a:r>
              <a:rPr lang="en-IE" dirty="0" smtClean="0"/>
              <a:t>end-vertices in G and H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H is called a </a:t>
            </a:r>
            <a:r>
              <a:rPr lang="en-IE" b="1" dirty="0" err="1" smtClean="0"/>
              <a:t>spanning subgraph</a:t>
            </a:r>
            <a:r>
              <a:rPr lang="en-IE" b="1" dirty="0" smtClean="0"/>
              <a:t> </a:t>
            </a:r>
            <a:r>
              <a:rPr lang="en-IE" dirty="0" smtClean="0"/>
              <a:t>of G if the vertices of H are the same as the 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vertices </a:t>
            </a:r>
            <a:r>
              <a:rPr lang="en-IE" dirty="0" smtClean="0"/>
              <a:t>of G</a:t>
            </a:r>
            <a:r>
              <a:rPr lang="en-IE" dirty="0" smtClean="0"/>
              <a:t>.</a:t>
            </a:r>
            <a:endParaRPr lang="en-IE" dirty="0" smtClean="0"/>
          </a:p>
          <a:p>
            <a:pPr>
              <a:buNone/>
            </a:pPr>
            <a:endParaRPr lang="en-IE" i="1" dirty="0" smtClean="0"/>
          </a:p>
          <a:p>
            <a:pPr>
              <a:buNone/>
            </a:pPr>
            <a:r>
              <a:rPr lang="en-IE" b="1" dirty="0" smtClean="0"/>
              <a:t>5) </a:t>
            </a:r>
            <a:r>
              <a:rPr lang="en-IE" b="1" dirty="0" smtClean="0"/>
              <a:t>Spanning </a:t>
            </a:r>
            <a:r>
              <a:rPr lang="en-IE" b="1" dirty="0" smtClean="0"/>
              <a:t>Trees</a:t>
            </a:r>
            <a:endParaRPr lang="en-IE" b="1" dirty="0" smtClean="0"/>
          </a:p>
          <a:p>
            <a:pPr>
              <a:buNone/>
            </a:pPr>
            <a:r>
              <a:rPr lang="en-IE" dirty="0" smtClean="0"/>
              <a:t>If </a:t>
            </a:r>
            <a:r>
              <a:rPr lang="en-IE" dirty="0" smtClean="0"/>
              <a:t>H is a spanning </a:t>
            </a:r>
            <a:r>
              <a:rPr lang="en-IE" dirty="0" err="1" smtClean="0"/>
              <a:t>subgraph</a:t>
            </a:r>
            <a:r>
              <a:rPr lang="en-IE" dirty="0" smtClean="0"/>
              <a:t> which </a:t>
            </a:r>
            <a:r>
              <a:rPr lang="en-IE" dirty="0" smtClean="0"/>
              <a:t>is also a tree, then H is said to be a spanning 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tree </a:t>
            </a:r>
            <a:r>
              <a:rPr lang="en-IE" dirty="0" smtClean="0"/>
              <a:t>of G</a:t>
            </a:r>
            <a:r>
              <a:rPr lang="en-IE" dirty="0" smtClean="0"/>
              <a:t>. (G does not need to be a tree)</a:t>
            </a:r>
            <a:endParaRPr lang="en-I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Spanning Trees (Figure)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</a:t>
            </a:r>
            <a:r>
              <a:rPr lang="en-IE" dirty="0" smtClean="0"/>
              <a:t>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372" t="25904" r="20290" b="26707"/>
          <a:stretch>
            <a:fillRect/>
          </a:stretch>
        </p:blipFill>
        <p:spPr bwMode="auto">
          <a:xfrm>
            <a:off x="618186" y="1493949"/>
            <a:ext cx="7006169" cy="431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51" t="36442" r="71259" b="44779"/>
          <a:stretch>
            <a:fillRect/>
          </a:stretch>
        </p:blipFill>
        <p:spPr bwMode="auto">
          <a:xfrm>
            <a:off x="502276" y="1918952"/>
            <a:ext cx="927278" cy="206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Part IV</a:t>
            </a:r>
          </a:p>
          <a:p>
            <a:r>
              <a:rPr lang="en-IE" dirty="0" smtClean="0"/>
              <a:t>Examiner’s Commentaries : </a:t>
            </a:r>
            <a:r>
              <a:rPr lang="en-IE" dirty="0" smtClean="0"/>
              <a:t>Then it is a question of </a:t>
            </a:r>
            <a:r>
              <a:rPr lang="en-IE" dirty="0" smtClean="0"/>
              <a:t>adding another </a:t>
            </a:r>
            <a:r>
              <a:rPr lang="en-IE" dirty="0" smtClean="0"/>
              <a:t>vertex and edge to each of these in all possible places and </a:t>
            </a:r>
            <a:r>
              <a:rPr lang="en-IE" dirty="0" smtClean="0"/>
              <a:t>finally eliminating </a:t>
            </a:r>
            <a:r>
              <a:rPr lang="en-IE" dirty="0" smtClean="0"/>
              <a:t>the isomorphic ones to do part (iv</a:t>
            </a:r>
            <a:r>
              <a:rPr lang="en-IE" dirty="0" smtClean="0"/>
              <a:t>).</a:t>
            </a:r>
          </a:p>
          <a:p>
            <a:endParaRPr lang="en-IE" dirty="0" smtClean="0"/>
          </a:p>
          <a:p>
            <a:r>
              <a:rPr lang="en-IE" dirty="0" smtClean="0"/>
              <a:t>Simpler Exercise (2006 Q9)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636" t="43225" r="17608" b="45152"/>
          <a:stretch>
            <a:fillRect/>
          </a:stretch>
        </p:blipFill>
        <p:spPr bwMode="auto">
          <a:xfrm>
            <a:off x="347728" y="3812146"/>
            <a:ext cx="8577331" cy="13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534</Words>
  <Application>Microsoft Office PowerPoint</Application>
  <PresentationFormat>On-screen Show (4:3)</PresentationFormat>
  <Paragraphs>81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1_master_ppe_title</vt:lpstr>
      <vt:lpstr>ppe_info_blue</vt:lpstr>
      <vt:lpstr>Slide 1</vt:lpstr>
      <vt:lpstr>Online Tutorial 4</vt:lpstr>
      <vt:lpstr>Trees</vt:lpstr>
      <vt:lpstr>Trees : Properties of Trees</vt:lpstr>
      <vt:lpstr>Trees : Properties of Trees</vt:lpstr>
      <vt:lpstr>Trees : Properties of Trees</vt:lpstr>
      <vt:lpstr>Trees : Properties of Trees  2008  Zone A Q9</vt:lpstr>
      <vt:lpstr>Trees : Properties of Trees  2008  Zone A Q9</vt:lpstr>
      <vt:lpstr>Trees : Properties of Trees  2008  Zone A Q9</vt:lpstr>
      <vt:lpstr>Trees : Properties of Trees  2006  Zone A Q9</vt:lpstr>
      <vt:lpstr>Trees : Properties of Trees</vt:lpstr>
      <vt:lpstr>Trees : Properties of Trees</vt:lpstr>
      <vt:lpstr>Trees : Properties of Trees (2005)</vt:lpstr>
      <vt:lpstr>Trees : Properties of Trees</vt:lpstr>
      <vt:lpstr>Trees : Properties of Trees</vt:lpstr>
      <vt:lpstr>Trees : Rooted Trees and Binary Trees</vt:lpstr>
      <vt:lpstr>Binary Search Tree</vt:lpstr>
      <vt:lpstr>Binary Search Tree</vt:lpstr>
      <vt:lpstr>Trees : Binary Search Trees</vt:lpstr>
      <vt:lpstr>Trees : Binary Search Trees (2004)</vt:lpstr>
      <vt:lpstr>Trees : Binary Search Trees</vt:lpstr>
      <vt:lpstr>Trees : Binary Search Trees (2006)</vt:lpstr>
      <vt:lpstr>Venn Diagram / Blank Page</vt:lpstr>
      <vt:lpstr>Venn Diagram / Blank Page</vt:lpstr>
      <vt:lpstr>Slide 25</vt:lpstr>
      <vt:lpstr>Venn Diagram / 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315</cp:revision>
  <dcterms:created xsi:type="dcterms:W3CDTF">2009-08-17T15:34:05Z</dcterms:created>
  <dcterms:modified xsi:type="dcterms:W3CDTF">2013-03-27T17:06:23Z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