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7" r:id="rId5"/>
    <p:sldId id="268" r:id="rId6"/>
    <p:sldId id="269" r:id="rId7"/>
    <p:sldId id="261" r:id="rId8"/>
    <p:sldId id="265" r:id="rId9"/>
    <p:sldId id="262" r:id="rId10"/>
    <p:sldId id="264" r:id="rId11"/>
    <p:sldId id="257" r:id="rId12"/>
    <p:sldId id="258" r:id="rId13"/>
    <p:sldId id="259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94660"/>
  </p:normalViewPr>
  <p:slideViewPr>
    <p:cSldViewPr>
      <p:cViewPr varScale="1">
        <p:scale>
          <a:sx n="126" d="100"/>
          <a:sy n="126" d="100"/>
        </p:scale>
        <p:origin x="-3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ECE-A5B1-4DC4-8577-293F18179F64}" type="datetimeFigureOut">
              <a:rPr lang="en-IE" smtClean="0"/>
              <a:t>18/11/2015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5F89-1039-4DEA-835A-2CADFFBE3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574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ECE-A5B1-4DC4-8577-293F18179F64}" type="datetimeFigureOut">
              <a:rPr lang="en-IE" smtClean="0"/>
              <a:t>18/11/2015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5F89-1039-4DEA-835A-2CADFFBE3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42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ECE-A5B1-4DC4-8577-293F18179F64}" type="datetimeFigureOut">
              <a:rPr lang="en-IE" smtClean="0"/>
              <a:t>18/11/2015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5F89-1039-4DEA-835A-2CADFFBE3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352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ECE-A5B1-4DC4-8577-293F18179F64}" type="datetimeFigureOut">
              <a:rPr lang="en-IE" smtClean="0"/>
              <a:t>18/11/2015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5F89-1039-4DEA-835A-2CADFFBE3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550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ECE-A5B1-4DC4-8577-293F18179F64}" type="datetimeFigureOut">
              <a:rPr lang="en-IE" smtClean="0"/>
              <a:t>18/11/2015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5F89-1039-4DEA-835A-2CADFFBE3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663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ECE-A5B1-4DC4-8577-293F18179F64}" type="datetimeFigureOut">
              <a:rPr lang="en-IE" smtClean="0"/>
              <a:t>18/11/2015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5F89-1039-4DEA-835A-2CADFFBE3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332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ECE-A5B1-4DC4-8577-293F18179F64}" type="datetimeFigureOut">
              <a:rPr lang="en-IE" smtClean="0"/>
              <a:t>18/11/2015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5F89-1039-4DEA-835A-2CADFFBE3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192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ECE-A5B1-4DC4-8577-293F18179F64}" type="datetimeFigureOut">
              <a:rPr lang="en-IE" smtClean="0"/>
              <a:t>18/11/2015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5F89-1039-4DEA-835A-2CADFFBE3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703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ECE-A5B1-4DC4-8577-293F18179F64}" type="datetimeFigureOut">
              <a:rPr lang="en-IE" smtClean="0"/>
              <a:t>18/11/2015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5F89-1039-4DEA-835A-2CADFFBE3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1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ECE-A5B1-4DC4-8577-293F18179F64}" type="datetimeFigureOut">
              <a:rPr lang="en-IE" smtClean="0"/>
              <a:t>18/11/2015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5F89-1039-4DEA-835A-2CADFFBE3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088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ECE-A5B1-4DC4-8577-293F18179F64}" type="datetimeFigureOut">
              <a:rPr lang="en-IE" smtClean="0"/>
              <a:t>18/11/2015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5F89-1039-4DEA-835A-2CADFFBE3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903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C4ECE-A5B1-4DC4-8577-293F18179F64}" type="datetimeFigureOut">
              <a:rPr lang="en-IE" smtClean="0"/>
              <a:t>18/11/2015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55F89-1039-4DEA-835A-2CADFFBE3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017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Hibernia College </a:t>
            </a:r>
            <a:br>
              <a:rPr lang="en-IE" dirty="0" smtClean="0"/>
            </a:br>
            <a:r>
              <a:rPr lang="en-IE" dirty="0" smtClean="0"/>
              <a:t>Onsite Tutorial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Sessions 9 and 10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60388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17276" t="19563" r="13953" b="30255"/>
          <a:stretch/>
        </p:blipFill>
        <p:spPr bwMode="auto">
          <a:xfrm>
            <a:off x="179512" y="476672"/>
            <a:ext cx="8964488" cy="56166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1183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Augmented Matrix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E" sz="4000" dirty="0" smtClean="0"/>
                  <a:t>How to write the </a:t>
                </a:r>
                <a:r>
                  <a:rPr lang="en-IE" sz="4000" b="1" dirty="0" smtClean="0"/>
                  <a:t>Augmented Matrix </a:t>
                </a:r>
                <a:r>
                  <a:rPr lang="en-IE" sz="4000" dirty="0" smtClean="0"/>
                  <a:t>for a system of linear equations.</a:t>
                </a:r>
              </a:p>
              <a:p>
                <a:pPr marL="0" indent="0">
                  <a:buNone/>
                </a:pPr>
                <a:endParaRPr lang="en-IE" sz="4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E" sz="4000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IE" sz="40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1</m:t>
                            </m:r>
                            <m:r>
                              <m:rPr>
                                <m:brk m:alnAt="7"/>
                              </m:rPr>
                              <a:rPr lang="en-IE" sz="40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+3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=5</m:t>
                            </m:r>
                          </m:e>
                        </m:mr>
                        <m:mr>
                          <m:e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+3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+5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=7</m:t>
                            </m:r>
                          </m:e>
                        </m:mr>
                        <m:mr>
                          <m:e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 −2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=4</m:t>
                            </m:r>
                          </m:e>
                        </m:mr>
                      </m:m>
                    </m:oMath>
                  </m:oMathPara>
                </a14:m>
                <a:endParaRPr lang="en-IE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593" t="-242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739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E" sz="4000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IE" sz="40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1</m:t>
                            </m:r>
                            <m:r>
                              <m:rPr>
                                <m:brk m:alnAt="7"/>
                              </m:rPr>
                              <a:rPr lang="en-IE" sz="40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+3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=5</m:t>
                            </m:r>
                          </m:e>
                        </m:mr>
                        <m:mr>
                          <m:e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+3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+5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=7</m:t>
                            </m:r>
                          </m:e>
                        </m:mr>
                        <m:mr>
                          <m:e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 −2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=4</m:t>
                            </m:r>
                          </m:e>
                        </m:mr>
                      </m:m>
                    </m:oMath>
                  </m:oMathPara>
                </a14:m>
                <a:endParaRPr lang="en-IE" sz="4000" dirty="0" smtClean="0"/>
              </a:p>
              <a:p>
                <a:pPr marL="0" indent="0">
                  <a:buNone/>
                </a:pPr>
                <a:endParaRPr lang="en-IE" sz="4000" dirty="0" smtClean="0"/>
              </a:p>
              <a:p>
                <a:pPr marL="0" indent="0">
                  <a:buNone/>
                </a:pPr>
                <a:r>
                  <a:rPr lang="en-IE" sz="4000" dirty="0" smtClean="0"/>
                  <a:t>Written in matrix form</a:t>
                </a:r>
              </a:p>
              <a:p>
                <a:pPr marL="0" indent="0">
                  <a:buNone/>
                </a:pPr>
                <a:endParaRPr lang="en-IE" sz="4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E" sz="40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E" sz="40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E" sz="40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E" sz="4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E" sz="4000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sz="4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E" sz="4000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E" sz="4000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sz="4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E" sz="4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E" sz="4000" b="0" i="1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E" sz="40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E" sz="40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E" sz="40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IE" sz="4000" b="0" i="1" baseline="-2500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sz="40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IE" sz="4000" b="0" i="1" baseline="-25000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sz="40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IE" sz="4000" b="0" i="1" baseline="-25000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E" sz="40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en-IE" sz="40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E" sz="40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E" sz="4000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sz="4000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sz="40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E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  <a:blipFill rotWithShape="1">
                <a:blip r:embed="rId2"/>
                <a:stretch>
                  <a:fillRect l="-259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94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4664"/>
                <a:ext cx="8229600" cy="5721499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I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IE" b="0" i="1" baseline="-2500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IE" b="0" i="1" baseline="-25000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IE" b="0" i="1" baseline="-25000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E" b="0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en-I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E" dirty="0" smtClean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endParaRPr lang="en-IE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IE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  <m:r>
                            <a:rPr lang="en-IE" b="0" i="1" smtClean="0">
                              <a:latin typeface="Cambria Math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E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4664"/>
                <a:ext cx="8229600" cy="572149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069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Elementary Row Operations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E" dirty="0" smtClean="0"/>
              <a:t>(Operations are performed on rows only. Never perform any of these operations on columns.)</a:t>
            </a:r>
          </a:p>
          <a:p>
            <a:pPr marL="0" indent="0">
              <a:buNone/>
            </a:pPr>
            <a:endParaRPr lang="en-IE" dirty="0"/>
          </a:p>
          <a:p>
            <a:pPr marL="514350" indent="-514350">
              <a:buAutoNum type="arabicParenR"/>
            </a:pPr>
            <a:r>
              <a:rPr lang="en-IE" dirty="0" smtClean="0"/>
              <a:t>Multiply a row by a constant value</a:t>
            </a:r>
          </a:p>
          <a:p>
            <a:pPr marL="514350" indent="-514350">
              <a:buAutoNum type="arabicParenR"/>
            </a:pPr>
            <a:r>
              <a:rPr lang="en-IE" dirty="0" smtClean="0"/>
              <a:t>Switch the position of two rows</a:t>
            </a:r>
          </a:p>
          <a:p>
            <a:pPr marL="514350" indent="-514350">
              <a:buAutoNum type="arabicParenR"/>
            </a:pPr>
            <a:r>
              <a:rPr lang="en-IE" dirty="0" smtClean="0"/>
              <a:t>Add two rows together</a:t>
            </a:r>
          </a:p>
          <a:p>
            <a:pPr marL="514350" indent="-514350">
              <a:buAutoNum type="arabicParenR"/>
            </a:pPr>
            <a:r>
              <a:rPr lang="en-IE" dirty="0" smtClean="0"/>
              <a:t>Subtract one row from another.</a:t>
            </a:r>
          </a:p>
          <a:p>
            <a:pPr marL="514350" indent="-514350">
              <a:buAutoNum type="arabicParenR"/>
            </a:pPr>
            <a:r>
              <a:rPr lang="en-IE" dirty="0" smtClean="0"/>
              <a:t>Finish when matrix is in reduced echelon form</a:t>
            </a:r>
          </a:p>
          <a:p>
            <a:pPr marL="514350" indent="-514350">
              <a:buAutoNum type="arabicParenR"/>
            </a:pP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3735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Session 9 : Counting and Probability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b="1" dirty="0" smtClean="0"/>
              <a:t>Counting</a:t>
            </a:r>
          </a:p>
          <a:p>
            <a:r>
              <a:rPr lang="en-IE" dirty="0"/>
              <a:t>Multiplication Rule</a:t>
            </a:r>
          </a:p>
          <a:p>
            <a:r>
              <a:rPr lang="en-IE" dirty="0" smtClean="0"/>
              <a:t>Factorials</a:t>
            </a:r>
          </a:p>
          <a:p>
            <a:r>
              <a:rPr lang="en-IE" dirty="0" smtClean="0"/>
              <a:t>Choose Operators</a:t>
            </a:r>
          </a:p>
          <a:p>
            <a:r>
              <a:rPr lang="en-IE" dirty="0" smtClean="0"/>
              <a:t>Permutations - ordered subsets</a:t>
            </a:r>
          </a:p>
          <a:p>
            <a:r>
              <a:rPr lang="en-IE" dirty="0" smtClean="0"/>
              <a:t>Combinations  </a:t>
            </a:r>
            <a:r>
              <a:rPr lang="en-IE" dirty="0" smtClean="0"/>
              <a:t>- how many ways</a:t>
            </a:r>
          </a:p>
          <a:p>
            <a:endParaRPr lang="en-IE" dirty="0" smtClean="0"/>
          </a:p>
          <a:p>
            <a:pPr marL="0" indent="0">
              <a:buNone/>
            </a:pPr>
            <a:r>
              <a:rPr lang="en-IE" b="1" dirty="0" smtClean="0"/>
              <a:t>Probability</a:t>
            </a:r>
          </a:p>
          <a:p>
            <a:r>
              <a:rPr lang="en-IE" dirty="0" smtClean="0"/>
              <a:t>Independent Events</a:t>
            </a:r>
          </a:p>
          <a:p>
            <a:r>
              <a:rPr lang="en-IE" dirty="0" smtClean="0"/>
              <a:t>Axioms of Probability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3739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Permutations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Permutations (full set of n items)</a:t>
            </a:r>
          </a:p>
          <a:p>
            <a:r>
              <a:rPr lang="en-IE" dirty="0" smtClean="0"/>
              <a:t>Number of permutations (no repetition) : n!</a:t>
            </a:r>
          </a:p>
          <a:p>
            <a:r>
              <a:rPr lang="en-IE" dirty="0" smtClean="0"/>
              <a:t>Set = A,B,C (3 items)</a:t>
            </a:r>
          </a:p>
          <a:p>
            <a:r>
              <a:rPr lang="en-IE" dirty="0" smtClean="0"/>
              <a:t>6 Permutations (3!)</a:t>
            </a:r>
          </a:p>
          <a:p>
            <a:endParaRPr lang="en-IE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805113"/>
              </p:ext>
            </p:extLst>
          </p:nvPr>
        </p:nvGraphicFramePr>
        <p:xfrm>
          <a:off x="1835696" y="4509120"/>
          <a:ext cx="609600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2800" dirty="0" smtClean="0"/>
                        <a:t>ABC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800" dirty="0" smtClean="0"/>
                        <a:t>BAC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800" dirty="0" smtClean="0"/>
                        <a:t>CAB</a:t>
                      </a:r>
                      <a:endParaRPr lang="en-I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2800" dirty="0" smtClean="0"/>
                        <a:t>ACB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800" dirty="0" smtClean="0"/>
                        <a:t>BCA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800" dirty="0" smtClean="0"/>
                        <a:t>CBA</a:t>
                      </a:r>
                      <a:endParaRPr lang="en-IE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11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Permutations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Permutations when repetition is allowed</a:t>
            </a:r>
          </a:p>
          <a:p>
            <a:r>
              <a:rPr lang="en-IE" dirty="0" smtClean="0"/>
              <a:t>Number of </a:t>
            </a:r>
            <a:r>
              <a:rPr lang="en-IE" dirty="0" smtClean="0"/>
              <a:t>permutations </a:t>
            </a:r>
          </a:p>
        </p:txBody>
      </p:sp>
    </p:spTree>
    <p:extLst>
      <p:ext uri="{BB962C8B-B14F-4D97-AF65-F5344CB8AC3E}">
        <p14:creationId xmlns:p14="http://schemas.microsoft.com/office/powerpoint/2010/main" val="181438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Permutations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Ordered subsets</a:t>
            </a:r>
          </a:p>
          <a:p>
            <a:r>
              <a:rPr lang="en-IE" dirty="0"/>
              <a:t>k</a:t>
            </a:r>
            <a:r>
              <a:rPr lang="en-IE" dirty="0" smtClean="0"/>
              <a:t> items selected from n items</a:t>
            </a:r>
          </a:p>
          <a:p>
            <a:r>
              <a:rPr lang="en-IE" dirty="0" smtClean="0"/>
              <a:t>Ordering is important</a:t>
            </a:r>
          </a:p>
          <a:p>
            <a:r>
              <a:rPr lang="en-IE" dirty="0" smtClean="0"/>
              <a:t>Number of permutations : n! / (n-r)!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8965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Probability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Independent Events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First consider : Are events independent?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P(A and B) = P(A) x P(B)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9312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Session 10 Matrices and Linear Equations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b="1" u="sng" dirty="0" smtClean="0"/>
              <a:t>Matrices</a:t>
            </a:r>
          </a:p>
          <a:p>
            <a:r>
              <a:rPr lang="en-IE" dirty="0" smtClean="0"/>
              <a:t>Basic Matrix Operations</a:t>
            </a:r>
          </a:p>
          <a:p>
            <a:pPr lvl="1"/>
            <a:r>
              <a:rPr lang="en-IE" dirty="0" smtClean="0"/>
              <a:t>Scalar multiplication</a:t>
            </a:r>
          </a:p>
          <a:p>
            <a:pPr lvl="1"/>
            <a:r>
              <a:rPr lang="en-IE" dirty="0" smtClean="0"/>
              <a:t>Addition</a:t>
            </a:r>
          </a:p>
          <a:p>
            <a:pPr lvl="1"/>
            <a:r>
              <a:rPr lang="en-IE" dirty="0" smtClean="0"/>
              <a:t>Subtraction</a:t>
            </a:r>
          </a:p>
          <a:p>
            <a:r>
              <a:rPr lang="en-IE" dirty="0" smtClean="0"/>
              <a:t>Dimensions of a Matrix</a:t>
            </a:r>
          </a:p>
          <a:p>
            <a:r>
              <a:rPr lang="en-IE" dirty="0" smtClean="0"/>
              <a:t>Matrix Multiplication</a:t>
            </a:r>
          </a:p>
          <a:p>
            <a:r>
              <a:rPr lang="en-IE" dirty="0" smtClean="0"/>
              <a:t>Identity Matrix I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5570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32392" t="25517" r="19260" b="38859"/>
          <a:stretch/>
        </p:blipFill>
        <p:spPr bwMode="auto">
          <a:xfrm>
            <a:off x="755576" y="476672"/>
            <a:ext cx="7488832" cy="52565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984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Session 10 Matrices and Linear Equations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u="sng" dirty="0" smtClean="0"/>
              <a:t>Systems of Linear Equations</a:t>
            </a:r>
          </a:p>
          <a:p>
            <a:r>
              <a:rPr lang="en-IE" dirty="0" smtClean="0"/>
              <a:t>Using Matrices in Calculations</a:t>
            </a:r>
          </a:p>
          <a:p>
            <a:r>
              <a:rPr lang="en-IE" dirty="0" smtClean="0"/>
              <a:t>Augmented Matrices</a:t>
            </a:r>
          </a:p>
          <a:p>
            <a:r>
              <a:rPr lang="en-IE" dirty="0" smtClean="0"/>
              <a:t>Elementary Row Operations</a:t>
            </a:r>
          </a:p>
          <a:p>
            <a:r>
              <a:rPr lang="en-IE" dirty="0" smtClean="0"/>
              <a:t>Reduced Row form</a:t>
            </a:r>
          </a:p>
          <a:p>
            <a:r>
              <a:rPr lang="en-IE" dirty="0" smtClean="0"/>
              <a:t>Solutions for Systems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b="1" u="sng" dirty="0"/>
          </a:p>
        </p:txBody>
      </p:sp>
    </p:spTree>
    <p:extLst>
      <p:ext uri="{BB962C8B-B14F-4D97-AF65-F5344CB8AC3E}">
        <p14:creationId xmlns:p14="http://schemas.microsoft.com/office/powerpoint/2010/main" val="360253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398</Words>
  <Application>Microsoft Office PowerPoint</Application>
  <PresentationFormat>On-screen Show (4:3)</PresentationFormat>
  <Paragraphs>77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Hibernia College  Onsite Tutorial</vt:lpstr>
      <vt:lpstr>Session 9 : Counting and Probability</vt:lpstr>
      <vt:lpstr>Permutations</vt:lpstr>
      <vt:lpstr>Permutations</vt:lpstr>
      <vt:lpstr>Permutations</vt:lpstr>
      <vt:lpstr>Probability</vt:lpstr>
      <vt:lpstr>Session 10 Matrices and Linear Equations</vt:lpstr>
      <vt:lpstr>PowerPoint Presentation</vt:lpstr>
      <vt:lpstr>Session 10 Matrices and Linear Equations</vt:lpstr>
      <vt:lpstr>PowerPoint Presentation</vt:lpstr>
      <vt:lpstr>Augmented Matrix</vt:lpstr>
      <vt:lpstr>PowerPoint Presentation</vt:lpstr>
      <vt:lpstr>PowerPoint Presentation</vt:lpstr>
      <vt:lpstr>Elementary Row Operations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Hibernia College  Onsite Tutorial</dc:title>
  <dc:creator>Kevin</dc:creator>
  <cp:lastModifiedBy>ULStaff</cp:lastModifiedBy>
  <cp:revision>8</cp:revision>
  <dcterms:created xsi:type="dcterms:W3CDTF">2013-04-06T09:43:55Z</dcterms:created>
  <dcterms:modified xsi:type="dcterms:W3CDTF">2015-11-18T16:38:58Z</dcterms:modified>
</cp:coreProperties>
</file>