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41"/>
  </p:notesMasterIdLst>
  <p:sldIdLst>
    <p:sldId id="275" r:id="rId3"/>
    <p:sldId id="261" r:id="rId4"/>
    <p:sldId id="276" r:id="rId5"/>
    <p:sldId id="277" r:id="rId6"/>
    <p:sldId id="285" r:id="rId7"/>
    <p:sldId id="297" r:id="rId8"/>
    <p:sldId id="296" r:id="rId9"/>
    <p:sldId id="295" r:id="rId10"/>
    <p:sldId id="291" r:id="rId11"/>
    <p:sldId id="294" r:id="rId12"/>
    <p:sldId id="284" r:id="rId13"/>
    <p:sldId id="279" r:id="rId14"/>
    <p:sldId id="316" r:id="rId15"/>
    <p:sldId id="280" r:id="rId16"/>
    <p:sldId id="281" r:id="rId17"/>
    <p:sldId id="286" r:id="rId18"/>
    <p:sldId id="288" r:id="rId19"/>
    <p:sldId id="289" r:id="rId20"/>
    <p:sldId id="299" r:id="rId21"/>
    <p:sldId id="298" r:id="rId22"/>
    <p:sldId id="300" r:id="rId23"/>
    <p:sldId id="290" r:id="rId24"/>
    <p:sldId id="303" r:id="rId25"/>
    <p:sldId id="304" r:id="rId26"/>
    <p:sldId id="292" r:id="rId27"/>
    <p:sldId id="282" r:id="rId28"/>
    <p:sldId id="312" r:id="rId29"/>
    <p:sldId id="313" r:id="rId30"/>
    <p:sldId id="293" r:id="rId31"/>
    <p:sldId id="314" r:id="rId32"/>
    <p:sldId id="315" r:id="rId33"/>
    <p:sldId id="301" r:id="rId34"/>
    <p:sldId id="302" r:id="rId35"/>
    <p:sldId id="305" r:id="rId36"/>
    <p:sldId id="309" r:id="rId37"/>
    <p:sldId id="310" r:id="rId38"/>
    <p:sldId id="311" r:id="rId39"/>
    <p:sldId id="283" r:id="rId40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0369891-BE35-471C-8941-D58E6DFC2EC2}" type="datetimeFigureOut">
              <a:rPr lang="en-US"/>
              <a:pPr>
                <a:defRPr/>
              </a:pPr>
              <a:t>12/20/2012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DFB76E-BE49-4FCD-8670-531BDF5F64E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0EFC5D-C1A4-4DCC-B33D-CFBD0DE18B1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56DAA2-BB9F-4030-A4F6-5F9106D0711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E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A4142-8165-4089-8755-E9BC1177D8D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I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DC8339-940F-4B90-BFB9-9BB8DF038E1D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96042D-0037-41F5-82A1-6254004DEA32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I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7C6A05-641B-4F35-A42C-A91F376431ED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E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B53BC1-3834-45FF-A961-22B7D2B19FA7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IE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21E37B-8E1D-405C-849E-F9A66802F1D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IE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EE8593-8018-490E-B081-ED6C3EAA7256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IE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68E431-A6E0-4475-9395-8F5A2F3F7A7C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IE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A9AE1E-867B-428A-8C2F-947526B6268D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IE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175521-6F15-4E13-8ED9-7712F420AE1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8A19FB-D181-4E7F-A6E4-1BFF165A710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IE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901CAB-2258-4A72-8736-ABAD058D6F4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IE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B4E848-2F18-4533-BB1D-A0D918A63A9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IE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67D8B3-EEFE-4E8C-98C6-615FD908FB2C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IE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BF0463-2D74-4681-84C7-BE9C709CBAD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IE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151438-41AE-4D3F-A1BD-CAD3541283F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IE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46C268-9870-4AF6-9105-9668D6656CC8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IE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954F87-99B1-4763-83BF-F8B265A0587C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IE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7096A6-1224-4FA0-941C-87E69EE59382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IE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447A8-96EA-4D24-B3C1-07A8F3266F2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IE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2BA513-4225-4F91-BB19-909D4BADC396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61EBDD-D64A-45EC-A445-7E96A07A2C7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IE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14B9B8-5C2C-4FFC-A420-EDC23E790C99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IE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4587CF-7BC1-4F7F-8CCC-7E0B29600FF9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IE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94A610-F782-4426-849D-F4FD22E2FDB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IE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5B4F06-E678-42C8-B3ED-F7EF8D11A33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IE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80FCB2-132D-4508-A038-55E466369591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IE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087718-E02C-4882-9825-0A36908BA9E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IE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ABEE14-F913-4F96-A03A-565600035D5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IE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EF3BE4-38B0-4745-AFFD-7E1E2D749D0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IE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3ABA79-0019-41EE-92F1-AA50EA82AB2A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31CCB8-9C52-4CCF-B2AA-8DEC4DEBDF81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5DCD7F-4BB2-412E-ADDA-D0F3CB70C9E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BE651F-A09C-4C77-B125-24AC14C146DB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912D6D-B0D4-4967-9242-A16BA0109C65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90AF78-911F-4FC2-8BC4-5CD934804341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IE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973513" y="3778250"/>
            <a:ext cx="2025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E" sz="3200">
                <a:latin typeface="Calibri" pitchFamily="34" charset="0"/>
              </a:rPr>
              <a:t>Computing</a:t>
            </a: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>
              <a:defRPr/>
            </a:pPr>
            <a:r>
              <a:rPr lang="en-IE" sz="2000" b="1">
                <a:latin typeface="Calibri" pitchFamily="34" charset="0"/>
              </a:rPr>
              <a:t>Tutor : </a:t>
            </a:r>
            <a:r>
              <a:rPr lang="en-IE" sz="2000">
                <a:latin typeface="Calibri" pitchFamily="34" charset="0"/>
              </a:rPr>
              <a:t>Kevin O’Brien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>
                <a:latin typeface="Calibri" pitchFamily="34" charset="0"/>
              </a:rPr>
              <a:t>Tutorial: </a:t>
            </a:r>
            <a:r>
              <a:rPr lang="en-IE" sz="2000">
                <a:latin typeface="Calibri" pitchFamily="34" charset="0"/>
              </a:rPr>
              <a:t>Maths for Computing</a:t>
            </a:r>
            <a:endParaRPr lang="en-IE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/>
          <p:cNvSpPr txBox="1">
            <a:spLocks noChangeArrowheads="1"/>
          </p:cNvSpPr>
          <p:nvPr userDrawn="1"/>
        </p:nvSpPr>
        <p:spPr bwMode="auto">
          <a:xfrm>
            <a:off x="149225" y="201613"/>
            <a:ext cx="63166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>
                <a:latin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Laws of Logic (Answer)</a:t>
            </a:r>
          </a:p>
        </p:txBody>
      </p:sp>
      <p:sp>
        <p:nvSpPr>
          <p:cNvPr id="1331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(2012 Zone B Question 2 c) Use Truth Tables to prove that:</a:t>
            </a:r>
          </a:p>
          <a:p>
            <a:pPr marL="431800" lvl="1" indent="0" algn="ctr" eaLnBrk="1" hangingPunct="1">
              <a:buFont typeface="Arial" charset="0"/>
              <a:buNone/>
            </a:pPr>
            <a:r>
              <a:rPr lang="en-US" b="1" smtClean="0">
                <a:latin typeface="Arial" charset="0"/>
                <a:cs typeface="Arial" charset="0"/>
              </a:rPr>
              <a:t>(p</a:t>
            </a:r>
            <a:r>
              <a:rPr lang="en-IE" smtClean="0">
                <a:latin typeface="Arial" charset="0"/>
                <a:cs typeface="Arial" charset="0"/>
              </a:rPr>
              <a:t>∧</a:t>
            </a:r>
            <a:r>
              <a:rPr lang="en-US" b="1" smtClean="0">
                <a:latin typeface="Arial" charset="0"/>
                <a:cs typeface="Arial" charset="0"/>
              </a:rPr>
              <a:t>q) </a:t>
            </a:r>
            <a:r>
              <a:rPr lang="en-IE" smtClean="0">
                <a:latin typeface="Arial" charset="0"/>
                <a:cs typeface="Arial" charset="0"/>
              </a:rPr>
              <a:t>∨ </a:t>
            </a:r>
            <a:r>
              <a:rPr lang="en-US" b="1" smtClean="0">
                <a:latin typeface="Arial" charset="0"/>
                <a:cs typeface="Arial" charset="0"/>
              </a:rPr>
              <a:t>(¬p </a:t>
            </a:r>
            <a:r>
              <a:rPr lang="en-IE" smtClean="0">
                <a:latin typeface="Arial" charset="0"/>
                <a:cs typeface="Arial" charset="0"/>
              </a:rPr>
              <a:t>∧</a:t>
            </a:r>
            <a:r>
              <a:rPr lang="en-US" b="1" smtClean="0">
                <a:latin typeface="Arial" charset="0"/>
                <a:cs typeface="Arial" charset="0"/>
              </a:rPr>
              <a:t> ¬q) </a:t>
            </a:r>
            <a:r>
              <a:rPr lang="en-IE" smtClean="0">
                <a:latin typeface="Arial" charset="0"/>
                <a:cs typeface="Arial" charset="0"/>
              </a:rPr>
              <a:t>≡</a:t>
            </a:r>
            <a:r>
              <a:rPr lang="en-IE" b="1" smtClean="0">
                <a:latin typeface="Arial" charset="0"/>
                <a:cs typeface="Arial" charset="0"/>
              </a:rPr>
              <a:t> p </a:t>
            </a:r>
            <a:r>
              <a:rPr lang="en-IE" smtClean="0">
                <a:latin typeface="Arial" charset="0"/>
                <a:cs typeface="Arial" charset="0"/>
              </a:rPr>
              <a:t>↔ </a:t>
            </a:r>
            <a:r>
              <a:rPr lang="en-IE" b="1" smtClean="0">
                <a:latin typeface="Arial" charset="0"/>
                <a:cs typeface="Arial" charset="0"/>
              </a:rPr>
              <a:t>q</a:t>
            </a: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2589213"/>
          <a:ext cx="8100812" cy="33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0"/>
                <a:gridCol w="463130"/>
                <a:gridCol w="1141924"/>
                <a:gridCol w="679066"/>
                <a:gridCol w="611200"/>
                <a:gridCol w="1613367"/>
                <a:gridCol w="1987071"/>
                <a:gridCol w="1141924"/>
              </a:tblGrid>
              <a:tr h="674741">
                <a:tc>
                  <a:txBody>
                    <a:bodyPr/>
                    <a:lstStyle/>
                    <a:p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q) 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17550" lvl="1" indent="-285750" eaLnBrk="1" hangingPunct="1"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Designing Logic Gates</a:t>
            </a:r>
          </a:p>
          <a:p>
            <a:pPr marL="717550" lvl="1" indent="-285750" eaLnBrk="1" hangingPunct="1"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Output of a given Network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 cstate="print"/>
          <a:srcRect l="35065" t="18848" r="45294" b="42130"/>
          <a:stretch>
            <a:fillRect/>
          </a:stretch>
        </p:blipFill>
        <p:spPr bwMode="auto">
          <a:xfrm>
            <a:off x="4008438" y="1906588"/>
            <a:ext cx="3563937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1536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(2008 Q3b)</a:t>
            </a: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Construct a logic network that accepts as inputs p and q, which may independently have value 0 or 1, and give as final output </a:t>
            </a:r>
            <a:r>
              <a:rPr lang="en-US" sz="1800" smtClean="0">
                <a:latin typeface="Arial" charset="0"/>
                <a:cs typeface="Arial" charset="0"/>
              </a:rPr>
              <a:t>¬(p </a:t>
            </a:r>
            <a:r>
              <a:rPr lang="en-IE" sz="1800" smtClean="0">
                <a:latin typeface="Arial" charset="0"/>
                <a:cs typeface="Arial" charset="0"/>
              </a:rPr>
              <a:t>∧</a:t>
            </a:r>
            <a:r>
              <a:rPr lang="en-US" sz="1800" smtClean="0">
                <a:latin typeface="Arial" charset="0"/>
                <a:cs typeface="Arial" charset="0"/>
              </a:rPr>
              <a:t> ¬q) .</a:t>
            </a:r>
          </a:p>
          <a:p>
            <a:pPr marL="431800" lvl="1" indent="0" eaLnBrk="1" hangingPunct="1">
              <a:buFont typeface="Arial" charset="0"/>
              <a:buNone/>
            </a:pPr>
            <a:endParaRPr lang="en-US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US" sz="1800" smtClean="0">
                <a:latin typeface="Arial" charset="0"/>
                <a:cs typeface="Arial" charset="0"/>
              </a:rPr>
              <a:t>Show that this expression is equivalent to  p </a:t>
            </a:r>
            <a:r>
              <a:rPr lang="en-IE" sz="1800" smtClean="0">
                <a:latin typeface="Arial" charset="0"/>
                <a:cs typeface="Arial" charset="0"/>
              </a:rPr>
              <a:t>→ </a:t>
            </a:r>
            <a:r>
              <a:rPr lang="en-US" sz="1800" smtClean="0">
                <a:latin typeface="Arial" charset="0"/>
                <a:cs typeface="Arial" charset="0"/>
              </a:rPr>
              <a:t>q. (i.e. using truth tables)</a:t>
            </a: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 cstate="print"/>
          <a:srcRect l="38731" t="33511" r="49442" b="55151"/>
          <a:stretch>
            <a:fillRect/>
          </a:stretch>
        </p:blipFill>
        <p:spPr bwMode="auto">
          <a:xfrm>
            <a:off x="3194050" y="3632200"/>
            <a:ext cx="16605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Logic Gates</a:t>
            </a:r>
          </a:p>
        </p:txBody>
      </p:sp>
      <p:sp>
        <p:nvSpPr>
          <p:cNvPr id="1638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 cstate="print"/>
          <a:srcRect l="38731" t="33511" r="49442" b="55151"/>
          <a:stretch>
            <a:fillRect/>
          </a:stretch>
        </p:blipFill>
        <p:spPr bwMode="auto">
          <a:xfrm>
            <a:off x="3309938" y="2808288"/>
            <a:ext cx="16605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/>
          <a:srcRect l="39098" t="22620" r="50993" b="67590"/>
          <a:stretch>
            <a:fillRect/>
          </a:stretch>
        </p:blipFill>
        <p:spPr bwMode="auto">
          <a:xfrm>
            <a:off x="1700213" y="4637088"/>
            <a:ext cx="110807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 cstate="print"/>
          <a:srcRect l="39098" t="22620" r="50993" b="67590"/>
          <a:stretch>
            <a:fillRect/>
          </a:stretch>
        </p:blipFill>
        <p:spPr bwMode="auto">
          <a:xfrm>
            <a:off x="5961063" y="3178175"/>
            <a:ext cx="11080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What is a Function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Introduction and Definitions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Arrow Diagram of a Function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Boolean Functions and ordered n-tuples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Absolute Value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Floor and Ceiling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Polynomial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Equality of Functions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Functions with Special Properties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Encoding and Decoding Function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Onto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One-to-One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Inverse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One to One Correspondence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What is a Function</a:t>
            </a:r>
          </a:p>
        </p:txBody>
      </p:sp>
      <p:sp>
        <p:nvSpPr>
          <p:cNvPr id="1945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Arrow Diagrams  (2010 Zone B Q4 a)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 function f: X-&gt;Y, where X = {p,q,r,s} and Y={1,2,3,4,5} is given by the subset of X x Y. {(q,3),(r,3),(p,5),(s,2)}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i. Show f as an arrow diagram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What is a Function</a:t>
            </a:r>
          </a:p>
        </p:txBody>
      </p:sp>
      <p:sp>
        <p:nvSpPr>
          <p:cNvPr id="2048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Arrow Diagrams  (2010 Zone B Q4 a)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 function f: X-&gt;Y, where X = {p,q,r,s} and Y={1,2,3,4,5} is given by the subset of X x Y. {(q,3),(r,3),(p,5),(s,2)}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ii. State the domain, co-domain and range of f.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/>
            <a:r>
              <a:rPr lang="en-IE" sz="1800" smtClean="0">
                <a:latin typeface="Arial" charset="0"/>
                <a:cs typeface="Arial" charset="0"/>
              </a:rPr>
              <a:t>The domain of this function is {p,q,r,s}, </a:t>
            </a:r>
          </a:p>
          <a:p>
            <a:pPr marL="431800" lvl="1" indent="0" eaLnBrk="1" hangingPunct="1"/>
            <a:r>
              <a:rPr lang="en-IE" sz="1800" smtClean="0">
                <a:latin typeface="Arial" charset="0"/>
                <a:cs typeface="Arial" charset="0"/>
              </a:rPr>
              <a:t>The co-domain  is {1,2,3,4,5} </a:t>
            </a:r>
          </a:p>
          <a:p>
            <a:pPr marL="431800" lvl="1" indent="0" eaLnBrk="1" hangingPunct="1"/>
            <a:r>
              <a:rPr lang="en-IE" sz="1800" smtClean="0">
                <a:latin typeface="Arial" charset="0"/>
                <a:cs typeface="Arial" charset="0"/>
              </a:rPr>
              <a:t>The range is {2,3,5}.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One to One</a:t>
            </a:r>
          </a:p>
        </p:txBody>
      </p:sp>
      <p:sp>
        <p:nvSpPr>
          <p:cNvPr id="2150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Arrow Diagrams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Onto</a:t>
            </a:r>
          </a:p>
        </p:txBody>
      </p:sp>
      <p:sp>
        <p:nvSpPr>
          <p:cNvPr id="2253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Arrow Diagrams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smtClean="0">
                <a:latin typeface="Arial" charset="0"/>
                <a:cs typeface="Arial" charset="0"/>
              </a:rPr>
              <a:t>Online Tutorial : Number Two: </a:t>
            </a:r>
            <a:br>
              <a:rPr lang="en-IE" smtClean="0">
                <a:latin typeface="Arial" charset="0"/>
                <a:cs typeface="Arial" charset="0"/>
              </a:rPr>
            </a:br>
            <a:endParaRPr lang="en-IE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Three: Logic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Propositions, Symbolic Statements and Truth Tables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Conditional Connectives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Logic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Logic Gates </a:t>
            </a:r>
          </a:p>
          <a:p>
            <a:pPr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Four : Functions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What </a:t>
            </a:r>
            <a:r>
              <a:rPr lang="en-IE" dirty="0">
                <a:latin typeface="Arial" charset="0"/>
                <a:cs typeface="Arial" charset="0"/>
              </a:rPr>
              <a:t>I</a:t>
            </a:r>
            <a:r>
              <a:rPr lang="en-IE" dirty="0" smtClean="0">
                <a:latin typeface="Arial" charset="0"/>
                <a:cs typeface="Arial" charset="0"/>
              </a:rPr>
              <a:t>s a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Functions with Special Properties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Exponential and Logarithmic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Comparing the Size of Functions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One to One and Onto</a:t>
            </a:r>
          </a:p>
        </p:txBody>
      </p:sp>
      <p:sp>
        <p:nvSpPr>
          <p:cNvPr id="2355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Arrow Diagrams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What is a Function</a:t>
            </a:r>
          </a:p>
        </p:txBody>
      </p:sp>
      <p:sp>
        <p:nvSpPr>
          <p:cNvPr id="2457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Arrow Diagrams  (2010 Zone B Q4 a)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A function f: X-&gt;Y, where X = {p,q,r,s} and Y={1,2,3,4,5} is given by the subset of X x Y. {(q,3),(r,3),(p,5),(s,2)}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iii. Say why f does not have the one-to-one property and why f does not have the onto property, giving a counter example in each case.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-The function is not one-to-one because 3 in the co-domain has more than one ancestor, i.e p and q. 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-The function is not onto because 1 and 4 in the co-domain have no ancestors.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Functions with Special Properties</a:t>
            </a:r>
          </a:p>
        </p:txBody>
      </p:sp>
      <p:sp>
        <p:nvSpPr>
          <p:cNvPr id="2560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Inverse of Functions (2010 Zone B Question 4 part b).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1. State the condition to be satisfied in order for an function to have an inverse.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(N.B. Very formal definition required – see Definition 4.14 page 56)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525" y="1979613"/>
            <a:ext cx="8362950" cy="617537"/>
          </a:xfrm>
          <a:noFill/>
          <a:ln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870075"/>
            <a:ext cx="8362950" cy="581025"/>
          </a:xfrm>
          <a:noFill/>
          <a:ln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Floor and Ceiling Functions</a:t>
            </a:r>
          </a:p>
        </p:txBody>
      </p:sp>
      <p:sp>
        <p:nvSpPr>
          <p:cNvPr id="2867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Page 67 Q5: Find the floor and ceiling of the following numbers.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z="180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82713" y="2009775"/>
          <a:ext cx="6096000" cy="420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742428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Floor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Ceiling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Absolute Value</a:t>
                      </a:r>
                      <a:endParaRPr lang="en-IE" dirty="0"/>
                    </a:p>
                  </a:txBody>
                  <a:tcPr/>
                </a:tc>
              </a:tr>
              <a:tr h="57761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-1.4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57761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2.3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57761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7/9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7761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-16/3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7761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57761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Exponential and Logarithmic 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Exponential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Exponents (Section 4.3.1)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Logarithmic Functions (section 4.3.2)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Base of Logarithms and the Natural Logarithm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Logarithms (Rules 4.23)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Change of Base ( Rule 4.24)</a:t>
            </a:r>
          </a:p>
          <a:p>
            <a:pPr marL="719138" lvl="1" indent="-287338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Exponential and Logarithmic 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Exponents (Section 4.3.1)</a:t>
            </a:r>
          </a:p>
          <a:p>
            <a:pPr marL="719138" lvl="1" indent="-287338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Exponential and Logarithmic 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Logarithms (Rules 4.23)</a:t>
            </a:r>
          </a:p>
          <a:p>
            <a:pPr marL="719138" lvl="1" indent="-287338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3277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(Page 67 Q 10) Without using your calculator, find the value of the following numbers.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0413" y="2151063"/>
          <a:ext cx="7894748" cy="343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687"/>
                <a:gridCol w="1973687"/>
                <a:gridCol w="1973687"/>
                <a:gridCol w="1973687"/>
              </a:tblGrid>
              <a:tr h="553793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Workings</a:t>
                      </a:r>
                      <a:r>
                        <a:rPr lang="en-IE" baseline="0" dirty="0" smtClean="0"/>
                        <a:t> 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Workings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Answers</a:t>
                      </a:r>
                      <a:endParaRPr lang="en-IE" dirty="0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Log </a:t>
                      </a:r>
                      <a:r>
                        <a:rPr lang="en-IE" sz="1200" dirty="0" smtClean="0"/>
                        <a:t>2</a:t>
                      </a:r>
                      <a:r>
                        <a:rPr lang="en-IE" dirty="0" smtClean="0"/>
                        <a:t>128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Lo</a:t>
                      </a:r>
                      <a:r>
                        <a:rPr lang="en-IE" b="0" dirty="0" smtClean="0"/>
                        <a:t>g</a:t>
                      </a:r>
                      <a:r>
                        <a:rPr lang="en-IE" sz="1200" b="0" dirty="0" smtClean="0"/>
                        <a:t>2</a:t>
                      </a:r>
                      <a:r>
                        <a:rPr lang="en-IE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E" b="0" dirty="0" smtClean="0"/>
                        <a:t>4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√2</a:t>
                      </a:r>
                      <a:r>
                        <a:rPr lang="en-IE" b="0" dirty="0" smtClean="0"/>
                        <a:t>)</a:t>
                      </a:r>
                      <a:endParaRPr lang="en-I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Log</a:t>
                      </a:r>
                      <a:r>
                        <a:rPr lang="en-IE" sz="1200" dirty="0" smtClean="0"/>
                        <a:t>2</a:t>
                      </a:r>
                      <a:r>
                        <a:rPr lang="en-IE" dirty="0" smtClean="0"/>
                        <a:t>(1/8)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0" dirty="0" smtClean="0"/>
                        <a:t>Log</a:t>
                      </a:r>
                      <a:r>
                        <a:rPr lang="en-IE" sz="1200" b="0" dirty="0" smtClean="0"/>
                        <a:t>2</a:t>
                      </a:r>
                      <a:r>
                        <a:rPr lang="en-IE" b="0" dirty="0" smtClean="0"/>
                        <a:t>(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√2</a:t>
                      </a:r>
                      <a:r>
                        <a:rPr lang="en-IE" b="0" dirty="0" smtClean="0"/>
                        <a:t>/16)</a:t>
                      </a:r>
                      <a:endParaRPr lang="en-I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Symbolic Statements and Truth Tables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Propositions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Tautologies and Contradictions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Negation of a proposition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NOT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Compound statements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AND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OR 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XOR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Truth Tables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3379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(Blank Page)</a:t>
            </a: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sp>
        <p:nvSpPr>
          <p:cNvPr id="3481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(Blank Page)</a:t>
            </a: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  <a:br>
              <a:rPr lang="en-IE" smtClean="0">
                <a:latin typeface="Arial" charset="0"/>
                <a:cs typeface="Arial" charset="0"/>
              </a:rPr>
            </a:br>
            <a:r>
              <a:rPr lang="en-IE" smtClean="0">
                <a:latin typeface="Arial" charset="0"/>
                <a:cs typeface="Arial" charset="0"/>
              </a:rPr>
              <a:t/>
            </a:r>
            <a:br>
              <a:rPr lang="en-IE" smtClean="0">
                <a:latin typeface="Arial" charset="0"/>
                <a:cs typeface="Arial" charset="0"/>
              </a:rPr>
            </a:br>
            <a:r>
              <a:rPr lang="en-IE" sz="1800" smtClean="0">
                <a:latin typeface="Arial" charset="0"/>
                <a:cs typeface="Arial" charset="0"/>
              </a:rPr>
              <a:t>(2012 – Question 4a)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r="592" b="61790"/>
          <a:stretch>
            <a:fillRect/>
          </a:stretch>
        </p:blipFill>
        <p:spPr bwMode="auto">
          <a:xfrm>
            <a:off x="238125" y="2058988"/>
            <a:ext cx="8313738" cy="749300"/>
          </a:xfrm>
          <a:noFill/>
          <a:ln>
            <a:miter lim="800000"/>
            <a:headEnd/>
            <a:tailEnd/>
          </a:ln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4" cstate="print"/>
          <a:srcRect l="8470" t="52542" r="70567" b="10170"/>
          <a:stretch>
            <a:fillRect/>
          </a:stretch>
        </p:blipFill>
        <p:spPr bwMode="auto">
          <a:xfrm>
            <a:off x="263525" y="2897188"/>
            <a:ext cx="1938338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Exponential and Logarithmic Functions</a:t>
            </a:r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r="-333" b="63033"/>
          <a:stretch>
            <a:fillRect/>
          </a:stretch>
        </p:blipFill>
        <p:spPr bwMode="auto">
          <a:xfrm>
            <a:off x="263525" y="1878013"/>
            <a:ext cx="8391525" cy="711200"/>
          </a:xfrm>
          <a:noFill/>
          <a:ln>
            <a:miter lim="800000"/>
            <a:headEnd/>
            <a:tailEnd/>
          </a:ln>
        </p:spPr>
      </p:pic>
      <p:pic>
        <p:nvPicPr>
          <p:cNvPr id="36868" name="Picture 7"/>
          <p:cNvPicPr>
            <a:picLocks noChangeAspect="1" noChangeArrowheads="1"/>
          </p:cNvPicPr>
          <p:nvPr/>
        </p:nvPicPr>
        <p:blipFill>
          <a:blip r:embed="rId4" cstate="print"/>
          <a:srcRect l="34068" t="44914" r="9628"/>
          <a:stretch>
            <a:fillRect/>
          </a:stretch>
        </p:blipFill>
        <p:spPr bwMode="auto">
          <a:xfrm>
            <a:off x="282575" y="2665413"/>
            <a:ext cx="53879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870075"/>
            <a:ext cx="8362950" cy="581025"/>
          </a:xfrm>
          <a:noFill/>
          <a:ln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870075"/>
            <a:ext cx="8362950" cy="581025"/>
          </a:xfrm>
          <a:noFill/>
          <a:ln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 l="21770" t="47450" r="36157" b="40063"/>
          <a:stretch>
            <a:fillRect/>
          </a:stretch>
        </p:blipFill>
        <p:spPr bwMode="auto">
          <a:xfrm>
            <a:off x="450850" y="2138363"/>
            <a:ext cx="5395913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Content Placeholder 4"/>
          <p:cNvSpPr>
            <a:spLocks noGrp="1"/>
          </p:cNvSpPr>
          <p:nvPr>
            <p:ph idx="1"/>
          </p:nvPr>
        </p:nvSpPr>
        <p:spPr bwMode="auto">
          <a:xfrm>
            <a:off x="206375" y="1712913"/>
            <a:ext cx="8510588" cy="682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- 2011 Zone B Q4 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Inverse Functions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 l="21770" t="60130" r="38869" b="33481"/>
          <a:stretch>
            <a:fillRect/>
          </a:stretch>
        </p:blipFill>
        <p:spPr bwMode="auto">
          <a:xfrm>
            <a:off x="322263" y="2382838"/>
            <a:ext cx="504825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Content Placeholder 4"/>
          <p:cNvSpPr>
            <a:spLocks noGrp="1"/>
          </p:cNvSpPr>
          <p:nvPr>
            <p:ph idx="1"/>
          </p:nvPr>
        </p:nvSpPr>
        <p:spPr bwMode="auto">
          <a:xfrm>
            <a:off x="206375" y="1712913"/>
            <a:ext cx="8510588" cy="682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- 2011 Zone B Q4 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Functions: Comparing Functions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Comparing Functions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O-notation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Power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Orders of Polynomial Functions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Comparison of Algorithms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Conditional Connectives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The Conditional Connectives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Conditional Connectives are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If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Only  If / Implies   (</a:t>
            </a:r>
            <a:r>
              <a:rPr lang="en-IE" b="1" dirty="0" smtClean="0"/>
              <a:t>p → q</a:t>
            </a:r>
            <a:r>
              <a:rPr lang="en-IE" dirty="0" smtClean="0"/>
              <a:t>)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If and Only If  (</a:t>
            </a:r>
            <a:r>
              <a:rPr lang="en-IE" b="1" dirty="0" smtClean="0"/>
              <a:t>p </a:t>
            </a:r>
            <a:r>
              <a:rPr lang="en-IE" dirty="0" smtClean="0"/>
              <a:t>↔ </a:t>
            </a:r>
            <a:r>
              <a:rPr lang="en-IE" b="1" dirty="0" smtClean="0"/>
              <a:t>q)</a:t>
            </a:r>
            <a:endParaRPr lang="en-IE" dirty="0" smtClean="0"/>
          </a:p>
          <a:p>
            <a:pPr marL="1079138" lvl="2" indent="-287338" eaLnBrk="1" hangingPunct="1">
              <a:buFont typeface="Wingdings" pitchFamily="2" charset="2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Truth Tables</a:t>
            </a:r>
          </a:p>
          <a:p>
            <a:pPr marL="719138" lvl="1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Contra-Positive  (approach using truth tables)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Symbolic Statements and Truth Tables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(2008 Q3a)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Let p and q be the following propositions about an object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p: “ this objects is a triangle”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q: “ this object is blue”</a:t>
            </a:r>
            <a:endParaRPr lang="en-IE" sz="1600" dirty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Express each of the following compound propositions symbolically by using p, q and  appropriate logic symbols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This object is a blue triangle</a:t>
            </a: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If this object is blue, then it is a triangle</a:t>
            </a: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This object is not blue, but it is a triangle.</a:t>
            </a:r>
            <a:endParaRPr lang="en-IE" sz="1600" dirty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Contrapositive</a:t>
            </a:r>
            <a:br>
              <a:rPr lang="en-IE" smtClean="0">
                <a:latin typeface="Arial" charset="0"/>
                <a:cs typeface="Arial" charset="0"/>
              </a:rPr>
            </a:br>
            <a:endParaRPr lang="en-IE" smtClean="0">
              <a:latin typeface="Arial" charset="0"/>
              <a:cs typeface="Arial" charset="0"/>
            </a:endParaRP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(From previous question,2008 Question 3)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Write in words the contrapositive of the statement given symbolically as </a:t>
            </a:r>
            <a:r>
              <a:rPr lang="en-IE" b="1" smtClean="0">
                <a:latin typeface="Arial" charset="0"/>
                <a:cs typeface="Arial" charset="0"/>
              </a:rPr>
              <a:t>“q </a:t>
            </a:r>
            <a:r>
              <a:rPr lang="en-IE" smtClean="0">
                <a:latin typeface="Arial" charset="0"/>
                <a:cs typeface="Arial" charset="0"/>
              </a:rPr>
              <a:t>→ </a:t>
            </a:r>
            <a:r>
              <a:rPr lang="en-IE" b="1" smtClean="0">
                <a:latin typeface="Arial" charset="0"/>
                <a:cs typeface="Arial" charset="0"/>
              </a:rPr>
              <a:t>p”</a:t>
            </a:r>
            <a:r>
              <a:rPr lang="en-IE" smtClean="0">
                <a:latin typeface="Arial" charset="0"/>
                <a:cs typeface="Arial" charset="0"/>
              </a:rPr>
              <a:t> .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r>
              <a:rPr lang="en-IE" smtClean="0">
                <a:latin typeface="Arial" charset="0"/>
                <a:cs typeface="Arial" charset="0"/>
              </a:rPr>
              <a:t>(i.e. If the object is blue then it is a triangle.)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790575" lvl="2" indent="0" eaLnBrk="1" hangingPunct="1">
              <a:buFont typeface="Wingdings" pitchFamily="2" charset="2"/>
              <a:buNone/>
            </a:pPr>
            <a:r>
              <a:rPr lang="en-IE" sz="1600" smtClean="0">
                <a:latin typeface="Arial" charset="0"/>
                <a:cs typeface="Arial" charset="0"/>
              </a:rPr>
              <a:t>¬p: “ this objects is not a triangle”</a:t>
            </a:r>
          </a:p>
          <a:p>
            <a:pPr marL="790575" lvl="2" indent="0" eaLnBrk="1" hangingPunct="1">
              <a:buFont typeface="Wingdings" pitchFamily="2" charset="2"/>
              <a:buNone/>
            </a:pPr>
            <a:r>
              <a:rPr lang="en-IE" sz="1600" smtClean="0">
                <a:latin typeface="Arial" charset="0"/>
                <a:cs typeface="Arial" charset="0"/>
              </a:rPr>
              <a:t>¬q: “ this object is not blue”</a:t>
            </a: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Laws of Logic : Membership Tables </a:t>
            </a:r>
          </a:p>
        </p:txBody>
      </p:sp>
      <p:sp>
        <p:nvSpPr>
          <p:cNvPr id="1024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0850" y="1828800"/>
          <a:ext cx="8087930" cy="422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88"/>
                <a:gridCol w="712788"/>
                <a:gridCol w="653111"/>
                <a:gridCol w="587840"/>
                <a:gridCol w="1238974"/>
                <a:gridCol w="1149081"/>
                <a:gridCol w="985403"/>
                <a:gridCol w="1102101"/>
                <a:gridCol w="945844"/>
              </a:tblGrid>
              <a:tr h="82682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US" b="1" dirty="0" smtClean="0"/>
                        <a:t>(“AND”)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IE" b="1" dirty="0" smtClean="0"/>
                        <a:t>(“OR”)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→ 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IE" b="1" dirty="0" smtClean="0"/>
                        <a:t>q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1" dirty="0" smtClean="0"/>
                        <a:t>(“XOR”)</a:t>
                      </a: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Laws of Logic : Membership Tables </a:t>
            </a:r>
          </a:p>
        </p:txBody>
      </p:sp>
      <p:sp>
        <p:nvSpPr>
          <p:cNvPr id="1126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1828800"/>
          <a:ext cx="7907629" cy="413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76"/>
                <a:gridCol w="686076"/>
                <a:gridCol w="628635"/>
                <a:gridCol w="565810"/>
                <a:gridCol w="1192543"/>
                <a:gridCol w="1106019"/>
                <a:gridCol w="948474"/>
                <a:gridCol w="1183598"/>
                <a:gridCol w="910398"/>
              </a:tblGrid>
              <a:tr h="82682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US" b="1" dirty="0" smtClean="0"/>
                        <a:t>(“AND”)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IE" b="1" dirty="0" smtClean="0"/>
                        <a:t>(“OR”)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→ 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>
                <a:latin typeface="Arial" charset="0"/>
                <a:cs typeface="Arial" charset="0"/>
              </a:rPr>
              <a:t>Logic: The Laws of Logic</a:t>
            </a:r>
          </a:p>
        </p:txBody>
      </p:sp>
      <p:sp>
        <p:nvSpPr>
          <p:cNvPr id="1229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</a:pPr>
            <a:r>
              <a:rPr lang="en-IE" sz="1800" smtClean="0">
                <a:latin typeface="Arial" charset="0"/>
                <a:cs typeface="Arial" charset="0"/>
              </a:rPr>
              <a:t>(2012 Zone B Question 2 c) Use Truth Tables to prove that:</a:t>
            </a:r>
          </a:p>
          <a:p>
            <a:pPr marL="431800" lvl="1" indent="0" algn="ctr" eaLnBrk="1" hangingPunct="1">
              <a:buFont typeface="Arial" charset="0"/>
              <a:buNone/>
            </a:pPr>
            <a:r>
              <a:rPr lang="en-US" b="1" smtClean="0">
                <a:latin typeface="Arial" charset="0"/>
                <a:cs typeface="Arial" charset="0"/>
              </a:rPr>
              <a:t>(p</a:t>
            </a:r>
            <a:r>
              <a:rPr lang="en-IE" smtClean="0">
                <a:latin typeface="Arial" charset="0"/>
                <a:cs typeface="Arial" charset="0"/>
              </a:rPr>
              <a:t>∧</a:t>
            </a:r>
            <a:r>
              <a:rPr lang="en-US" b="1" smtClean="0">
                <a:latin typeface="Arial" charset="0"/>
                <a:cs typeface="Arial" charset="0"/>
              </a:rPr>
              <a:t>q) </a:t>
            </a:r>
            <a:r>
              <a:rPr lang="en-IE" smtClean="0">
                <a:latin typeface="Arial" charset="0"/>
                <a:cs typeface="Arial" charset="0"/>
              </a:rPr>
              <a:t>∨ </a:t>
            </a:r>
            <a:r>
              <a:rPr lang="en-US" b="1" smtClean="0">
                <a:latin typeface="Arial" charset="0"/>
                <a:cs typeface="Arial" charset="0"/>
              </a:rPr>
              <a:t>(¬p </a:t>
            </a:r>
            <a:r>
              <a:rPr lang="en-IE" smtClean="0">
                <a:latin typeface="Arial" charset="0"/>
                <a:cs typeface="Arial" charset="0"/>
              </a:rPr>
              <a:t>∧</a:t>
            </a:r>
            <a:r>
              <a:rPr lang="en-US" b="1" smtClean="0">
                <a:latin typeface="Arial" charset="0"/>
                <a:cs typeface="Arial" charset="0"/>
              </a:rPr>
              <a:t> ¬q) </a:t>
            </a:r>
            <a:r>
              <a:rPr lang="en-IE" smtClean="0">
                <a:latin typeface="Arial" charset="0"/>
                <a:cs typeface="Arial" charset="0"/>
              </a:rPr>
              <a:t>≡</a:t>
            </a:r>
            <a:r>
              <a:rPr lang="en-IE" b="1" smtClean="0">
                <a:latin typeface="Arial" charset="0"/>
                <a:cs typeface="Arial" charset="0"/>
              </a:rPr>
              <a:t> p </a:t>
            </a:r>
            <a:r>
              <a:rPr lang="en-IE" smtClean="0">
                <a:latin typeface="Arial" charset="0"/>
                <a:cs typeface="Arial" charset="0"/>
              </a:rPr>
              <a:t>↔ </a:t>
            </a:r>
            <a:r>
              <a:rPr lang="en-IE" b="1" smtClean="0">
                <a:latin typeface="Arial" charset="0"/>
                <a:cs typeface="Arial" charset="0"/>
              </a:rPr>
              <a:t>q</a:t>
            </a: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</a:pPr>
            <a:endParaRPr lang="en-IE" smtClean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2589213"/>
          <a:ext cx="8100812" cy="33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0"/>
                <a:gridCol w="463130"/>
                <a:gridCol w="1141924"/>
                <a:gridCol w="679066"/>
                <a:gridCol w="611200"/>
                <a:gridCol w="1613367"/>
                <a:gridCol w="1987071"/>
                <a:gridCol w="1141924"/>
              </a:tblGrid>
              <a:tr h="674741">
                <a:tc>
                  <a:txBody>
                    <a:bodyPr/>
                    <a:lstStyle/>
                    <a:p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q) 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3256</TotalTime>
  <Words>1311</Words>
  <Application>Microsoft Office PowerPoint</Application>
  <PresentationFormat>On-screen Show (4:3)</PresentationFormat>
  <Paragraphs>355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1_master_ppe_title</vt:lpstr>
      <vt:lpstr>ppe_info_blue</vt:lpstr>
      <vt:lpstr>Slide 1</vt:lpstr>
      <vt:lpstr>Online Tutorial : Number Two:  </vt:lpstr>
      <vt:lpstr>Logic: Symbolic Statements and Truth Tables</vt:lpstr>
      <vt:lpstr>Logic: The Conditional Connectives</vt:lpstr>
      <vt:lpstr>Logic: Symbolic Statements and Truth Tables</vt:lpstr>
      <vt:lpstr>Logic: The Contrapositive </vt:lpstr>
      <vt:lpstr>Logic: The Laws of Logic : Membership Tables </vt:lpstr>
      <vt:lpstr>Logic: The Laws of Logic : Membership Tables </vt:lpstr>
      <vt:lpstr>Logic: The Laws of Logic</vt:lpstr>
      <vt:lpstr>Logic: The Laws of Logic (Answer)</vt:lpstr>
      <vt:lpstr>Logic: Logic Gates</vt:lpstr>
      <vt:lpstr>Logic: Logic Gates</vt:lpstr>
      <vt:lpstr>Logic: Logic Gates</vt:lpstr>
      <vt:lpstr>Functions: What is a Function</vt:lpstr>
      <vt:lpstr>Functions: Functions with Special Properties</vt:lpstr>
      <vt:lpstr>Functions: What is a Function</vt:lpstr>
      <vt:lpstr>Functions: What is a Function</vt:lpstr>
      <vt:lpstr>Functions: One to One</vt:lpstr>
      <vt:lpstr>Functions: Onto</vt:lpstr>
      <vt:lpstr>Functions: One to One and Onto</vt:lpstr>
      <vt:lpstr>Functions: What is a Function</vt:lpstr>
      <vt:lpstr>Functions: Functions with Special Properties</vt:lpstr>
      <vt:lpstr>Functions: Inverse Functions</vt:lpstr>
      <vt:lpstr>Functions: Inverse Functions</vt:lpstr>
      <vt:lpstr>Functions: Floor and Ceiling Functions</vt:lpstr>
      <vt:lpstr>Functions: Exponential and Logarithmic Functions</vt:lpstr>
      <vt:lpstr>Functions: Exponential and Logarithmic Functions</vt:lpstr>
      <vt:lpstr>Functions: Exponential and Logarithmic Functions</vt:lpstr>
      <vt:lpstr>Functions: Exponential and Logarithmic Functions</vt:lpstr>
      <vt:lpstr>Functions: Exponential and Logarithmic Functions</vt:lpstr>
      <vt:lpstr>Functions: Exponential and Logarithmic Functions</vt:lpstr>
      <vt:lpstr>Functions: Exponential and Logarithmic Functions  (2012 – Question 4a)</vt:lpstr>
      <vt:lpstr>Functions: Exponential and Logarithmic Functions</vt:lpstr>
      <vt:lpstr>Functions: Inverse Functions</vt:lpstr>
      <vt:lpstr>Functions: Inverse Functions</vt:lpstr>
      <vt:lpstr>Functions: Inverse Functions</vt:lpstr>
      <vt:lpstr>Functions: Inverse Functions</vt:lpstr>
      <vt:lpstr>Functions: Comparing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297</cp:revision>
  <dcterms:created xsi:type="dcterms:W3CDTF">2009-08-17T15:34:05Z</dcterms:created>
  <dcterms:modified xsi:type="dcterms:W3CDTF">2012-12-20T12:43:42Z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