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7"/>
  </p:notesMasterIdLst>
  <p:sldIdLst>
    <p:sldId id="275" r:id="rId3"/>
    <p:sldId id="284" r:id="rId4"/>
    <p:sldId id="279" r:id="rId5"/>
    <p:sldId id="316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0369891-BE35-471C-8941-D58E6DFC2EC2}" type="datetimeFigureOut">
              <a:rPr lang="en-US"/>
              <a:pPr>
                <a:defRPr/>
              </a:pPr>
              <a:t>12/20/2012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DFB76E-BE49-4FCD-8670-531BDF5F64E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0EFC5D-C1A4-4DCC-B33D-CFBD0DE18B1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A4142-8165-4089-8755-E9BC1177D8D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DC8339-940F-4B90-BFB9-9BB8DF038E1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96042D-0037-41F5-82A1-6254004DEA3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73513" y="3778250"/>
            <a:ext cx="2025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E" sz="3200">
                <a:latin typeface="Calibri" pitchFamily="34" charset="0"/>
              </a:rPr>
              <a:t>Computing</a:t>
            </a: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>
              <a:defRPr/>
            </a:pPr>
            <a:r>
              <a:rPr lang="en-IE" sz="2000" b="1">
                <a:latin typeface="Calibri" pitchFamily="34" charset="0"/>
              </a:rPr>
              <a:t>Tutor : </a:t>
            </a:r>
            <a:r>
              <a:rPr lang="en-IE" sz="2000">
                <a:latin typeface="Calibri" pitchFamily="34" charset="0"/>
              </a:rPr>
              <a:t>Kevin O’Brien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>
                <a:latin typeface="Calibri" pitchFamily="34" charset="0"/>
              </a:rPr>
              <a:t>Tutorial: </a:t>
            </a:r>
            <a:r>
              <a:rPr lang="en-IE" sz="2000">
                <a:latin typeface="Calibri" pitchFamily="34" charset="0"/>
              </a:rPr>
              <a:t>Maths for Computing</a:t>
            </a:r>
            <a:endParaRPr lang="en-IE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/>
          <p:cNvSpPr txBox="1">
            <a:spLocks noChangeArrowheads="1"/>
          </p:cNvSpPr>
          <p:nvPr userDrawn="1"/>
        </p:nvSpPr>
        <p:spPr bwMode="auto">
          <a:xfrm>
            <a:off x="149225" y="201613"/>
            <a:ext cx="6316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>
                <a:latin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17550" lvl="1" indent="-285750" eaLnBrk="1" hangingPunct="1"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Designing Logic Gates</a:t>
            </a:r>
          </a:p>
          <a:p>
            <a:pPr marL="717550" lvl="1" indent="-285750" eaLnBrk="1" hangingPunct="1"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Output of a given </a:t>
            </a:r>
            <a:r>
              <a:rPr lang="en-IE" sz="1800" dirty="0" smtClean="0">
                <a:latin typeface="Arial" charset="0"/>
                <a:cs typeface="Arial" charset="0"/>
              </a:rPr>
              <a:t>network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/>
          <a:srcRect l="35065" t="18848" r="45294" b="42130"/>
          <a:stretch>
            <a:fillRect/>
          </a:stretch>
        </p:blipFill>
        <p:spPr bwMode="auto">
          <a:xfrm>
            <a:off x="4008438" y="1906588"/>
            <a:ext cx="3563937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1536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(2008 Q3b)</a:t>
            </a: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Construct a logic network that accepts as inputs p and q, which may independently have value 0 or 1, and give as final output </a:t>
            </a:r>
            <a:r>
              <a:rPr lang="en-US" sz="1800" smtClean="0">
                <a:latin typeface="Arial" charset="0"/>
                <a:cs typeface="Arial" charset="0"/>
              </a:rPr>
              <a:t>¬(p </a:t>
            </a:r>
            <a:r>
              <a:rPr lang="en-IE" sz="1800" smtClean="0">
                <a:latin typeface="Arial" charset="0"/>
                <a:cs typeface="Arial" charset="0"/>
              </a:rPr>
              <a:t>∧</a:t>
            </a:r>
            <a:r>
              <a:rPr lang="en-US" sz="1800" smtClean="0">
                <a:latin typeface="Arial" charset="0"/>
                <a:cs typeface="Arial" charset="0"/>
              </a:rPr>
              <a:t> ¬q) .</a:t>
            </a:r>
          </a:p>
          <a:p>
            <a:pPr marL="431800" lvl="1" indent="0" eaLnBrk="1" hangingPunct="1">
              <a:buFont typeface="Arial" charset="0"/>
              <a:buNone/>
            </a:pPr>
            <a:endParaRPr lang="en-US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US" sz="1800" smtClean="0">
                <a:latin typeface="Arial" charset="0"/>
                <a:cs typeface="Arial" charset="0"/>
              </a:rPr>
              <a:t>Show that this expression is equivalent to  p </a:t>
            </a:r>
            <a:r>
              <a:rPr lang="en-IE" sz="1800" smtClean="0">
                <a:latin typeface="Arial" charset="0"/>
                <a:cs typeface="Arial" charset="0"/>
              </a:rPr>
              <a:t>→ </a:t>
            </a:r>
            <a:r>
              <a:rPr lang="en-US" sz="1800" smtClean="0">
                <a:latin typeface="Arial" charset="0"/>
                <a:cs typeface="Arial" charset="0"/>
              </a:rPr>
              <a:t>q. (i.e. using truth tables)</a:t>
            </a: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194050" y="3632200"/>
            <a:ext cx="16605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1638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309938" y="2808288"/>
            <a:ext cx="16605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1700213" y="4637088"/>
            <a:ext cx="11080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5961063" y="3178175"/>
            <a:ext cx="11080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3366</TotalTime>
  <Words>79</Words>
  <Application>Microsoft Office PowerPoint</Application>
  <PresentationFormat>On-screen Show (4:3)</PresentationFormat>
  <Paragraphs>15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1_master_ppe_title</vt:lpstr>
      <vt:lpstr>ppe_info_blue</vt:lpstr>
      <vt:lpstr>Slide 1</vt:lpstr>
      <vt:lpstr>Logic: Logic Gates</vt:lpstr>
      <vt:lpstr>Logic: Logic Gates</vt:lpstr>
      <vt:lpstr>Logic: Logic Gates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300</cp:revision>
  <dcterms:created xsi:type="dcterms:W3CDTF">2009-08-17T15:34:05Z</dcterms:created>
  <dcterms:modified xsi:type="dcterms:W3CDTF">2012-12-20T14:33:00Z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