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9"/>
  </p:notesMasterIdLst>
  <p:sldIdLst>
    <p:sldId id="275" r:id="rId3"/>
    <p:sldId id="261" r:id="rId4"/>
    <p:sldId id="276" r:id="rId5"/>
    <p:sldId id="277" r:id="rId6"/>
    <p:sldId id="285" r:id="rId7"/>
    <p:sldId id="297" r:id="rId8"/>
    <p:sldId id="296" r:id="rId9"/>
    <p:sldId id="295" r:id="rId10"/>
    <p:sldId id="291" r:id="rId11"/>
    <p:sldId id="294" r:id="rId12"/>
    <p:sldId id="284" r:id="rId13"/>
    <p:sldId id="279" r:id="rId14"/>
    <p:sldId id="316" r:id="rId15"/>
    <p:sldId id="286" r:id="rId16"/>
    <p:sldId id="288" r:id="rId17"/>
    <p:sldId id="289" r:id="rId18"/>
    <p:sldId id="299" r:id="rId19"/>
    <p:sldId id="298" r:id="rId20"/>
    <p:sldId id="300" r:id="rId21"/>
    <p:sldId id="290" r:id="rId22"/>
    <p:sldId id="303" r:id="rId23"/>
    <p:sldId id="304" r:id="rId24"/>
    <p:sldId id="292" r:id="rId25"/>
    <p:sldId id="282" r:id="rId26"/>
    <p:sldId id="312" r:id="rId27"/>
    <p:sldId id="313" r:id="rId28"/>
    <p:sldId id="293" r:id="rId29"/>
    <p:sldId id="314" r:id="rId30"/>
    <p:sldId id="315" r:id="rId31"/>
    <p:sldId id="301" r:id="rId32"/>
    <p:sldId id="302" r:id="rId33"/>
    <p:sldId id="305" r:id="rId34"/>
    <p:sldId id="309" r:id="rId35"/>
    <p:sldId id="310" r:id="rId36"/>
    <p:sldId id="311" r:id="rId37"/>
    <p:sldId id="283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369891-BE35-471C-8941-D58E6DFC2EC2}" type="datetimeFigureOut">
              <a:rPr lang="en-US"/>
              <a:pPr>
                <a:defRPr/>
              </a:pPr>
              <a:t>12/20/2012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DFB76E-BE49-4FCD-8670-531BDF5F64E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EFC5D-C1A4-4DCC-B33D-CFBD0DE18B1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56DAA2-BB9F-4030-A4F6-5F9106D0711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A4142-8165-4089-8755-E9BC1177D8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C8339-940F-4B90-BFB9-9BB8DF038E1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042D-0037-41F5-82A1-6254004DEA3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1E37B-8E1D-405C-849E-F9A66802F1D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EE8593-8018-490E-B081-ED6C3EAA725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E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68E431-A6E0-4475-9395-8F5A2F3F7A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9AE1E-867B-428A-8C2F-947526B6268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IE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8A19FB-D181-4E7F-A6E4-1BFF165A710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01CAB-2258-4A72-8736-ABAD058D6F4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E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75521-6F15-4E13-8ED9-7712F420AE1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4E848-2F18-4533-BB1D-A0D918A63A9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E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67D8B3-EEFE-4E8C-98C6-615FD908FB2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IE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F0463-2D74-4681-84C7-BE9C709CBAD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E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51438-41AE-4D3F-A1BD-CAD3541283F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IE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6C268-9870-4AF6-9105-9668D6656CC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IE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54F87-99B1-4763-83BF-F8B265A058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096A6-1224-4FA0-941C-87E69EE5938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I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447A8-96EA-4D24-B3C1-07A8F3266F2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1EBDD-D64A-45EC-A445-7E96A07A2C7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I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4B9B8-5C2C-4FFC-A420-EDC23E790C9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IE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BA513-4225-4F91-BB19-909D4BADC39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4587CF-7BC1-4F7F-8CCC-7E0B29600FF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IE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4A610-F782-4426-849D-F4FD22E2FDB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IE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B4F06-E678-42C8-B3ED-F7EF8D11A33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IE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0FCB2-132D-4508-A038-55E46636959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I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087718-E02C-4882-9825-0A36908BA9E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IE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BEE14-F913-4F96-A03A-565600035D5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IE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F3BE4-38B0-4745-AFFD-7E1E2D749D0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IE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3ABA79-0019-41EE-92F1-AA50EA82AB2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1CCB8-9C52-4CCF-B2AA-8DEC4DEBDF8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5DCD7F-4BB2-412E-ADDA-D0F3CB70C9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E651F-A09C-4C77-B125-24AC14C146D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12D6D-B0D4-4967-9242-A16BA0109C6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0AF78-911F-4FC2-8BC4-5CD93480434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</a:rPr>
              <a:t>Tutor : </a:t>
            </a:r>
            <a:r>
              <a:rPr lang="en-IE" sz="2000">
                <a:latin typeface="Calibri" pitchFamily="34" charset="0"/>
              </a:rPr>
              <a:t>Kevin O’Brien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</a:rPr>
              <a:t>Tutorial: </a:t>
            </a:r>
            <a:r>
              <a:rPr lang="en-IE" sz="2000">
                <a:latin typeface="Calibri" pitchFamily="34" charset="0"/>
              </a:rPr>
              <a:t>Maths for Computing</a:t>
            </a:r>
            <a:endParaRPr lang="en-IE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(2008 Q3b)</a:t>
            </a: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Construct a logic network that accepts as inputs p and q, which may independently have value 0 or 1, and give as final output </a:t>
            </a:r>
            <a:r>
              <a:rPr lang="en-US" sz="1800" smtClean="0">
                <a:latin typeface="Arial" charset="0"/>
                <a:cs typeface="Arial" charset="0"/>
              </a:rPr>
              <a:t>¬(p </a:t>
            </a:r>
            <a:r>
              <a:rPr lang="en-IE" sz="1800" smtClean="0">
                <a:latin typeface="Arial" charset="0"/>
                <a:cs typeface="Arial" charset="0"/>
              </a:rPr>
              <a:t>∧</a:t>
            </a:r>
            <a:r>
              <a:rPr lang="en-US" sz="1800" smtClean="0">
                <a:latin typeface="Arial" charset="0"/>
                <a:cs typeface="Arial" charset="0"/>
              </a:rPr>
              <a:t> ¬q)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US" sz="1800" smtClean="0">
                <a:latin typeface="Arial" charset="0"/>
                <a:cs typeface="Arial" charset="0"/>
              </a:rPr>
              <a:t>Show that this expression is equivalent to  p </a:t>
            </a:r>
            <a:r>
              <a:rPr lang="en-IE" sz="1800" smtClean="0">
                <a:latin typeface="Arial" charset="0"/>
                <a:cs typeface="Arial" charset="0"/>
              </a:rPr>
              <a:t>→ </a:t>
            </a:r>
            <a:r>
              <a:rPr lang="en-US" sz="1800" smtClean="0">
                <a:latin typeface="Arial" charset="0"/>
                <a:cs typeface="Arial" charset="0"/>
              </a:rPr>
              <a:t>q. (i.e. using truth tables)</a:t>
            </a: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1945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i. Show f as an arrow diagram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048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ii. State the domain, co-domain and range of f.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domain of this function is {p,q,r,s},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co-domain  is {1,2,3,4,5}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range is {2,3,5}.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</a:t>
            </a:r>
          </a:p>
        </p:txBody>
      </p:sp>
      <p:sp>
        <p:nvSpPr>
          <p:cNvPr id="2150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Onto</a:t>
            </a:r>
          </a:p>
        </p:txBody>
      </p:sp>
      <p:sp>
        <p:nvSpPr>
          <p:cNvPr id="2253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 and Onto</a:t>
            </a:r>
          </a:p>
        </p:txBody>
      </p:sp>
      <p:sp>
        <p:nvSpPr>
          <p:cNvPr id="2355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457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iii. Say why f does not have the one-to-one property and why f does not have the onto property, giving a counter example in each case.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one-to-one because 3 in the co-domain has more than one ancestor, i.e p and q.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onto because 1 and 4 in the co-domain have no ancestors.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Online Tutorial : Number Two: 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  <a:p>
            <a:pPr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 : Functions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</a:t>
            </a:r>
            <a:r>
              <a:rPr lang="en-IE" dirty="0">
                <a:latin typeface="Arial" charset="0"/>
                <a:cs typeface="Arial" charset="0"/>
              </a:rPr>
              <a:t>I</a:t>
            </a:r>
            <a:r>
              <a:rPr lang="en-IE" dirty="0" smtClean="0">
                <a:latin typeface="Arial" charset="0"/>
                <a:cs typeface="Arial" charset="0"/>
              </a:rPr>
              <a:t>s a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Functions with Special Properties</a:t>
            </a:r>
          </a:p>
        </p:txBody>
      </p:sp>
      <p:sp>
        <p:nvSpPr>
          <p:cNvPr id="2560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Inverse of Functions (2010 Zone B Question 4 part b).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1. State the condition to be satisfied in order for an function to have an inverse.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(N.B. Very formal definition required – see Definition 4.14 page 56)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25" y="1979613"/>
            <a:ext cx="8362950" cy="617537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Floor and Ceiling Functions</a:t>
            </a:r>
          </a:p>
        </p:txBody>
      </p:sp>
      <p:sp>
        <p:nvSpPr>
          <p:cNvPr id="2867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Page 67 Q5: Find the floor and ceiling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82713" y="2009775"/>
          <a:ext cx="6096000" cy="4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42428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Floor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Ceiling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Absolute Value</a:t>
                      </a:r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-1.4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2.3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7/9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-16/3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Logarithmic Functions (section 4.3.2)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Base of Logarithms and the Natural Logarithm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Change of Base ( Rule 4.24)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277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(Page 67 Q 10) Without using your calculator, find the value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3" y="2151063"/>
          <a:ext cx="78947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87"/>
                <a:gridCol w="1973687"/>
                <a:gridCol w="1973687"/>
                <a:gridCol w="1973687"/>
              </a:tblGrid>
              <a:tr h="553793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Answers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 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Lo</a:t>
                      </a:r>
                      <a:r>
                        <a:rPr lang="en-IE" b="0" dirty="0" smtClean="0"/>
                        <a:t>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b="0" dirty="0" smtClean="0"/>
                        <a:t>4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(1/8)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Log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b="0" dirty="0" smtClean="0"/>
                        <a:t>(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/16)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481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mtClean="0">
                <a:latin typeface="Arial" charset="0"/>
                <a:cs typeface="Arial" charset="0"/>
              </a:rPr>
              <a:t/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z="1800" smtClean="0">
                <a:latin typeface="Arial" charset="0"/>
                <a:cs typeface="Arial" charset="0"/>
              </a:rPr>
              <a:t>(2012 – Question 4a)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592" b="61790"/>
          <a:stretch>
            <a:fillRect/>
          </a:stretch>
        </p:blipFill>
        <p:spPr bwMode="auto">
          <a:xfrm>
            <a:off x="238125" y="2058988"/>
            <a:ext cx="8313738" cy="749300"/>
          </a:xfrm>
          <a:noFill/>
          <a:ln>
            <a:miter lim="800000"/>
            <a:headEnd/>
            <a:tailEnd/>
          </a:ln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 cstate="print"/>
          <a:srcRect l="8470" t="52542" r="70567" b="10170"/>
          <a:stretch>
            <a:fillRect/>
          </a:stretch>
        </p:blipFill>
        <p:spPr bwMode="auto">
          <a:xfrm>
            <a:off x="263525" y="2897188"/>
            <a:ext cx="1938338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-333" b="63033"/>
          <a:stretch>
            <a:fillRect/>
          </a:stretch>
        </p:blipFill>
        <p:spPr bwMode="auto">
          <a:xfrm>
            <a:off x="263525" y="1878013"/>
            <a:ext cx="8391525" cy="711200"/>
          </a:xfrm>
          <a:noFill/>
          <a:ln>
            <a:miter lim="800000"/>
            <a:headEnd/>
            <a:tailEnd/>
          </a:ln>
        </p:spPr>
      </p:pic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4" cstate="print"/>
          <a:srcRect l="34068" t="44914" r="9628"/>
          <a:stretch>
            <a:fillRect/>
          </a:stretch>
        </p:blipFill>
        <p:spPr bwMode="auto">
          <a:xfrm>
            <a:off x="282575" y="2665413"/>
            <a:ext cx="5387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47450" r="36157" b="40063"/>
          <a:stretch>
            <a:fillRect/>
          </a:stretch>
        </p:blipFill>
        <p:spPr bwMode="auto">
          <a:xfrm>
            <a:off x="450850" y="2138363"/>
            <a:ext cx="539591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60130" r="38869" b="33481"/>
          <a:stretch>
            <a:fillRect/>
          </a:stretch>
        </p:blipFill>
        <p:spPr bwMode="auto">
          <a:xfrm>
            <a:off x="322263" y="2382838"/>
            <a:ext cx="504825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Comparing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Comparing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O-notation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Power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Orders of Polynomial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Comparison of Algorithms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Contrapositive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(From previous question,2008 Question 3)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Write in words the contrapositive of the statement given symbolically as </a:t>
            </a:r>
            <a:r>
              <a:rPr lang="en-IE" b="1" smtClean="0">
                <a:latin typeface="Arial" charset="0"/>
                <a:cs typeface="Arial" charset="0"/>
              </a:rPr>
              <a:t>“q </a:t>
            </a:r>
            <a:r>
              <a:rPr lang="en-IE" smtClean="0">
                <a:latin typeface="Arial" charset="0"/>
                <a:cs typeface="Arial" charset="0"/>
              </a:rPr>
              <a:t>→ </a:t>
            </a:r>
            <a:r>
              <a:rPr lang="en-IE" b="1" smtClean="0">
                <a:latin typeface="Arial" charset="0"/>
                <a:cs typeface="Arial" charset="0"/>
              </a:rPr>
              <a:t>p”</a:t>
            </a:r>
            <a:r>
              <a:rPr lang="en-IE" smtClean="0">
                <a:latin typeface="Arial" charset="0"/>
                <a:cs typeface="Arial" charset="0"/>
              </a:rPr>
              <a:t>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(i.e. If the object is blue then it is a triangle.)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¬q: “ this object is not blue”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1256</Words>
  <Application>Microsoft Office PowerPoint</Application>
  <PresentationFormat>On-screen Show (4:3)</PresentationFormat>
  <Paragraphs>337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  <vt:lpstr>Functions: What is a Function</vt:lpstr>
      <vt:lpstr>Functions: What is a Function</vt:lpstr>
      <vt:lpstr>Functions: One to One</vt:lpstr>
      <vt:lpstr>Functions: Onto</vt:lpstr>
      <vt:lpstr>Functions: One to One and Onto</vt:lpstr>
      <vt:lpstr>Functions: What is a Function</vt:lpstr>
      <vt:lpstr>Functions: Functions with Special Properties</vt:lpstr>
      <vt:lpstr>Functions: Inverse Functions</vt:lpstr>
      <vt:lpstr>Functions: Inverse Functions</vt:lpstr>
      <vt:lpstr>Functions: Floor and Ceiling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  (2012 – Question 4a)</vt:lpstr>
      <vt:lpstr>Functions: Exponential and Logarithmic Functions</vt:lpstr>
      <vt:lpstr>Functions: Inverse Functions</vt:lpstr>
      <vt:lpstr>Functions: Inverse Functions</vt:lpstr>
      <vt:lpstr>Functions: Inverse Functions</vt:lpstr>
      <vt:lpstr>Functions: Inverse Functions</vt:lpstr>
      <vt:lpstr>Functions: Comparing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298</cp:revision>
  <dcterms:created xsi:type="dcterms:W3CDTF">2009-08-17T15:34:05Z</dcterms:created>
  <dcterms:modified xsi:type="dcterms:W3CDTF">2012-12-20T12:44:21Z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