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1"/>
  </p:notesMasterIdLst>
  <p:sldIdLst>
    <p:sldId id="275" r:id="rId3"/>
    <p:sldId id="26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89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Series and Sigma 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18605" t="31753" r="31395" b="44714"/>
          <a:stretch/>
        </p:blipFill>
        <p:spPr bwMode="auto">
          <a:xfrm>
            <a:off x="1210613" y="2730322"/>
            <a:ext cx="6323527" cy="1751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8997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Series and Sigma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Notation is vitally important</a:t>
            </a:r>
          </a:p>
          <a:p>
            <a:endParaRPr lang="en-IE" dirty="0"/>
          </a:p>
          <a:p>
            <a:r>
              <a:rPr lang="en-IE" dirty="0" smtClean="0"/>
              <a:t>Lower bound m</a:t>
            </a:r>
          </a:p>
          <a:p>
            <a:r>
              <a:rPr lang="en-IE" dirty="0" smtClean="0"/>
              <a:t>Upper bound n</a:t>
            </a:r>
          </a:p>
          <a:p>
            <a:r>
              <a:rPr lang="en-IE" dirty="0" smtClean="0"/>
              <a:t>Index symbol r  </a:t>
            </a:r>
          </a:p>
          <a:p>
            <a:pPr lvl="1"/>
            <a:r>
              <a:rPr lang="en-IE" dirty="0" smtClean="0"/>
              <a:t>r is any value between m and n. </a:t>
            </a:r>
          </a:p>
          <a:p>
            <a:pPr lvl="1"/>
            <a:r>
              <a:rPr lang="en-IE" dirty="0" smtClean="0"/>
              <a:t>It does not need to be specified.</a:t>
            </a:r>
          </a:p>
          <a:p>
            <a:endParaRPr lang="en-IE" dirty="0" smtClean="0"/>
          </a:p>
          <a:p>
            <a:r>
              <a:rPr lang="en-IE" dirty="0" smtClean="0"/>
              <a:t>Pay attention to Example 2.7 – Sigma notation is not uniquely determined.</a:t>
            </a:r>
          </a:p>
          <a:p>
            <a:r>
              <a:rPr lang="en-IE" dirty="0" smtClean="0"/>
              <a:t>Sometime lower bound is zero. Sometimes it could be 1.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75726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Standard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17774" t="41677" r="36379" b="18630"/>
          <a:stretch/>
        </p:blipFill>
        <p:spPr bwMode="auto">
          <a:xfrm>
            <a:off x="798491" y="1712890"/>
            <a:ext cx="5087960" cy="2859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4600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for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1) Expressing a sum as the difference of two sums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2) Taking out common factors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3) Splitting a sum into two or more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4082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Past Paper Questions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7409" t="33739" r="13455" b="14661"/>
          <a:stretch/>
        </p:blipFill>
        <p:spPr bwMode="auto">
          <a:xfrm>
            <a:off x="1056069" y="1880315"/>
            <a:ext cx="6363364" cy="3673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5847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Sequence and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Solutions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36047" t="33455" r="17775" b="44714"/>
          <a:stretch/>
        </p:blipFill>
        <p:spPr bwMode="auto">
          <a:xfrm>
            <a:off x="1184856" y="2318197"/>
            <a:ext cx="4711119" cy="2086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66381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Chapter 8 Trees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Trees</a:t>
            </a:r>
          </a:p>
          <a:p>
            <a:pPr marL="0" indent="0">
              <a:buNone/>
            </a:pPr>
            <a:r>
              <a:rPr lang="en-IE" dirty="0" smtClean="0"/>
              <a:t>Definition: Connected graph with no cycles ( further to Chap. 5) 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b="1" u="sng" dirty="0" smtClean="0"/>
              <a:t>Key Points</a:t>
            </a:r>
          </a:p>
          <a:p>
            <a:pPr marL="0" indent="0">
              <a:buNone/>
            </a:pPr>
            <a:r>
              <a:rPr lang="en-IE" dirty="0" smtClean="0"/>
              <a:t>Two vertices of degree 1.</a:t>
            </a:r>
          </a:p>
          <a:p>
            <a:pPr marL="0" indent="0">
              <a:buNone/>
            </a:pPr>
            <a:r>
              <a:rPr lang="en-IE" dirty="0" smtClean="0"/>
              <a:t>Spanning Tree:  </a:t>
            </a:r>
            <a:r>
              <a:rPr lang="en-IE" dirty="0" err="1" smtClean="0"/>
              <a:t>subgraphs</a:t>
            </a:r>
            <a:r>
              <a:rPr lang="en-IE" dirty="0" smtClean="0"/>
              <a:t> has all vertices of main graph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35415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Rooted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Terminology</a:t>
            </a:r>
          </a:p>
          <a:p>
            <a:r>
              <a:rPr lang="en-IE" dirty="0" smtClean="0"/>
              <a:t>Ancestors and Descendants</a:t>
            </a:r>
          </a:p>
          <a:p>
            <a:r>
              <a:rPr lang="en-IE" dirty="0" smtClean="0"/>
              <a:t>Parents and Children</a:t>
            </a:r>
          </a:p>
          <a:p>
            <a:r>
              <a:rPr lang="en-IE" dirty="0" smtClean="0"/>
              <a:t>Levels and Heights</a:t>
            </a:r>
          </a:p>
          <a:p>
            <a:r>
              <a:rPr lang="en-IE" dirty="0" smtClean="0"/>
              <a:t>Internal Nodes and External Nodes</a:t>
            </a:r>
          </a:p>
          <a:p>
            <a:r>
              <a:rPr lang="en-IE" dirty="0" smtClean="0"/>
              <a:t>Binary Trees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85981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19435" t="72014" r="30066" b="16361"/>
          <a:stretch/>
        </p:blipFill>
        <p:spPr bwMode="auto">
          <a:xfrm>
            <a:off x="2325709" y="1714031"/>
            <a:ext cx="5079643" cy="1273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/>
          <a:srcRect l="18937" t="64359" r="30565" b="11542"/>
          <a:stretch/>
        </p:blipFill>
        <p:spPr bwMode="auto">
          <a:xfrm>
            <a:off x="2369713" y="3024186"/>
            <a:ext cx="5035639" cy="2552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5315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7 and 8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7 : Sequences and Series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8 : Trees</a:t>
            </a: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>
                <a:latin typeface="Arial" charset="0"/>
                <a:cs typeface="Arial" charset="0"/>
              </a:rPr>
              <a:t>7</a:t>
            </a:r>
            <a:r>
              <a:rPr lang="en-IE" dirty="0" smtClean="0">
                <a:latin typeface="Arial" charset="0"/>
                <a:cs typeface="Arial" charset="0"/>
              </a:rPr>
              <a:t>: Sequences and Series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Sequences</a:t>
            </a:r>
          </a:p>
          <a:p>
            <a:pPr marL="360000" lvl="1" indent="0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Recurrence Relations</a:t>
            </a:r>
          </a:p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Induction</a:t>
            </a:r>
          </a:p>
          <a:p>
            <a:pPr marL="0" indent="0">
              <a:buNone/>
            </a:pPr>
            <a:r>
              <a:rPr lang="en-IE" dirty="0" smtClean="0">
                <a:latin typeface="Arial" charset="0"/>
                <a:cs typeface="Arial" charset="0"/>
              </a:rPr>
              <a:t>      Proof by Induction : </a:t>
            </a:r>
            <a:r>
              <a:rPr lang="en-IE" dirty="0"/>
              <a:t>particularly important </a:t>
            </a:r>
            <a:r>
              <a:rPr lang="en-IE" dirty="0" smtClean="0"/>
              <a:t>for computer </a:t>
            </a:r>
            <a:r>
              <a:rPr lang="en-IE" dirty="0"/>
              <a:t>scientists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Series and “Sigma Notation”</a:t>
            </a:r>
            <a:endParaRPr lang="en-GB" b="1" u="sng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charset="0"/>
                <a:cs typeface="Arial" charset="0"/>
              </a:rPr>
              <a:t>Chapter 7: Sequences and Series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Arithmetic Progression</a:t>
            </a:r>
          </a:p>
          <a:p>
            <a:r>
              <a:rPr lang="en-IE" dirty="0" smtClean="0"/>
              <a:t>For example (with constant term </a:t>
            </a:r>
            <a:r>
              <a:rPr lang="en-IE" b="1" i="1" dirty="0" smtClean="0"/>
              <a:t>d=2</a:t>
            </a:r>
            <a:r>
              <a:rPr lang="en-IE" dirty="0" smtClean="0"/>
              <a:t>)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dirty="0" smtClean="0"/>
              <a:t>U</a:t>
            </a:r>
            <a:r>
              <a:rPr lang="en-IE" baseline="-25000" dirty="0" smtClean="0"/>
              <a:t>n+1 </a:t>
            </a:r>
            <a:r>
              <a:rPr lang="en-IE" dirty="0" smtClean="0"/>
              <a:t>= U</a:t>
            </a:r>
            <a:r>
              <a:rPr lang="en-IE" baseline="-25000" dirty="0" smtClean="0"/>
              <a:t>n </a:t>
            </a:r>
            <a:r>
              <a:rPr lang="en-IE" dirty="0" smtClean="0"/>
              <a:t>+ 2</a:t>
            </a:r>
          </a:p>
          <a:p>
            <a:pPr marL="0" indent="0" algn="ctr">
              <a:buNone/>
            </a:pPr>
            <a:endParaRPr lang="en-IE" dirty="0"/>
          </a:p>
          <a:p>
            <a:r>
              <a:rPr lang="en-IE" dirty="0" smtClean="0"/>
              <a:t>Arithmetic progressions should have an initial value term. Otherwise they are not practical.</a:t>
            </a:r>
          </a:p>
          <a:p>
            <a:pPr marL="0" indent="0">
              <a:buNone/>
            </a:pPr>
            <a:r>
              <a:rPr lang="en-IE" b="1" u="sng" dirty="0" smtClean="0"/>
              <a:t>Geometric Progression</a:t>
            </a:r>
            <a:endParaRPr lang="en-IE" b="1" u="sng" dirty="0"/>
          </a:p>
          <a:p>
            <a:r>
              <a:rPr lang="en-IE" dirty="0"/>
              <a:t>For example (with </a:t>
            </a:r>
            <a:r>
              <a:rPr lang="en-IE" dirty="0" smtClean="0"/>
              <a:t>ratio term </a:t>
            </a:r>
            <a:r>
              <a:rPr lang="en-IE" b="1" i="1" dirty="0" smtClean="0"/>
              <a:t>r=3</a:t>
            </a:r>
            <a:r>
              <a:rPr lang="en-IE" dirty="0" smtClean="0"/>
              <a:t>)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/>
              <a:t>U</a:t>
            </a:r>
            <a:r>
              <a:rPr lang="en-IE" baseline="-25000" dirty="0"/>
              <a:t>n+1 </a:t>
            </a:r>
            <a:r>
              <a:rPr lang="en-IE" dirty="0"/>
              <a:t>= </a:t>
            </a:r>
            <a:r>
              <a:rPr lang="en-IE" dirty="0" smtClean="0"/>
              <a:t>3U</a:t>
            </a:r>
            <a:r>
              <a:rPr lang="en-IE" baseline="-25000" dirty="0" smtClean="0"/>
              <a:t>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47166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charset="0"/>
                <a:cs typeface="Arial" charset="0"/>
              </a:rPr>
              <a:t>Chapter 7: Sequences and Series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sequences</a:t>
            </a:r>
          </a:p>
          <a:p>
            <a:r>
              <a:rPr lang="en-IE" dirty="0" smtClean="0"/>
              <a:t>Respective values based on previous values</a:t>
            </a:r>
          </a:p>
          <a:p>
            <a:r>
              <a:rPr lang="en-IE" dirty="0" smtClean="0"/>
              <a:t>Famous example: </a:t>
            </a:r>
            <a:r>
              <a:rPr lang="en-IE" b="1" i="1" dirty="0" smtClean="0"/>
              <a:t>Fibonacci Sequence</a:t>
            </a:r>
          </a:p>
          <a:p>
            <a:pPr marL="0" indent="0">
              <a:buNone/>
            </a:pPr>
            <a:r>
              <a:rPr lang="en-IE" b="1" i="1" dirty="0" smtClean="0"/>
              <a:t>			0</a:t>
            </a:r>
            <a:r>
              <a:rPr lang="en-IE" b="1" i="1" dirty="0"/>
              <a:t>, 1, 1, 2, 3, 5, 8, 13, 21</a:t>
            </a:r>
            <a:r>
              <a:rPr lang="en-IE" b="1" i="1" dirty="0" smtClean="0"/>
              <a:t>,…….</a:t>
            </a:r>
            <a:endParaRPr lang="en-IE" b="1" i="1" dirty="0"/>
          </a:p>
        </p:txBody>
      </p:sp>
    </p:spTree>
    <p:extLst>
      <p:ext uri="{BB962C8B-B14F-4D97-AF65-F5344CB8AC3E}">
        <p14:creationId xmlns:p14="http://schemas.microsoft.com/office/powerpoint/2010/main" xmlns="" val="22677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Proof by Induction</a:t>
            </a:r>
          </a:p>
          <a:p>
            <a:r>
              <a:rPr lang="en-IE" dirty="0" smtClean="0"/>
              <a:t>Used for proving </a:t>
            </a:r>
            <a:r>
              <a:rPr lang="en-IE" dirty="0"/>
              <a:t>results “for all </a:t>
            </a:r>
            <a:r>
              <a:rPr lang="en-IE" dirty="0" smtClean="0"/>
              <a:t>positive integers </a:t>
            </a:r>
            <a:r>
              <a:rPr lang="en-IE" dirty="0"/>
              <a:t>n</a:t>
            </a:r>
            <a:r>
              <a:rPr lang="en-IE" dirty="0" smtClean="0"/>
              <a:t>”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82" t="47465" r="33186" b="26268"/>
          <a:stretch/>
        </p:blipFill>
        <p:spPr bwMode="auto">
          <a:xfrm>
            <a:off x="540686" y="2627290"/>
            <a:ext cx="7540219" cy="24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69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Past Paper Question (2005)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5583" t="31187" r="13455" b="32239"/>
          <a:stretch/>
        </p:blipFill>
        <p:spPr bwMode="auto">
          <a:xfrm>
            <a:off x="1004553" y="1442434"/>
            <a:ext cx="6684136" cy="2896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3882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Past Paper Question (</a:t>
            </a:r>
            <a:r>
              <a:rPr lang="en-IE" dirty="0" smtClean="0"/>
              <a:t>2004)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6412" t="41961" r="13621" b="18630"/>
          <a:stretch/>
        </p:blipFill>
        <p:spPr bwMode="auto">
          <a:xfrm>
            <a:off x="862885" y="2047742"/>
            <a:ext cx="6597073" cy="31574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81043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Past Paper Question (</a:t>
            </a:r>
            <a:r>
              <a:rPr lang="en-IE" dirty="0" smtClean="0"/>
              <a:t>2010)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19103" t="31188" r="25249" b="22598"/>
          <a:stretch/>
        </p:blipFill>
        <p:spPr bwMode="auto">
          <a:xfrm>
            <a:off x="1416676" y="1893194"/>
            <a:ext cx="6426558" cy="4005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303892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334</Words>
  <Application>Microsoft Office PowerPoint</Application>
  <PresentationFormat>On-screen Show (4:3)</PresentationFormat>
  <Paragraphs>79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1_master_ppe_title</vt:lpstr>
      <vt:lpstr>ppe_info_blue</vt:lpstr>
      <vt:lpstr>Slide 1</vt:lpstr>
      <vt:lpstr>Overview of Tutorial</vt:lpstr>
      <vt:lpstr>Chapter 7: Sequences and Series</vt:lpstr>
      <vt:lpstr>Chapter 7: Sequences and Series</vt:lpstr>
      <vt:lpstr>Chapter 7: Sequences and Series</vt:lpstr>
      <vt:lpstr>Proof By Induction</vt:lpstr>
      <vt:lpstr>Past Paper Question (2005) </vt:lpstr>
      <vt:lpstr>Past Paper Question (2004) </vt:lpstr>
      <vt:lpstr>Past Paper Question (2010) </vt:lpstr>
      <vt:lpstr>Series and Sigma Notation</vt:lpstr>
      <vt:lpstr>Series and Sigma Notation</vt:lpstr>
      <vt:lpstr>Standard Series </vt:lpstr>
      <vt:lpstr>Rules for Arithmetic</vt:lpstr>
      <vt:lpstr>Past Paper Questions (2006)</vt:lpstr>
      <vt:lpstr>Sequence and Series </vt:lpstr>
      <vt:lpstr>Chapter 8 Trees </vt:lpstr>
      <vt:lpstr>Rooted Trees</vt:lpstr>
      <vt:lpstr>Binary Search Trees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324</cp:revision>
  <dcterms:created xsi:type="dcterms:W3CDTF">2009-08-17T15:34:05Z</dcterms:created>
  <dcterms:modified xsi:type="dcterms:W3CDTF">2014-03-23T10:23:14Z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