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9A1A-8FFC-48F6-BC81-23D27C3C3D64}" type="datetimeFigureOut">
              <a:rPr lang="en-IE" smtClean="0"/>
              <a:pPr/>
              <a:t>17/01/2013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698E-22C5-4B9D-B8EE-08305C9884C9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Non-Isomorphic Graphs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</a:t>
            </a:r>
            <a:r>
              <a:rPr lang="en-IE" dirty="0" smtClean="0">
                <a:solidFill>
                  <a:schemeClr val="tx1"/>
                </a:solidFill>
              </a:rPr>
              <a:t>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kobriendublin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Draw two </a:t>
            </a:r>
            <a:r>
              <a:rPr lang="en-IE" dirty="0" smtClean="0"/>
              <a:t>non-isomorphic connected graphs,</a:t>
            </a:r>
          </a:p>
          <a:p>
            <a:pPr>
              <a:buNone/>
            </a:pPr>
            <a:r>
              <a:rPr lang="en-IE" dirty="0" smtClean="0"/>
              <a:t>with each having the </a:t>
            </a:r>
            <a:r>
              <a:rPr lang="en-IE" dirty="0" smtClean="0"/>
              <a:t>degree </a:t>
            </a:r>
            <a:r>
              <a:rPr lang="en-IE" dirty="0" smtClean="0"/>
              <a:t>sequence:</a:t>
            </a:r>
          </a:p>
          <a:p>
            <a:pPr>
              <a:buNone/>
            </a:pPr>
            <a:endParaRPr lang="en-IE" dirty="0" smtClean="0"/>
          </a:p>
          <a:p>
            <a:pPr algn="ctr">
              <a:buNone/>
            </a:pPr>
            <a:r>
              <a:rPr lang="en-IE" b="1" i="1" dirty="0" smtClean="0"/>
              <a:t> </a:t>
            </a:r>
            <a:r>
              <a:rPr lang="en-IE" b="1" i="1" dirty="0" smtClean="0"/>
              <a:t>3, 3, 2, 1, 1, 1, </a:t>
            </a:r>
            <a:r>
              <a:rPr lang="en-IE" b="1" i="1" dirty="0" smtClean="0"/>
              <a:t>1.</a:t>
            </a:r>
          </a:p>
          <a:p>
            <a:pPr algn="ctr">
              <a:buNone/>
            </a:pPr>
            <a:endParaRPr lang="en-IE" b="1" i="1" dirty="0" smtClean="0"/>
          </a:p>
          <a:p>
            <a:pPr>
              <a:buNone/>
            </a:pPr>
            <a:r>
              <a:rPr lang="en-IE" dirty="0" smtClean="0"/>
              <a:t>Give </a:t>
            </a:r>
            <a:r>
              <a:rPr lang="en-IE" dirty="0" smtClean="0"/>
              <a:t>one reason why the graphs you </a:t>
            </a:r>
            <a:r>
              <a:rPr lang="en-IE" dirty="0" smtClean="0"/>
              <a:t>have drawn</a:t>
            </a:r>
          </a:p>
          <a:p>
            <a:pPr>
              <a:buNone/>
            </a:pPr>
            <a:r>
              <a:rPr lang="en-IE" dirty="0" smtClean="0"/>
              <a:t>are </a:t>
            </a:r>
            <a:r>
              <a:rPr lang="en-IE" dirty="0" smtClean="0"/>
              <a:t>not isomorphic. </a:t>
            </a:r>
            <a:endParaRPr lang="en-IE" sz="3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000" b="1" i="1" dirty="0" smtClean="0"/>
              <a:t> 3, 3, 2, 1, 1, 1, 1</a:t>
            </a:r>
            <a:endParaRPr lang="en-IE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Graphs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Graph 1 Adjacency List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1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3  		  </a:t>
            </a:r>
            <a:r>
              <a:rPr lang="en-IE" dirty="0" smtClean="0"/>
              <a:t> </a:t>
            </a:r>
            <a:r>
              <a:rPr lang="en-IE" baseline="-25000" dirty="0" smtClean="0"/>
              <a:t> </a:t>
            </a:r>
            <a:r>
              <a:rPr lang="en-IE" dirty="0" smtClean="0"/>
              <a:t>(deg: 1</a:t>
            </a:r>
            <a:r>
              <a:rPr lang="en-IE" dirty="0" smtClean="0"/>
              <a:t>)</a:t>
            </a:r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 : v</a:t>
            </a:r>
            <a:r>
              <a:rPr lang="en-IE" baseline="-25000" dirty="0" smtClean="0"/>
              <a:t>3 </a:t>
            </a:r>
            <a:r>
              <a:rPr lang="en-IE" baseline="-25000" dirty="0" smtClean="0"/>
              <a:t>                            </a:t>
            </a:r>
            <a:r>
              <a:rPr lang="en-IE" dirty="0" smtClean="0"/>
              <a:t>(</a:t>
            </a:r>
            <a:r>
              <a:rPr lang="en-IE" dirty="0" smtClean="0"/>
              <a:t>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 : v</a:t>
            </a:r>
            <a:r>
              <a:rPr lang="en-IE" baseline="-25000" dirty="0" smtClean="0"/>
              <a:t>1 </a:t>
            </a:r>
            <a:r>
              <a:rPr lang="en-IE" baseline="-25000" dirty="0" smtClean="0"/>
              <a:t>,</a:t>
            </a: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, </a:t>
            </a:r>
            <a:r>
              <a:rPr lang="en-IE" dirty="0" smtClean="0"/>
              <a:t>v</a:t>
            </a:r>
            <a:r>
              <a:rPr lang="en-IE" baseline="-25000" dirty="0" smtClean="0"/>
              <a:t>4             </a:t>
            </a:r>
            <a:r>
              <a:rPr lang="en-IE" dirty="0" smtClean="0"/>
              <a:t>(</a:t>
            </a:r>
            <a:r>
              <a:rPr lang="en-IE" dirty="0" smtClean="0"/>
              <a:t>deg: </a:t>
            </a:r>
            <a:r>
              <a:rPr lang="en-IE" dirty="0" smtClean="0"/>
              <a:t>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4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,v</a:t>
            </a:r>
            <a:r>
              <a:rPr lang="en-IE" baseline="-25000" dirty="0" smtClean="0"/>
              <a:t>5                      </a:t>
            </a:r>
            <a:r>
              <a:rPr lang="en-IE" dirty="0" smtClean="0"/>
              <a:t>(</a:t>
            </a:r>
            <a:r>
              <a:rPr lang="en-IE" dirty="0" smtClean="0"/>
              <a:t>deg: </a:t>
            </a:r>
            <a:r>
              <a:rPr lang="en-IE" dirty="0" smtClean="0"/>
              <a:t>2)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5</a:t>
            </a:r>
            <a:r>
              <a:rPr lang="en-IE" dirty="0" smtClean="0"/>
              <a:t> : v</a:t>
            </a:r>
            <a:r>
              <a:rPr lang="en-IE" baseline="-25000" dirty="0" smtClean="0"/>
              <a:t>4</a:t>
            </a:r>
            <a:r>
              <a:rPr lang="en-IE" dirty="0" smtClean="0"/>
              <a:t>,</a:t>
            </a:r>
            <a:r>
              <a:rPr lang="en-IE" baseline="-25000" dirty="0" smtClean="0"/>
              <a:t> </a:t>
            </a:r>
            <a:r>
              <a:rPr lang="en-IE" dirty="0" smtClean="0"/>
              <a:t>v</a:t>
            </a:r>
            <a:r>
              <a:rPr lang="en-IE" baseline="-25000" dirty="0" smtClean="0"/>
              <a:t>6</a:t>
            </a:r>
            <a:r>
              <a:rPr lang="en-IE" dirty="0" smtClean="0"/>
              <a:t> , v</a:t>
            </a:r>
            <a:r>
              <a:rPr lang="en-IE" baseline="-25000" dirty="0" smtClean="0"/>
              <a:t>7 </a:t>
            </a:r>
            <a:r>
              <a:rPr lang="en-IE" dirty="0" smtClean="0"/>
              <a:t>	   (</a:t>
            </a:r>
            <a:r>
              <a:rPr lang="en-IE" dirty="0" smtClean="0"/>
              <a:t>deg: </a:t>
            </a:r>
            <a:r>
              <a:rPr lang="en-IE" dirty="0" smtClean="0"/>
              <a:t>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6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5</a:t>
            </a:r>
            <a:r>
              <a:rPr lang="en-IE" dirty="0" smtClean="0"/>
              <a:t> </a:t>
            </a:r>
            <a:r>
              <a:rPr lang="en-IE" dirty="0" smtClean="0"/>
              <a:t>		   (</a:t>
            </a:r>
            <a:r>
              <a:rPr lang="en-IE" dirty="0" smtClean="0"/>
              <a:t>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7</a:t>
            </a:r>
            <a:r>
              <a:rPr lang="en-IE" dirty="0" smtClean="0"/>
              <a:t> : v</a:t>
            </a:r>
            <a:r>
              <a:rPr lang="en-IE" baseline="-25000" dirty="0" smtClean="0"/>
              <a:t>5</a:t>
            </a:r>
            <a:r>
              <a:rPr lang="en-IE" dirty="0" smtClean="0"/>
              <a:t> </a:t>
            </a:r>
            <a:r>
              <a:rPr lang="en-IE" dirty="0" smtClean="0"/>
              <a:t>                  (</a:t>
            </a:r>
            <a:r>
              <a:rPr lang="en-IE" dirty="0" smtClean="0"/>
              <a:t>deg: 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Graph 2 Adjacency List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1</a:t>
            </a:r>
            <a:r>
              <a:rPr lang="en-IE" dirty="0" smtClean="0"/>
              <a:t> : v</a:t>
            </a:r>
            <a:r>
              <a:rPr lang="en-IE" baseline="-25000" dirty="0" smtClean="0"/>
              <a:t>3  		  </a:t>
            </a:r>
            <a:r>
              <a:rPr lang="en-IE" dirty="0" smtClean="0"/>
              <a:t> </a:t>
            </a:r>
            <a:r>
              <a:rPr lang="en-IE" baseline="-25000" dirty="0" smtClean="0"/>
              <a:t> </a:t>
            </a:r>
            <a:r>
              <a:rPr lang="en-IE" dirty="0" smtClean="0"/>
              <a:t>(deg: 1)</a:t>
            </a:r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 : v</a:t>
            </a:r>
            <a:r>
              <a:rPr lang="en-IE" baseline="-25000" dirty="0" smtClean="0"/>
              <a:t>3                             </a:t>
            </a:r>
            <a:r>
              <a:rPr lang="en-IE" dirty="0" smtClean="0"/>
              <a:t>(deg: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 : v</a:t>
            </a:r>
            <a:r>
              <a:rPr lang="en-IE" baseline="-25000" dirty="0" smtClean="0"/>
              <a:t>1 ,</a:t>
            </a: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, v</a:t>
            </a:r>
            <a:r>
              <a:rPr lang="en-IE" baseline="-25000" dirty="0" smtClean="0"/>
              <a:t>4             </a:t>
            </a:r>
            <a:r>
              <a:rPr lang="en-IE" dirty="0" smtClean="0"/>
              <a:t>(deg: 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4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,v</a:t>
            </a:r>
            <a:r>
              <a:rPr lang="en-IE" baseline="-25000" dirty="0" smtClean="0"/>
              <a:t>5</a:t>
            </a:r>
            <a:r>
              <a:rPr lang="en-IE" dirty="0" smtClean="0"/>
              <a:t>,v</a:t>
            </a:r>
            <a:r>
              <a:rPr lang="en-IE" baseline="-25000" dirty="0" smtClean="0"/>
              <a:t>6 </a:t>
            </a:r>
            <a:r>
              <a:rPr lang="en-IE" dirty="0" smtClean="0"/>
              <a:t>         (</a:t>
            </a:r>
            <a:r>
              <a:rPr lang="en-IE" dirty="0" smtClean="0"/>
              <a:t>deg: </a:t>
            </a:r>
            <a:r>
              <a:rPr lang="en-IE" dirty="0" smtClean="0"/>
              <a:t>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5</a:t>
            </a:r>
            <a:r>
              <a:rPr lang="en-IE" dirty="0" smtClean="0"/>
              <a:t> </a:t>
            </a:r>
            <a:r>
              <a:rPr lang="en-IE" dirty="0" smtClean="0"/>
              <a:t>: </a:t>
            </a:r>
            <a:r>
              <a:rPr lang="en-IE" dirty="0" smtClean="0"/>
              <a:t>v</a:t>
            </a:r>
            <a:r>
              <a:rPr lang="en-IE" baseline="-25000" dirty="0" smtClean="0"/>
              <a:t>4		    </a:t>
            </a:r>
            <a:r>
              <a:rPr lang="en-IE" dirty="0" smtClean="0"/>
              <a:t>(</a:t>
            </a:r>
            <a:r>
              <a:rPr lang="en-IE" dirty="0" smtClean="0"/>
              <a:t>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6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4</a:t>
            </a:r>
            <a:r>
              <a:rPr lang="en-IE" dirty="0" smtClean="0"/>
              <a:t>, v</a:t>
            </a:r>
            <a:r>
              <a:rPr lang="en-IE" baseline="-25000" dirty="0" smtClean="0"/>
              <a:t>7                    </a:t>
            </a:r>
            <a:r>
              <a:rPr lang="en-IE" dirty="0" smtClean="0"/>
              <a:t>(</a:t>
            </a:r>
            <a:r>
              <a:rPr lang="en-IE" dirty="0" smtClean="0"/>
              <a:t>deg: </a:t>
            </a:r>
            <a:r>
              <a:rPr lang="en-IE" dirty="0" smtClean="0"/>
              <a:t>2)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7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6</a:t>
            </a:r>
            <a:r>
              <a:rPr lang="en-IE" dirty="0" smtClean="0"/>
              <a:t> </a:t>
            </a:r>
            <a:r>
              <a:rPr lang="en-IE" dirty="0" smtClean="0"/>
              <a:t>                   (</a:t>
            </a:r>
            <a:r>
              <a:rPr lang="en-IE" dirty="0" smtClean="0"/>
              <a:t>deg: 1)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Graphs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Graph 1 Adjacency List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1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3  		  </a:t>
            </a:r>
            <a:r>
              <a:rPr lang="en-IE" dirty="0" smtClean="0"/>
              <a:t> </a:t>
            </a:r>
            <a:r>
              <a:rPr lang="en-IE" baseline="-25000" dirty="0" smtClean="0"/>
              <a:t> </a:t>
            </a:r>
            <a:r>
              <a:rPr lang="en-IE" dirty="0" smtClean="0"/>
              <a:t>(deg: 1</a:t>
            </a:r>
            <a:r>
              <a:rPr lang="en-IE" dirty="0" smtClean="0"/>
              <a:t>)</a:t>
            </a:r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 : v</a:t>
            </a:r>
            <a:r>
              <a:rPr lang="en-IE" baseline="-25000" dirty="0" smtClean="0"/>
              <a:t>3 </a:t>
            </a:r>
            <a:r>
              <a:rPr lang="en-IE" baseline="-25000" dirty="0" smtClean="0"/>
              <a:t>                            </a:t>
            </a:r>
            <a:r>
              <a:rPr lang="en-IE" dirty="0" smtClean="0"/>
              <a:t>(</a:t>
            </a:r>
            <a:r>
              <a:rPr lang="en-IE" dirty="0" smtClean="0"/>
              <a:t>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 : v</a:t>
            </a:r>
            <a:r>
              <a:rPr lang="en-IE" baseline="-25000" dirty="0" smtClean="0"/>
              <a:t>1 </a:t>
            </a:r>
            <a:r>
              <a:rPr lang="en-IE" baseline="-25000" dirty="0" smtClean="0"/>
              <a:t>,</a:t>
            </a: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, </a:t>
            </a:r>
            <a:r>
              <a:rPr lang="en-IE" dirty="0" smtClean="0"/>
              <a:t>v</a:t>
            </a:r>
            <a:r>
              <a:rPr lang="en-IE" baseline="-25000" dirty="0" smtClean="0"/>
              <a:t>4             </a:t>
            </a:r>
            <a:r>
              <a:rPr lang="en-IE" dirty="0" smtClean="0"/>
              <a:t>(</a:t>
            </a:r>
            <a:r>
              <a:rPr lang="en-IE" dirty="0" smtClean="0"/>
              <a:t>deg: </a:t>
            </a:r>
            <a:r>
              <a:rPr lang="en-IE" dirty="0" smtClean="0"/>
              <a:t>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4</a:t>
            </a:r>
            <a:r>
              <a:rPr lang="en-IE" dirty="0" smtClean="0">
                <a:solidFill>
                  <a:srgbClr val="FF0000"/>
                </a:solidFill>
              </a:rPr>
              <a:t> : </a:t>
            </a: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3</a:t>
            </a:r>
            <a:r>
              <a:rPr lang="en-IE" dirty="0" smtClean="0">
                <a:solidFill>
                  <a:srgbClr val="FF0000"/>
                </a:solidFill>
              </a:rPr>
              <a:t>,v</a:t>
            </a:r>
            <a:r>
              <a:rPr lang="en-IE" baseline="-25000" dirty="0" smtClean="0">
                <a:solidFill>
                  <a:srgbClr val="FF0000"/>
                </a:solidFill>
              </a:rPr>
              <a:t>5                      </a:t>
            </a:r>
            <a:r>
              <a:rPr lang="en-IE" dirty="0" smtClean="0">
                <a:solidFill>
                  <a:srgbClr val="FF0000"/>
                </a:solidFill>
              </a:rPr>
              <a:t>(</a:t>
            </a:r>
            <a:r>
              <a:rPr lang="en-IE" dirty="0" smtClean="0">
                <a:solidFill>
                  <a:srgbClr val="FF0000"/>
                </a:solidFill>
              </a:rPr>
              <a:t>deg: </a:t>
            </a:r>
            <a:r>
              <a:rPr lang="en-IE" dirty="0" smtClean="0">
                <a:solidFill>
                  <a:srgbClr val="FF0000"/>
                </a:solidFill>
              </a:rPr>
              <a:t>2)</a:t>
            </a:r>
            <a:endParaRPr lang="en-IE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5</a:t>
            </a:r>
            <a:r>
              <a:rPr lang="en-IE" dirty="0" smtClean="0">
                <a:solidFill>
                  <a:srgbClr val="FF0000"/>
                </a:solidFill>
              </a:rPr>
              <a:t> : v</a:t>
            </a:r>
            <a:r>
              <a:rPr lang="en-IE" baseline="-25000" dirty="0" smtClean="0">
                <a:solidFill>
                  <a:srgbClr val="FF0000"/>
                </a:solidFill>
              </a:rPr>
              <a:t>4</a:t>
            </a:r>
            <a:r>
              <a:rPr lang="en-IE" dirty="0" smtClean="0">
                <a:solidFill>
                  <a:srgbClr val="FF0000"/>
                </a:solidFill>
              </a:rPr>
              <a:t>,</a:t>
            </a:r>
            <a:r>
              <a:rPr lang="en-IE" baseline="-25000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6</a:t>
            </a:r>
            <a:r>
              <a:rPr lang="en-IE" dirty="0" smtClean="0">
                <a:solidFill>
                  <a:srgbClr val="FF0000"/>
                </a:solidFill>
              </a:rPr>
              <a:t> , v</a:t>
            </a:r>
            <a:r>
              <a:rPr lang="en-IE" baseline="-25000" dirty="0" smtClean="0">
                <a:solidFill>
                  <a:srgbClr val="FF0000"/>
                </a:solidFill>
              </a:rPr>
              <a:t>7 </a:t>
            </a:r>
            <a:r>
              <a:rPr lang="en-IE" dirty="0" smtClean="0">
                <a:solidFill>
                  <a:srgbClr val="FF0000"/>
                </a:solidFill>
              </a:rPr>
              <a:t>	   (</a:t>
            </a:r>
            <a:r>
              <a:rPr lang="en-IE" dirty="0" smtClean="0">
                <a:solidFill>
                  <a:srgbClr val="FF0000"/>
                </a:solidFill>
              </a:rPr>
              <a:t>deg: </a:t>
            </a:r>
            <a:r>
              <a:rPr lang="en-IE" dirty="0" smtClean="0">
                <a:solidFill>
                  <a:srgbClr val="FF0000"/>
                </a:solidFill>
              </a:rPr>
              <a:t>3)</a:t>
            </a:r>
            <a:endParaRPr lang="en-IE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6</a:t>
            </a:r>
            <a:r>
              <a:rPr lang="en-IE" dirty="0" smtClean="0">
                <a:solidFill>
                  <a:srgbClr val="FF0000"/>
                </a:solidFill>
              </a:rPr>
              <a:t> : </a:t>
            </a: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5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		   (</a:t>
            </a:r>
            <a:r>
              <a:rPr lang="en-IE" dirty="0" smtClean="0">
                <a:solidFill>
                  <a:srgbClr val="FF0000"/>
                </a:solidFill>
              </a:rPr>
              <a:t>deg: 1)</a:t>
            </a:r>
            <a:endParaRPr lang="en-IE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7</a:t>
            </a:r>
            <a:r>
              <a:rPr lang="en-IE" dirty="0" smtClean="0">
                <a:solidFill>
                  <a:srgbClr val="FF0000"/>
                </a:solidFill>
              </a:rPr>
              <a:t> : v</a:t>
            </a:r>
            <a:r>
              <a:rPr lang="en-IE" baseline="-25000" dirty="0" smtClean="0">
                <a:solidFill>
                  <a:srgbClr val="FF0000"/>
                </a:solidFill>
              </a:rPr>
              <a:t>5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                  (</a:t>
            </a:r>
            <a:r>
              <a:rPr lang="en-IE" dirty="0" smtClean="0">
                <a:solidFill>
                  <a:srgbClr val="FF0000"/>
                </a:solidFill>
              </a:rPr>
              <a:t>deg: 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Graph 2 Adjacency List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1</a:t>
            </a:r>
            <a:r>
              <a:rPr lang="en-IE" dirty="0" smtClean="0"/>
              <a:t> : v</a:t>
            </a:r>
            <a:r>
              <a:rPr lang="en-IE" baseline="-25000" dirty="0" smtClean="0"/>
              <a:t>3  		  </a:t>
            </a:r>
            <a:r>
              <a:rPr lang="en-IE" dirty="0" smtClean="0"/>
              <a:t> </a:t>
            </a:r>
            <a:r>
              <a:rPr lang="en-IE" baseline="-25000" dirty="0" smtClean="0"/>
              <a:t> </a:t>
            </a:r>
            <a:r>
              <a:rPr lang="en-IE" dirty="0" smtClean="0"/>
              <a:t>(deg: 1)</a:t>
            </a:r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 : v</a:t>
            </a:r>
            <a:r>
              <a:rPr lang="en-IE" baseline="-25000" dirty="0" smtClean="0"/>
              <a:t>3                             </a:t>
            </a:r>
            <a:r>
              <a:rPr lang="en-IE" dirty="0" smtClean="0"/>
              <a:t>(deg: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 : v</a:t>
            </a:r>
            <a:r>
              <a:rPr lang="en-IE" baseline="-25000" dirty="0" smtClean="0"/>
              <a:t>1 ,</a:t>
            </a: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, v</a:t>
            </a:r>
            <a:r>
              <a:rPr lang="en-IE" baseline="-25000" dirty="0" smtClean="0"/>
              <a:t>4             </a:t>
            </a:r>
            <a:r>
              <a:rPr lang="en-IE" dirty="0" smtClean="0"/>
              <a:t>(deg: 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4</a:t>
            </a:r>
            <a:r>
              <a:rPr lang="en-IE" dirty="0" smtClean="0">
                <a:solidFill>
                  <a:srgbClr val="0070C0"/>
                </a:solidFill>
              </a:rPr>
              <a:t> 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3</a:t>
            </a:r>
            <a:r>
              <a:rPr lang="en-IE" dirty="0" smtClean="0">
                <a:solidFill>
                  <a:srgbClr val="0070C0"/>
                </a:solidFill>
              </a:rPr>
              <a:t>,v</a:t>
            </a:r>
            <a:r>
              <a:rPr lang="en-IE" baseline="-25000" dirty="0" smtClean="0">
                <a:solidFill>
                  <a:srgbClr val="0070C0"/>
                </a:solidFill>
              </a:rPr>
              <a:t>5</a:t>
            </a:r>
            <a:r>
              <a:rPr lang="en-IE" dirty="0" smtClean="0">
                <a:solidFill>
                  <a:srgbClr val="0070C0"/>
                </a:solidFill>
              </a:rPr>
              <a:t>,v</a:t>
            </a:r>
            <a:r>
              <a:rPr lang="en-IE" baseline="-25000" dirty="0" smtClean="0">
                <a:solidFill>
                  <a:srgbClr val="0070C0"/>
                </a:solidFill>
              </a:rPr>
              <a:t>6 </a:t>
            </a:r>
            <a:r>
              <a:rPr lang="en-IE" dirty="0" smtClean="0">
                <a:solidFill>
                  <a:srgbClr val="0070C0"/>
                </a:solidFill>
              </a:rPr>
              <a:t>         (</a:t>
            </a:r>
            <a:r>
              <a:rPr lang="en-IE" dirty="0" smtClean="0">
                <a:solidFill>
                  <a:srgbClr val="0070C0"/>
                </a:solidFill>
              </a:rPr>
              <a:t>deg: </a:t>
            </a:r>
            <a:r>
              <a:rPr lang="en-IE" dirty="0" smtClean="0">
                <a:solidFill>
                  <a:srgbClr val="0070C0"/>
                </a:solidFill>
              </a:rPr>
              <a:t>3)</a:t>
            </a:r>
            <a:endParaRPr lang="en-IE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5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>
                <a:solidFill>
                  <a:srgbClr val="0070C0"/>
                </a:solidFill>
              </a:rPr>
              <a:t>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4		    </a:t>
            </a:r>
            <a:r>
              <a:rPr lang="en-IE" dirty="0" smtClean="0">
                <a:solidFill>
                  <a:srgbClr val="0070C0"/>
                </a:solidFill>
              </a:rPr>
              <a:t>(</a:t>
            </a:r>
            <a:r>
              <a:rPr lang="en-IE" dirty="0" smtClean="0">
                <a:solidFill>
                  <a:srgbClr val="0070C0"/>
                </a:solidFill>
              </a:rPr>
              <a:t>deg: 1)</a:t>
            </a:r>
            <a:endParaRPr lang="en-IE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6</a:t>
            </a:r>
            <a:r>
              <a:rPr lang="en-IE" dirty="0" smtClean="0">
                <a:solidFill>
                  <a:srgbClr val="0070C0"/>
                </a:solidFill>
              </a:rPr>
              <a:t> 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4</a:t>
            </a:r>
            <a:r>
              <a:rPr lang="en-IE" dirty="0" smtClean="0">
                <a:solidFill>
                  <a:srgbClr val="0070C0"/>
                </a:solidFill>
              </a:rPr>
              <a:t>, v</a:t>
            </a:r>
            <a:r>
              <a:rPr lang="en-IE" baseline="-25000" dirty="0" smtClean="0">
                <a:solidFill>
                  <a:srgbClr val="0070C0"/>
                </a:solidFill>
              </a:rPr>
              <a:t>7                    </a:t>
            </a:r>
            <a:r>
              <a:rPr lang="en-IE" dirty="0" smtClean="0">
                <a:solidFill>
                  <a:srgbClr val="0070C0"/>
                </a:solidFill>
              </a:rPr>
              <a:t>(</a:t>
            </a:r>
            <a:r>
              <a:rPr lang="en-IE" dirty="0" smtClean="0">
                <a:solidFill>
                  <a:srgbClr val="0070C0"/>
                </a:solidFill>
              </a:rPr>
              <a:t>deg: </a:t>
            </a:r>
            <a:r>
              <a:rPr lang="en-IE" dirty="0" smtClean="0">
                <a:solidFill>
                  <a:srgbClr val="0070C0"/>
                </a:solidFill>
              </a:rPr>
              <a:t>2)</a:t>
            </a:r>
            <a:endParaRPr lang="en-IE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7</a:t>
            </a:r>
            <a:r>
              <a:rPr lang="en-IE" dirty="0" smtClean="0">
                <a:solidFill>
                  <a:srgbClr val="0070C0"/>
                </a:solidFill>
              </a:rPr>
              <a:t> 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6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>
                <a:solidFill>
                  <a:srgbClr val="0070C0"/>
                </a:solidFill>
              </a:rPr>
              <a:t>                   (deg</a:t>
            </a:r>
            <a:r>
              <a:rPr lang="en-IE" dirty="0" smtClean="0">
                <a:solidFill>
                  <a:srgbClr val="0070C0"/>
                </a:solidFill>
              </a:rPr>
              <a:t>: 1)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Non-Isomorphic Graphs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Graph 1 Adjacency List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1</a:t>
            </a:r>
            <a:r>
              <a:rPr lang="en-IE" dirty="0" smtClean="0"/>
              <a:t> : </a:t>
            </a:r>
            <a:r>
              <a:rPr lang="en-IE" dirty="0" smtClean="0"/>
              <a:t>v</a:t>
            </a:r>
            <a:r>
              <a:rPr lang="en-IE" baseline="-25000" dirty="0" smtClean="0"/>
              <a:t>3  		  </a:t>
            </a:r>
            <a:r>
              <a:rPr lang="en-IE" dirty="0" smtClean="0"/>
              <a:t> </a:t>
            </a:r>
            <a:r>
              <a:rPr lang="en-IE" baseline="-25000" dirty="0" smtClean="0"/>
              <a:t> </a:t>
            </a:r>
            <a:r>
              <a:rPr lang="en-IE" dirty="0" smtClean="0"/>
              <a:t>(deg: 1</a:t>
            </a:r>
            <a:r>
              <a:rPr lang="en-IE" dirty="0" smtClean="0"/>
              <a:t>)</a:t>
            </a:r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 : v</a:t>
            </a:r>
            <a:r>
              <a:rPr lang="en-IE" baseline="-25000" dirty="0" smtClean="0"/>
              <a:t>3 </a:t>
            </a:r>
            <a:r>
              <a:rPr lang="en-IE" baseline="-25000" dirty="0" smtClean="0"/>
              <a:t>                            </a:t>
            </a:r>
            <a:r>
              <a:rPr lang="en-IE" dirty="0" smtClean="0"/>
              <a:t>(</a:t>
            </a:r>
            <a:r>
              <a:rPr lang="en-IE" dirty="0" smtClean="0"/>
              <a:t>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 : v</a:t>
            </a:r>
            <a:r>
              <a:rPr lang="en-IE" baseline="-25000" dirty="0" smtClean="0"/>
              <a:t>1 </a:t>
            </a:r>
            <a:r>
              <a:rPr lang="en-IE" baseline="-25000" dirty="0" smtClean="0"/>
              <a:t>,</a:t>
            </a: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, </a:t>
            </a:r>
            <a:r>
              <a:rPr lang="en-IE" dirty="0" smtClean="0"/>
              <a:t>v</a:t>
            </a:r>
            <a:r>
              <a:rPr lang="en-IE" baseline="-25000" dirty="0" smtClean="0"/>
              <a:t>4             </a:t>
            </a:r>
            <a:r>
              <a:rPr lang="en-IE" dirty="0" smtClean="0"/>
              <a:t>(</a:t>
            </a:r>
            <a:r>
              <a:rPr lang="en-IE" dirty="0" smtClean="0"/>
              <a:t>deg: </a:t>
            </a:r>
            <a:r>
              <a:rPr lang="en-IE" dirty="0" smtClean="0"/>
              <a:t>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4</a:t>
            </a:r>
            <a:r>
              <a:rPr lang="en-IE" dirty="0" smtClean="0">
                <a:solidFill>
                  <a:srgbClr val="FF0000"/>
                </a:solidFill>
              </a:rPr>
              <a:t> : </a:t>
            </a: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3</a:t>
            </a:r>
            <a:r>
              <a:rPr lang="en-IE" dirty="0" smtClean="0">
                <a:solidFill>
                  <a:srgbClr val="FF0000"/>
                </a:solidFill>
              </a:rPr>
              <a:t>,v</a:t>
            </a:r>
            <a:r>
              <a:rPr lang="en-IE" baseline="-25000" dirty="0" smtClean="0">
                <a:solidFill>
                  <a:srgbClr val="FF0000"/>
                </a:solidFill>
              </a:rPr>
              <a:t>5                      </a:t>
            </a:r>
            <a:r>
              <a:rPr lang="en-IE" dirty="0" smtClean="0">
                <a:solidFill>
                  <a:srgbClr val="FF0000"/>
                </a:solidFill>
              </a:rPr>
              <a:t>(</a:t>
            </a:r>
            <a:r>
              <a:rPr lang="en-IE" dirty="0" smtClean="0">
                <a:solidFill>
                  <a:srgbClr val="FF0000"/>
                </a:solidFill>
              </a:rPr>
              <a:t>deg: </a:t>
            </a:r>
            <a:r>
              <a:rPr lang="en-IE" dirty="0" smtClean="0">
                <a:solidFill>
                  <a:srgbClr val="FF0000"/>
                </a:solidFill>
              </a:rPr>
              <a:t>2)</a:t>
            </a:r>
            <a:endParaRPr lang="en-IE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5</a:t>
            </a:r>
            <a:r>
              <a:rPr lang="en-IE" dirty="0" smtClean="0">
                <a:solidFill>
                  <a:srgbClr val="FF0000"/>
                </a:solidFill>
              </a:rPr>
              <a:t> : v</a:t>
            </a:r>
            <a:r>
              <a:rPr lang="en-IE" baseline="-25000" dirty="0" smtClean="0">
                <a:solidFill>
                  <a:srgbClr val="FF0000"/>
                </a:solidFill>
              </a:rPr>
              <a:t>4</a:t>
            </a:r>
            <a:r>
              <a:rPr lang="en-IE" dirty="0" smtClean="0">
                <a:solidFill>
                  <a:srgbClr val="FF0000"/>
                </a:solidFill>
              </a:rPr>
              <a:t>,</a:t>
            </a:r>
            <a:r>
              <a:rPr lang="en-IE" baseline="-25000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6</a:t>
            </a:r>
            <a:r>
              <a:rPr lang="en-IE" dirty="0" smtClean="0">
                <a:solidFill>
                  <a:srgbClr val="FF0000"/>
                </a:solidFill>
              </a:rPr>
              <a:t> , v</a:t>
            </a:r>
            <a:r>
              <a:rPr lang="en-IE" baseline="-25000" dirty="0" smtClean="0">
                <a:solidFill>
                  <a:srgbClr val="FF0000"/>
                </a:solidFill>
              </a:rPr>
              <a:t>7 </a:t>
            </a:r>
            <a:r>
              <a:rPr lang="en-IE" dirty="0" smtClean="0">
                <a:solidFill>
                  <a:srgbClr val="FF0000"/>
                </a:solidFill>
              </a:rPr>
              <a:t>	   (</a:t>
            </a:r>
            <a:r>
              <a:rPr lang="en-IE" dirty="0" smtClean="0">
                <a:solidFill>
                  <a:srgbClr val="FF0000"/>
                </a:solidFill>
              </a:rPr>
              <a:t>deg: </a:t>
            </a:r>
            <a:r>
              <a:rPr lang="en-IE" dirty="0" smtClean="0">
                <a:solidFill>
                  <a:srgbClr val="FF0000"/>
                </a:solidFill>
              </a:rPr>
              <a:t>3)</a:t>
            </a:r>
            <a:endParaRPr lang="en-IE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6</a:t>
            </a:r>
            <a:r>
              <a:rPr lang="en-IE" dirty="0" smtClean="0">
                <a:solidFill>
                  <a:srgbClr val="FF0000"/>
                </a:solidFill>
              </a:rPr>
              <a:t> : </a:t>
            </a: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5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		   (</a:t>
            </a:r>
            <a:r>
              <a:rPr lang="en-IE" dirty="0" smtClean="0">
                <a:solidFill>
                  <a:srgbClr val="FF0000"/>
                </a:solidFill>
              </a:rPr>
              <a:t>deg: 1)</a:t>
            </a:r>
            <a:endParaRPr lang="en-IE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FF0000"/>
                </a:solidFill>
              </a:rPr>
              <a:t>v</a:t>
            </a:r>
            <a:r>
              <a:rPr lang="en-IE" baseline="-25000" dirty="0" smtClean="0">
                <a:solidFill>
                  <a:srgbClr val="FF0000"/>
                </a:solidFill>
              </a:rPr>
              <a:t>7</a:t>
            </a:r>
            <a:r>
              <a:rPr lang="en-IE" dirty="0" smtClean="0">
                <a:solidFill>
                  <a:srgbClr val="FF0000"/>
                </a:solidFill>
              </a:rPr>
              <a:t> : v</a:t>
            </a:r>
            <a:r>
              <a:rPr lang="en-IE" baseline="-25000" dirty="0" smtClean="0">
                <a:solidFill>
                  <a:srgbClr val="FF0000"/>
                </a:solidFill>
              </a:rPr>
              <a:t>5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                  (</a:t>
            </a:r>
            <a:r>
              <a:rPr lang="en-IE" dirty="0" smtClean="0">
                <a:solidFill>
                  <a:srgbClr val="FF0000"/>
                </a:solidFill>
              </a:rPr>
              <a:t>deg: 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Graph 2 Adjacency List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1</a:t>
            </a:r>
            <a:r>
              <a:rPr lang="en-IE" dirty="0" smtClean="0"/>
              <a:t> : v</a:t>
            </a:r>
            <a:r>
              <a:rPr lang="en-IE" baseline="-25000" dirty="0" smtClean="0"/>
              <a:t>3  		  </a:t>
            </a:r>
            <a:r>
              <a:rPr lang="en-IE" dirty="0" smtClean="0"/>
              <a:t> </a:t>
            </a:r>
            <a:r>
              <a:rPr lang="en-IE" baseline="-25000" dirty="0" smtClean="0"/>
              <a:t> </a:t>
            </a:r>
            <a:r>
              <a:rPr lang="en-IE" dirty="0" smtClean="0"/>
              <a:t>(deg: 1)</a:t>
            </a:r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 : v</a:t>
            </a:r>
            <a:r>
              <a:rPr lang="en-IE" baseline="-25000" dirty="0" smtClean="0"/>
              <a:t>3                             </a:t>
            </a:r>
            <a:r>
              <a:rPr lang="en-IE" dirty="0" smtClean="0"/>
              <a:t>(deg: 1)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/>
              <a:t>v</a:t>
            </a:r>
            <a:r>
              <a:rPr lang="en-IE" baseline="-25000" dirty="0" smtClean="0"/>
              <a:t>3</a:t>
            </a:r>
            <a:r>
              <a:rPr lang="en-IE" dirty="0" smtClean="0"/>
              <a:t> : v</a:t>
            </a:r>
            <a:r>
              <a:rPr lang="en-IE" baseline="-25000" dirty="0" smtClean="0"/>
              <a:t>1 ,</a:t>
            </a:r>
            <a:r>
              <a:rPr lang="en-IE" dirty="0" smtClean="0"/>
              <a:t>v</a:t>
            </a:r>
            <a:r>
              <a:rPr lang="en-IE" baseline="-25000" dirty="0" smtClean="0"/>
              <a:t>2</a:t>
            </a:r>
            <a:r>
              <a:rPr lang="en-IE" dirty="0" smtClean="0"/>
              <a:t>, v</a:t>
            </a:r>
            <a:r>
              <a:rPr lang="en-IE" baseline="-25000" dirty="0" smtClean="0"/>
              <a:t>4             </a:t>
            </a:r>
            <a:r>
              <a:rPr lang="en-IE" dirty="0" smtClean="0"/>
              <a:t>(deg: 3)</a:t>
            </a:r>
            <a:endParaRPr lang="en-IE" baseline="-25000" dirty="0" smtClean="0"/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4</a:t>
            </a:r>
            <a:r>
              <a:rPr lang="en-IE" dirty="0" smtClean="0">
                <a:solidFill>
                  <a:srgbClr val="0070C0"/>
                </a:solidFill>
              </a:rPr>
              <a:t> 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3</a:t>
            </a:r>
            <a:r>
              <a:rPr lang="en-IE" dirty="0" smtClean="0">
                <a:solidFill>
                  <a:srgbClr val="0070C0"/>
                </a:solidFill>
              </a:rPr>
              <a:t>,v</a:t>
            </a:r>
            <a:r>
              <a:rPr lang="en-IE" baseline="-25000" dirty="0" smtClean="0">
                <a:solidFill>
                  <a:srgbClr val="0070C0"/>
                </a:solidFill>
              </a:rPr>
              <a:t>5</a:t>
            </a:r>
            <a:r>
              <a:rPr lang="en-IE" dirty="0" smtClean="0">
                <a:solidFill>
                  <a:srgbClr val="0070C0"/>
                </a:solidFill>
              </a:rPr>
              <a:t>,v</a:t>
            </a:r>
            <a:r>
              <a:rPr lang="en-IE" baseline="-25000" dirty="0" smtClean="0">
                <a:solidFill>
                  <a:srgbClr val="0070C0"/>
                </a:solidFill>
              </a:rPr>
              <a:t>6 </a:t>
            </a:r>
            <a:r>
              <a:rPr lang="en-IE" dirty="0" smtClean="0">
                <a:solidFill>
                  <a:srgbClr val="0070C0"/>
                </a:solidFill>
              </a:rPr>
              <a:t>         (</a:t>
            </a:r>
            <a:r>
              <a:rPr lang="en-IE" dirty="0" smtClean="0">
                <a:solidFill>
                  <a:srgbClr val="0070C0"/>
                </a:solidFill>
              </a:rPr>
              <a:t>deg: </a:t>
            </a:r>
            <a:r>
              <a:rPr lang="en-IE" dirty="0" smtClean="0">
                <a:solidFill>
                  <a:srgbClr val="0070C0"/>
                </a:solidFill>
              </a:rPr>
              <a:t>3)</a:t>
            </a:r>
            <a:endParaRPr lang="en-IE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5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>
                <a:solidFill>
                  <a:srgbClr val="0070C0"/>
                </a:solidFill>
              </a:rPr>
              <a:t>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4		    </a:t>
            </a:r>
            <a:r>
              <a:rPr lang="en-IE" dirty="0" smtClean="0">
                <a:solidFill>
                  <a:srgbClr val="0070C0"/>
                </a:solidFill>
              </a:rPr>
              <a:t>(</a:t>
            </a:r>
            <a:r>
              <a:rPr lang="en-IE" dirty="0" smtClean="0">
                <a:solidFill>
                  <a:srgbClr val="0070C0"/>
                </a:solidFill>
              </a:rPr>
              <a:t>deg: 1)</a:t>
            </a:r>
            <a:endParaRPr lang="en-IE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6</a:t>
            </a:r>
            <a:r>
              <a:rPr lang="en-IE" dirty="0" smtClean="0">
                <a:solidFill>
                  <a:srgbClr val="0070C0"/>
                </a:solidFill>
              </a:rPr>
              <a:t> 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4</a:t>
            </a:r>
            <a:r>
              <a:rPr lang="en-IE" dirty="0" smtClean="0">
                <a:solidFill>
                  <a:srgbClr val="0070C0"/>
                </a:solidFill>
              </a:rPr>
              <a:t>, v</a:t>
            </a:r>
            <a:r>
              <a:rPr lang="en-IE" baseline="-25000" dirty="0" smtClean="0">
                <a:solidFill>
                  <a:srgbClr val="0070C0"/>
                </a:solidFill>
              </a:rPr>
              <a:t>7                    </a:t>
            </a:r>
            <a:r>
              <a:rPr lang="en-IE" dirty="0" smtClean="0">
                <a:solidFill>
                  <a:srgbClr val="0070C0"/>
                </a:solidFill>
              </a:rPr>
              <a:t>(</a:t>
            </a:r>
            <a:r>
              <a:rPr lang="en-IE" dirty="0" smtClean="0">
                <a:solidFill>
                  <a:srgbClr val="0070C0"/>
                </a:solidFill>
              </a:rPr>
              <a:t>deg: </a:t>
            </a:r>
            <a:r>
              <a:rPr lang="en-IE" dirty="0" smtClean="0">
                <a:solidFill>
                  <a:srgbClr val="0070C0"/>
                </a:solidFill>
              </a:rPr>
              <a:t>2)</a:t>
            </a:r>
            <a:endParaRPr lang="en-IE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7</a:t>
            </a:r>
            <a:r>
              <a:rPr lang="en-IE" dirty="0" smtClean="0">
                <a:solidFill>
                  <a:srgbClr val="0070C0"/>
                </a:solidFill>
              </a:rPr>
              <a:t> : </a:t>
            </a:r>
            <a:r>
              <a:rPr lang="en-IE" dirty="0" smtClean="0">
                <a:solidFill>
                  <a:srgbClr val="0070C0"/>
                </a:solidFill>
              </a:rPr>
              <a:t>v</a:t>
            </a:r>
            <a:r>
              <a:rPr lang="en-IE" baseline="-25000" dirty="0" smtClean="0">
                <a:solidFill>
                  <a:srgbClr val="0070C0"/>
                </a:solidFill>
              </a:rPr>
              <a:t>6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>
                <a:solidFill>
                  <a:srgbClr val="0070C0"/>
                </a:solidFill>
              </a:rPr>
              <a:t>                   (deg</a:t>
            </a:r>
            <a:r>
              <a:rPr lang="en-IE" dirty="0" smtClean="0">
                <a:solidFill>
                  <a:srgbClr val="0070C0"/>
                </a:solidFill>
              </a:rPr>
              <a:t>: 1)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Non-Isomorphic Graphs</vt:lpstr>
      <vt:lpstr>Non-Isomorphic Graphs</vt:lpstr>
      <vt:lpstr>Non-Isomorphic Graphs</vt:lpstr>
      <vt:lpstr>Non-Isomorphic Graphs</vt:lpstr>
      <vt:lpstr>Non-Isomorphic Graphs</vt:lpstr>
      <vt:lpstr>Non-Isomorphic Graphs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Repeating Decimals</dc:title>
  <dc:creator>kevin.obrien</dc:creator>
  <cp:lastModifiedBy>kevin.obrien</cp:lastModifiedBy>
  <cp:revision>8</cp:revision>
  <dcterms:created xsi:type="dcterms:W3CDTF">2013-01-17T17:22:52Z</dcterms:created>
  <dcterms:modified xsi:type="dcterms:W3CDTF">2013-01-17T18:58:06Z</dcterms:modified>
</cp:coreProperties>
</file>