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9" r:id="rId2"/>
    <p:sldId id="260" r:id="rId3"/>
    <p:sldId id="261" r:id="rId4"/>
    <p:sldId id="262" r:id="rId5"/>
    <p:sldId id="272" r:id="rId6"/>
    <p:sldId id="265" r:id="rId7"/>
    <p:sldId id="264" r:id="rId8"/>
    <p:sldId id="266" r:id="rId9"/>
    <p:sldId id="267" r:id="rId10"/>
    <p:sldId id="257" r:id="rId11"/>
    <p:sldId id="268" r:id="rId12"/>
    <p:sldId id="269" r:id="rId13"/>
    <p:sldId id="270" r:id="rId14"/>
    <p:sldId id="271" r:id="rId15"/>
    <p:sldId id="25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28" autoAdjust="0"/>
    <p:restoredTop sz="94660"/>
  </p:normalViewPr>
  <p:slideViewPr>
    <p:cSldViewPr>
      <p:cViewPr varScale="1">
        <p:scale>
          <a:sx n="45" d="100"/>
          <a:sy n="45" d="100"/>
        </p:scale>
        <p:origin x="-125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F83E6-DDB5-4D5C-937D-5203DE63473C}" type="datetimeFigureOut">
              <a:rPr lang="en-IE" smtClean="0"/>
              <a:t>13/02/2013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BA798B-47BF-4F5E-98D4-31071A89BD5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00983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A798B-47BF-4F5E-98D4-31071A89BD56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77813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A798B-47BF-4F5E-98D4-31071A89BD56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77813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A798B-47BF-4F5E-98D4-31071A89BD56}" type="slidenum">
              <a:rPr lang="en-IE" smtClean="0"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77813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A798B-47BF-4F5E-98D4-31071A89BD56}" type="slidenum">
              <a:rPr lang="en-IE" smtClean="0"/>
              <a:t>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77813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236B9-3D4F-4278-AF23-95A5946EED45}" type="datetimeFigureOut">
              <a:rPr lang="en-IE" smtClean="0"/>
              <a:t>13/02/2013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7EFAB-B036-41F6-B1E6-4D81D181ABF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71542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236B9-3D4F-4278-AF23-95A5946EED45}" type="datetimeFigureOut">
              <a:rPr lang="en-IE" smtClean="0"/>
              <a:t>13/02/2013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7EFAB-B036-41F6-B1E6-4D81D181ABF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6449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236B9-3D4F-4278-AF23-95A5946EED45}" type="datetimeFigureOut">
              <a:rPr lang="en-IE" smtClean="0"/>
              <a:t>13/02/2013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7EFAB-B036-41F6-B1E6-4D81D181ABF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80072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236B9-3D4F-4278-AF23-95A5946EED45}" type="datetimeFigureOut">
              <a:rPr lang="en-IE" smtClean="0"/>
              <a:t>13/02/2013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7EFAB-B036-41F6-B1E6-4D81D181ABF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63775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236B9-3D4F-4278-AF23-95A5946EED45}" type="datetimeFigureOut">
              <a:rPr lang="en-IE" smtClean="0"/>
              <a:t>13/02/2013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7EFAB-B036-41F6-B1E6-4D81D181ABF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4998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236B9-3D4F-4278-AF23-95A5946EED45}" type="datetimeFigureOut">
              <a:rPr lang="en-IE" smtClean="0"/>
              <a:t>13/02/2013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7EFAB-B036-41F6-B1E6-4D81D181ABF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89597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236B9-3D4F-4278-AF23-95A5946EED45}" type="datetimeFigureOut">
              <a:rPr lang="en-IE" smtClean="0"/>
              <a:t>13/02/2013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7EFAB-B036-41F6-B1E6-4D81D181ABF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1101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236B9-3D4F-4278-AF23-95A5946EED45}" type="datetimeFigureOut">
              <a:rPr lang="en-IE" smtClean="0"/>
              <a:t>13/02/2013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7EFAB-B036-41F6-B1E6-4D81D181ABF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86450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236B9-3D4F-4278-AF23-95A5946EED45}" type="datetimeFigureOut">
              <a:rPr lang="en-IE" smtClean="0"/>
              <a:t>13/02/2013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7EFAB-B036-41F6-B1E6-4D81D181ABF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02273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236B9-3D4F-4278-AF23-95A5946EED45}" type="datetimeFigureOut">
              <a:rPr lang="en-IE" smtClean="0"/>
              <a:t>13/02/2013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7EFAB-B036-41F6-B1E6-4D81D181ABF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1247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236B9-3D4F-4278-AF23-95A5946EED45}" type="datetimeFigureOut">
              <a:rPr lang="en-IE" smtClean="0"/>
              <a:t>13/02/2013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7EFAB-B036-41F6-B1E6-4D81D181ABF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24222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236B9-3D4F-4278-AF23-95A5946EED45}" type="datetimeFigureOut">
              <a:rPr lang="en-IE" smtClean="0"/>
              <a:t>13/02/2013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7EFAB-B036-41F6-B1E6-4D81D181ABF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06616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Probability : Two Dice Rolls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Youtube.com/</a:t>
            </a:r>
            <a:r>
              <a:rPr lang="en-IE" dirty="0" err="1" smtClean="0"/>
              <a:t>StatsLabDublin</a:t>
            </a:r>
            <a:endParaRPr lang="en-IE" dirty="0" smtClean="0"/>
          </a:p>
          <a:p>
            <a:r>
              <a:rPr lang="en-IE" dirty="0" smtClean="0"/>
              <a:t>kobriendublin.wordpress.com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519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IE" dirty="0" smtClean="0"/>
              <a:t>Table of Outcomes</a:t>
            </a:r>
            <a:endParaRPr lang="en-I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0423927"/>
              </p:ext>
            </p:extLst>
          </p:nvPr>
        </p:nvGraphicFramePr>
        <p:xfrm>
          <a:off x="457200" y="1412775"/>
          <a:ext cx="8229599" cy="4667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666855">
                <a:tc>
                  <a:txBody>
                    <a:bodyPr/>
                    <a:lstStyle/>
                    <a:p>
                      <a:pPr algn="ctr"/>
                      <a:endParaRPr lang="en-I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u="none" dirty="0" smtClean="0">
                          <a:solidFill>
                            <a:srgbClr val="00B050"/>
                          </a:solidFill>
                        </a:rPr>
                        <a:t>(1)</a:t>
                      </a:r>
                      <a:endParaRPr lang="en-IE" sz="3600" u="none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u="none" dirty="0" smtClean="0">
                          <a:solidFill>
                            <a:srgbClr val="00B050"/>
                          </a:solidFill>
                        </a:rPr>
                        <a:t>(2)</a:t>
                      </a:r>
                      <a:endParaRPr lang="en-IE" sz="3600" u="none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u="none" dirty="0" smtClean="0">
                          <a:solidFill>
                            <a:srgbClr val="00B050"/>
                          </a:solidFill>
                        </a:rPr>
                        <a:t>(3)</a:t>
                      </a:r>
                      <a:endParaRPr lang="en-IE" sz="3600" u="none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u="none" dirty="0" smtClean="0">
                          <a:solidFill>
                            <a:srgbClr val="00B050"/>
                          </a:solidFill>
                        </a:rPr>
                        <a:t>(4)</a:t>
                      </a:r>
                      <a:endParaRPr lang="en-IE" sz="3600" u="none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u="none" dirty="0" smtClean="0">
                          <a:solidFill>
                            <a:srgbClr val="00B050"/>
                          </a:solidFill>
                        </a:rPr>
                        <a:t>(5)</a:t>
                      </a:r>
                      <a:endParaRPr lang="en-IE" sz="3600" u="none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u="none" dirty="0" smtClean="0">
                          <a:solidFill>
                            <a:srgbClr val="00B050"/>
                          </a:solidFill>
                        </a:rPr>
                        <a:t>(6)</a:t>
                      </a:r>
                      <a:endParaRPr lang="en-IE" sz="3600" u="none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666855"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>
                          <a:solidFill>
                            <a:srgbClr val="00B050"/>
                          </a:solidFill>
                        </a:rPr>
                        <a:t>(1)</a:t>
                      </a:r>
                      <a:endParaRPr lang="en-IE" sz="3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E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E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IE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IE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IE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IE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66855"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>
                          <a:solidFill>
                            <a:srgbClr val="00B050"/>
                          </a:solidFill>
                        </a:rPr>
                        <a:t>(2)</a:t>
                      </a:r>
                      <a:endParaRPr lang="en-IE" sz="3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/>
                        <a:t>3</a:t>
                      </a:r>
                      <a:endParaRPr lang="en-I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/>
                        <a:t>4</a:t>
                      </a:r>
                      <a:endParaRPr lang="en-I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/>
                        <a:t>5</a:t>
                      </a:r>
                      <a:endParaRPr lang="en-I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/>
                        <a:t>6</a:t>
                      </a:r>
                      <a:endParaRPr lang="en-I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/>
                        <a:t>7</a:t>
                      </a:r>
                      <a:endParaRPr lang="en-I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/>
                        <a:t>8</a:t>
                      </a:r>
                      <a:endParaRPr lang="en-IE" sz="3600" dirty="0"/>
                    </a:p>
                  </a:txBody>
                  <a:tcPr/>
                </a:tc>
              </a:tr>
              <a:tr h="666855"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>
                          <a:solidFill>
                            <a:srgbClr val="00B050"/>
                          </a:solidFill>
                        </a:rPr>
                        <a:t>(3)</a:t>
                      </a:r>
                      <a:endParaRPr lang="en-IE" sz="3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/>
                        <a:t>4</a:t>
                      </a:r>
                      <a:endParaRPr lang="en-I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/>
                        <a:t>5</a:t>
                      </a:r>
                      <a:endParaRPr lang="en-I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/>
                        <a:t>6</a:t>
                      </a:r>
                      <a:endParaRPr lang="en-I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/>
                        <a:t>7</a:t>
                      </a:r>
                      <a:endParaRPr lang="en-I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/>
                        <a:t>8</a:t>
                      </a:r>
                      <a:endParaRPr lang="en-I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/>
                        <a:t>9</a:t>
                      </a:r>
                      <a:endParaRPr lang="en-IE" sz="3600" dirty="0"/>
                    </a:p>
                  </a:txBody>
                  <a:tcPr/>
                </a:tc>
              </a:tr>
              <a:tr h="666855"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>
                          <a:solidFill>
                            <a:srgbClr val="00B050"/>
                          </a:solidFill>
                        </a:rPr>
                        <a:t>(4)</a:t>
                      </a:r>
                      <a:endParaRPr lang="en-IE" sz="3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/>
                        <a:t>5</a:t>
                      </a:r>
                      <a:endParaRPr lang="en-I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/>
                        <a:t>6</a:t>
                      </a:r>
                      <a:endParaRPr lang="en-I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/>
                        <a:t>7</a:t>
                      </a:r>
                      <a:endParaRPr lang="en-I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/>
                        <a:t>8</a:t>
                      </a:r>
                      <a:endParaRPr lang="en-I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/>
                        <a:t>9</a:t>
                      </a:r>
                      <a:endParaRPr lang="en-I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/>
                        <a:t>10</a:t>
                      </a:r>
                      <a:endParaRPr lang="en-IE" sz="3600" dirty="0"/>
                    </a:p>
                  </a:txBody>
                  <a:tcPr/>
                </a:tc>
              </a:tr>
              <a:tr h="666855"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>
                          <a:solidFill>
                            <a:srgbClr val="00B050"/>
                          </a:solidFill>
                        </a:rPr>
                        <a:t>(5)</a:t>
                      </a:r>
                      <a:endParaRPr lang="en-IE" sz="3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/>
                        <a:t>6</a:t>
                      </a:r>
                      <a:endParaRPr lang="en-I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/>
                        <a:t>7</a:t>
                      </a:r>
                      <a:endParaRPr lang="en-I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/>
                        <a:t>8</a:t>
                      </a:r>
                      <a:endParaRPr lang="en-I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/>
                        <a:t>9</a:t>
                      </a:r>
                      <a:endParaRPr lang="en-I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/>
                        <a:t>10</a:t>
                      </a:r>
                      <a:endParaRPr lang="en-I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/>
                        <a:t>11</a:t>
                      </a:r>
                      <a:endParaRPr lang="en-IE" sz="3600" dirty="0"/>
                    </a:p>
                  </a:txBody>
                  <a:tcPr/>
                </a:tc>
              </a:tr>
              <a:tr h="666855"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>
                          <a:solidFill>
                            <a:srgbClr val="00B050"/>
                          </a:solidFill>
                        </a:rPr>
                        <a:t>(6)</a:t>
                      </a:r>
                      <a:endParaRPr lang="en-IE" sz="3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/>
                        <a:t>7</a:t>
                      </a:r>
                      <a:endParaRPr lang="en-I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/>
                        <a:t>8</a:t>
                      </a:r>
                      <a:endParaRPr lang="en-I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/>
                        <a:t>9</a:t>
                      </a:r>
                      <a:endParaRPr lang="en-I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/>
                        <a:t>10</a:t>
                      </a:r>
                      <a:endParaRPr lang="en-I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/>
                        <a:t>11</a:t>
                      </a:r>
                      <a:endParaRPr lang="en-I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/>
                        <a:t>12</a:t>
                      </a:r>
                      <a:endParaRPr lang="en-IE" sz="3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2598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Two Dice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b="1" u="sng" dirty="0" smtClean="0"/>
              <a:t>Part 2</a:t>
            </a:r>
          </a:p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r>
              <a:rPr lang="en-IE" dirty="0" smtClean="0"/>
              <a:t>Compute the probability that the sum of the two dice rolls is 8.</a:t>
            </a:r>
          </a:p>
        </p:txBody>
      </p:sp>
    </p:spTree>
    <p:extLst>
      <p:ext uri="{BB962C8B-B14F-4D97-AF65-F5344CB8AC3E}">
        <p14:creationId xmlns:p14="http://schemas.microsoft.com/office/powerpoint/2010/main" val="3316758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Two Dice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b="1" u="sng" dirty="0" smtClean="0"/>
              <a:t>Part 3</a:t>
            </a:r>
          </a:p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r>
              <a:rPr lang="en-IE" dirty="0" smtClean="0"/>
              <a:t>Compute the probability that the sum </a:t>
            </a:r>
            <a:r>
              <a:rPr lang="en-IE" dirty="0" smtClean="0"/>
              <a:t>of </a:t>
            </a:r>
            <a:r>
              <a:rPr lang="en-IE" dirty="0" smtClean="0"/>
              <a:t>the two dice is greater than </a:t>
            </a:r>
            <a:r>
              <a:rPr lang="en-IE" dirty="0" smtClean="0"/>
              <a:t>10.</a:t>
            </a:r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2300309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IE" dirty="0" smtClean="0"/>
              <a:t>Table of Outcomes</a:t>
            </a:r>
            <a:endParaRPr lang="en-I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5998632"/>
              </p:ext>
            </p:extLst>
          </p:nvPr>
        </p:nvGraphicFramePr>
        <p:xfrm>
          <a:off x="457200" y="1412775"/>
          <a:ext cx="8229599" cy="4667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666855">
                <a:tc>
                  <a:txBody>
                    <a:bodyPr/>
                    <a:lstStyle/>
                    <a:p>
                      <a:pPr algn="ctr"/>
                      <a:endParaRPr lang="en-I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u="none" dirty="0" smtClean="0">
                          <a:solidFill>
                            <a:srgbClr val="00B050"/>
                          </a:solidFill>
                        </a:rPr>
                        <a:t>(1)</a:t>
                      </a:r>
                      <a:endParaRPr lang="en-IE" sz="3600" u="none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u="none" dirty="0" smtClean="0">
                          <a:solidFill>
                            <a:srgbClr val="00B050"/>
                          </a:solidFill>
                        </a:rPr>
                        <a:t>(2)</a:t>
                      </a:r>
                      <a:endParaRPr lang="en-IE" sz="3600" u="none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u="none" dirty="0" smtClean="0">
                          <a:solidFill>
                            <a:srgbClr val="00B050"/>
                          </a:solidFill>
                        </a:rPr>
                        <a:t>(3)</a:t>
                      </a:r>
                      <a:endParaRPr lang="en-IE" sz="3600" u="none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u="none" dirty="0" smtClean="0">
                          <a:solidFill>
                            <a:srgbClr val="00B050"/>
                          </a:solidFill>
                        </a:rPr>
                        <a:t>(4)</a:t>
                      </a:r>
                      <a:endParaRPr lang="en-IE" sz="3600" u="none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u="none" dirty="0" smtClean="0">
                          <a:solidFill>
                            <a:srgbClr val="00B050"/>
                          </a:solidFill>
                        </a:rPr>
                        <a:t>(5)</a:t>
                      </a:r>
                      <a:endParaRPr lang="en-IE" sz="3600" u="none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u="none" dirty="0" smtClean="0">
                          <a:solidFill>
                            <a:srgbClr val="00B050"/>
                          </a:solidFill>
                        </a:rPr>
                        <a:t>(6)</a:t>
                      </a:r>
                      <a:endParaRPr lang="en-IE" sz="3600" u="none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666855"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>
                          <a:solidFill>
                            <a:srgbClr val="00B050"/>
                          </a:solidFill>
                        </a:rPr>
                        <a:t>(1)</a:t>
                      </a:r>
                      <a:endParaRPr lang="en-IE" sz="3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E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E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IE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IE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IE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IE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66855"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>
                          <a:solidFill>
                            <a:srgbClr val="00B050"/>
                          </a:solidFill>
                        </a:rPr>
                        <a:t>(2)</a:t>
                      </a:r>
                      <a:endParaRPr lang="en-IE" sz="3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/>
                        <a:t>3</a:t>
                      </a:r>
                      <a:endParaRPr lang="en-I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/>
                        <a:t>4</a:t>
                      </a:r>
                      <a:endParaRPr lang="en-I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/>
                        <a:t>5</a:t>
                      </a:r>
                      <a:endParaRPr lang="en-I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/>
                        <a:t>6</a:t>
                      </a:r>
                      <a:endParaRPr lang="en-I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/>
                        <a:t>7</a:t>
                      </a:r>
                      <a:endParaRPr lang="en-I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/>
                        <a:t>8</a:t>
                      </a:r>
                      <a:endParaRPr lang="en-IE" sz="3600" dirty="0"/>
                    </a:p>
                  </a:txBody>
                  <a:tcPr/>
                </a:tc>
              </a:tr>
              <a:tr h="666855"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>
                          <a:solidFill>
                            <a:srgbClr val="00B050"/>
                          </a:solidFill>
                        </a:rPr>
                        <a:t>(3)</a:t>
                      </a:r>
                      <a:endParaRPr lang="en-IE" sz="3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/>
                        <a:t>4</a:t>
                      </a:r>
                      <a:endParaRPr lang="en-I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/>
                        <a:t>5</a:t>
                      </a:r>
                      <a:endParaRPr lang="en-I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/>
                        <a:t>6</a:t>
                      </a:r>
                      <a:endParaRPr lang="en-I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/>
                        <a:t>7</a:t>
                      </a:r>
                      <a:endParaRPr lang="en-I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/>
                        <a:t>8</a:t>
                      </a:r>
                      <a:endParaRPr lang="en-I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/>
                        <a:t>9</a:t>
                      </a:r>
                      <a:endParaRPr lang="en-IE" sz="3600" dirty="0"/>
                    </a:p>
                  </a:txBody>
                  <a:tcPr/>
                </a:tc>
              </a:tr>
              <a:tr h="666855"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>
                          <a:solidFill>
                            <a:srgbClr val="00B050"/>
                          </a:solidFill>
                        </a:rPr>
                        <a:t>(4)</a:t>
                      </a:r>
                      <a:endParaRPr lang="en-IE" sz="3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/>
                        <a:t>5</a:t>
                      </a:r>
                      <a:endParaRPr lang="en-I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/>
                        <a:t>6</a:t>
                      </a:r>
                      <a:endParaRPr lang="en-I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/>
                        <a:t>7</a:t>
                      </a:r>
                      <a:endParaRPr lang="en-I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/>
                        <a:t>8</a:t>
                      </a:r>
                      <a:endParaRPr lang="en-I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/>
                        <a:t>9</a:t>
                      </a:r>
                      <a:endParaRPr lang="en-I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/>
                        <a:t>10</a:t>
                      </a:r>
                      <a:endParaRPr lang="en-IE" sz="3600" dirty="0"/>
                    </a:p>
                  </a:txBody>
                  <a:tcPr/>
                </a:tc>
              </a:tr>
              <a:tr h="666855"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>
                          <a:solidFill>
                            <a:srgbClr val="00B050"/>
                          </a:solidFill>
                        </a:rPr>
                        <a:t>(5)</a:t>
                      </a:r>
                      <a:endParaRPr lang="en-IE" sz="3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/>
                        <a:t>6</a:t>
                      </a:r>
                      <a:endParaRPr lang="en-I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/>
                        <a:t>7</a:t>
                      </a:r>
                      <a:endParaRPr lang="en-I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/>
                        <a:t>8</a:t>
                      </a:r>
                      <a:endParaRPr lang="en-I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/>
                        <a:t>9</a:t>
                      </a:r>
                      <a:endParaRPr lang="en-I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/>
                        <a:t>10</a:t>
                      </a:r>
                      <a:endParaRPr lang="en-I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/>
                        <a:t>11</a:t>
                      </a:r>
                      <a:endParaRPr lang="en-IE" sz="3600" dirty="0"/>
                    </a:p>
                  </a:txBody>
                  <a:tcPr/>
                </a:tc>
              </a:tr>
              <a:tr h="666855"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>
                          <a:solidFill>
                            <a:srgbClr val="00B050"/>
                          </a:solidFill>
                        </a:rPr>
                        <a:t>(6)</a:t>
                      </a:r>
                      <a:endParaRPr lang="en-IE" sz="3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/>
                        <a:t>7</a:t>
                      </a:r>
                      <a:endParaRPr lang="en-I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/>
                        <a:t>8</a:t>
                      </a:r>
                      <a:endParaRPr lang="en-I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/>
                        <a:t>9</a:t>
                      </a:r>
                      <a:endParaRPr lang="en-I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/>
                        <a:t>10</a:t>
                      </a:r>
                      <a:endParaRPr lang="en-I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/>
                        <a:t>11</a:t>
                      </a:r>
                      <a:endParaRPr lang="en-I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/>
                        <a:t>12</a:t>
                      </a:r>
                      <a:endParaRPr lang="en-IE" sz="3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8353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Two Dice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b="1" u="sng" dirty="0" smtClean="0"/>
              <a:t>Part 3</a:t>
            </a:r>
          </a:p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r>
              <a:rPr lang="en-IE" dirty="0" smtClean="0"/>
              <a:t>Compute the probability that the sum </a:t>
            </a:r>
            <a:r>
              <a:rPr lang="en-IE" dirty="0" smtClean="0"/>
              <a:t>of </a:t>
            </a:r>
            <a:r>
              <a:rPr lang="en-IE" dirty="0" smtClean="0"/>
              <a:t>the two dice is greater than </a:t>
            </a:r>
            <a:r>
              <a:rPr lang="en-IE" dirty="0" smtClean="0"/>
              <a:t>10.</a:t>
            </a:r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4121282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87405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Two Dice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 smtClean="0"/>
              <a:t>Consider an experiment where two fair dice are rolled. </a:t>
            </a:r>
          </a:p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r>
              <a:rPr lang="en-IE" dirty="0" smtClean="0"/>
              <a:t>Compute the following probabilities:</a:t>
            </a:r>
          </a:p>
          <a:p>
            <a:r>
              <a:rPr lang="en-IE" dirty="0" smtClean="0"/>
              <a:t>A </a:t>
            </a:r>
            <a:r>
              <a:rPr lang="en-IE" b="1" i="1" dirty="0"/>
              <a:t>D</a:t>
            </a:r>
            <a:r>
              <a:rPr lang="en-IE" b="1" i="1" dirty="0" smtClean="0"/>
              <a:t>ouble Roll </a:t>
            </a:r>
            <a:r>
              <a:rPr lang="en-IE" dirty="0" smtClean="0"/>
              <a:t>(both faces the same)</a:t>
            </a:r>
          </a:p>
          <a:p>
            <a:r>
              <a:rPr lang="en-IE" dirty="0" smtClean="0"/>
              <a:t>The sum of the two dice is 8</a:t>
            </a:r>
          </a:p>
          <a:p>
            <a:r>
              <a:rPr lang="en-IE" dirty="0" smtClean="0"/>
              <a:t>The sum of the two dice is greater than 10</a:t>
            </a:r>
          </a:p>
          <a:p>
            <a:pPr marL="0" indent="0">
              <a:buNone/>
            </a:pPr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84420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Two Dice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b="1" u="sng" dirty="0" smtClean="0"/>
              <a:t>Approach:</a:t>
            </a:r>
          </a:p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r>
              <a:rPr lang="en-IE" dirty="0" smtClean="0"/>
              <a:t>Create a </a:t>
            </a:r>
            <a:r>
              <a:rPr lang="en-IE" b="1" i="1" dirty="0" smtClean="0"/>
              <a:t>two-way table </a:t>
            </a:r>
            <a:r>
              <a:rPr lang="en-IE" dirty="0" smtClean="0"/>
              <a:t>containing every possible outcome of the rolls of the two dice.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3019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IE" dirty="0" smtClean="0"/>
              <a:t>Table of Outcomes</a:t>
            </a:r>
            <a:endParaRPr lang="en-I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4997171"/>
              </p:ext>
            </p:extLst>
          </p:nvPr>
        </p:nvGraphicFramePr>
        <p:xfrm>
          <a:off x="457200" y="1412775"/>
          <a:ext cx="8229599" cy="4667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666855">
                <a:tc>
                  <a:txBody>
                    <a:bodyPr/>
                    <a:lstStyle/>
                    <a:p>
                      <a:pPr algn="ctr"/>
                      <a:endParaRPr lang="en-I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u="none" dirty="0" smtClean="0">
                          <a:solidFill>
                            <a:srgbClr val="00B050"/>
                          </a:solidFill>
                        </a:rPr>
                        <a:t>(1)</a:t>
                      </a:r>
                      <a:endParaRPr lang="en-IE" sz="3600" u="none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u="none" dirty="0" smtClean="0">
                          <a:solidFill>
                            <a:srgbClr val="00B050"/>
                          </a:solidFill>
                        </a:rPr>
                        <a:t>(2)</a:t>
                      </a:r>
                      <a:endParaRPr lang="en-IE" sz="3600" u="none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u="none" dirty="0" smtClean="0">
                          <a:solidFill>
                            <a:srgbClr val="00B050"/>
                          </a:solidFill>
                        </a:rPr>
                        <a:t>(3)</a:t>
                      </a:r>
                      <a:endParaRPr lang="en-IE" sz="3600" u="none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u="none" dirty="0" smtClean="0">
                          <a:solidFill>
                            <a:srgbClr val="00B050"/>
                          </a:solidFill>
                        </a:rPr>
                        <a:t>(4)</a:t>
                      </a:r>
                      <a:endParaRPr lang="en-IE" sz="3600" u="none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u="none" dirty="0" smtClean="0">
                          <a:solidFill>
                            <a:srgbClr val="00B050"/>
                          </a:solidFill>
                        </a:rPr>
                        <a:t>(5)</a:t>
                      </a:r>
                      <a:endParaRPr lang="en-IE" sz="3600" u="none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u="none" dirty="0" smtClean="0">
                          <a:solidFill>
                            <a:srgbClr val="00B050"/>
                          </a:solidFill>
                        </a:rPr>
                        <a:t>(6)</a:t>
                      </a:r>
                      <a:endParaRPr lang="en-IE" sz="3600" u="none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666855"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>
                          <a:solidFill>
                            <a:srgbClr val="00B050"/>
                          </a:solidFill>
                        </a:rPr>
                        <a:t>(1)</a:t>
                      </a:r>
                      <a:endParaRPr lang="en-IE" sz="3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>
                          <a:solidFill>
                            <a:schemeClr val="tx1"/>
                          </a:solidFill>
                        </a:rPr>
                        <a:t>1,1</a:t>
                      </a:r>
                      <a:endParaRPr lang="en-IE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>
                          <a:solidFill>
                            <a:schemeClr val="tx1"/>
                          </a:solidFill>
                        </a:rPr>
                        <a:t>1,2</a:t>
                      </a:r>
                      <a:endParaRPr lang="en-IE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>
                          <a:solidFill>
                            <a:schemeClr val="tx1"/>
                          </a:solidFill>
                        </a:rPr>
                        <a:t>1,3</a:t>
                      </a:r>
                      <a:endParaRPr lang="en-IE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>
                          <a:solidFill>
                            <a:schemeClr val="tx1"/>
                          </a:solidFill>
                        </a:rPr>
                        <a:t>1,4</a:t>
                      </a:r>
                      <a:endParaRPr lang="en-IE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>
                          <a:solidFill>
                            <a:schemeClr val="tx1"/>
                          </a:solidFill>
                        </a:rPr>
                        <a:t>1,5</a:t>
                      </a:r>
                      <a:endParaRPr lang="en-IE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>
                          <a:solidFill>
                            <a:schemeClr val="tx1"/>
                          </a:solidFill>
                        </a:rPr>
                        <a:t>1,6</a:t>
                      </a:r>
                      <a:endParaRPr lang="en-IE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66855"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>
                          <a:solidFill>
                            <a:srgbClr val="00B050"/>
                          </a:solidFill>
                        </a:rPr>
                        <a:t>(2)</a:t>
                      </a:r>
                      <a:endParaRPr lang="en-IE" sz="3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/>
                        <a:t>2,1</a:t>
                      </a:r>
                      <a:endParaRPr lang="en-I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/>
                        <a:t>2,2</a:t>
                      </a:r>
                      <a:endParaRPr lang="en-I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/>
                        <a:t>2,3</a:t>
                      </a:r>
                      <a:endParaRPr lang="en-I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/>
                        <a:t>2,4</a:t>
                      </a:r>
                      <a:endParaRPr lang="en-I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/>
                        <a:t>2,5</a:t>
                      </a:r>
                      <a:endParaRPr lang="en-I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/>
                        <a:t>2,6</a:t>
                      </a:r>
                      <a:endParaRPr lang="en-IE" sz="3600" dirty="0"/>
                    </a:p>
                  </a:txBody>
                  <a:tcPr/>
                </a:tc>
              </a:tr>
              <a:tr h="666855"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>
                          <a:solidFill>
                            <a:srgbClr val="00B050"/>
                          </a:solidFill>
                        </a:rPr>
                        <a:t>(3)</a:t>
                      </a:r>
                      <a:endParaRPr lang="en-IE" sz="3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/>
                        <a:t>3,1</a:t>
                      </a:r>
                      <a:endParaRPr lang="en-I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/>
                        <a:t>3,2</a:t>
                      </a:r>
                      <a:endParaRPr lang="en-I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/>
                        <a:t>3,3</a:t>
                      </a:r>
                      <a:endParaRPr lang="en-I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/>
                        <a:t>3,4</a:t>
                      </a:r>
                      <a:endParaRPr lang="en-I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/>
                        <a:t>3,5</a:t>
                      </a:r>
                      <a:endParaRPr lang="en-I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/>
                        <a:t>3,6</a:t>
                      </a:r>
                      <a:endParaRPr lang="en-IE" sz="3600" dirty="0"/>
                    </a:p>
                  </a:txBody>
                  <a:tcPr/>
                </a:tc>
              </a:tr>
              <a:tr h="666855"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>
                          <a:solidFill>
                            <a:srgbClr val="00B050"/>
                          </a:solidFill>
                        </a:rPr>
                        <a:t>(4)</a:t>
                      </a:r>
                      <a:endParaRPr lang="en-IE" sz="3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/>
                        <a:t>4,1</a:t>
                      </a:r>
                      <a:endParaRPr lang="en-I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/>
                        <a:t>4,2</a:t>
                      </a:r>
                      <a:endParaRPr lang="en-I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/>
                        <a:t>4,3</a:t>
                      </a:r>
                      <a:endParaRPr lang="en-I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/>
                        <a:t>4,4</a:t>
                      </a:r>
                      <a:endParaRPr lang="en-I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/>
                        <a:t>4,5</a:t>
                      </a:r>
                      <a:endParaRPr lang="en-I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/>
                        <a:t>4,6</a:t>
                      </a:r>
                      <a:endParaRPr lang="en-IE" sz="3600" dirty="0"/>
                    </a:p>
                  </a:txBody>
                  <a:tcPr/>
                </a:tc>
              </a:tr>
              <a:tr h="666855"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>
                          <a:solidFill>
                            <a:srgbClr val="00B050"/>
                          </a:solidFill>
                        </a:rPr>
                        <a:t>(5)</a:t>
                      </a:r>
                      <a:endParaRPr lang="en-IE" sz="3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/>
                        <a:t>5,1</a:t>
                      </a:r>
                      <a:endParaRPr lang="en-I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/>
                        <a:t>5,2</a:t>
                      </a:r>
                      <a:endParaRPr lang="en-I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/>
                        <a:t>5,3</a:t>
                      </a:r>
                      <a:endParaRPr lang="en-I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/>
                        <a:t>5,4</a:t>
                      </a:r>
                      <a:endParaRPr lang="en-I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/>
                        <a:t>5,5</a:t>
                      </a:r>
                      <a:endParaRPr lang="en-I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/>
                        <a:t>5,6</a:t>
                      </a:r>
                      <a:endParaRPr lang="en-IE" sz="3600" dirty="0"/>
                    </a:p>
                  </a:txBody>
                  <a:tcPr/>
                </a:tc>
              </a:tr>
              <a:tr h="666855"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>
                          <a:solidFill>
                            <a:srgbClr val="00B050"/>
                          </a:solidFill>
                        </a:rPr>
                        <a:t>(6)</a:t>
                      </a:r>
                      <a:endParaRPr lang="en-IE" sz="3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/>
                        <a:t>6,1</a:t>
                      </a:r>
                      <a:endParaRPr lang="en-I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/>
                        <a:t>6,2</a:t>
                      </a:r>
                      <a:endParaRPr lang="en-I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/>
                        <a:t>6,3</a:t>
                      </a:r>
                      <a:endParaRPr lang="en-I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/>
                        <a:t>6,4</a:t>
                      </a:r>
                      <a:endParaRPr lang="en-I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/>
                        <a:t>6,5</a:t>
                      </a:r>
                      <a:endParaRPr lang="en-I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/>
                        <a:t>6,6</a:t>
                      </a:r>
                      <a:endParaRPr lang="en-IE" sz="3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7897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Two Dice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36 equally probable outcomes</a:t>
            </a:r>
          </a:p>
          <a:p>
            <a:endParaRPr lang="en-IE" dirty="0"/>
          </a:p>
          <a:p>
            <a:r>
              <a:rPr lang="en-IE" dirty="0" smtClean="0"/>
              <a:t>36 sample points in a sample space.</a:t>
            </a:r>
          </a:p>
          <a:p>
            <a:endParaRPr lang="en-IE" dirty="0"/>
          </a:p>
          <a:p>
            <a:r>
              <a:rPr lang="en-IE" dirty="0" smtClean="0"/>
              <a:t>Probability :  Proportion of </a:t>
            </a:r>
            <a:r>
              <a:rPr lang="en-IE" smtClean="0"/>
              <a:t>appropriate sample points.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49101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Two Dice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b="1" u="sng" dirty="0" smtClean="0"/>
              <a:t>Part 1</a:t>
            </a:r>
          </a:p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r>
              <a:rPr lang="en-IE" dirty="0" smtClean="0"/>
              <a:t>Compute the probability of a </a:t>
            </a:r>
            <a:r>
              <a:rPr lang="en-IE" b="1" i="1" dirty="0" smtClean="0"/>
              <a:t>Double Roll </a:t>
            </a:r>
            <a:r>
              <a:rPr lang="en-IE" dirty="0"/>
              <a:t>.</a:t>
            </a:r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4171491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IE" dirty="0" smtClean="0"/>
              <a:t>Table of Outcomes</a:t>
            </a:r>
            <a:endParaRPr lang="en-I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7648868"/>
              </p:ext>
            </p:extLst>
          </p:nvPr>
        </p:nvGraphicFramePr>
        <p:xfrm>
          <a:off x="457200" y="1412775"/>
          <a:ext cx="8229599" cy="4667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666855">
                <a:tc>
                  <a:txBody>
                    <a:bodyPr/>
                    <a:lstStyle/>
                    <a:p>
                      <a:pPr algn="ctr"/>
                      <a:endParaRPr lang="en-I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u="none" dirty="0" smtClean="0">
                          <a:solidFill>
                            <a:srgbClr val="00B050"/>
                          </a:solidFill>
                        </a:rPr>
                        <a:t>(1)</a:t>
                      </a:r>
                      <a:endParaRPr lang="en-IE" sz="3600" u="none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u="none" dirty="0" smtClean="0">
                          <a:solidFill>
                            <a:srgbClr val="00B050"/>
                          </a:solidFill>
                        </a:rPr>
                        <a:t>(2)</a:t>
                      </a:r>
                      <a:endParaRPr lang="en-IE" sz="3600" u="none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u="none" dirty="0" smtClean="0">
                          <a:solidFill>
                            <a:srgbClr val="00B050"/>
                          </a:solidFill>
                        </a:rPr>
                        <a:t>(3)</a:t>
                      </a:r>
                      <a:endParaRPr lang="en-IE" sz="3600" u="none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u="none" dirty="0" smtClean="0">
                          <a:solidFill>
                            <a:srgbClr val="00B050"/>
                          </a:solidFill>
                        </a:rPr>
                        <a:t>(4)</a:t>
                      </a:r>
                      <a:endParaRPr lang="en-IE" sz="3600" u="none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u="none" dirty="0" smtClean="0">
                          <a:solidFill>
                            <a:srgbClr val="00B050"/>
                          </a:solidFill>
                        </a:rPr>
                        <a:t>(5)</a:t>
                      </a:r>
                      <a:endParaRPr lang="en-IE" sz="3600" u="none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u="none" dirty="0" smtClean="0">
                          <a:solidFill>
                            <a:srgbClr val="00B050"/>
                          </a:solidFill>
                        </a:rPr>
                        <a:t>(6)</a:t>
                      </a:r>
                      <a:endParaRPr lang="en-IE" sz="3600" u="none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666855"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>
                          <a:solidFill>
                            <a:srgbClr val="00B050"/>
                          </a:solidFill>
                        </a:rPr>
                        <a:t>(1)</a:t>
                      </a:r>
                      <a:endParaRPr lang="en-IE" sz="3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>
                          <a:solidFill>
                            <a:schemeClr val="tx1"/>
                          </a:solidFill>
                        </a:rPr>
                        <a:t>1,1</a:t>
                      </a:r>
                      <a:endParaRPr lang="en-IE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>
                          <a:solidFill>
                            <a:schemeClr val="tx1"/>
                          </a:solidFill>
                        </a:rPr>
                        <a:t>1,2</a:t>
                      </a:r>
                      <a:endParaRPr lang="en-IE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>
                          <a:solidFill>
                            <a:schemeClr val="tx1"/>
                          </a:solidFill>
                        </a:rPr>
                        <a:t>1,3</a:t>
                      </a:r>
                      <a:endParaRPr lang="en-IE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>
                          <a:solidFill>
                            <a:schemeClr val="tx1"/>
                          </a:solidFill>
                        </a:rPr>
                        <a:t>1,4</a:t>
                      </a:r>
                      <a:endParaRPr lang="en-IE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>
                          <a:solidFill>
                            <a:schemeClr val="tx1"/>
                          </a:solidFill>
                        </a:rPr>
                        <a:t>1,5</a:t>
                      </a:r>
                      <a:endParaRPr lang="en-IE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>
                          <a:solidFill>
                            <a:schemeClr val="tx1"/>
                          </a:solidFill>
                        </a:rPr>
                        <a:t>1,6</a:t>
                      </a:r>
                      <a:endParaRPr lang="en-IE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66855"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>
                          <a:solidFill>
                            <a:srgbClr val="00B050"/>
                          </a:solidFill>
                        </a:rPr>
                        <a:t>(2)</a:t>
                      </a:r>
                      <a:endParaRPr lang="en-IE" sz="3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/>
                        <a:t>2,1</a:t>
                      </a:r>
                      <a:endParaRPr lang="en-I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/>
                        <a:t>2,2</a:t>
                      </a:r>
                      <a:endParaRPr lang="en-I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/>
                        <a:t>2,3</a:t>
                      </a:r>
                      <a:endParaRPr lang="en-I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/>
                        <a:t>2,4</a:t>
                      </a:r>
                      <a:endParaRPr lang="en-I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/>
                        <a:t>2,5</a:t>
                      </a:r>
                      <a:endParaRPr lang="en-I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/>
                        <a:t>2,6</a:t>
                      </a:r>
                      <a:endParaRPr lang="en-IE" sz="3600" dirty="0"/>
                    </a:p>
                  </a:txBody>
                  <a:tcPr/>
                </a:tc>
              </a:tr>
              <a:tr h="666855"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>
                          <a:solidFill>
                            <a:srgbClr val="00B050"/>
                          </a:solidFill>
                        </a:rPr>
                        <a:t>(3)</a:t>
                      </a:r>
                      <a:endParaRPr lang="en-IE" sz="3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/>
                        <a:t>3,1</a:t>
                      </a:r>
                      <a:endParaRPr lang="en-I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/>
                        <a:t>3,2</a:t>
                      </a:r>
                      <a:endParaRPr lang="en-I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/>
                        <a:t>3,3</a:t>
                      </a:r>
                      <a:endParaRPr lang="en-I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/>
                        <a:t>3,4</a:t>
                      </a:r>
                      <a:endParaRPr lang="en-I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/>
                        <a:t>3,5</a:t>
                      </a:r>
                      <a:endParaRPr lang="en-I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/>
                        <a:t>3,6</a:t>
                      </a:r>
                      <a:endParaRPr lang="en-IE" sz="3600" dirty="0"/>
                    </a:p>
                  </a:txBody>
                  <a:tcPr/>
                </a:tc>
              </a:tr>
              <a:tr h="666855"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>
                          <a:solidFill>
                            <a:srgbClr val="00B050"/>
                          </a:solidFill>
                        </a:rPr>
                        <a:t>(4)</a:t>
                      </a:r>
                      <a:endParaRPr lang="en-IE" sz="3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/>
                        <a:t>4,1</a:t>
                      </a:r>
                      <a:endParaRPr lang="en-I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/>
                        <a:t>4,2</a:t>
                      </a:r>
                      <a:endParaRPr lang="en-I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/>
                        <a:t>4,3</a:t>
                      </a:r>
                      <a:endParaRPr lang="en-I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/>
                        <a:t>4,4</a:t>
                      </a:r>
                      <a:endParaRPr lang="en-I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/>
                        <a:t>4,5</a:t>
                      </a:r>
                      <a:endParaRPr lang="en-I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/>
                        <a:t>4,6</a:t>
                      </a:r>
                      <a:endParaRPr lang="en-IE" sz="3600" dirty="0"/>
                    </a:p>
                  </a:txBody>
                  <a:tcPr/>
                </a:tc>
              </a:tr>
              <a:tr h="666855"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>
                          <a:solidFill>
                            <a:srgbClr val="00B050"/>
                          </a:solidFill>
                        </a:rPr>
                        <a:t>(5)</a:t>
                      </a:r>
                      <a:endParaRPr lang="en-IE" sz="3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/>
                        <a:t>5,1</a:t>
                      </a:r>
                      <a:endParaRPr lang="en-I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/>
                        <a:t>5,2</a:t>
                      </a:r>
                      <a:endParaRPr lang="en-I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/>
                        <a:t>5,3</a:t>
                      </a:r>
                      <a:endParaRPr lang="en-I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/>
                        <a:t>5,4</a:t>
                      </a:r>
                      <a:endParaRPr lang="en-I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/>
                        <a:t>5,5</a:t>
                      </a:r>
                      <a:endParaRPr lang="en-I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/>
                        <a:t>5,6</a:t>
                      </a:r>
                      <a:endParaRPr lang="en-IE" sz="3600" dirty="0"/>
                    </a:p>
                  </a:txBody>
                  <a:tcPr/>
                </a:tc>
              </a:tr>
              <a:tr h="666855"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>
                          <a:solidFill>
                            <a:srgbClr val="00B050"/>
                          </a:solidFill>
                        </a:rPr>
                        <a:t>(6)</a:t>
                      </a:r>
                      <a:endParaRPr lang="en-IE" sz="3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/>
                        <a:t>6,1</a:t>
                      </a:r>
                      <a:endParaRPr lang="en-I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/>
                        <a:t>6,2</a:t>
                      </a:r>
                      <a:endParaRPr lang="en-I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/>
                        <a:t>6,3</a:t>
                      </a:r>
                      <a:endParaRPr lang="en-I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/>
                        <a:t>6,4</a:t>
                      </a:r>
                      <a:endParaRPr lang="en-I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/>
                        <a:t>6,5</a:t>
                      </a:r>
                      <a:endParaRPr lang="en-I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600" dirty="0" smtClean="0"/>
                        <a:t>6,6</a:t>
                      </a:r>
                      <a:endParaRPr lang="en-IE" sz="3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4848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Two Dice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b="1" u="sng" dirty="0" smtClean="0"/>
              <a:t>Part 1</a:t>
            </a:r>
          </a:p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r>
              <a:rPr lang="en-IE" dirty="0" smtClean="0"/>
              <a:t>Compute the probability of a </a:t>
            </a:r>
            <a:r>
              <a:rPr lang="en-IE" b="1" i="1" dirty="0" smtClean="0"/>
              <a:t>Double Roll </a:t>
            </a:r>
            <a:r>
              <a:rPr lang="en-IE" dirty="0"/>
              <a:t>.</a:t>
            </a:r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1009796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Two Dice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b="1" u="sng" dirty="0" smtClean="0"/>
              <a:t>Part 2</a:t>
            </a:r>
          </a:p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r>
              <a:rPr lang="en-IE" dirty="0" smtClean="0"/>
              <a:t>Compute the probability that the sum of the two dice rolls is 8.</a:t>
            </a:r>
          </a:p>
        </p:txBody>
      </p:sp>
    </p:spTree>
    <p:extLst>
      <p:ext uri="{BB962C8B-B14F-4D97-AF65-F5344CB8AC3E}">
        <p14:creationId xmlns:p14="http://schemas.microsoft.com/office/powerpoint/2010/main" val="1009796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495</Words>
  <Application>Microsoft Office PowerPoint</Application>
  <PresentationFormat>On-screen Show (4:3)</PresentationFormat>
  <Paragraphs>244</Paragraphs>
  <Slides>15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Probability : Two Dice Rolls</vt:lpstr>
      <vt:lpstr>Two Dice</vt:lpstr>
      <vt:lpstr>Two Dice</vt:lpstr>
      <vt:lpstr>Table of Outcomes</vt:lpstr>
      <vt:lpstr>Two Dice</vt:lpstr>
      <vt:lpstr>Two Dice</vt:lpstr>
      <vt:lpstr>Table of Outcomes</vt:lpstr>
      <vt:lpstr>Two Dice</vt:lpstr>
      <vt:lpstr>Two Dice</vt:lpstr>
      <vt:lpstr>Table of Outcomes</vt:lpstr>
      <vt:lpstr>Two Dice</vt:lpstr>
      <vt:lpstr>Two Dice</vt:lpstr>
      <vt:lpstr>Table of Outcomes</vt:lpstr>
      <vt:lpstr>Two Dice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</dc:creator>
  <cp:lastModifiedBy>Kevin</cp:lastModifiedBy>
  <cp:revision>10</cp:revision>
  <dcterms:created xsi:type="dcterms:W3CDTF">2013-02-13T14:58:38Z</dcterms:created>
  <dcterms:modified xsi:type="dcterms:W3CDTF">2013-02-13T19:21:21Z</dcterms:modified>
</cp:coreProperties>
</file>