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71" r:id="rId6"/>
    <p:sldId id="262" r:id="rId7"/>
    <p:sldId id="263" r:id="rId8"/>
    <p:sldId id="265" r:id="rId9"/>
    <p:sldId id="270" r:id="rId10"/>
    <p:sldId id="266" r:id="rId11"/>
    <p:sldId id="267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403FAF-2010-4C11-821A-956F628CCD2A}">
          <p14:sldIdLst>
            <p14:sldId id="259"/>
            <p14:sldId id="260"/>
            <p14:sldId id="258"/>
            <p14:sldId id="261"/>
            <p14:sldId id="271"/>
            <p14:sldId id="262"/>
            <p14:sldId id="263"/>
            <p14:sldId id="265"/>
            <p14:sldId id="270"/>
            <p14:sldId id="266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1329B-0DBC-4B10-8265-15A80C0AF857}" v="855" dt="2024-10-26T16:40:10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ffee%20Shop%20Dat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iseph%20Dum's%20entry%20for%20Coffee%20Shop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iseph%20Dum's%20entry%20for%20Coffee%20Shop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offee%20Shop%20Data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Data 2.xlsx]Sheet2!PivotTable4</c:name>
    <c:fmtId val="22"/>
  </c:pivotSource>
  <c:chart>
    <c:autoTitleDeleted val="1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.16666666666666666"/>
          <c:w val="1"/>
          <c:h val="0.72593394575678039"/>
        </c:manualLayout>
      </c:layout>
      <c:lineChart>
        <c:grouping val="standard"/>
        <c:varyColors val="0"/>
        <c:ser>
          <c:idx val="0"/>
          <c:order val="0"/>
          <c:tx>
            <c:strRef>
              <c:f>Sheet2!$B$43:$B$44</c:f>
              <c:strCache>
                <c:ptCount val="1"/>
                <c:pt idx="0">
                  <c:v>Ara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Sheet2!$A$45:$A$49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Sheet2!$B$45:$B$49</c:f>
              <c:numCache>
                <c:formatCode>General</c:formatCode>
                <c:ptCount val="4"/>
                <c:pt idx="0">
                  <c:v>2926.63</c:v>
                </c:pt>
                <c:pt idx="1">
                  <c:v>3356.415</c:v>
                </c:pt>
                <c:pt idx="2">
                  <c:v>4045.6299999999992</c:v>
                </c:pt>
                <c:pt idx="3">
                  <c:v>1439.82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8B-457A-8BBF-20CBC19A1104}"/>
            </c:ext>
          </c:extLst>
        </c:ser>
        <c:ser>
          <c:idx val="1"/>
          <c:order val="1"/>
          <c:tx>
            <c:strRef>
              <c:f>Sheet2!$C$43:$C$44</c:f>
              <c:strCache>
                <c:ptCount val="1"/>
                <c:pt idx="0">
                  <c:v>Exc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Sheet2!$A$45:$A$49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Sheet2!$C$45:$C$49</c:f>
              <c:numCache>
                <c:formatCode>General</c:formatCode>
                <c:ptCount val="4"/>
                <c:pt idx="0">
                  <c:v>3481.46</c:v>
                </c:pt>
                <c:pt idx="1">
                  <c:v>3663.4100000000008</c:v>
                </c:pt>
                <c:pt idx="2">
                  <c:v>3469.6399999999994</c:v>
                </c:pt>
                <c:pt idx="3">
                  <c:v>1691.9299999999996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8B-457A-8BBF-20CBC19A1104}"/>
            </c:ext>
          </c:extLst>
        </c:ser>
        <c:ser>
          <c:idx val="2"/>
          <c:order val="2"/>
          <c:tx>
            <c:strRef>
              <c:f>Sheet2!$D$43:$D$44</c:f>
              <c:strCache>
                <c:ptCount val="1"/>
                <c:pt idx="0">
                  <c:v>Lib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Sheet2!$A$45:$A$49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Sheet2!$D$45:$D$49</c:f>
              <c:numCache>
                <c:formatCode>General</c:formatCode>
                <c:ptCount val="4"/>
                <c:pt idx="0">
                  <c:v>3378.0049999999987</c:v>
                </c:pt>
                <c:pt idx="1">
                  <c:v>2604.4550000000004</c:v>
                </c:pt>
                <c:pt idx="2">
                  <c:v>3836.6950000000011</c:v>
                </c:pt>
                <c:pt idx="3">
                  <c:v>2234.92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8B-457A-8BBF-20CBC19A1104}"/>
            </c:ext>
          </c:extLst>
        </c:ser>
        <c:ser>
          <c:idx val="3"/>
          <c:order val="3"/>
          <c:tx>
            <c:strRef>
              <c:f>Sheet2!$E$43:$E$44</c:f>
              <c:strCache>
                <c:ptCount val="1"/>
                <c:pt idx="0">
                  <c:v>Rob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Sheet2!$A$45:$A$49</c:f>
              <c:strCach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strCache>
            </c:strRef>
          </c:cat>
          <c:val>
            <c:numRef>
              <c:f>Sheet2!$E$45:$E$49</c:f>
              <c:numCache>
                <c:formatCode>General</c:formatCode>
                <c:ptCount val="4"/>
                <c:pt idx="0">
                  <c:v>2401.0700000000006</c:v>
                </c:pt>
                <c:pt idx="1">
                  <c:v>2493.2649999999994</c:v>
                </c:pt>
                <c:pt idx="2">
                  <c:v>2414.1449999999995</c:v>
                </c:pt>
                <c:pt idx="3">
                  <c:v>1696.7650000000001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8B-457A-8BBF-20CBC19A1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843944"/>
        <c:axId val="327485936"/>
      </c:lineChart>
      <c:catAx>
        <c:axId val="32884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85936"/>
        <c:crosses val="autoZero"/>
        <c:auto val="1"/>
        <c:lblAlgn val="ctr"/>
        <c:lblOffset val="100"/>
        <c:noMultiLvlLbl val="0"/>
      </c:catAx>
      <c:valAx>
        <c:axId val="327485936"/>
        <c:scaling>
          <c:orientation val="minMax"/>
          <c:max val="4500"/>
          <c:min val="1200"/>
        </c:scaling>
        <c:delete val="1"/>
        <c:axPos val="l"/>
        <c:numFmt formatCode="General" sourceLinked="1"/>
        <c:majorTickMark val="none"/>
        <c:minorTickMark val="none"/>
        <c:tickLblPos val="nextTo"/>
        <c:crossAx val="328843944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615694469314633"/>
          <c:y val="3.7660660999864939E-2"/>
          <c:w val="0.27862172223004544"/>
          <c:h val="8.08574661249498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[Diseph Dum's entry for Coffee Shop 3.xlsx]Pivot!PivotTable3</c:name>
    <c:fmtId val="21"/>
  </c:pivotSource>
  <c:chart>
    <c:autoTitleDeleted val="1"/>
    <c:pivotFmts>
      <c:pivotFmt>
        <c:idx val="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[Diseph Dum's entry for Coffee Shop 3.xlsx]Pivot!PivotTable3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tint val="96000"/>
                      <a:lumMod val="104000"/>
                    </a:schemeClr>
                  </a:gs>
                  <a:gs pos="100000">
                    <a:schemeClr val="accent1">
                      <a:shade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AB01-4637-B24A-C6835C3282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AB01-4637-B24A-C6835C3282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tint val="96000"/>
                      <a:lumMod val="104000"/>
                    </a:schemeClr>
                  </a:gs>
                  <a:gs pos="100000">
                    <a:schemeClr val="accent1">
                      <a:tint val="65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AB01-4637-B24A-C6835C3282EB}"/>
              </c:ext>
            </c:extLst>
          </c:dPt>
          <c:cat>
            <c:strRef>
              <c:f>Pivot!$A$35:$A$38</c:f>
              <c:strCache>
                <c:ptCount val="3"/>
                <c:pt idx="0">
                  <c:v>United States</c:v>
                </c:pt>
                <c:pt idx="1">
                  <c:v>Ireland</c:v>
                </c:pt>
                <c:pt idx="2">
                  <c:v>United Kingdom</c:v>
                </c:pt>
              </c:strCache>
            </c:strRef>
          </c:cat>
          <c:val>
            <c:numRef>
              <c:f>Pivot!$B$35:$B$38</c:f>
              <c:numCache>
                <c:formatCode>General</c:formatCode>
                <c:ptCount val="3"/>
                <c:pt idx="0">
                  <c:v>35638.88499999998</c:v>
                </c:pt>
                <c:pt idx="1">
                  <c:v>6696.8649999999989</c:v>
                </c:pt>
                <c:pt idx="2">
                  <c:v>2798.5050000000001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01-4637-B24A-C6835C328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[Coffee Shop Data 2.xlsx]Sheet2!PivotTable2</c:name>
    <c:fmtId val="4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0000"/>
                  <a:lumMod val="9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Sheet2!$A$25:$A$29</c:f>
              <c:strCache>
                <c:ptCount val="4"/>
                <c:pt idx="0">
                  <c:v>Ara</c:v>
                </c:pt>
                <c:pt idx="1">
                  <c:v>Rob</c:v>
                </c:pt>
                <c:pt idx="2">
                  <c:v>Exc</c:v>
                </c:pt>
                <c:pt idx="3">
                  <c:v>Lib</c:v>
                </c:pt>
              </c:strCache>
            </c:strRef>
          </c:cat>
          <c:val>
            <c:numRef>
              <c:f>Sheet2!$B$25:$B$29</c:f>
              <c:numCache>
                <c:formatCode>General</c:formatCode>
                <c:ptCount val="4"/>
                <c:pt idx="0">
                  <c:v>947</c:v>
                </c:pt>
                <c:pt idx="1">
                  <c:v>878</c:v>
                </c:pt>
                <c:pt idx="2">
                  <c:v>872</c:v>
                </c:pt>
                <c:pt idx="3">
                  <c:v>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F-4063-A192-89F6BD4147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8841984"/>
        <c:axId val="328842376"/>
      </c:barChart>
      <c:catAx>
        <c:axId val="3288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842376"/>
        <c:crosses val="autoZero"/>
        <c:auto val="1"/>
        <c:lblAlgn val="ctr"/>
        <c:lblOffset val="100"/>
        <c:noMultiLvlLbl val="0"/>
      </c:catAx>
      <c:valAx>
        <c:axId val="32884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884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Checked for </a:t>
          </a:r>
        </a:p>
        <a:p>
          <a:pPr>
            <a:defRPr cap="all"/>
          </a:pPr>
          <a:r>
            <a:rPr lang="en-US" sz="2400" cap="none" dirty="0"/>
            <a:t>Duplicates and </a:t>
          </a:r>
        </a:p>
        <a:p>
          <a:pPr>
            <a:defRPr cap="all"/>
          </a:pPr>
          <a:r>
            <a:rPr lang="en-US" sz="2400" cap="none" dirty="0"/>
            <a:t>inconsistences.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Handled missing</a:t>
          </a:r>
        </a:p>
        <a:p>
          <a:pPr>
            <a:defRPr cap="all"/>
          </a:pPr>
          <a:r>
            <a:rPr lang="en-US" sz="2400" cap="none" dirty="0"/>
            <a:t>Values &amp; deleted</a:t>
          </a:r>
        </a:p>
        <a:p>
          <a:pPr>
            <a:defRPr cap="all"/>
          </a:pPr>
          <a:r>
            <a:rPr lang="en-US" sz="2400" cap="none" dirty="0"/>
            <a:t>empty columns.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Merged the relevant </a:t>
          </a:r>
        </a:p>
        <a:p>
          <a:pPr>
            <a:defRPr cap="all"/>
          </a:pPr>
          <a:r>
            <a:rPr lang="en-US" sz="2400" cap="none" dirty="0"/>
            <a:t>data into a single</a:t>
          </a:r>
        </a:p>
        <a:p>
          <a:pPr>
            <a:defRPr cap="all"/>
          </a:pPr>
          <a:r>
            <a:rPr lang="en-US" sz="2400" cap="none" dirty="0"/>
            <a:t>sheet.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50043" custLinFactNeighborY="-21538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Calculated the profit margin for each product, using the formula:</a:t>
          </a:r>
        </a:p>
        <a:p>
          <a:pPr>
            <a:defRPr cap="all"/>
          </a:pPr>
          <a:r>
            <a:rPr lang="en-US" sz="2400" u="sng" cap="none" dirty="0"/>
            <a:t>     Profit       </a:t>
          </a:r>
          <a:r>
            <a:rPr lang="en-US" sz="2400" cap="none" dirty="0"/>
            <a:t>   x  </a:t>
          </a:r>
          <a:r>
            <a:rPr lang="en-US" sz="2400" u="sng" cap="none" dirty="0"/>
            <a:t>100</a:t>
          </a:r>
        </a:p>
        <a:p>
          <a:pPr>
            <a:defRPr cap="all"/>
          </a:pPr>
          <a:r>
            <a:rPr lang="en-US" sz="2400" cap="none" dirty="0"/>
            <a:t> Selling Price          1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cap="none" dirty="0"/>
            <a:t>Used Pivot tables to</a:t>
          </a:r>
        </a:p>
        <a:p>
          <a:pPr>
            <a:defRPr cap="all"/>
          </a:pPr>
          <a:r>
            <a:rPr lang="en-US" sz="2400" cap="none" dirty="0"/>
            <a:t>Explore the data in order</a:t>
          </a:r>
        </a:p>
        <a:p>
          <a:pPr>
            <a:defRPr cap="all"/>
          </a:pPr>
          <a:r>
            <a:rPr lang="en-US" sz="2400" cap="none" dirty="0"/>
            <a:t>To answer the questions given.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50043" custLinFactNeighborY="-21538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2"/>
      <dgm:spPr/>
    </dgm:pt>
    <dgm:pt modelId="{E20811D6-E5D4-4C9E-AABF-9E0E1902CA2C}" type="pres">
      <dgm:prSet presAssocID="{98E6DD7C-B953-4119-9F64-9914E467ECB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Checked for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Duplicates and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inconsistences.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Handled missing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Values &amp; deleted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empty columns.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Merged the relevant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data into a single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sheet.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Calculated the profit margin for each product, using the formula: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u="sng" kern="1200" cap="none" dirty="0"/>
            <a:t>     Profit       </a:t>
          </a:r>
          <a:r>
            <a:rPr lang="en-US" sz="2400" kern="1200" cap="none" dirty="0"/>
            <a:t>   x  </a:t>
          </a:r>
          <a:r>
            <a:rPr lang="en-US" sz="2400" u="sng" kern="1200" cap="none" dirty="0"/>
            <a:t>100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 Selling Price          1</a:t>
          </a:r>
        </a:p>
      </dsp:txBody>
      <dsp:txXfrm>
        <a:off x="0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CAD62F17-E99D-4FEF-B376-961CA4CB20EB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Used Pivot tables to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Explore the data in order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To answer the questions given.</a:t>
          </a:r>
        </a:p>
      </dsp:txBody>
      <dsp:txXfrm>
        <a:off x="5375822" y="1485900"/>
        <a:ext cx="4974617" cy="2228850"/>
      </dsp:txXfrm>
    </dsp:sp>
    <dsp:sp modelId="{E20811D6-E5D4-4C9E-AABF-9E0E1902CA2C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/>
              <a:t>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3200" b="1" dirty="0"/>
              <a:t>By: </a:t>
            </a:r>
            <a:r>
              <a:rPr lang="en-US" sz="3200" b="1" dirty="0" err="1"/>
              <a:t>Diseph</a:t>
            </a:r>
            <a:r>
              <a:rPr lang="en-US" sz="3200" b="1" dirty="0"/>
              <a:t> Dum-</a:t>
            </a:r>
            <a:r>
              <a:rPr lang="en-US" sz="3200" b="1" dirty="0" err="1"/>
              <a:t>Igoni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84CB-A604-0F38-15B6-FD1C5F4A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7C96-BF69-93FF-6122-F0157408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5. Final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3B5AA9-5790-F654-F3D4-2E6E6D6B1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1650418"/>
            <a:ext cx="10983347" cy="4985500"/>
          </a:xfrm>
        </p:spPr>
      </p:pic>
    </p:spTree>
    <p:extLst>
      <p:ext uri="{BB962C8B-B14F-4D97-AF65-F5344CB8AC3E}">
        <p14:creationId xmlns:p14="http://schemas.microsoft.com/office/powerpoint/2010/main" val="22426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7A08-D73A-C137-1236-D0E5315D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A259-09D4-60AE-629F-0BA2144D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6. Final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5B454-4A99-01BD-FDE7-655A12C7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b="904"/>
          <a:stretch/>
        </p:blipFill>
        <p:spPr>
          <a:xfrm>
            <a:off x="734519" y="1650418"/>
            <a:ext cx="10968356" cy="49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2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CCA1-85E8-AF1D-8B0E-606831D4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E22-0BB9-E1BB-1D8B-C05B0151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3351"/>
            <a:ext cx="10353762" cy="1257300"/>
          </a:xfrm>
        </p:spPr>
        <p:txBody>
          <a:bodyPr anchor="ctr">
            <a:noAutofit/>
          </a:bodyPr>
          <a:lstStyle/>
          <a:p>
            <a:r>
              <a:rPr lang="en-US" sz="80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767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470C6-8F95-CE13-1C44-62A111E6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0373-6737-2AE6-7184-EEC58680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 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99A3-AEFA-95D0-418D-986A2BBC0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6A38-648D-8CCE-EA5C-91D0718B5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business has generated over $45,000 in revenue but made only 10% of the amount as profit.</a:t>
            </a:r>
          </a:p>
          <a:p>
            <a:r>
              <a:rPr lang="en-US" dirty="0"/>
              <a:t>The most purchased coffee types are Rob and Ara, but they have the lowest profit margins.</a:t>
            </a:r>
          </a:p>
          <a:p>
            <a:r>
              <a:rPr lang="en-US" dirty="0"/>
              <a:t>The USA is our biggest market.</a:t>
            </a:r>
          </a:p>
          <a:p>
            <a:r>
              <a:rPr lang="en-US" dirty="0"/>
              <a:t>Most customers don’t use a loyalty card.</a:t>
            </a:r>
          </a:p>
          <a:p>
            <a:r>
              <a:rPr lang="en-US" dirty="0"/>
              <a:t>Most purchases are for 0.2g and large roasts.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961AC-DC05-C470-1BA6-383A54BF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CE37-30DD-BE56-C3F7-73803DEA01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the fluctuation in sales.</a:t>
            </a:r>
          </a:p>
          <a:p>
            <a:r>
              <a:rPr lang="en-US" dirty="0"/>
              <a:t>Targeted efforts and campaign.</a:t>
            </a:r>
          </a:p>
          <a:p>
            <a:r>
              <a:rPr lang="en-US" dirty="0"/>
              <a:t>Investigate profit margin on popular products.</a:t>
            </a:r>
          </a:p>
          <a:p>
            <a:r>
              <a:rPr lang="en-US" dirty="0"/>
              <a:t>Keep popular products in stock.</a:t>
            </a:r>
          </a:p>
          <a:p>
            <a:r>
              <a:rPr lang="en-US" dirty="0"/>
              <a:t>Consider new incentives.</a:t>
            </a:r>
          </a:p>
          <a:p>
            <a:r>
              <a:rPr lang="en-US" dirty="0"/>
              <a:t>Strengthen relationship with top customers.</a:t>
            </a:r>
          </a:p>
        </p:txBody>
      </p:sp>
    </p:spTree>
    <p:extLst>
      <p:ext uri="{BB962C8B-B14F-4D97-AF65-F5344CB8AC3E}">
        <p14:creationId xmlns:p14="http://schemas.microsoft.com/office/powerpoint/2010/main" val="348703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A102134-E436-13E6-D427-F38D8550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you.</a:t>
            </a:r>
          </a:p>
        </p:txBody>
      </p:sp>
      <p:pic>
        <p:nvPicPr>
          <p:cNvPr id="8" name="Picture 7" descr="Shaking hands after meeting in a cafe">
            <a:extLst>
              <a:ext uri="{FF2B5EF4-FFF2-40B4-BE49-F238E27FC236}">
                <a16:creationId xmlns:a16="http://schemas.microsoft.com/office/drawing/2014/main" id="{CF1FEDDD-8225-3226-E6A4-EDA36E70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 r="-2" b="21547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13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E37-6E44-A632-E3D7-926E453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2053-3134-FE21-1F1D-F5473B6D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Key Insights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 Cleaning &amp; Preparation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31557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8CED7-83B3-D37C-F3E2-44D0DE367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B7-048B-5F99-8D0B-CE96C18E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4470A54-17D9-8EE1-B710-CB5B0787F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6075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74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3F94-26E4-CE54-64D7-B5991CA1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8056-02E3-3A37-0AC2-8F54E1B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3351"/>
            <a:ext cx="10353762" cy="1257300"/>
          </a:xfrm>
        </p:spPr>
        <p:txBody>
          <a:bodyPr anchor="ctr">
            <a:noAutofit/>
          </a:bodyPr>
          <a:lstStyle/>
          <a:p>
            <a:r>
              <a:rPr lang="en-US" sz="8000" b="1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2226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794-F0D4-B9B1-365B-990D5C8B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4420"/>
            <a:ext cx="10353762" cy="98248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1. Trend of Sales by Coffee Type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1D08C4-4924-2F21-F1C2-60139C3F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560431"/>
              </p:ext>
            </p:extLst>
          </p:nvPr>
        </p:nvGraphicFramePr>
        <p:xfrm>
          <a:off x="924443" y="1866899"/>
          <a:ext cx="10353762" cy="3709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89A0B90-1196-9878-66D2-1EC89444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5681272"/>
            <a:ext cx="10353762" cy="877548"/>
          </a:xfrm>
        </p:spPr>
        <p:txBody>
          <a:bodyPr/>
          <a:lstStyle/>
          <a:p>
            <a:r>
              <a:rPr lang="en-US" dirty="0"/>
              <a:t>Sales increased by 13% between 2019 and 2021 before falling by 48.7% in 2022.</a:t>
            </a:r>
          </a:p>
        </p:txBody>
      </p:sp>
    </p:spTree>
    <p:extLst>
      <p:ext uri="{BB962C8B-B14F-4D97-AF65-F5344CB8AC3E}">
        <p14:creationId xmlns:p14="http://schemas.microsoft.com/office/powerpoint/2010/main" val="22377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FEFA-5E75-6026-07D0-0369946FB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AFE4-0A0A-F4F4-E8AA-D5A9D4F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9448"/>
            <a:ext cx="10353762" cy="102745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2. Top Ten Customers by Sales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9868C-D454-40BB-6625-08B02D118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151005"/>
              </p:ext>
            </p:extLst>
          </p:nvPr>
        </p:nvGraphicFramePr>
        <p:xfrm>
          <a:off x="3914931" y="1866900"/>
          <a:ext cx="4362137" cy="4563878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738920">
                  <a:extLst>
                    <a:ext uri="{9D8B030D-6E8A-4147-A177-3AD203B41FA5}">
                      <a16:colId xmlns:a16="http://schemas.microsoft.com/office/drawing/2014/main" val="1800171986"/>
                    </a:ext>
                  </a:extLst>
                </a:gridCol>
                <a:gridCol w="3623217">
                  <a:extLst>
                    <a:ext uri="{9D8B030D-6E8A-4147-A177-3AD203B41FA5}">
                      <a16:colId xmlns:a16="http://schemas.microsoft.com/office/drawing/2014/main" val="235484126"/>
                    </a:ext>
                  </a:extLst>
                </a:gridCol>
              </a:tblGrid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30372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Allis Wilmore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95638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Brenn Dundredge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095613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Terri Farra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459708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Nealson Cuttler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221383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Don Flintiff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021661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Derick Snow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51840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Brice Romera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458973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Alexa Sizey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40896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Ailey Brash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734953"/>
                  </a:ext>
                </a:extLst>
              </a:tr>
              <a:tr h="41489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Nanny Lush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032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5BE5-A96A-E597-1C9A-BEF48D6D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35F-0B93-2686-D86B-F2DC7BC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49311"/>
            <a:ext cx="10353762" cy="81758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3. Total Sales by Country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46119"/>
              </p:ext>
            </p:extLst>
          </p:nvPr>
        </p:nvGraphicFramePr>
        <p:xfrm>
          <a:off x="2777850" y="1971675"/>
          <a:ext cx="6625652" cy="371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228538"/>
              </p:ext>
            </p:extLst>
          </p:nvPr>
        </p:nvGraphicFramePr>
        <p:xfrm>
          <a:off x="2788498" y="2057399"/>
          <a:ext cx="6340512" cy="3488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ED5B-B729-3718-0FB4-38CBF716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86422"/>
            <a:ext cx="10583661" cy="872397"/>
          </a:xfrm>
        </p:spPr>
        <p:txBody>
          <a:bodyPr/>
          <a:lstStyle/>
          <a:p>
            <a:r>
              <a:rPr lang="en-US" dirty="0"/>
              <a:t>79% of Total Sales comes from the US, with the top states being Washington, Texas.</a:t>
            </a:r>
          </a:p>
        </p:txBody>
      </p:sp>
    </p:spTree>
    <p:extLst>
      <p:ext uri="{BB962C8B-B14F-4D97-AF65-F5344CB8AC3E}">
        <p14:creationId xmlns:p14="http://schemas.microsoft.com/office/powerpoint/2010/main" val="7360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22173-BB3E-2AB7-8A0D-592BC79A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6580-9AEA-225C-DAC4-398064D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59370"/>
            <a:ext cx="10353762" cy="90753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4. Total Orders by Coffee Type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214159"/>
              </p:ext>
            </p:extLst>
          </p:nvPr>
        </p:nvGraphicFramePr>
        <p:xfrm>
          <a:off x="1783830" y="2057400"/>
          <a:ext cx="8154649" cy="360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969BAE-0957-D9C7-1BAA-ECB78B74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5856782"/>
            <a:ext cx="10353762" cy="702038"/>
          </a:xfrm>
        </p:spPr>
        <p:txBody>
          <a:bodyPr/>
          <a:lstStyle/>
          <a:p>
            <a:r>
              <a:rPr lang="en-US" dirty="0"/>
              <a:t>Ara is the most purchased coffee type.</a:t>
            </a:r>
          </a:p>
        </p:txBody>
      </p:sp>
    </p:spTree>
    <p:extLst>
      <p:ext uri="{BB962C8B-B14F-4D97-AF65-F5344CB8AC3E}">
        <p14:creationId xmlns:p14="http://schemas.microsoft.com/office/powerpoint/2010/main" val="406340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163</TotalTime>
  <Words>309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Goudy Old Style</vt:lpstr>
      <vt:lpstr>Wingdings 2</vt:lpstr>
      <vt:lpstr>SlateVTI</vt:lpstr>
      <vt:lpstr>Coffee Shop Analysis</vt:lpstr>
      <vt:lpstr>Overview</vt:lpstr>
      <vt:lpstr>Data Cleaning &amp; Preparation</vt:lpstr>
      <vt:lpstr>Data Exploration</vt:lpstr>
      <vt:lpstr>Visualizations</vt:lpstr>
      <vt:lpstr>1. Trend of Sales by Coffee Type</vt:lpstr>
      <vt:lpstr>2. Top Ten Customers by Sales</vt:lpstr>
      <vt:lpstr>3. Total Sales by Country</vt:lpstr>
      <vt:lpstr>4. Total Orders by Coffee Type</vt:lpstr>
      <vt:lpstr>5. Final Dashboard</vt:lpstr>
      <vt:lpstr>6. Final Dashboard</vt:lpstr>
      <vt:lpstr>Insights</vt:lpstr>
      <vt:lpstr>Key Insights &amp;  Recommendations</vt:lpstr>
      <vt:lpstr>Thank you.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 User</dc:creator>
  <cp:lastModifiedBy>This User</cp:lastModifiedBy>
  <cp:revision>2</cp:revision>
  <dcterms:created xsi:type="dcterms:W3CDTF">2024-10-26T11:32:10Z</dcterms:created>
  <dcterms:modified xsi:type="dcterms:W3CDTF">2024-10-26T17:26:32Z</dcterms:modified>
</cp:coreProperties>
</file>