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840" r:id="rId2"/>
  </p:sldMasterIdLst>
  <p:sldIdLst>
    <p:sldId id="256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72" r:id="rId13"/>
    <p:sldId id="265" r:id="rId14"/>
    <p:sldId id="273" r:id="rId15"/>
    <p:sldId id="267" r:id="rId16"/>
    <p:sldId id="266" r:id="rId17"/>
    <p:sldId id="274" r:id="rId18"/>
    <p:sldId id="275" r:id="rId19"/>
    <p:sldId id="276" r:id="rId20"/>
    <p:sldId id="268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69" r:id="rId33"/>
    <p:sldId id="294" r:id="rId34"/>
    <p:sldId id="295" r:id="rId35"/>
    <p:sldId id="288" r:id="rId36"/>
    <p:sldId id="296" r:id="rId37"/>
    <p:sldId id="297" r:id="rId38"/>
    <p:sldId id="298" r:id="rId39"/>
    <p:sldId id="299" r:id="rId40"/>
    <p:sldId id="289" r:id="rId41"/>
    <p:sldId id="290" r:id="rId42"/>
    <p:sldId id="291" r:id="rId43"/>
    <p:sldId id="292" r:id="rId44"/>
    <p:sldId id="293" r:id="rId45"/>
    <p:sldId id="300" r:id="rId46"/>
    <p:sldId id="304" r:id="rId47"/>
    <p:sldId id="303" r:id="rId48"/>
    <p:sldId id="302" r:id="rId49"/>
    <p:sldId id="305" r:id="rId50"/>
    <p:sldId id="306" r:id="rId51"/>
    <p:sldId id="307" r:id="rId52"/>
    <p:sldId id="301" r:id="rId53"/>
    <p:sldId id="308" r:id="rId54"/>
    <p:sldId id="314" r:id="rId55"/>
    <p:sldId id="313" r:id="rId56"/>
    <p:sldId id="312" r:id="rId57"/>
    <p:sldId id="315" r:id="rId58"/>
    <p:sldId id="309" r:id="rId59"/>
    <p:sldId id="310" r:id="rId60"/>
    <p:sldId id="318" r:id="rId61"/>
    <p:sldId id="317" r:id="rId62"/>
    <p:sldId id="316" r:id="rId63"/>
    <p:sldId id="319" r:id="rId64"/>
    <p:sldId id="311" r:id="rId65"/>
    <p:sldId id="320" r:id="rId66"/>
    <p:sldId id="321" r:id="rId67"/>
    <p:sldId id="322" r:id="rId68"/>
    <p:sldId id="323" r:id="rId69"/>
    <p:sldId id="324" r:id="rId70"/>
    <p:sldId id="325" r:id="rId71"/>
    <p:sldId id="327" r:id="rId72"/>
    <p:sldId id="326" r:id="rId73"/>
    <p:sldId id="328" r:id="rId74"/>
    <p:sldId id="329" r:id="rId75"/>
    <p:sldId id="331" r:id="rId76"/>
    <p:sldId id="332" r:id="rId77"/>
    <p:sldId id="333" r:id="rId78"/>
    <p:sldId id="334" r:id="rId79"/>
    <p:sldId id="335" r:id="rId80"/>
    <p:sldId id="338" r:id="rId81"/>
    <p:sldId id="340" r:id="rId82"/>
    <p:sldId id="339" r:id="rId83"/>
    <p:sldId id="341" r:id="rId84"/>
    <p:sldId id="342" r:id="rId85"/>
    <p:sldId id="343" r:id="rId86"/>
    <p:sldId id="344" r:id="rId87"/>
    <p:sldId id="345" r:id="rId88"/>
    <p:sldId id="352" r:id="rId89"/>
    <p:sldId id="346" r:id="rId90"/>
    <p:sldId id="355" r:id="rId91"/>
    <p:sldId id="353" r:id="rId92"/>
    <p:sldId id="354" r:id="rId93"/>
    <p:sldId id="356" r:id="rId94"/>
    <p:sldId id="259" r:id="rId95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8BC96-46E6-B68C-4B25-00DEBD289980}" v="2705" dt="2023-02-13T10:52:39.020"/>
    <p1510:client id="{7B865253-C61E-973B-FD78-D6A0998A89F7}" v="671" dt="2023-02-13T12:35:46.914"/>
    <p1510:client id="{CA22B7D2-B8F0-3248-C50A-34896F913D42}" v="6114" dt="2023-02-14T06:04:07.126"/>
    <p1510:client id="{FEED73D4-725E-47C5-86F1-E63344D719E8}" v="28" dt="2023-02-13T07:53:44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8ABB4-764F-4894-AF32-D99B8382E56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D94EF8-5AF2-4EB0-B4AF-B240CA612B4C}">
      <dgm:prSet/>
      <dgm:spPr/>
      <dgm:t>
        <a:bodyPr/>
        <a:lstStyle/>
        <a:p>
          <a:r>
            <a:rPr lang="en-US"/>
            <a:t>By</a:t>
          </a:r>
          <a:r>
            <a:rPr lang="zh-TW"/>
            <a:t> </a:t>
          </a:r>
          <a:r>
            <a:rPr lang="en-US"/>
            <a:t>t</a:t>
          </a:r>
          <a:r>
            <a:rPr lang="zh-TW"/>
            <a:t>he </a:t>
          </a:r>
          <a:r>
            <a:rPr lang="en-US"/>
            <a:t>structure</a:t>
          </a:r>
          <a:r>
            <a:rPr lang="zh-TW"/>
            <a:t> we </a:t>
          </a:r>
          <a:r>
            <a:rPr lang="en-US"/>
            <a:t>s</a:t>
          </a:r>
          <a:r>
            <a:rPr lang="zh-TW"/>
            <a:t>ee </a:t>
          </a:r>
          <a:r>
            <a:rPr lang="en-US"/>
            <a:t>in</a:t>
          </a:r>
          <a:r>
            <a:rPr lang="zh-TW"/>
            <a:t> la</a:t>
          </a:r>
          <a:r>
            <a:rPr lang="en-US"/>
            <a:t>s</a:t>
          </a:r>
          <a:r>
            <a:rPr lang="zh-TW"/>
            <a:t>t pa</a:t>
          </a:r>
          <a:r>
            <a:rPr lang="en-US"/>
            <a:t>ge</a:t>
          </a:r>
          <a:r>
            <a:rPr lang="zh-TW"/>
            <a:t>, when we </a:t>
          </a:r>
          <a:r>
            <a:rPr lang="en-US"/>
            <a:t>u</a:t>
          </a:r>
          <a:r>
            <a:rPr lang="zh-TW"/>
            <a:t>s</a:t>
          </a:r>
          <a:r>
            <a:rPr lang="en-US"/>
            <a:t>e</a:t>
          </a:r>
          <a:r>
            <a:rPr lang="zh-TW"/>
            <a:t> the if</a:t>
          </a:r>
          <a:r>
            <a:rPr lang="en-US"/>
            <a:t>-e</a:t>
          </a:r>
          <a:r>
            <a:rPr lang="zh-TW"/>
            <a:t>l</a:t>
          </a:r>
          <a:r>
            <a:rPr lang="en-US"/>
            <a:t>se</a:t>
          </a:r>
          <a:r>
            <a:rPr lang="zh-TW"/>
            <a:t> c</a:t>
          </a:r>
          <a:r>
            <a:rPr lang="en-US"/>
            <a:t>ondi</a:t>
          </a:r>
          <a:r>
            <a:rPr lang="zh-TW"/>
            <a:t>ti</a:t>
          </a:r>
          <a:r>
            <a:rPr lang="en-US"/>
            <a:t>o</a:t>
          </a:r>
          <a:r>
            <a:rPr lang="zh-TW"/>
            <a:t>n</a:t>
          </a:r>
          <a:r>
            <a:rPr lang="en-US"/>
            <a:t>al</a:t>
          </a:r>
          <a:r>
            <a:rPr lang="zh-TW"/>
            <a:t> </a:t>
          </a:r>
          <a:r>
            <a:rPr lang="en-US"/>
            <a:t>expressio</a:t>
          </a:r>
          <a:r>
            <a:rPr lang="zh-TW"/>
            <a:t>n</a:t>
          </a:r>
          <a:r>
            <a:rPr lang="en-US"/>
            <a:t>s</a:t>
          </a:r>
          <a:r>
            <a:rPr lang="zh-TW"/>
            <a:t>, we </a:t>
          </a:r>
          <a:r>
            <a:rPr lang="en-US"/>
            <a:t>n</a:t>
          </a:r>
          <a:r>
            <a:rPr lang="zh-TW"/>
            <a:t>ee</a:t>
          </a:r>
          <a:r>
            <a:rPr lang="en-US"/>
            <a:t>d</a:t>
          </a:r>
          <a:r>
            <a:rPr lang="zh-TW"/>
            <a:t> a </a:t>
          </a:r>
          <a:r>
            <a:rPr lang="en-US"/>
            <a:t>if</a:t>
          </a:r>
          <a:r>
            <a:rPr lang="zh-TW"/>
            <a:t> </a:t>
          </a:r>
          <a:r>
            <a:rPr lang="en-US"/>
            <a:t>(</a:t>
          </a:r>
          <a:r>
            <a:rPr lang="zh-TW"/>
            <a:t> co</a:t>
          </a:r>
          <a:r>
            <a:rPr lang="en-US"/>
            <a:t>ndit</a:t>
          </a:r>
          <a:r>
            <a:rPr lang="zh-TW"/>
            <a:t>i</a:t>
          </a:r>
          <a:r>
            <a:rPr lang="en-US"/>
            <a:t>o</a:t>
          </a:r>
          <a:r>
            <a:rPr lang="zh-TW"/>
            <a:t>n </a:t>
          </a:r>
          <a:r>
            <a:rPr lang="en-US"/>
            <a:t>)</a:t>
          </a:r>
          <a:r>
            <a:rPr lang="zh-TW"/>
            <a:t> the</a:t>
          </a:r>
          <a:r>
            <a:rPr lang="en-US"/>
            <a:t>n</a:t>
          </a:r>
          <a:r>
            <a:rPr lang="zh-TW"/>
            <a:t> </a:t>
          </a:r>
          <a:r>
            <a:rPr lang="en-US"/>
            <a:t>w</a:t>
          </a:r>
          <a:r>
            <a:rPr lang="zh-TW"/>
            <a:t>e </a:t>
          </a:r>
          <a:r>
            <a:rPr lang="en-US"/>
            <a:t>u</a:t>
          </a:r>
          <a:r>
            <a:rPr lang="zh-TW"/>
            <a:t>se </a:t>
          </a:r>
          <a:r>
            <a:rPr lang="en-US"/>
            <a:t>a</a:t>
          </a:r>
          <a:r>
            <a:rPr lang="zh-TW"/>
            <a:t> </a:t>
          </a:r>
          <a:r>
            <a:rPr lang="en-US"/>
            <a:t>pair</a:t>
          </a:r>
          <a:r>
            <a:rPr lang="zh-TW"/>
            <a:t> of </a:t>
          </a:r>
          <a:r>
            <a:rPr lang="en-US"/>
            <a:t>{}</a:t>
          </a:r>
          <a:r>
            <a:rPr lang="zh-TW"/>
            <a:t> </a:t>
          </a:r>
          <a:r>
            <a:rPr lang="en-US"/>
            <a:t>to</a:t>
          </a:r>
          <a:r>
            <a:rPr lang="zh-TW"/>
            <a:t> </a:t>
          </a:r>
          <a:r>
            <a:rPr lang="en-US"/>
            <a:t>cover</a:t>
          </a:r>
          <a:r>
            <a:rPr lang="zh-TW"/>
            <a:t> </a:t>
          </a:r>
          <a:r>
            <a:rPr lang="en-US"/>
            <a:t>the</a:t>
          </a:r>
          <a:r>
            <a:rPr lang="zh-TW"/>
            <a:t> </a:t>
          </a:r>
          <a:r>
            <a:rPr lang="en-US"/>
            <a:t>program</a:t>
          </a:r>
          <a:r>
            <a:rPr lang="zh-TW"/>
            <a:t> which s</a:t>
          </a:r>
          <a:r>
            <a:rPr lang="en-US"/>
            <a:t>hou</a:t>
          </a:r>
          <a:r>
            <a:rPr lang="zh-TW"/>
            <a:t>l</a:t>
          </a:r>
          <a:r>
            <a:rPr lang="en-US"/>
            <a:t>d</a:t>
          </a:r>
          <a:r>
            <a:rPr lang="zh-TW"/>
            <a:t> </a:t>
          </a:r>
          <a:r>
            <a:rPr lang="en-US"/>
            <a:t>b</a:t>
          </a:r>
          <a:r>
            <a:rPr lang="zh-TW"/>
            <a:t>e </a:t>
          </a:r>
          <a:r>
            <a:rPr lang="en-US"/>
            <a:t>run</a:t>
          </a:r>
          <a:r>
            <a:rPr lang="zh-TW"/>
            <a:t> w</a:t>
          </a:r>
          <a:r>
            <a:rPr lang="en-US"/>
            <a:t>h</a:t>
          </a:r>
          <a:r>
            <a:rPr lang="zh-TW"/>
            <a:t>e</a:t>
          </a:r>
          <a:r>
            <a:rPr lang="en-US"/>
            <a:t>n</a:t>
          </a:r>
          <a:r>
            <a:rPr lang="zh-TW"/>
            <a:t> </a:t>
          </a:r>
          <a:r>
            <a:rPr lang="en-US"/>
            <a:t>th</a:t>
          </a:r>
          <a:r>
            <a:rPr lang="zh-TW"/>
            <a:t>e </a:t>
          </a:r>
          <a:r>
            <a:rPr lang="en-US"/>
            <a:t>condit</a:t>
          </a:r>
          <a:r>
            <a:rPr lang="zh-TW"/>
            <a:t>i</a:t>
          </a:r>
          <a:r>
            <a:rPr lang="en-US"/>
            <a:t>o</a:t>
          </a:r>
          <a:r>
            <a:rPr lang="zh-TW"/>
            <a:t>n </a:t>
          </a:r>
          <a:r>
            <a:rPr lang="en-US"/>
            <a:t>is</a:t>
          </a:r>
          <a:r>
            <a:rPr lang="zh-TW"/>
            <a:t> </a:t>
          </a:r>
          <a:r>
            <a:rPr lang="en-US"/>
            <a:t>s</a:t>
          </a:r>
          <a:r>
            <a:rPr lang="zh-TW"/>
            <a:t>at</a:t>
          </a:r>
          <a:r>
            <a:rPr lang="en-US"/>
            <a:t>ified</a:t>
          </a:r>
          <a:r>
            <a:rPr lang="zh-TW"/>
            <a:t>.</a:t>
          </a:r>
          <a:endParaRPr lang="en-US"/>
        </a:p>
      </dgm:t>
    </dgm:pt>
    <dgm:pt modelId="{E9B5101E-C9C1-477F-88F5-E38192A772F3}" type="parTrans" cxnId="{DCD91AFC-76D1-490A-8CEA-9AB475F6E9C8}">
      <dgm:prSet/>
      <dgm:spPr/>
      <dgm:t>
        <a:bodyPr/>
        <a:lstStyle/>
        <a:p>
          <a:endParaRPr lang="en-US"/>
        </a:p>
      </dgm:t>
    </dgm:pt>
    <dgm:pt modelId="{86B260EB-BBFF-4A13-8204-D9B84CB2E452}" type="sibTrans" cxnId="{DCD91AFC-76D1-490A-8CEA-9AB475F6E9C8}">
      <dgm:prSet/>
      <dgm:spPr/>
      <dgm:t>
        <a:bodyPr/>
        <a:lstStyle/>
        <a:p>
          <a:endParaRPr lang="en-US"/>
        </a:p>
      </dgm:t>
    </dgm:pt>
    <dgm:pt modelId="{404090CB-21CF-4AEF-86FB-142698E2B83B}">
      <dgm:prSet/>
      <dgm:spPr/>
      <dgm:t>
        <a:bodyPr/>
        <a:lstStyle/>
        <a:p>
          <a:r>
            <a:rPr lang="en-US"/>
            <a:t>In fact , the else if function and the else function are not necessary for if-else conditional expressions. They will be used if you need them.</a:t>
          </a:r>
        </a:p>
      </dgm:t>
    </dgm:pt>
    <dgm:pt modelId="{E2731CFF-0322-48D9-8735-57A9BE9AD830}" type="parTrans" cxnId="{80728C81-6344-4C3C-9746-1A4BB294B159}">
      <dgm:prSet/>
      <dgm:spPr/>
      <dgm:t>
        <a:bodyPr/>
        <a:lstStyle/>
        <a:p>
          <a:endParaRPr lang="en-US"/>
        </a:p>
      </dgm:t>
    </dgm:pt>
    <dgm:pt modelId="{E6358FB6-8DDC-4F7D-BF4C-F431D57B2BDC}" type="sibTrans" cxnId="{80728C81-6344-4C3C-9746-1A4BB294B159}">
      <dgm:prSet/>
      <dgm:spPr/>
      <dgm:t>
        <a:bodyPr/>
        <a:lstStyle/>
        <a:p>
          <a:endParaRPr lang="en-US"/>
        </a:p>
      </dgm:t>
    </dgm:pt>
    <dgm:pt modelId="{4AAF0DDB-F1CC-4C8D-9AFC-C4E8B3CF3411}" type="pres">
      <dgm:prSet presAssocID="{F0E8ABB4-764F-4894-AF32-D99B8382E566}" presName="outerComposite" presStyleCnt="0">
        <dgm:presLayoutVars>
          <dgm:chMax val="5"/>
          <dgm:dir/>
          <dgm:resizeHandles val="exact"/>
        </dgm:presLayoutVars>
      </dgm:prSet>
      <dgm:spPr/>
    </dgm:pt>
    <dgm:pt modelId="{84A5D455-4D0E-4A04-82E1-C37950A33938}" type="pres">
      <dgm:prSet presAssocID="{F0E8ABB4-764F-4894-AF32-D99B8382E566}" presName="dummyMaxCanvas" presStyleCnt="0">
        <dgm:presLayoutVars/>
      </dgm:prSet>
      <dgm:spPr/>
    </dgm:pt>
    <dgm:pt modelId="{CCEDC692-0C85-479B-803E-E51DEBEB1187}" type="pres">
      <dgm:prSet presAssocID="{F0E8ABB4-764F-4894-AF32-D99B8382E566}" presName="TwoNodes_1" presStyleLbl="node1" presStyleIdx="0" presStyleCnt="2">
        <dgm:presLayoutVars>
          <dgm:bulletEnabled val="1"/>
        </dgm:presLayoutVars>
      </dgm:prSet>
      <dgm:spPr/>
    </dgm:pt>
    <dgm:pt modelId="{ABA7675D-5492-42D4-BC6B-C379D249CDE8}" type="pres">
      <dgm:prSet presAssocID="{F0E8ABB4-764F-4894-AF32-D99B8382E566}" presName="TwoNodes_2" presStyleLbl="node1" presStyleIdx="1" presStyleCnt="2">
        <dgm:presLayoutVars>
          <dgm:bulletEnabled val="1"/>
        </dgm:presLayoutVars>
      </dgm:prSet>
      <dgm:spPr/>
    </dgm:pt>
    <dgm:pt modelId="{FC2EC09B-D026-4867-AA7C-04403B118B72}" type="pres">
      <dgm:prSet presAssocID="{F0E8ABB4-764F-4894-AF32-D99B8382E566}" presName="TwoConn_1-2" presStyleLbl="fgAccFollowNode1" presStyleIdx="0" presStyleCnt="1">
        <dgm:presLayoutVars>
          <dgm:bulletEnabled val="1"/>
        </dgm:presLayoutVars>
      </dgm:prSet>
      <dgm:spPr/>
    </dgm:pt>
    <dgm:pt modelId="{E0B41684-6A10-4D6A-B5F6-8B23E1129C53}" type="pres">
      <dgm:prSet presAssocID="{F0E8ABB4-764F-4894-AF32-D99B8382E566}" presName="TwoNodes_1_text" presStyleLbl="node1" presStyleIdx="1" presStyleCnt="2">
        <dgm:presLayoutVars>
          <dgm:bulletEnabled val="1"/>
        </dgm:presLayoutVars>
      </dgm:prSet>
      <dgm:spPr/>
    </dgm:pt>
    <dgm:pt modelId="{D0A5B775-5C45-43BE-91B0-C46C301A8120}" type="pres">
      <dgm:prSet presAssocID="{F0E8ABB4-764F-4894-AF32-D99B8382E56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8EE5514-31F9-4A51-B9F5-58A48FDA2E39}" type="presOf" srcId="{42D94EF8-5AF2-4EB0-B4AF-B240CA612B4C}" destId="{E0B41684-6A10-4D6A-B5F6-8B23E1129C53}" srcOrd="1" destOrd="0" presId="urn:microsoft.com/office/officeart/2005/8/layout/vProcess5"/>
    <dgm:cxn modelId="{515A5024-002D-4983-8EFD-1FCCCFB6EEAA}" type="presOf" srcId="{404090CB-21CF-4AEF-86FB-142698E2B83B}" destId="{ABA7675D-5492-42D4-BC6B-C379D249CDE8}" srcOrd="0" destOrd="0" presId="urn:microsoft.com/office/officeart/2005/8/layout/vProcess5"/>
    <dgm:cxn modelId="{48837B25-5894-480E-9D05-7F1A28EDE3C5}" type="presOf" srcId="{F0E8ABB4-764F-4894-AF32-D99B8382E566}" destId="{4AAF0DDB-F1CC-4C8D-9AFC-C4E8B3CF3411}" srcOrd="0" destOrd="0" presId="urn:microsoft.com/office/officeart/2005/8/layout/vProcess5"/>
    <dgm:cxn modelId="{6B88643F-02CA-40E1-BEA7-69EBBF70B9BA}" type="presOf" srcId="{42D94EF8-5AF2-4EB0-B4AF-B240CA612B4C}" destId="{CCEDC692-0C85-479B-803E-E51DEBEB1187}" srcOrd="0" destOrd="0" presId="urn:microsoft.com/office/officeart/2005/8/layout/vProcess5"/>
    <dgm:cxn modelId="{29855B45-7CF5-45CA-BF11-6B61087526F6}" type="presOf" srcId="{404090CB-21CF-4AEF-86FB-142698E2B83B}" destId="{D0A5B775-5C45-43BE-91B0-C46C301A8120}" srcOrd="1" destOrd="0" presId="urn:microsoft.com/office/officeart/2005/8/layout/vProcess5"/>
    <dgm:cxn modelId="{80728C81-6344-4C3C-9746-1A4BB294B159}" srcId="{F0E8ABB4-764F-4894-AF32-D99B8382E566}" destId="{404090CB-21CF-4AEF-86FB-142698E2B83B}" srcOrd="1" destOrd="0" parTransId="{E2731CFF-0322-48D9-8735-57A9BE9AD830}" sibTransId="{E6358FB6-8DDC-4F7D-BF4C-F431D57B2BDC}"/>
    <dgm:cxn modelId="{88046FAB-6EE9-4658-8BA5-ECFA3305586F}" type="presOf" srcId="{86B260EB-BBFF-4A13-8204-D9B84CB2E452}" destId="{FC2EC09B-D026-4867-AA7C-04403B118B72}" srcOrd="0" destOrd="0" presId="urn:microsoft.com/office/officeart/2005/8/layout/vProcess5"/>
    <dgm:cxn modelId="{DCD91AFC-76D1-490A-8CEA-9AB475F6E9C8}" srcId="{F0E8ABB4-764F-4894-AF32-D99B8382E566}" destId="{42D94EF8-5AF2-4EB0-B4AF-B240CA612B4C}" srcOrd="0" destOrd="0" parTransId="{E9B5101E-C9C1-477F-88F5-E38192A772F3}" sibTransId="{86B260EB-BBFF-4A13-8204-D9B84CB2E452}"/>
    <dgm:cxn modelId="{874A05F1-A83E-4FB7-AACF-7BA3A64F4AB9}" type="presParOf" srcId="{4AAF0DDB-F1CC-4C8D-9AFC-C4E8B3CF3411}" destId="{84A5D455-4D0E-4A04-82E1-C37950A33938}" srcOrd="0" destOrd="0" presId="urn:microsoft.com/office/officeart/2005/8/layout/vProcess5"/>
    <dgm:cxn modelId="{5CB661A1-F90E-4BC0-A256-F03BED374C58}" type="presParOf" srcId="{4AAF0DDB-F1CC-4C8D-9AFC-C4E8B3CF3411}" destId="{CCEDC692-0C85-479B-803E-E51DEBEB1187}" srcOrd="1" destOrd="0" presId="urn:microsoft.com/office/officeart/2005/8/layout/vProcess5"/>
    <dgm:cxn modelId="{BF19DD2B-777E-4B6A-878C-62FD36DB3211}" type="presParOf" srcId="{4AAF0DDB-F1CC-4C8D-9AFC-C4E8B3CF3411}" destId="{ABA7675D-5492-42D4-BC6B-C379D249CDE8}" srcOrd="2" destOrd="0" presId="urn:microsoft.com/office/officeart/2005/8/layout/vProcess5"/>
    <dgm:cxn modelId="{A5B96604-3234-405D-9496-6D7C0D389CB6}" type="presParOf" srcId="{4AAF0DDB-F1CC-4C8D-9AFC-C4E8B3CF3411}" destId="{FC2EC09B-D026-4867-AA7C-04403B118B72}" srcOrd="3" destOrd="0" presId="urn:microsoft.com/office/officeart/2005/8/layout/vProcess5"/>
    <dgm:cxn modelId="{7384252B-0327-4744-A275-0D4968415711}" type="presParOf" srcId="{4AAF0DDB-F1CC-4C8D-9AFC-C4E8B3CF3411}" destId="{E0B41684-6A10-4D6A-B5F6-8B23E1129C53}" srcOrd="4" destOrd="0" presId="urn:microsoft.com/office/officeart/2005/8/layout/vProcess5"/>
    <dgm:cxn modelId="{A068F2A7-F5D6-41A2-9185-091AAB6ED4A8}" type="presParOf" srcId="{4AAF0DDB-F1CC-4C8D-9AFC-C4E8B3CF3411}" destId="{D0A5B775-5C45-43BE-91B0-C46C301A812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8ABB4-764F-4894-AF32-D99B8382E56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D94EF8-5AF2-4EB0-B4AF-B240CA612B4C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TW" dirty="0"/>
            <a:t>In</a:t>
          </a:r>
          <a:r>
            <a:rPr lang="zh-TW" altLang="en-US" dirty="0"/>
            <a:t> </a:t>
          </a:r>
          <a:r>
            <a:rPr lang="en-US" altLang="zh-TW" dirty="0"/>
            <a:t>switch-case</a:t>
          </a:r>
          <a:r>
            <a:rPr lang="zh-TW" altLang="en-US" dirty="0"/>
            <a:t> </a:t>
          </a:r>
          <a:r>
            <a:rPr lang="en-US" altLang="zh-TW" dirty="0"/>
            <a:t>expression,</a:t>
          </a:r>
          <a:r>
            <a:rPr lang="zh-TW" altLang="en-US" dirty="0"/>
            <a:t> </a:t>
          </a:r>
          <a:r>
            <a:rPr lang="en-US" altLang="zh-TW" dirty="0"/>
            <a:t>we</a:t>
          </a:r>
          <a:r>
            <a:rPr lang="zh-TW" altLang="en-US" dirty="0"/>
            <a:t> </a:t>
          </a:r>
          <a:r>
            <a:rPr lang="en-US" altLang="zh-TW" dirty="0"/>
            <a:t>need</a:t>
          </a:r>
          <a:r>
            <a:rPr lang="zh-TW" altLang="en-US" dirty="0"/>
            <a:t> </a:t>
          </a:r>
          <a:r>
            <a:rPr lang="en-US" altLang="zh-TW" dirty="0"/>
            <a:t>to</a:t>
          </a:r>
          <a:r>
            <a:rPr lang="zh-TW" altLang="en-US" dirty="0"/>
            <a:t> </a:t>
          </a:r>
          <a:r>
            <a:rPr lang="en-US" altLang="zh-TW" dirty="0"/>
            <a:t>put</a:t>
          </a:r>
          <a:r>
            <a:rPr lang="zh-TW" altLang="en-US" dirty="0"/>
            <a:t> </a:t>
          </a:r>
          <a:r>
            <a:rPr lang="en-US" altLang="zh-TW" dirty="0"/>
            <a:t>a</a:t>
          </a:r>
          <a:r>
            <a:rPr lang="zh-TW" altLang="en-US" dirty="0"/>
            <a:t> </a:t>
          </a:r>
          <a:r>
            <a:rPr lang="en-US" altLang="zh-TW" dirty="0"/>
            <a:t>variable</a:t>
          </a:r>
          <a:r>
            <a:rPr lang="zh-TW" altLang="en-US" dirty="0"/>
            <a:t> </a:t>
          </a:r>
          <a:r>
            <a:rPr lang="en-US" altLang="zh-TW" dirty="0"/>
            <a:t>into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switch</a:t>
          </a:r>
          <a:r>
            <a:rPr lang="zh-TW" altLang="en-US" dirty="0"/>
            <a:t> </a:t>
          </a:r>
          <a:r>
            <a:rPr lang="en-US" altLang="zh-TW" dirty="0"/>
            <a:t>function.</a:t>
          </a:r>
          <a:endParaRPr lang="en-US" dirty="0"/>
        </a:p>
      </dgm:t>
    </dgm:pt>
    <dgm:pt modelId="{E9B5101E-C9C1-477F-88F5-E38192A772F3}" type="parTrans" cxnId="{DCD91AFC-76D1-490A-8CEA-9AB475F6E9C8}">
      <dgm:prSet/>
      <dgm:spPr/>
      <dgm:t>
        <a:bodyPr/>
        <a:lstStyle/>
        <a:p>
          <a:endParaRPr lang="en-US"/>
        </a:p>
      </dgm:t>
    </dgm:pt>
    <dgm:pt modelId="{86B260EB-BBFF-4A13-8204-D9B84CB2E452}" type="sibTrans" cxnId="{DCD91AFC-76D1-490A-8CEA-9AB475F6E9C8}">
      <dgm:prSet/>
      <dgm:spPr/>
      <dgm:t>
        <a:bodyPr/>
        <a:lstStyle/>
        <a:p>
          <a:endParaRPr lang="en-US"/>
        </a:p>
      </dgm:t>
    </dgm:pt>
    <dgm:pt modelId="{404090CB-21CF-4AEF-86FB-142698E2B83B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TW" dirty="0"/>
            <a:t>In</a:t>
          </a:r>
          <a:r>
            <a:rPr lang="zh-TW" altLang="en-US" dirty="0"/>
            <a:t> </a:t>
          </a:r>
          <a:r>
            <a:rPr lang="en-US" altLang="zh-TW" dirty="0"/>
            <a:t>switch-case,</a:t>
          </a:r>
          <a:r>
            <a:rPr lang="zh-TW" altLang="en-US" dirty="0"/>
            <a:t>  </a:t>
          </a:r>
          <a:r>
            <a:rPr lang="en-US" altLang="zh-TW" dirty="0"/>
            <a:t>in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end</a:t>
          </a:r>
          <a:r>
            <a:rPr lang="zh-TW" altLang="en-US" dirty="0"/>
            <a:t> </a:t>
          </a:r>
          <a:r>
            <a:rPr lang="en-US" altLang="zh-TW" dirty="0"/>
            <a:t>of</a:t>
          </a:r>
          <a:r>
            <a:rPr lang="zh-TW" altLang="en-US" dirty="0"/>
            <a:t> </a:t>
          </a:r>
          <a:r>
            <a:rPr lang="en-US" altLang="zh-TW" dirty="0"/>
            <a:t>all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cases</a:t>
          </a:r>
          <a:r>
            <a:rPr lang="zh-TW" altLang="en-US" dirty="0"/>
            <a:t> </a:t>
          </a:r>
          <a:r>
            <a:rPr lang="en-US" altLang="zh-TW" dirty="0"/>
            <a:t>or</a:t>
          </a:r>
          <a:r>
            <a:rPr lang="zh-TW" altLang="en-US" dirty="0"/>
            <a:t> </a:t>
          </a:r>
          <a:r>
            <a:rPr lang="en-US" altLang="zh-TW" dirty="0"/>
            <a:t>default</a:t>
          </a:r>
          <a:r>
            <a:rPr lang="zh-TW" altLang="en-US" dirty="0"/>
            <a:t> </a:t>
          </a:r>
          <a:r>
            <a:rPr lang="en-US" altLang="zh-TW" dirty="0"/>
            <a:t>functions</a:t>
          </a:r>
          <a:r>
            <a:rPr lang="zh-TW" altLang="en-US" dirty="0"/>
            <a:t> </a:t>
          </a:r>
          <a:r>
            <a:rPr lang="en-US" altLang="zh-TW" dirty="0"/>
            <a:t>,</a:t>
          </a:r>
          <a:r>
            <a:rPr lang="zh-TW" altLang="en-US" dirty="0"/>
            <a:t> </a:t>
          </a:r>
          <a:r>
            <a:rPr lang="en-US" altLang="zh-TW" dirty="0"/>
            <a:t>we</a:t>
          </a:r>
          <a:r>
            <a:rPr lang="zh-TW" altLang="en-US" dirty="0"/>
            <a:t> </a:t>
          </a:r>
          <a:r>
            <a:rPr lang="en-US" altLang="zh-TW" dirty="0"/>
            <a:t>always</a:t>
          </a:r>
          <a:r>
            <a:rPr lang="zh-TW" altLang="en-US" dirty="0"/>
            <a:t> </a:t>
          </a:r>
          <a:r>
            <a:rPr lang="en-US" altLang="zh-TW" dirty="0"/>
            <a:t>need</a:t>
          </a:r>
          <a:r>
            <a:rPr lang="zh-TW" altLang="en-US" dirty="0"/>
            <a:t> </a:t>
          </a:r>
          <a:r>
            <a:rPr lang="en-US" altLang="zh-TW" dirty="0"/>
            <a:t>to</a:t>
          </a:r>
          <a:r>
            <a:rPr lang="zh-TW" altLang="en-US" dirty="0"/>
            <a:t> </a:t>
          </a:r>
          <a:r>
            <a:rPr lang="en-US" altLang="zh-TW" dirty="0"/>
            <a:t>have</a:t>
          </a:r>
          <a:r>
            <a:rPr lang="zh-TW" altLang="en-US" dirty="0"/>
            <a:t> </a:t>
          </a:r>
          <a:r>
            <a:rPr lang="en-US" altLang="zh-TW" dirty="0"/>
            <a:t>a</a:t>
          </a:r>
          <a:r>
            <a:rPr lang="zh-TW" altLang="en-US" dirty="0"/>
            <a:t> </a:t>
          </a:r>
          <a:r>
            <a:rPr lang="en-US" altLang="zh-TW" dirty="0"/>
            <a:t>"break;"</a:t>
          </a:r>
          <a:r>
            <a:rPr lang="zh-TW" altLang="en-US" dirty="0"/>
            <a:t> </a:t>
          </a:r>
          <a:r>
            <a:rPr lang="en-US" altLang="zh-TW" dirty="0"/>
            <a:t>to</a:t>
          </a:r>
          <a:r>
            <a:rPr lang="zh-TW" altLang="en-US" dirty="0"/>
            <a:t> </a:t>
          </a:r>
          <a:r>
            <a:rPr lang="en-US" altLang="zh-TW" dirty="0"/>
            <a:t>let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program</a:t>
          </a:r>
          <a:r>
            <a:rPr lang="zh-TW" altLang="en-US" dirty="0"/>
            <a:t> </a:t>
          </a:r>
          <a:r>
            <a:rPr lang="en-US" altLang="zh-TW" dirty="0"/>
            <a:t>jump</a:t>
          </a:r>
          <a:r>
            <a:rPr lang="zh-TW" altLang="en-US" dirty="0"/>
            <a:t> </a:t>
          </a:r>
          <a:r>
            <a:rPr lang="en-US" altLang="zh-TW" dirty="0"/>
            <a:t>out</a:t>
          </a:r>
          <a:r>
            <a:rPr lang="zh-TW" altLang="en-US" dirty="0"/>
            <a:t> </a:t>
          </a:r>
          <a:r>
            <a:rPr lang="en-US" altLang="zh-TW" dirty="0"/>
            <a:t>of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switch</a:t>
          </a:r>
          <a:r>
            <a:rPr lang="zh-TW" altLang="en-US" dirty="0"/>
            <a:t> </a:t>
          </a:r>
          <a:r>
            <a:rPr lang="en-US" altLang="zh-TW" dirty="0"/>
            <a:t>function.(</a:t>
          </a:r>
          <a:r>
            <a:rPr lang="zh-TW" altLang="en-US" dirty="0"/>
            <a:t> </a:t>
          </a:r>
          <a:r>
            <a:rPr lang="en-US" altLang="zh-TW" dirty="0"/>
            <a:t>you</a:t>
          </a:r>
          <a:r>
            <a:rPr lang="zh-TW" altLang="en-US" dirty="0"/>
            <a:t> </a:t>
          </a:r>
          <a:r>
            <a:rPr lang="en-US" altLang="zh-TW" dirty="0"/>
            <a:t>can</a:t>
          </a:r>
          <a:r>
            <a:rPr lang="zh-TW" altLang="en-US" dirty="0"/>
            <a:t> </a:t>
          </a:r>
          <a:r>
            <a:rPr lang="en-US" altLang="zh-TW" dirty="0"/>
            <a:t>try</a:t>
          </a:r>
          <a:r>
            <a:rPr lang="zh-TW" altLang="en-US" dirty="0"/>
            <a:t> </a:t>
          </a:r>
          <a:r>
            <a:rPr lang="en-US" altLang="zh-TW" dirty="0"/>
            <a:t>that</a:t>
          </a:r>
          <a:r>
            <a:rPr lang="zh-TW" altLang="en-US" dirty="0"/>
            <a:t> </a:t>
          </a:r>
          <a:r>
            <a:rPr lang="en-US" altLang="zh-TW" dirty="0"/>
            <a:t>what</a:t>
          </a:r>
          <a:r>
            <a:rPr lang="zh-TW" altLang="en-US" dirty="0"/>
            <a:t> </a:t>
          </a:r>
          <a:r>
            <a:rPr lang="en-US" altLang="zh-TW" dirty="0"/>
            <a:t>will</a:t>
          </a:r>
          <a:r>
            <a:rPr lang="zh-TW" altLang="en-US" dirty="0"/>
            <a:t> </a:t>
          </a:r>
          <a:r>
            <a:rPr lang="en-US" altLang="zh-TW" dirty="0"/>
            <a:t>happen</a:t>
          </a:r>
          <a:r>
            <a:rPr lang="zh-TW" altLang="en-US" dirty="0"/>
            <a:t> </a:t>
          </a:r>
          <a:r>
            <a:rPr lang="en-US" altLang="zh-TW" dirty="0"/>
            <a:t>if</a:t>
          </a:r>
          <a:r>
            <a:rPr lang="zh-TW" altLang="en-US" dirty="0"/>
            <a:t> </a:t>
          </a:r>
          <a:r>
            <a:rPr lang="en-US" altLang="zh-TW" dirty="0"/>
            <a:t>we</a:t>
          </a:r>
          <a:r>
            <a:rPr lang="zh-TW" altLang="en-US" dirty="0"/>
            <a:t> </a:t>
          </a:r>
          <a:r>
            <a:rPr lang="en-US" altLang="zh-TW" dirty="0"/>
            <a:t>write</a:t>
          </a:r>
          <a:r>
            <a:rPr lang="zh-TW" altLang="en-US" dirty="0"/>
            <a:t> </a:t>
          </a:r>
          <a:r>
            <a:rPr lang="en-US" altLang="zh-TW" dirty="0"/>
            <a:t>cases</a:t>
          </a:r>
          <a:r>
            <a:rPr lang="zh-TW" altLang="en-US" dirty="0"/>
            <a:t> </a:t>
          </a:r>
          <a:r>
            <a:rPr lang="en-US" altLang="zh-TW" dirty="0"/>
            <a:t>without</a:t>
          </a:r>
          <a:r>
            <a:rPr lang="zh-TW" altLang="en-US" dirty="0"/>
            <a:t> </a:t>
          </a:r>
          <a:r>
            <a:rPr lang="en-US" altLang="zh-TW" dirty="0"/>
            <a:t>"break;"</a:t>
          </a:r>
          <a:r>
            <a:rPr lang="zh-TW" altLang="en-US" dirty="0"/>
            <a:t> </a:t>
          </a:r>
          <a:r>
            <a:rPr lang="en-US" altLang="zh-TW" dirty="0"/>
            <a:t>,</a:t>
          </a:r>
          <a:r>
            <a:rPr lang="zh-TW" altLang="en-US" dirty="0"/>
            <a:t>  </a:t>
          </a:r>
          <a:r>
            <a:rPr lang="en-US" altLang="zh-TW" dirty="0"/>
            <a:t>APCS</a:t>
          </a:r>
          <a:r>
            <a:rPr lang="zh-TW" altLang="en-US" dirty="0"/>
            <a:t> </a:t>
          </a:r>
          <a:r>
            <a:rPr lang="en-US" altLang="zh-TW" dirty="0"/>
            <a:t>tested</a:t>
          </a:r>
          <a:r>
            <a:rPr lang="zh-TW" altLang="en-US" dirty="0"/>
            <a:t> </a:t>
          </a:r>
          <a:r>
            <a:rPr lang="en-US" altLang="zh-TW" dirty="0"/>
            <a:t>this</a:t>
          </a:r>
          <a:r>
            <a:rPr lang="zh-TW" altLang="en-US" dirty="0"/>
            <a:t> </a:t>
          </a:r>
          <a:r>
            <a:rPr lang="en-US" altLang="zh-TW" dirty="0"/>
            <a:t>concept</a:t>
          </a:r>
          <a:r>
            <a:rPr lang="zh-TW" altLang="en-US" dirty="0"/>
            <a:t> </a:t>
          </a:r>
          <a:r>
            <a:rPr lang="en-US" altLang="zh-TW" dirty="0"/>
            <a:t>before</a:t>
          </a:r>
          <a:r>
            <a:rPr lang="zh-TW" altLang="en-US" dirty="0"/>
            <a:t> </a:t>
          </a:r>
          <a:r>
            <a:rPr lang="en-US" altLang="zh-TW" dirty="0"/>
            <a:t>in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 </a:t>
          </a:r>
          <a:r>
            <a:rPr lang="en-US" altLang="zh-TW" dirty="0">
              <a:latin typeface="Rockwell"/>
            </a:rPr>
            <a:t>Multiple</a:t>
          </a:r>
          <a:r>
            <a:rPr lang="zh-TW" altLang="en-US" dirty="0">
              <a:latin typeface="Rockwell"/>
            </a:rPr>
            <a:t> </a:t>
          </a:r>
          <a:r>
            <a:rPr lang="en-US" altLang="zh-TW" dirty="0">
              <a:latin typeface="Rockwell"/>
            </a:rPr>
            <a:t>choice</a:t>
          </a:r>
          <a:r>
            <a:rPr lang="zh-TW" altLang="en-US" dirty="0">
              <a:latin typeface="Rockwell"/>
            </a:rPr>
            <a:t> </a:t>
          </a:r>
          <a:r>
            <a:rPr lang="en-US" altLang="zh-TW" dirty="0">
              <a:latin typeface="Rockwell"/>
            </a:rPr>
            <a:t>question</a:t>
          </a:r>
          <a:r>
            <a:rPr lang="en-US" dirty="0">
              <a:latin typeface="Rockwell"/>
            </a:rPr>
            <a:t>.</a:t>
          </a:r>
          <a:r>
            <a:rPr lang="en-US" dirty="0"/>
            <a:t> </a:t>
          </a:r>
          <a:r>
            <a:rPr lang="en-US" altLang="zh-TW" dirty="0"/>
            <a:t>)</a:t>
          </a:r>
          <a:endParaRPr lang="en-US" dirty="0"/>
        </a:p>
      </dgm:t>
    </dgm:pt>
    <dgm:pt modelId="{E2731CFF-0322-48D9-8735-57A9BE9AD830}" type="parTrans" cxnId="{80728C81-6344-4C3C-9746-1A4BB294B159}">
      <dgm:prSet/>
      <dgm:spPr/>
      <dgm:t>
        <a:bodyPr/>
        <a:lstStyle/>
        <a:p>
          <a:endParaRPr lang="en-US"/>
        </a:p>
      </dgm:t>
    </dgm:pt>
    <dgm:pt modelId="{E6358FB6-8DDC-4F7D-BF4C-F431D57B2BDC}" type="sibTrans" cxnId="{80728C81-6344-4C3C-9746-1A4BB294B159}">
      <dgm:prSet/>
      <dgm:spPr/>
      <dgm:t>
        <a:bodyPr/>
        <a:lstStyle/>
        <a:p>
          <a:endParaRPr lang="en-US"/>
        </a:p>
      </dgm:t>
    </dgm:pt>
    <dgm:pt modelId="{1C413095-FC3E-4AAF-A31D-3D2DBB0848D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TW" dirty="0"/>
            <a:t>And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switch</a:t>
          </a:r>
          <a:r>
            <a:rPr lang="zh-TW" altLang="en-US" dirty="0"/>
            <a:t> </a:t>
          </a:r>
          <a:r>
            <a:rPr lang="en-US" altLang="zh-TW" dirty="0"/>
            <a:t>function</a:t>
          </a:r>
          <a:r>
            <a:rPr lang="zh-TW" altLang="en-US" dirty="0"/>
            <a:t> </a:t>
          </a:r>
          <a:r>
            <a:rPr lang="en-US" altLang="zh-TW" dirty="0"/>
            <a:t>will</a:t>
          </a:r>
          <a:r>
            <a:rPr lang="zh-TW" altLang="en-US" dirty="0"/>
            <a:t> </a:t>
          </a:r>
          <a:r>
            <a:rPr lang="en-US" altLang="zh-TW" dirty="0"/>
            <a:t>use</a:t>
          </a:r>
          <a:r>
            <a:rPr lang="zh-TW" altLang="en-US" dirty="0"/>
            <a:t> </a:t>
          </a:r>
          <a:r>
            <a:rPr lang="en-US" altLang="zh-TW" dirty="0"/>
            <a:t>this</a:t>
          </a:r>
          <a:r>
            <a:rPr lang="zh-TW" altLang="en-US" dirty="0"/>
            <a:t> </a:t>
          </a:r>
          <a:r>
            <a:rPr lang="en-US" altLang="zh-TW" dirty="0"/>
            <a:t>variable</a:t>
          </a:r>
          <a:r>
            <a:rPr lang="zh-TW" altLang="en-US" dirty="0"/>
            <a:t> </a:t>
          </a:r>
          <a:r>
            <a:rPr lang="en-US" altLang="zh-TW" dirty="0"/>
            <a:t>to</a:t>
          </a:r>
          <a:r>
            <a:rPr lang="zh-TW" altLang="en-US" dirty="0"/>
            <a:t> </a:t>
          </a:r>
          <a:r>
            <a:rPr lang="en-US" altLang="zh-TW" dirty="0"/>
            <a:t>judge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conditions</a:t>
          </a:r>
          <a:r>
            <a:rPr lang="zh-TW" altLang="en-US" dirty="0"/>
            <a:t> </a:t>
          </a:r>
          <a:r>
            <a:rPr lang="en-US" altLang="zh-TW" dirty="0"/>
            <a:t>we</a:t>
          </a:r>
          <a:r>
            <a:rPr lang="zh-TW" altLang="en-US" dirty="0"/>
            <a:t> </a:t>
          </a:r>
          <a:r>
            <a:rPr lang="en-US" altLang="zh-TW" dirty="0"/>
            <a:t>write</a:t>
          </a:r>
          <a:r>
            <a:rPr lang="zh-TW" altLang="en-US" dirty="0"/>
            <a:t> </a:t>
          </a:r>
          <a:r>
            <a:rPr lang="en-US" altLang="zh-TW" dirty="0"/>
            <a:t>in</a:t>
          </a:r>
          <a:r>
            <a:rPr lang="zh-TW" altLang="en-US" dirty="0"/>
            <a:t> 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cases.</a:t>
          </a:r>
          <a:endParaRPr lang="en-US" dirty="0"/>
        </a:p>
      </dgm:t>
    </dgm:pt>
    <dgm:pt modelId="{C1DF1E46-F9C6-4729-9BBD-7F40949D92E8}" type="parTrans" cxnId="{3FEFAD2E-454C-4869-A899-956C1307604B}">
      <dgm:prSet/>
      <dgm:spPr/>
    </dgm:pt>
    <dgm:pt modelId="{95E9F1A4-AD54-45D0-8AF2-1921800059DA}" type="sibTrans" cxnId="{3FEFAD2E-454C-4869-A899-956C1307604B}">
      <dgm:prSet/>
      <dgm:spPr/>
      <dgm:t>
        <a:bodyPr/>
        <a:lstStyle/>
        <a:p>
          <a:endParaRPr lang="zh-TW" altLang="en-US"/>
        </a:p>
      </dgm:t>
    </dgm:pt>
    <dgm:pt modelId="{051BFB07-5F76-4F7F-AC6F-EBFAD340853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TW" dirty="0"/>
            <a:t>Case</a:t>
          </a:r>
          <a:r>
            <a:rPr lang="zh-TW" altLang="en-US" dirty="0"/>
            <a:t> </a:t>
          </a:r>
          <a:r>
            <a:rPr lang="en-US" altLang="zh-TW" dirty="0"/>
            <a:t>will</a:t>
          </a:r>
          <a:r>
            <a:rPr lang="zh-TW" altLang="en-US" dirty="0"/>
            <a:t> </a:t>
          </a:r>
          <a:r>
            <a:rPr lang="en-US" altLang="zh-TW" dirty="0"/>
            <a:t>be</a:t>
          </a:r>
          <a:r>
            <a:rPr lang="zh-TW" altLang="en-US" dirty="0"/>
            <a:t> </a:t>
          </a:r>
          <a:r>
            <a:rPr lang="en-US" altLang="zh-TW" dirty="0"/>
            <a:t>like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if</a:t>
          </a:r>
          <a:r>
            <a:rPr lang="zh-TW" altLang="en-US" dirty="0"/>
            <a:t> </a:t>
          </a:r>
          <a:r>
            <a:rPr lang="en-US" altLang="zh-TW" dirty="0"/>
            <a:t>,</a:t>
          </a:r>
          <a:r>
            <a:rPr lang="zh-TW" altLang="en-US" dirty="0"/>
            <a:t> </a:t>
          </a:r>
          <a:r>
            <a:rPr lang="en-US" altLang="zh-TW" dirty="0"/>
            <a:t>defa</a:t>
          </a:r>
          <a:r>
            <a:rPr lang="zh-TW" dirty="0"/>
            <a:t>ult will be like else function</a:t>
          </a:r>
          <a:r>
            <a:rPr lang="en-US" altLang="zh-TW" dirty="0"/>
            <a:t>.</a:t>
          </a:r>
          <a:endParaRPr lang="zh-TW" altLang="en-US" dirty="0"/>
        </a:p>
      </dgm:t>
    </dgm:pt>
    <dgm:pt modelId="{EA723209-BBE8-4CA6-AF7F-93C9846C6246}" type="parTrans" cxnId="{924C0AAB-E6AA-4C59-AF9A-7C54719D7521}">
      <dgm:prSet/>
      <dgm:spPr/>
    </dgm:pt>
    <dgm:pt modelId="{4C0177FE-6CC4-474B-8BCC-998BE7A352FD}" type="sibTrans" cxnId="{924C0AAB-E6AA-4C59-AF9A-7C54719D7521}">
      <dgm:prSet/>
      <dgm:spPr/>
      <dgm:t>
        <a:bodyPr/>
        <a:lstStyle/>
        <a:p>
          <a:endParaRPr lang="zh-TW" altLang="en-US"/>
        </a:p>
      </dgm:t>
    </dgm:pt>
    <dgm:pt modelId="{7932230F-58D4-4F22-9797-C1329834F12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TW" dirty="0"/>
            <a:t>"break;"</a:t>
          </a:r>
          <a:r>
            <a:rPr lang="zh-TW" altLang="en-US" dirty="0"/>
            <a:t> </a:t>
          </a:r>
          <a:r>
            <a:rPr lang="en-US" altLang="zh-TW" dirty="0"/>
            <a:t>will</a:t>
          </a:r>
          <a:r>
            <a:rPr lang="zh-TW" altLang="en-US" dirty="0"/>
            <a:t> </a:t>
          </a:r>
          <a:r>
            <a:rPr lang="en-US" altLang="zh-TW" dirty="0"/>
            <a:t>be</a:t>
          </a:r>
          <a:r>
            <a:rPr lang="zh-TW" altLang="en-US" dirty="0"/>
            <a:t> </a:t>
          </a:r>
          <a:r>
            <a:rPr lang="en-US" altLang="zh-TW" dirty="0"/>
            <a:t>explained</a:t>
          </a:r>
          <a:r>
            <a:rPr lang="zh-TW" altLang="en-US" dirty="0"/>
            <a:t> </a:t>
          </a:r>
          <a:r>
            <a:rPr lang="en-US" altLang="zh-TW" dirty="0"/>
            <a:t>again</a:t>
          </a:r>
          <a:r>
            <a:rPr lang="zh-TW" altLang="en-US" dirty="0"/>
            <a:t> </a:t>
          </a:r>
          <a:r>
            <a:rPr lang="en-US" altLang="zh-TW" dirty="0"/>
            <a:t>in</a:t>
          </a:r>
          <a:r>
            <a:rPr lang="zh-TW" altLang="en-US" dirty="0"/>
            <a:t> </a:t>
          </a:r>
          <a:r>
            <a:rPr lang="en-US" altLang="zh-TW" dirty="0"/>
            <a:t>the</a:t>
          </a:r>
          <a:r>
            <a:rPr lang="zh-TW" altLang="en-US" dirty="0"/>
            <a:t> </a:t>
          </a:r>
          <a:r>
            <a:rPr lang="en-US" altLang="zh-TW" dirty="0"/>
            <a:t>loops'</a:t>
          </a:r>
          <a:r>
            <a:rPr lang="zh-TW" altLang="en-US" dirty="0"/>
            <a:t> </a:t>
          </a:r>
          <a:r>
            <a:rPr lang="en-US" altLang="zh-TW" dirty="0"/>
            <a:t>chapter.</a:t>
          </a:r>
          <a:endParaRPr lang="zh-TW" altLang="en-US" dirty="0"/>
        </a:p>
      </dgm:t>
    </dgm:pt>
    <dgm:pt modelId="{43163683-B0C1-4038-8055-364EDA2169E2}" type="parTrans" cxnId="{1E4B247D-31FA-4F31-970B-169CB071455A}">
      <dgm:prSet/>
      <dgm:spPr/>
    </dgm:pt>
    <dgm:pt modelId="{1C0C6102-7B32-4F62-B48F-A9E6BF769C79}" type="sibTrans" cxnId="{1E4B247D-31FA-4F31-970B-169CB071455A}">
      <dgm:prSet/>
      <dgm:spPr/>
    </dgm:pt>
    <dgm:pt modelId="{4B8FDCC5-1FA4-4957-B527-A351BBA6453E}">
      <dgm:prSet phldr="0"/>
      <dgm:spPr/>
      <dgm:t>
        <a:bodyPr/>
        <a:lstStyle/>
        <a:p>
          <a:pPr algn="l">
            <a:lnSpc>
              <a:spcPct val="90000"/>
            </a:lnSpc>
          </a:pPr>
          <a:endParaRPr lang="zh-TW" altLang="en-US" dirty="0"/>
        </a:p>
      </dgm:t>
    </dgm:pt>
    <dgm:pt modelId="{1242D772-4F79-4788-B3B3-4FA123EC5311}" type="parTrans" cxnId="{FD6466AD-2E76-46AC-AE00-6F2A01B30E79}">
      <dgm:prSet/>
      <dgm:spPr/>
    </dgm:pt>
    <dgm:pt modelId="{E60774C5-A33B-4315-BCF0-AB39C29228DC}" type="sibTrans" cxnId="{FD6466AD-2E76-46AC-AE00-6F2A01B30E79}">
      <dgm:prSet/>
      <dgm:spPr/>
    </dgm:pt>
    <dgm:pt modelId="{FAB75D7E-06AE-4473-8FE1-2B2730AC08D7}">
      <dgm:prSet phldr="0"/>
      <dgm:spPr/>
      <dgm:t>
        <a:bodyPr/>
        <a:lstStyle/>
        <a:p>
          <a:endParaRPr lang="zh-TW" altLang="zh-TW" dirty="0"/>
        </a:p>
      </dgm:t>
    </dgm:pt>
    <dgm:pt modelId="{CC1C996D-6224-4E0E-B6D1-71A696DE50FE}" type="parTrans" cxnId="{FD029844-87D8-4E6B-9A01-4A80FEB6F468}">
      <dgm:prSet/>
      <dgm:spPr/>
    </dgm:pt>
    <dgm:pt modelId="{309CC521-D33F-414B-BD26-632C358481CE}" type="sibTrans" cxnId="{FD029844-87D8-4E6B-9A01-4A80FEB6F468}">
      <dgm:prSet/>
      <dgm:spPr/>
    </dgm:pt>
    <dgm:pt modelId="{4AAF0DDB-F1CC-4C8D-9AFC-C4E8B3CF3411}" type="pres">
      <dgm:prSet presAssocID="{F0E8ABB4-764F-4894-AF32-D99B8382E566}" presName="outerComposite" presStyleCnt="0">
        <dgm:presLayoutVars>
          <dgm:chMax val="5"/>
          <dgm:dir/>
          <dgm:resizeHandles val="exact"/>
        </dgm:presLayoutVars>
      </dgm:prSet>
      <dgm:spPr/>
    </dgm:pt>
    <dgm:pt modelId="{84A5D455-4D0E-4A04-82E1-C37950A33938}" type="pres">
      <dgm:prSet presAssocID="{F0E8ABB4-764F-4894-AF32-D99B8382E566}" presName="dummyMaxCanvas" presStyleCnt="0">
        <dgm:presLayoutVars/>
      </dgm:prSet>
      <dgm:spPr/>
    </dgm:pt>
    <dgm:pt modelId="{DE1AE2D1-A1BF-45CD-8401-5D5FC7A221A3}" type="pres">
      <dgm:prSet presAssocID="{F0E8ABB4-764F-4894-AF32-D99B8382E566}" presName="FiveNodes_1" presStyleLbl="node1" presStyleIdx="0" presStyleCnt="5">
        <dgm:presLayoutVars>
          <dgm:bulletEnabled val="1"/>
        </dgm:presLayoutVars>
      </dgm:prSet>
      <dgm:spPr/>
    </dgm:pt>
    <dgm:pt modelId="{B382FE98-D0B7-4BFD-921B-95DB2805F8B4}" type="pres">
      <dgm:prSet presAssocID="{F0E8ABB4-764F-4894-AF32-D99B8382E566}" presName="FiveNodes_2" presStyleLbl="node1" presStyleIdx="1" presStyleCnt="5">
        <dgm:presLayoutVars>
          <dgm:bulletEnabled val="1"/>
        </dgm:presLayoutVars>
      </dgm:prSet>
      <dgm:spPr/>
    </dgm:pt>
    <dgm:pt modelId="{23AA8F89-3668-4CE1-846E-91C3E0E9EBE4}" type="pres">
      <dgm:prSet presAssocID="{F0E8ABB4-764F-4894-AF32-D99B8382E566}" presName="FiveNodes_3" presStyleLbl="node1" presStyleIdx="2" presStyleCnt="5">
        <dgm:presLayoutVars>
          <dgm:bulletEnabled val="1"/>
        </dgm:presLayoutVars>
      </dgm:prSet>
      <dgm:spPr/>
    </dgm:pt>
    <dgm:pt modelId="{5A892E91-9728-45B2-A952-36715158EEE1}" type="pres">
      <dgm:prSet presAssocID="{F0E8ABB4-764F-4894-AF32-D99B8382E566}" presName="FiveNodes_4" presStyleLbl="node1" presStyleIdx="3" presStyleCnt="5">
        <dgm:presLayoutVars>
          <dgm:bulletEnabled val="1"/>
        </dgm:presLayoutVars>
      </dgm:prSet>
      <dgm:spPr/>
    </dgm:pt>
    <dgm:pt modelId="{D8E1E319-587A-4D6E-A569-3BE62E10C8AC}" type="pres">
      <dgm:prSet presAssocID="{F0E8ABB4-764F-4894-AF32-D99B8382E566}" presName="FiveNodes_5" presStyleLbl="node1" presStyleIdx="4" presStyleCnt="5">
        <dgm:presLayoutVars>
          <dgm:bulletEnabled val="1"/>
        </dgm:presLayoutVars>
      </dgm:prSet>
      <dgm:spPr/>
    </dgm:pt>
    <dgm:pt modelId="{79EC710C-12D9-42AD-A5FD-8130826B8870}" type="pres">
      <dgm:prSet presAssocID="{F0E8ABB4-764F-4894-AF32-D99B8382E566}" presName="FiveConn_1-2" presStyleLbl="fgAccFollowNode1" presStyleIdx="0" presStyleCnt="4">
        <dgm:presLayoutVars>
          <dgm:bulletEnabled val="1"/>
        </dgm:presLayoutVars>
      </dgm:prSet>
      <dgm:spPr/>
    </dgm:pt>
    <dgm:pt modelId="{7CF7A49E-D9B3-4CFB-B27E-8DCA66194B56}" type="pres">
      <dgm:prSet presAssocID="{F0E8ABB4-764F-4894-AF32-D99B8382E566}" presName="FiveConn_2-3" presStyleLbl="fgAccFollowNode1" presStyleIdx="1" presStyleCnt="4">
        <dgm:presLayoutVars>
          <dgm:bulletEnabled val="1"/>
        </dgm:presLayoutVars>
      </dgm:prSet>
      <dgm:spPr/>
    </dgm:pt>
    <dgm:pt modelId="{C85BA2BE-C360-4838-8F52-6A21282CF414}" type="pres">
      <dgm:prSet presAssocID="{F0E8ABB4-764F-4894-AF32-D99B8382E566}" presName="FiveConn_3-4" presStyleLbl="fgAccFollowNode1" presStyleIdx="2" presStyleCnt="4">
        <dgm:presLayoutVars>
          <dgm:bulletEnabled val="1"/>
        </dgm:presLayoutVars>
      </dgm:prSet>
      <dgm:spPr/>
    </dgm:pt>
    <dgm:pt modelId="{E9432008-F4AE-49D0-AA93-65FC6F5E3BFF}" type="pres">
      <dgm:prSet presAssocID="{F0E8ABB4-764F-4894-AF32-D99B8382E566}" presName="FiveConn_4-5" presStyleLbl="fgAccFollowNode1" presStyleIdx="3" presStyleCnt="4">
        <dgm:presLayoutVars>
          <dgm:bulletEnabled val="1"/>
        </dgm:presLayoutVars>
      </dgm:prSet>
      <dgm:spPr/>
    </dgm:pt>
    <dgm:pt modelId="{141194FF-6464-4102-BECA-F4D4ADCAD0A7}" type="pres">
      <dgm:prSet presAssocID="{F0E8ABB4-764F-4894-AF32-D99B8382E566}" presName="FiveNodes_1_text" presStyleLbl="node1" presStyleIdx="4" presStyleCnt="5">
        <dgm:presLayoutVars>
          <dgm:bulletEnabled val="1"/>
        </dgm:presLayoutVars>
      </dgm:prSet>
      <dgm:spPr/>
    </dgm:pt>
    <dgm:pt modelId="{7306C9F7-BCE1-4F03-BFB4-5CDFB631E611}" type="pres">
      <dgm:prSet presAssocID="{F0E8ABB4-764F-4894-AF32-D99B8382E566}" presName="FiveNodes_2_text" presStyleLbl="node1" presStyleIdx="4" presStyleCnt="5">
        <dgm:presLayoutVars>
          <dgm:bulletEnabled val="1"/>
        </dgm:presLayoutVars>
      </dgm:prSet>
      <dgm:spPr/>
    </dgm:pt>
    <dgm:pt modelId="{87F176FB-CFB7-43C6-B490-F3AB052E575D}" type="pres">
      <dgm:prSet presAssocID="{F0E8ABB4-764F-4894-AF32-D99B8382E566}" presName="FiveNodes_3_text" presStyleLbl="node1" presStyleIdx="4" presStyleCnt="5">
        <dgm:presLayoutVars>
          <dgm:bulletEnabled val="1"/>
        </dgm:presLayoutVars>
      </dgm:prSet>
      <dgm:spPr/>
    </dgm:pt>
    <dgm:pt modelId="{F30E9C67-0540-4908-A7B8-DC0DA2FFF18A}" type="pres">
      <dgm:prSet presAssocID="{F0E8ABB4-764F-4894-AF32-D99B8382E566}" presName="FiveNodes_4_text" presStyleLbl="node1" presStyleIdx="4" presStyleCnt="5">
        <dgm:presLayoutVars>
          <dgm:bulletEnabled val="1"/>
        </dgm:presLayoutVars>
      </dgm:prSet>
      <dgm:spPr/>
    </dgm:pt>
    <dgm:pt modelId="{3CA139F2-7606-44B5-9B0E-C8D4E889D2F1}" type="pres">
      <dgm:prSet presAssocID="{F0E8ABB4-764F-4894-AF32-D99B8382E56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73D0F05-3632-4583-8316-CF75A53AABD4}" type="presOf" srcId="{95E9F1A4-AD54-45D0-8AF2-1921800059DA}" destId="{7CF7A49E-D9B3-4CFB-B27E-8DCA66194B56}" srcOrd="0" destOrd="0" presId="urn:microsoft.com/office/officeart/2005/8/layout/vProcess5"/>
    <dgm:cxn modelId="{177BE014-765E-4264-AE6E-FA6C673A57A8}" type="presOf" srcId="{42D94EF8-5AF2-4EB0-B4AF-B240CA612B4C}" destId="{141194FF-6464-4102-BECA-F4D4ADCAD0A7}" srcOrd="1" destOrd="0" presId="urn:microsoft.com/office/officeart/2005/8/layout/vProcess5"/>
    <dgm:cxn modelId="{BB051725-EECE-4DC5-9AE3-F7FF4B3F143D}" type="presOf" srcId="{7932230F-58D4-4F22-9797-C1329834F12F}" destId="{3CA139F2-7606-44B5-9B0E-C8D4E889D2F1}" srcOrd="1" destOrd="0" presId="urn:microsoft.com/office/officeart/2005/8/layout/vProcess5"/>
    <dgm:cxn modelId="{48837B25-5894-480E-9D05-7F1A28EDE3C5}" type="presOf" srcId="{F0E8ABB4-764F-4894-AF32-D99B8382E566}" destId="{4AAF0DDB-F1CC-4C8D-9AFC-C4E8B3CF3411}" srcOrd="0" destOrd="0" presId="urn:microsoft.com/office/officeart/2005/8/layout/vProcess5"/>
    <dgm:cxn modelId="{FD56FB29-8F1E-42C8-81A1-5832709FA586}" type="presOf" srcId="{051BFB07-5F76-4F7F-AC6F-EBFAD3408533}" destId="{23AA8F89-3668-4CE1-846E-91C3E0E9EBE4}" srcOrd="0" destOrd="0" presId="urn:microsoft.com/office/officeart/2005/8/layout/vProcess5"/>
    <dgm:cxn modelId="{3FEFAD2E-454C-4869-A899-956C1307604B}" srcId="{F0E8ABB4-764F-4894-AF32-D99B8382E566}" destId="{1C413095-FC3E-4AAF-A31D-3D2DBB0848DE}" srcOrd="1" destOrd="0" parTransId="{C1DF1E46-F9C6-4729-9BBD-7F40949D92E8}" sibTransId="{95E9F1A4-AD54-45D0-8AF2-1921800059DA}"/>
    <dgm:cxn modelId="{2A857C31-BE91-4CF6-B7A3-ADBA952704E0}" type="presOf" srcId="{404090CB-21CF-4AEF-86FB-142698E2B83B}" destId="{F30E9C67-0540-4908-A7B8-DC0DA2FFF18A}" srcOrd="1" destOrd="0" presId="urn:microsoft.com/office/officeart/2005/8/layout/vProcess5"/>
    <dgm:cxn modelId="{FD029844-87D8-4E6B-9A01-4A80FEB6F468}" srcId="{F0E8ABB4-764F-4894-AF32-D99B8382E566}" destId="{FAB75D7E-06AE-4473-8FE1-2B2730AC08D7}" srcOrd="6" destOrd="0" parTransId="{CC1C996D-6224-4E0E-B6D1-71A696DE50FE}" sibTransId="{309CC521-D33F-414B-BD26-632C358481CE}"/>
    <dgm:cxn modelId="{1E4B247D-31FA-4F31-970B-169CB071455A}" srcId="{F0E8ABB4-764F-4894-AF32-D99B8382E566}" destId="{7932230F-58D4-4F22-9797-C1329834F12F}" srcOrd="4" destOrd="0" parTransId="{43163683-B0C1-4038-8055-364EDA2169E2}" sibTransId="{1C0C6102-7B32-4F62-B48F-A9E6BF769C79}"/>
    <dgm:cxn modelId="{80728C81-6344-4C3C-9746-1A4BB294B159}" srcId="{F0E8ABB4-764F-4894-AF32-D99B8382E566}" destId="{404090CB-21CF-4AEF-86FB-142698E2B83B}" srcOrd="3" destOrd="0" parTransId="{E2731CFF-0322-48D9-8735-57A9BE9AD830}" sibTransId="{E6358FB6-8DDC-4F7D-BF4C-F431D57B2BDC}"/>
    <dgm:cxn modelId="{FCC3598D-9B99-45FB-A69C-0C11AEDC1001}" type="presOf" srcId="{1C413095-FC3E-4AAF-A31D-3D2DBB0848DE}" destId="{B382FE98-D0B7-4BFD-921B-95DB2805F8B4}" srcOrd="0" destOrd="0" presId="urn:microsoft.com/office/officeart/2005/8/layout/vProcess5"/>
    <dgm:cxn modelId="{924C0AAB-E6AA-4C59-AF9A-7C54719D7521}" srcId="{F0E8ABB4-764F-4894-AF32-D99B8382E566}" destId="{051BFB07-5F76-4F7F-AC6F-EBFAD3408533}" srcOrd="2" destOrd="0" parTransId="{EA723209-BBE8-4CA6-AF7F-93C9846C6246}" sibTransId="{4C0177FE-6CC4-474B-8BCC-998BE7A352FD}"/>
    <dgm:cxn modelId="{FD6466AD-2E76-46AC-AE00-6F2A01B30E79}" srcId="{F0E8ABB4-764F-4894-AF32-D99B8382E566}" destId="{4B8FDCC5-1FA4-4957-B527-A351BBA6453E}" srcOrd="5" destOrd="0" parTransId="{1242D772-4F79-4788-B3B3-4FA123EC5311}" sibTransId="{E60774C5-A33B-4315-BCF0-AB39C29228DC}"/>
    <dgm:cxn modelId="{DA8ED7B1-F580-4F00-B300-2DB96395CE4A}" type="presOf" srcId="{7932230F-58D4-4F22-9797-C1329834F12F}" destId="{D8E1E319-587A-4D6E-A569-3BE62E10C8AC}" srcOrd="0" destOrd="0" presId="urn:microsoft.com/office/officeart/2005/8/layout/vProcess5"/>
    <dgm:cxn modelId="{CF0C20BB-46A7-41C1-9CB3-ADF9B426365C}" type="presOf" srcId="{404090CB-21CF-4AEF-86FB-142698E2B83B}" destId="{5A892E91-9728-45B2-A952-36715158EEE1}" srcOrd="0" destOrd="0" presId="urn:microsoft.com/office/officeart/2005/8/layout/vProcess5"/>
    <dgm:cxn modelId="{B2975CCF-F56A-4280-85F3-62D80FF98BDB}" type="presOf" srcId="{4C0177FE-6CC4-474B-8BCC-998BE7A352FD}" destId="{C85BA2BE-C360-4838-8F52-6A21282CF414}" srcOrd="0" destOrd="0" presId="urn:microsoft.com/office/officeart/2005/8/layout/vProcess5"/>
    <dgm:cxn modelId="{4291F0DD-6C83-4645-8090-752A5924AB3D}" type="presOf" srcId="{42D94EF8-5AF2-4EB0-B4AF-B240CA612B4C}" destId="{DE1AE2D1-A1BF-45CD-8401-5D5FC7A221A3}" srcOrd="0" destOrd="0" presId="urn:microsoft.com/office/officeart/2005/8/layout/vProcess5"/>
    <dgm:cxn modelId="{A62A92E6-F1F3-446B-83E5-4ADC496E09FB}" type="presOf" srcId="{86B260EB-BBFF-4A13-8204-D9B84CB2E452}" destId="{79EC710C-12D9-42AD-A5FD-8130826B8870}" srcOrd="0" destOrd="0" presId="urn:microsoft.com/office/officeart/2005/8/layout/vProcess5"/>
    <dgm:cxn modelId="{4DA275ED-C139-4402-9521-A605B679E1C8}" type="presOf" srcId="{1C413095-FC3E-4AAF-A31D-3D2DBB0848DE}" destId="{7306C9F7-BCE1-4F03-BFB4-5CDFB631E611}" srcOrd="1" destOrd="0" presId="urn:microsoft.com/office/officeart/2005/8/layout/vProcess5"/>
    <dgm:cxn modelId="{6235C5F5-636E-4AAE-864A-770B13DF02D6}" type="presOf" srcId="{051BFB07-5F76-4F7F-AC6F-EBFAD3408533}" destId="{87F176FB-CFB7-43C6-B490-F3AB052E575D}" srcOrd="1" destOrd="0" presId="urn:microsoft.com/office/officeart/2005/8/layout/vProcess5"/>
    <dgm:cxn modelId="{316B4DFB-8CA0-41F0-A4AE-50FDF35E686F}" type="presOf" srcId="{E6358FB6-8DDC-4F7D-BF4C-F431D57B2BDC}" destId="{E9432008-F4AE-49D0-AA93-65FC6F5E3BFF}" srcOrd="0" destOrd="0" presId="urn:microsoft.com/office/officeart/2005/8/layout/vProcess5"/>
    <dgm:cxn modelId="{DCD91AFC-76D1-490A-8CEA-9AB475F6E9C8}" srcId="{F0E8ABB4-764F-4894-AF32-D99B8382E566}" destId="{42D94EF8-5AF2-4EB0-B4AF-B240CA612B4C}" srcOrd="0" destOrd="0" parTransId="{E9B5101E-C9C1-477F-88F5-E38192A772F3}" sibTransId="{86B260EB-BBFF-4A13-8204-D9B84CB2E452}"/>
    <dgm:cxn modelId="{02140918-0741-4563-886D-11994E269F57}" type="presParOf" srcId="{4AAF0DDB-F1CC-4C8D-9AFC-C4E8B3CF3411}" destId="{84A5D455-4D0E-4A04-82E1-C37950A33938}" srcOrd="0" destOrd="0" presId="urn:microsoft.com/office/officeart/2005/8/layout/vProcess5"/>
    <dgm:cxn modelId="{355D4711-4066-4AD3-B414-A25D836AF739}" type="presParOf" srcId="{4AAF0DDB-F1CC-4C8D-9AFC-C4E8B3CF3411}" destId="{DE1AE2D1-A1BF-45CD-8401-5D5FC7A221A3}" srcOrd="1" destOrd="0" presId="urn:microsoft.com/office/officeart/2005/8/layout/vProcess5"/>
    <dgm:cxn modelId="{DC9A40A3-0EB5-423B-B7F0-22932082002B}" type="presParOf" srcId="{4AAF0DDB-F1CC-4C8D-9AFC-C4E8B3CF3411}" destId="{B382FE98-D0B7-4BFD-921B-95DB2805F8B4}" srcOrd="2" destOrd="0" presId="urn:microsoft.com/office/officeart/2005/8/layout/vProcess5"/>
    <dgm:cxn modelId="{CD335B8B-E1F2-4CBF-9351-C768FE96F0F5}" type="presParOf" srcId="{4AAF0DDB-F1CC-4C8D-9AFC-C4E8B3CF3411}" destId="{23AA8F89-3668-4CE1-846E-91C3E0E9EBE4}" srcOrd="3" destOrd="0" presId="urn:microsoft.com/office/officeart/2005/8/layout/vProcess5"/>
    <dgm:cxn modelId="{8B4FD2B8-BA81-4EE8-AE2E-C74FB987429F}" type="presParOf" srcId="{4AAF0DDB-F1CC-4C8D-9AFC-C4E8B3CF3411}" destId="{5A892E91-9728-45B2-A952-36715158EEE1}" srcOrd="4" destOrd="0" presId="urn:microsoft.com/office/officeart/2005/8/layout/vProcess5"/>
    <dgm:cxn modelId="{2F8F201F-F81B-486F-9990-A3CFA6304BD0}" type="presParOf" srcId="{4AAF0DDB-F1CC-4C8D-9AFC-C4E8B3CF3411}" destId="{D8E1E319-587A-4D6E-A569-3BE62E10C8AC}" srcOrd="5" destOrd="0" presId="urn:microsoft.com/office/officeart/2005/8/layout/vProcess5"/>
    <dgm:cxn modelId="{C5EDF524-BF17-4170-B830-89C75C95C001}" type="presParOf" srcId="{4AAF0DDB-F1CC-4C8D-9AFC-C4E8B3CF3411}" destId="{79EC710C-12D9-42AD-A5FD-8130826B8870}" srcOrd="6" destOrd="0" presId="urn:microsoft.com/office/officeart/2005/8/layout/vProcess5"/>
    <dgm:cxn modelId="{99730FF8-24A4-43C5-B2B7-AA63E0AA5EA7}" type="presParOf" srcId="{4AAF0DDB-F1CC-4C8D-9AFC-C4E8B3CF3411}" destId="{7CF7A49E-D9B3-4CFB-B27E-8DCA66194B56}" srcOrd="7" destOrd="0" presId="urn:microsoft.com/office/officeart/2005/8/layout/vProcess5"/>
    <dgm:cxn modelId="{E8F434F0-6D2C-4E25-8F8C-158AAF8531C0}" type="presParOf" srcId="{4AAF0DDB-F1CC-4C8D-9AFC-C4E8B3CF3411}" destId="{C85BA2BE-C360-4838-8F52-6A21282CF414}" srcOrd="8" destOrd="0" presId="urn:microsoft.com/office/officeart/2005/8/layout/vProcess5"/>
    <dgm:cxn modelId="{EFF9829C-FD08-4C2C-9CC2-9A4681EB2FBD}" type="presParOf" srcId="{4AAF0DDB-F1CC-4C8D-9AFC-C4E8B3CF3411}" destId="{E9432008-F4AE-49D0-AA93-65FC6F5E3BFF}" srcOrd="9" destOrd="0" presId="urn:microsoft.com/office/officeart/2005/8/layout/vProcess5"/>
    <dgm:cxn modelId="{27ADB32F-1BDE-4788-BCB9-FB7A75C522ED}" type="presParOf" srcId="{4AAF0DDB-F1CC-4C8D-9AFC-C4E8B3CF3411}" destId="{141194FF-6464-4102-BECA-F4D4ADCAD0A7}" srcOrd="10" destOrd="0" presId="urn:microsoft.com/office/officeart/2005/8/layout/vProcess5"/>
    <dgm:cxn modelId="{5EAA692E-3E8D-4435-9103-D0E38F890F60}" type="presParOf" srcId="{4AAF0DDB-F1CC-4C8D-9AFC-C4E8B3CF3411}" destId="{7306C9F7-BCE1-4F03-BFB4-5CDFB631E611}" srcOrd="11" destOrd="0" presId="urn:microsoft.com/office/officeart/2005/8/layout/vProcess5"/>
    <dgm:cxn modelId="{D4DB4211-46FD-4C64-9EFF-9027C926DD89}" type="presParOf" srcId="{4AAF0DDB-F1CC-4C8D-9AFC-C4E8B3CF3411}" destId="{87F176FB-CFB7-43C6-B490-F3AB052E575D}" srcOrd="12" destOrd="0" presId="urn:microsoft.com/office/officeart/2005/8/layout/vProcess5"/>
    <dgm:cxn modelId="{D8EC8C2E-1AE1-49F4-BF7C-2C86ED24FBE1}" type="presParOf" srcId="{4AAF0DDB-F1CC-4C8D-9AFC-C4E8B3CF3411}" destId="{F30E9C67-0540-4908-A7B8-DC0DA2FFF18A}" srcOrd="13" destOrd="0" presId="urn:microsoft.com/office/officeart/2005/8/layout/vProcess5"/>
    <dgm:cxn modelId="{9869B298-D825-4C77-A418-2B06F11C05F4}" type="presParOf" srcId="{4AAF0DDB-F1CC-4C8D-9AFC-C4E8B3CF3411}" destId="{3CA139F2-7606-44B5-9B0E-C8D4E889D2F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6DCE5D-8DB3-428B-822B-4F43D46B95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2572D8-3A34-4945-96FA-F741163DA7BF}">
      <dgm:prSet/>
      <dgm:spPr/>
      <dgm:t>
        <a:bodyPr/>
        <a:lstStyle/>
        <a:p>
          <a:r>
            <a:rPr lang="en-US"/>
            <a:t>Break</a:t>
          </a:r>
          <a:r>
            <a:rPr lang="zh-TW"/>
            <a:t> </a:t>
          </a:r>
          <a:r>
            <a:rPr lang="en-US"/>
            <a:t>is</a:t>
          </a:r>
          <a:r>
            <a:rPr lang="zh-TW"/>
            <a:t> </a:t>
          </a:r>
          <a:r>
            <a:rPr lang="en-US"/>
            <a:t>a</a:t>
          </a:r>
          <a:r>
            <a:rPr lang="zh-TW"/>
            <a:t> </a:t>
          </a:r>
          <a:r>
            <a:rPr lang="en-US"/>
            <a:t>sk</a:t>
          </a:r>
          <a:r>
            <a:rPr lang="zh-TW"/>
            <a:t>i</a:t>
          </a:r>
          <a:r>
            <a:rPr lang="en-US"/>
            <a:t>ll</a:t>
          </a:r>
          <a:r>
            <a:rPr lang="zh-TW"/>
            <a:t> th</a:t>
          </a:r>
          <a:r>
            <a:rPr lang="en-US"/>
            <a:t>at</a:t>
          </a:r>
          <a:r>
            <a:rPr lang="zh-TW"/>
            <a:t> </a:t>
          </a:r>
          <a:r>
            <a:rPr lang="en-US"/>
            <a:t>we</a:t>
          </a:r>
          <a:r>
            <a:rPr lang="zh-TW"/>
            <a:t> ca</a:t>
          </a:r>
          <a:r>
            <a:rPr lang="en-US"/>
            <a:t>n</a:t>
          </a:r>
          <a:r>
            <a:rPr lang="zh-TW"/>
            <a:t> </a:t>
          </a:r>
          <a:r>
            <a:rPr lang="en-US"/>
            <a:t>u</a:t>
          </a:r>
          <a:r>
            <a:rPr lang="zh-TW"/>
            <a:t>se it </a:t>
          </a:r>
          <a:r>
            <a:rPr lang="en-US"/>
            <a:t>t</a:t>
          </a:r>
          <a:r>
            <a:rPr lang="zh-TW"/>
            <a:t>o</a:t>
          </a:r>
          <a:r>
            <a:rPr lang="zh-TW" b="1"/>
            <a:t> </a:t>
          </a:r>
          <a:r>
            <a:rPr lang="en-US" b="1"/>
            <a:t>jum</a:t>
          </a:r>
          <a:r>
            <a:rPr lang="zh-TW" b="1"/>
            <a:t>p o</a:t>
          </a:r>
          <a:r>
            <a:rPr lang="en-US" b="1"/>
            <a:t>ut</a:t>
          </a:r>
          <a:r>
            <a:rPr lang="zh-TW" b="1"/>
            <a:t> o</a:t>
          </a:r>
          <a:r>
            <a:rPr lang="en-US" b="1"/>
            <a:t>f</a:t>
          </a:r>
          <a:r>
            <a:rPr lang="zh-TW" b="1"/>
            <a:t> thi</a:t>
          </a:r>
          <a:r>
            <a:rPr lang="en-US" b="1"/>
            <a:t>s</a:t>
          </a:r>
          <a:r>
            <a:rPr lang="zh-TW" b="1"/>
            <a:t> </a:t>
          </a:r>
          <a:r>
            <a:rPr lang="en-US" b="1"/>
            <a:t>l</a:t>
          </a:r>
          <a:r>
            <a:rPr lang="zh-TW" b="1"/>
            <a:t>oop</a:t>
          </a:r>
          <a:r>
            <a:rPr lang="en-US" b="1"/>
            <a:t>.</a:t>
          </a:r>
          <a:endParaRPr lang="en-US"/>
        </a:p>
      </dgm:t>
    </dgm:pt>
    <dgm:pt modelId="{C75347E1-146C-46D1-AED8-04BD4E38CF5C}" type="parTrans" cxnId="{83EABF79-8411-44A6-8885-2FCAF5F9615E}">
      <dgm:prSet/>
      <dgm:spPr/>
      <dgm:t>
        <a:bodyPr/>
        <a:lstStyle/>
        <a:p>
          <a:endParaRPr lang="en-US"/>
        </a:p>
      </dgm:t>
    </dgm:pt>
    <dgm:pt modelId="{6CB95221-A69A-40CB-944B-8CE42585758D}" type="sibTrans" cxnId="{83EABF79-8411-44A6-8885-2FCAF5F9615E}">
      <dgm:prSet/>
      <dgm:spPr/>
      <dgm:t>
        <a:bodyPr/>
        <a:lstStyle/>
        <a:p>
          <a:endParaRPr lang="en-US"/>
        </a:p>
      </dgm:t>
    </dgm:pt>
    <dgm:pt modelId="{6E74D9F8-A2B4-4A84-8C89-2483387A9956}">
      <dgm:prSet/>
      <dgm:spPr/>
      <dgm:t>
        <a:bodyPr/>
        <a:lstStyle/>
        <a:p>
          <a:r>
            <a:rPr lang="en-US"/>
            <a:t>Con</a:t>
          </a:r>
          <a:r>
            <a:rPr lang="zh-TW"/>
            <a:t>tinue </a:t>
          </a:r>
          <a:r>
            <a:rPr lang="en-US"/>
            <a:t>i</a:t>
          </a:r>
          <a:r>
            <a:rPr lang="zh-TW"/>
            <a:t>s a s</a:t>
          </a:r>
          <a:r>
            <a:rPr lang="en-US"/>
            <a:t>k</a:t>
          </a:r>
          <a:r>
            <a:rPr lang="zh-TW"/>
            <a:t>ill tha</a:t>
          </a:r>
          <a:r>
            <a:rPr lang="en-US"/>
            <a:t>t</a:t>
          </a:r>
          <a:r>
            <a:rPr lang="zh-TW"/>
            <a:t> </a:t>
          </a:r>
          <a:r>
            <a:rPr lang="en-US"/>
            <a:t>w</a:t>
          </a:r>
          <a:r>
            <a:rPr lang="zh-TW"/>
            <a:t>e ca</a:t>
          </a:r>
          <a:r>
            <a:rPr lang="en-US"/>
            <a:t>n</a:t>
          </a:r>
          <a:r>
            <a:rPr lang="zh-TW"/>
            <a:t> use i</a:t>
          </a:r>
          <a:r>
            <a:rPr lang="en-US"/>
            <a:t>t</a:t>
          </a:r>
          <a:r>
            <a:rPr lang="zh-TW"/>
            <a:t> </a:t>
          </a:r>
          <a:r>
            <a:rPr lang="en-US"/>
            <a:t>to</a:t>
          </a:r>
          <a:r>
            <a:rPr lang="zh-TW" b="1"/>
            <a:t> </a:t>
          </a:r>
          <a:r>
            <a:rPr lang="en-US" b="1"/>
            <a:t>jump</a:t>
          </a:r>
          <a:r>
            <a:rPr lang="zh-TW" b="1"/>
            <a:t> </a:t>
          </a:r>
          <a:r>
            <a:rPr lang="en-US" b="1"/>
            <a:t>out</a:t>
          </a:r>
          <a:r>
            <a:rPr lang="zh-TW" b="1"/>
            <a:t> </a:t>
          </a:r>
          <a:r>
            <a:rPr lang="en-US" b="1"/>
            <a:t>o</a:t>
          </a:r>
          <a:r>
            <a:rPr lang="zh-TW" b="1"/>
            <a:t>f </a:t>
          </a:r>
          <a:r>
            <a:rPr lang="en-US" b="1"/>
            <a:t>th</a:t>
          </a:r>
          <a:r>
            <a:rPr lang="zh-TW" b="1"/>
            <a:t>is </a:t>
          </a:r>
          <a:r>
            <a:rPr lang="en-US" b="1"/>
            <a:t>ti</a:t>
          </a:r>
          <a:r>
            <a:rPr lang="zh-TW" b="1"/>
            <a:t>m</a:t>
          </a:r>
          <a:r>
            <a:rPr lang="en-US" b="1"/>
            <a:t>e</a:t>
          </a:r>
          <a:r>
            <a:rPr lang="zh-TW" b="1"/>
            <a:t> </a:t>
          </a:r>
          <a:r>
            <a:rPr lang="en-US" b="1"/>
            <a:t>by</a:t>
          </a:r>
          <a:r>
            <a:rPr lang="zh-TW" b="1"/>
            <a:t> </a:t>
          </a:r>
          <a:r>
            <a:rPr lang="en-US" b="1"/>
            <a:t>s</a:t>
          </a:r>
          <a:r>
            <a:rPr lang="zh-TW" b="1"/>
            <a:t>o</a:t>
          </a:r>
          <a:r>
            <a:rPr lang="en-US" b="1"/>
            <a:t>m</a:t>
          </a:r>
          <a:r>
            <a:rPr lang="zh-TW" b="1"/>
            <a:t>e con</a:t>
          </a:r>
          <a:r>
            <a:rPr lang="en-US" b="1"/>
            <a:t>d</a:t>
          </a:r>
          <a:r>
            <a:rPr lang="zh-TW" b="1"/>
            <a:t>it</a:t>
          </a:r>
          <a:r>
            <a:rPr lang="en-US" b="1"/>
            <a:t>io</a:t>
          </a:r>
          <a:r>
            <a:rPr lang="zh-TW" b="1"/>
            <a:t>ns</a:t>
          </a:r>
          <a:r>
            <a:rPr lang="en-US" b="1"/>
            <a:t>.</a:t>
          </a:r>
          <a:endParaRPr lang="en-US"/>
        </a:p>
      </dgm:t>
    </dgm:pt>
    <dgm:pt modelId="{412184C7-53AB-484A-9933-6935C16E9542}" type="parTrans" cxnId="{6868A209-A226-4C34-BAD7-7611A8438005}">
      <dgm:prSet/>
      <dgm:spPr/>
      <dgm:t>
        <a:bodyPr/>
        <a:lstStyle/>
        <a:p>
          <a:endParaRPr lang="en-US"/>
        </a:p>
      </dgm:t>
    </dgm:pt>
    <dgm:pt modelId="{F3868596-E00C-430F-B922-0529EB3B5FC8}" type="sibTrans" cxnId="{6868A209-A226-4C34-BAD7-7611A8438005}">
      <dgm:prSet/>
      <dgm:spPr/>
      <dgm:t>
        <a:bodyPr/>
        <a:lstStyle/>
        <a:p>
          <a:endParaRPr lang="en-US"/>
        </a:p>
      </dgm:t>
    </dgm:pt>
    <dgm:pt modelId="{D7BB348A-4DEC-4A42-8CD4-07085A2DD51A}">
      <dgm:prSet/>
      <dgm:spPr/>
      <dgm:t>
        <a:bodyPr/>
        <a:lstStyle/>
        <a:p>
          <a:r>
            <a:rPr lang="en-US"/>
            <a:t>Th</a:t>
          </a:r>
          <a:r>
            <a:rPr lang="zh-TW"/>
            <a:t>i</a:t>
          </a:r>
          <a:r>
            <a:rPr lang="en-US"/>
            <a:t>s</a:t>
          </a:r>
          <a:r>
            <a:rPr lang="zh-TW"/>
            <a:t> t</a:t>
          </a:r>
          <a:r>
            <a:rPr lang="en-US"/>
            <a:t>wo</a:t>
          </a:r>
          <a:r>
            <a:rPr lang="zh-TW"/>
            <a:t> s</a:t>
          </a:r>
          <a:r>
            <a:rPr lang="en-US"/>
            <a:t>k</a:t>
          </a:r>
          <a:r>
            <a:rPr lang="zh-TW"/>
            <a:t>i</a:t>
          </a:r>
          <a:r>
            <a:rPr lang="en-US"/>
            <a:t>lls</a:t>
          </a:r>
          <a:r>
            <a:rPr lang="zh-TW"/>
            <a:t> wi</a:t>
          </a:r>
          <a:r>
            <a:rPr lang="en-US"/>
            <a:t>ll</a:t>
          </a:r>
          <a:r>
            <a:rPr lang="zh-TW"/>
            <a:t> </a:t>
          </a:r>
          <a:r>
            <a:rPr lang="en-US"/>
            <a:t>be</a:t>
          </a:r>
          <a:r>
            <a:rPr lang="zh-TW"/>
            <a:t> </a:t>
          </a:r>
          <a:r>
            <a:rPr lang="en-US"/>
            <a:t>u</a:t>
          </a:r>
          <a:r>
            <a:rPr lang="zh-TW"/>
            <a:t>se very </a:t>
          </a:r>
          <a:r>
            <a:rPr lang="en-US"/>
            <a:t>wid</a:t>
          </a:r>
          <a:r>
            <a:rPr lang="zh-TW"/>
            <a:t>ely i</a:t>
          </a:r>
          <a:r>
            <a:rPr lang="en-US"/>
            <a:t>f</a:t>
          </a:r>
          <a:r>
            <a:rPr lang="zh-TW"/>
            <a:t> we </a:t>
          </a:r>
          <a:r>
            <a:rPr lang="en-US"/>
            <a:t>u</a:t>
          </a:r>
          <a:r>
            <a:rPr lang="zh-TW"/>
            <a:t>s</a:t>
          </a:r>
          <a:r>
            <a:rPr lang="en-US"/>
            <a:t>e</a:t>
          </a:r>
          <a:r>
            <a:rPr lang="zh-TW"/>
            <a:t> the </a:t>
          </a:r>
          <a:r>
            <a:rPr lang="en-US"/>
            <a:t>l</a:t>
          </a:r>
          <a:r>
            <a:rPr lang="zh-TW"/>
            <a:t>oo</a:t>
          </a:r>
          <a:r>
            <a:rPr lang="en-US"/>
            <a:t>p</a:t>
          </a:r>
          <a:r>
            <a:rPr lang="zh-TW"/>
            <a:t>s. </a:t>
          </a:r>
          <a:r>
            <a:rPr lang="en-US"/>
            <a:t>K</a:t>
          </a:r>
          <a:r>
            <a:rPr lang="zh-TW"/>
            <a:t>ee</a:t>
          </a:r>
          <a:r>
            <a:rPr lang="en-US"/>
            <a:t>p</a:t>
          </a:r>
          <a:r>
            <a:rPr lang="zh-TW"/>
            <a:t> th</a:t>
          </a:r>
          <a:r>
            <a:rPr lang="en-US"/>
            <a:t>e</a:t>
          </a:r>
          <a:r>
            <a:rPr lang="zh-TW"/>
            <a:t>se tw</a:t>
          </a:r>
          <a:r>
            <a:rPr lang="en-US"/>
            <a:t>o</a:t>
          </a:r>
          <a:r>
            <a:rPr lang="zh-TW"/>
            <a:t> i</a:t>
          </a:r>
          <a:r>
            <a:rPr lang="en-US"/>
            <a:t>n</a:t>
          </a:r>
          <a:r>
            <a:rPr lang="zh-TW"/>
            <a:t> </a:t>
          </a:r>
          <a:r>
            <a:rPr lang="en-US"/>
            <a:t>m</a:t>
          </a:r>
          <a:r>
            <a:rPr lang="zh-TW"/>
            <a:t>in</a:t>
          </a:r>
          <a:r>
            <a:rPr lang="en-US"/>
            <a:t>d</a:t>
          </a:r>
          <a:r>
            <a:rPr lang="zh-TW"/>
            <a:t>.</a:t>
          </a:r>
          <a:endParaRPr lang="en-US"/>
        </a:p>
      </dgm:t>
    </dgm:pt>
    <dgm:pt modelId="{B0C8B231-6A51-4E4C-ABE2-1A444F8BD9DD}" type="parTrans" cxnId="{7BD0F8C4-339A-45BC-877F-CF1C0C0A7BA3}">
      <dgm:prSet/>
      <dgm:spPr/>
      <dgm:t>
        <a:bodyPr/>
        <a:lstStyle/>
        <a:p>
          <a:endParaRPr lang="en-US"/>
        </a:p>
      </dgm:t>
    </dgm:pt>
    <dgm:pt modelId="{6D18BAB6-844D-4A4F-AAA7-1C21A41A512D}" type="sibTrans" cxnId="{7BD0F8C4-339A-45BC-877F-CF1C0C0A7BA3}">
      <dgm:prSet/>
      <dgm:spPr/>
      <dgm:t>
        <a:bodyPr/>
        <a:lstStyle/>
        <a:p>
          <a:endParaRPr lang="en-US"/>
        </a:p>
      </dgm:t>
    </dgm:pt>
    <dgm:pt modelId="{D53F31CF-F537-4AF5-8E9D-2441B0BED48B}" type="pres">
      <dgm:prSet presAssocID="{2E6DCE5D-8DB3-428B-822B-4F43D46B953B}" presName="root" presStyleCnt="0">
        <dgm:presLayoutVars>
          <dgm:dir/>
          <dgm:resizeHandles val="exact"/>
        </dgm:presLayoutVars>
      </dgm:prSet>
      <dgm:spPr/>
    </dgm:pt>
    <dgm:pt modelId="{C1F4B683-60B4-427D-BFE0-8B7E08BB43CE}" type="pres">
      <dgm:prSet presAssocID="{542572D8-3A34-4945-96FA-F741163DA7BF}" presName="compNode" presStyleCnt="0"/>
      <dgm:spPr/>
    </dgm:pt>
    <dgm:pt modelId="{B497B8F2-F6F5-4A77-B8FF-9B1907BEFD3F}" type="pres">
      <dgm:prSet presAssocID="{542572D8-3A34-4945-96FA-F741163DA7BF}" presName="bgRect" presStyleLbl="bgShp" presStyleIdx="0" presStyleCnt="3"/>
      <dgm:spPr/>
    </dgm:pt>
    <dgm:pt modelId="{73D90BD0-0210-432F-9F15-498722FB8600}" type="pres">
      <dgm:prSet presAssocID="{542572D8-3A34-4945-96FA-F741163DA7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570EF3A-1414-473B-8771-76A3CDC8B09C}" type="pres">
      <dgm:prSet presAssocID="{542572D8-3A34-4945-96FA-F741163DA7BF}" presName="spaceRect" presStyleCnt="0"/>
      <dgm:spPr/>
    </dgm:pt>
    <dgm:pt modelId="{21D51D16-6756-477E-8901-E37332FE6777}" type="pres">
      <dgm:prSet presAssocID="{542572D8-3A34-4945-96FA-F741163DA7BF}" presName="parTx" presStyleLbl="revTx" presStyleIdx="0" presStyleCnt="3">
        <dgm:presLayoutVars>
          <dgm:chMax val="0"/>
          <dgm:chPref val="0"/>
        </dgm:presLayoutVars>
      </dgm:prSet>
      <dgm:spPr/>
    </dgm:pt>
    <dgm:pt modelId="{470B993E-815E-4229-A508-DAC0A1893A10}" type="pres">
      <dgm:prSet presAssocID="{6CB95221-A69A-40CB-944B-8CE42585758D}" presName="sibTrans" presStyleCnt="0"/>
      <dgm:spPr/>
    </dgm:pt>
    <dgm:pt modelId="{378B8CBB-606E-438A-BF4B-E4AF39F6AC3A}" type="pres">
      <dgm:prSet presAssocID="{6E74D9F8-A2B4-4A84-8C89-2483387A9956}" presName="compNode" presStyleCnt="0"/>
      <dgm:spPr/>
    </dgm:pt>
    <dgm:pt modelId="{E9AE9CE2-E937-49BD-9787-2186405B2CB3}" type="pres">
      <dgm:prSet presAssocID="{6E74D9F8-A2B4-4A84-8C89-2483387A9956}" presName="bgRect" presStyleLbl="bgShp" presStyleIdx="1" presStyleCnt="3"/>
      <dgm:spPr/>
    </dgm:pt>
    <dgm:pt modelId="{FABCBB17-6917-46B4-A050-6940019DEA4F}" type="pres">
      <dgm:prSet presAssocID="{6E74D9F8-A2B4-4A84-8C89-2483387A99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靴子"/>
        </a:ext>
      </dgm:extLst>
    </dgm:pt>
    <dgm:pt modelId="{86192760-4883-4A4E-A432-2AB22A13D830}" type="pres">
      <dgm:prSet presAssocID="{6E74D9F8-A2B4-4A84-8C89-2483387A9956}" presName="spaceRect" presStyleCnt="0"/>
      <dgm:spPr/>
    </dgm:pt>
    <dgm:pt modelId="{F741DAD1-CBF5-443C-8109-19FE24299A3D}" type="pres">
      <dgm:prSet presAssocID="{6E74D9F8-A2B4-4A84-8C89-2483387A9956}" presName="parTx" presStyleLbl="revTx" presStyleIdx="1" presStyleCnt="3">
        <dgm:presLayoutVars>
          <dgm:chMax val="0"/>
          <dgm:chPref val="0"/>
        </dgm:presLayoutVars>
      </dgm:prSet>
      <dgm:spPr/>
    </dgm:pt>
    <dgm:pt modelId="{6C8A15E5-311A-4706-8AE8-2706608A67CC}" type="pres">
      <dgm:prSet presAssocID="{F3868596-E00C-430F-B922-0529EB3B5FC8}" presName="sibTrans" presStyleCnt="0"/>
      <dgm:spPr/>
    </dgm:pt>
    <dgm:pt modelId="{5C77785D-D2C8-472B-8AF6-77ABDA28C651}" type="pres">
      <dgm:prSet presAssocID="{D7BB348A-4DEC-4A42-8CD4-07085A2DD51A}" presName="compNode" presStyleCnt="0"/>
      <dgm:spPr/>
    </dgm:pt>
    <dgm:pt modelId="{DF825F70-E96D-4471-B609-8D9BEB3474F7}" type="pres">
      <dgm:prSet presAssocID="{D7BB348A-4DEC-4A42-8CD4-07085A2DD51A}" presName="bgRect" presStyleLbl="bgShp" presStyleIdx="2" presStyleCnt="3"/>
      <dgm:spPr/>
    </dgm:pt>
    <dgm:pt modelId="{0CD411DC-7E78-4FE8-A046-E0F78CAD7713}" type="pres">
      <dgm:prSet presAssocID="{D7BB348A-4DEC-4A42-8CD4-07085A2DD5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已中斷連線"/>
        </a:ext>
      </dgm:extLst>
    </dgm:pt>
    <dgm:pt modelId="{042760BB-E144-4BEA-A624-80F5DCBA5788}" type="pres">
      <dgm:prSet presAssocID="{D7BB348A-4DEC-4A42-8CD4-07085A2DD51A}" presName="spaceRect" presStyleCnt="0"/>
      <dgm:spPr/>
    </dgm:pt>
    <dgm:pt modelId="{C22FB1A5-1906-4A14-A880-A181A0707080}" type="pres">
      <dgm:prSet presAssocID="{D7BB348A-4DEC-4A42-8CD4-07085A2DD5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68A209-A226-4C34-BAD7-7611A8438005}" srcId="{2E6DCE5D-8DB3-428B-822B-4F43D46B953B}" destId="{6E74D9F8-A2B4-4A84-8C89-2483387A9956}" srcOrd="1" destOrd="0" parTransId="{412184C7-53AB-484A-9933-6935C16E9542}" sibTransId="{F3868596-E00C-430F-B922-0529EB3B5FC8}"/>
    <dgm:cxn modelId="{03DDB33D-C079-4CC1-92B3-76BF15C1198C}" type="presOf" srcId="{542572D8-3A34-4945-96FA-F741163DA7BF}" destId="{21D51D16-6756-477E-8901-E37332FE6777}" srcOrd="0" destOrd="0" presId="urn:microsoft.com/office/officeart/2018/2/layout/IconVerticalSolidList"/>
    <dgm:cxn modelId="{83EABF79-8411-44A6-8885-2FCAF5F9615E}" srcId="{2E6DCE5D-8DB3-428B-822B-4F43D46B953B}" destId="{542572D8-3A34-4945-96FA-F741163DA7BF}" srcOrd="0" destOrd="0" parTransId="{C75347E1-146C-46D1-AED8-04BD4E38CF5C}" sibTransId="{6CB95221-A69A-40CB-944B-8CE42585758D}"/>
    <dgm:cxn modelId="{F81BB9A0-08F1-403F-BCC9-44A6DC0D66B2}" type="presOf" srcId="{2E6DCE5D-8DB3-428B-822B-4F43D46B953B}" destId="{D53F31CF-F537-4AF5-8E9D-2441B0BED48B}" srcOrd="0" destOrd="0" presId="urn:microsoft.com/office/officeart/2018/2/layout/IconVerticalSolidList"/>
    <dgm:cxn modelId="{7BD0F8C4-339A-45BC-877F-CF1C0C0A7BA3}" srcId="{2E6DCE5D-8DB3-428B-822B-4F43D46B953B}" destId="{D7BB348A-4DEC-4A42-8CD4-07085A2DD51A}" srcOrd="2" destOrd="0" parTransId="{B0C8B231-6A51-4E4C-ABE2-1A444F8BD9DD}" sibTransId="{6D18BAB6-844D-4A4F-AAA7-1C21A41A512D}"/>
    <dgm:cxn modelId="{8576ABD3-F008-4B32-8F27-A881F45808DF}" type="presOf" srcId="{6E74D9F8-A2B4-4A84-8C89-2483387A9956}" destId="{F741DAD1-CBF5-443C-8109-19FE24299A3D}" srcOrd="0" destOrd="0" presId="urn:microsoft.com/office/officeart/2018/2/layout/IconVerticalSolidList"/>
    <dgm:cxn modelId="{81AA0EFB-A274-416F-AF4E-393ABF835053}" type="presOf" srcId="{D7BB348A-4DEC-4A42-8CD4-07085A2DD51A}" destId="{C22FB1A5-1906-4A14-A880-A181A0707080}" srcOrd="0" destOrd="0" presId="urn:microsoft.com/office/officeart/2018/2/layout/IconVerticalSolidList"/>
    <dgm:cxn modelId="{6E982253-FA1F-4074-AC4F-FE7E544BC02D}" type="presParOf" srcId="{D53F31CF-F537-4AF5-8E9D-2441B0BED48B}" destId="{C1F4B683-60B4-427D-BFE0-8B7E08BB43CE}" srcOrd="0" destOrd="0" presId="urn:microsoft.com/office/officeart/2018/2/layout/IconVerticalSolidList"/>
    <dgm:cxn modelId="{08A5EA08-7E9B-4A0B-818F-8D2FCC128EA3}" type="presParOf" srcId="{C1F4B683-60B4-427D-BFE0-8B7E08BB43CE}" destId="{B497B8F2-F6F5-4A77-B8FF-9B1907BEFD3F}" srcOrd="0" destOrd="0" presId="urn:microsoft.com/office/officeart/2018/2/layout/IconVerticalSolidList"/>
    <dgm:cxn modelId="{CD574839-BA83-4136-9C8C-D6B5B284C69C}" type="presParOf" srcId="{C1F4B683-60B4-427D-BFE0-8B7E08BB43CE}" destId="{73D90BD0-0210-432F-9F15-498722FB8600}" srcOrd="1" destOrd="0" presId="urn:microsoft.com/office/officeart/2018/2/layout/IconVerticalSolidList"/>
    <dgm:cxn modelId="{91BFA8CC-FB78-4871-8584-C06E04A87893}" type="presParOf" srcId="{C1F4B683-60B4-427D-BFE0-8B7E08BB43CE}" destId="{C570EF3A-1414-473B-8771-76A3CDC8B09C}" srcOrd="2" destOrd="0" presId="urn:microsoft.com/office/officeart/2018/2/layout/IconVerticalSolidList"/>
    <dgm:cxn modelId="{608E3C2F-7CCD-47EE-9EE5-04AAA3C5C6F9}" type="presParOf" srcId="{C1F4B683-60B4-427D-BFE0-8B7E08BB43CE}" destId="{21D51D16-6756-477E-8901-E37332FE6777}" srcOrd="3" destOrd="0" presId="urn:microsoft.com/office/officeart/2018/2/layout/IconVerticalSolidList"/>
    <dgm:cxn modelId="{D70CF497-8DFA-423A-BD15-00F53C60C2B0}" type="presParOf" srcId="{D53F31CF-F537-4AF5-8E9D-2441B0BED48B}" destId="{470B993E-815E-4229-A508-DAC0A1893A10}" srcOrd="1" destOrd="0" presId="urn:microsoft.com/office/officeart/2018/2/layout/IconVerticalSolidList"/>
    <dgm:cxn modelId="{99F84196-02E8-48B6-86F0-C0D7F10BFB2D}" type="presParOf" srcId="{D53F31CF-F537-4AF5-8E9D-2441B0BED48B}" destId="{378B8CBB-606E-438A-BF4B-E4AF39F6AC3A}" srcOrd="2" destOrd="0" presId="urn:microsoft.com/office/officeart/2018/2/layout/IconVerticalSolidList"/>
    <dgm:cxn modelId="{0EAABDAD-3945-40D1-A29F-CEAD31724759}" type="presParOf" srcId="{378B8CBB-606E-438A-BF4B-E4AF39F6AC3A}" destId="{E9AE9CE2-E937-49BD-9787-2186405B2CB3}" srcOrd="0" destOrd="0" presId="urn:microsoft.com/office/officeart/2018/2/layout/IconVerticalSolidList"/>
    <dgm:cxn modelId="{B23F9D69-9222-4DFF-93C5-35A9A27A08AE}" type="presParOf" srcId="{378B8CBB-606E-438A-BF4B-E4AF39F6AC3A}" destId="{FABCBB17-6917-46B4-A050-6940019DEA4F}" srcOrd="1" destOrd="0" presId="urn:microsoft.com/office/officeart/2018/2/layout/IconVerticalSolidList"/>
    <dgm:cxn modelId="{81D5D530-F16A-469D-A8A3-57B4806CAF58}" type="presParOf" srcId="{378B8CBB-606E-438A-BF4B-E4AF39F6AC3A}" destId="{86192760-4883-4A4E-A432-2AB22A13D830}" srcOrd="2" destOrd="0" presId="urn:microsoft.com/office/officeart/2018/2/layout/IconVerticalSolidList"/>
    <dgm:cxn modelId="{FC4163E5-EB89-42DB-B584-2BE51212C9CB}" type="presParOf" srcId="{378B8CBB-606E-438A-BF4B-E4AF39F6AC3A}" destId="{F741DAD1-CBF5-443C-8109-19FE24299A3D}" srcOrd="3" destOrd="0" presId="urn:microsoft.com/office/officeart/2018/2/layout/IconVerticalSolidList"/>
    <dgm:cxn modelId="{E8D3206E-56E2-41A9-985F-F81ECA93524C}" type="presParOf" srcId="{D53F31CF-F537-4AF5-8E9D-2441B0BED48B}" destId="{6C8A15E5-311A-4706-8AE8-2706608A67CC}" srcOrd="3" destOrd="0" presId="urn:microsoft.com/office/officeart/2018/2/layout/IconVerticalSolidList"/>
    <dgm:cxn modelId="{B14F5034-B8B7-4B2D-BB22-0B0B34A5ECEE}" type="presParOf" srcId="{D53F31CF-F537-4AF5-8E9D-2441B0BED48B}" destId="{5C77785D-D2C8-472B-8AF6-77ABDA28C651}" srcOrd="4" destOrd="0" presId="urn:microsoft.com/office/officeart/2018/2/layout/IconVerticalSolidList"/>
    <dgm:cxn modelId="{743013CC-8BFA-419C-89DC-4E7D58D9B4E0}" type="presParOf" srcId="{5C77785D-D2C8-472B-8AF6-77ABDA28C651}" destId="{DF825F70-E96D-4471-B609-8D9BEB3474F7}" srcOrd="0" destOrd="0" presId="urn:microsoft.com/office/officeart/2018/2/layout/IconVerticalSolidList"/>
    <dgm:cxn modelId="{4D6B9FB8-C2A9-416E-9CE7-7A058905E628}" type="presParOf" srcId="{5C77785D-D2C8-472B-8AF6-77ABDA28C651}" destId="{0CD411DC-7E78-4FE8-A046-E0F78CAD7713}" srcOrd="1" destOrd="0" presId="urn:microsoft.com/office/officeart/2018/2/layout/IconVerticalSolidList"/>
    <dgm:cxn modelId="{800922A0-3F24-4540-8F5F-844950D5D201}" type="presParOf" srcId="{5C77785D-D2C8-472B-8AF6-77ABDA28C651}" destId="{042760BB-E144-4BEA-A624-80F5DCBA5788}" srcOrd="2" destOrd="0" presId="urn:microsoft.com/office/officeart/2018/2/layout/IconVerticalSolidList"/>
    <dgm:cxn modelId="{EA2FB600-3428-4155-9CCD-41C0D6775DB2}" type="presParOf" srcId="{5C77785D-D2C8-472B-8AF6-77ABDA28C651}" destId="{C22FB1A5-1906-4A14-A880-A181A07070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DBD358-626C-4A5F-BCA8-F69D399D91F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4CCA66-3005-4614-BCB1-23BF04BABE6C}">
      <dgm:prSet/>
      <dgm:spPr/>
      <dgm:t>
        <a:bodyPr/>
        <a:lstStyle/>
        <a:p>
          <a:pPr rtl="0"/>
          <a:r>
            <a:rPr lang="en-US" dirty="0"/>
            <a:t>Array</a:t>
          </a:r>
          <a:r>
            <a:rPr lang="zh-TW" dirty="0"/>
            <a:t> i</a:t>
          </a:r>
          <a:r>
            <a:rPr lang="en-US" dirty="0"/>
            <a:t>s</a:t>
          </a:r>
          <a:r>
            <a:rPr lang="zh-TW" dirty="0"/>
            <a:t> </a:t>
          </a:r>
          <a:r>
            <a:rPr lang="en-US" dirty="0"/>
            <a:t>a</a:t>
          </a:r>
          <a:r>
            <a:rPr lang="zh-TW" dirty="0"/>
            <a:t> </a:t>
          </a:r>
          <a:r>
            <a:rPr lang="en-US" dirty="0"/>
            <a:t>bas</a:t>
          </a:r>
          <a:r>
            <a:rPr lang="zh-TW" dirty="0"/>
            <a:t>e </a:t>
          </a:r>
          <a:r>
            <a:rPr lang="en-US" dirty="0"/>
            <a:t>data</a:t>
          </a:r>
          <a:r>
            <a:rPr lang="zh-TW" dirty="0"/>
            <a:t> st</a:t>
          </a:r>
          <a:r>
            <a:rPr lang="en-US" dirty="0"/>
            <a:t>ruct</a:t>
          </a:r>
          <a:r>
            <a:rPr lang="zh-TW" dirty="0"/>
            <a:t>u</a:t>
          </a:r>
          <a:r>
            <a:rPr lang="en-US" dirty="0"/>
            <a:t>re</a:t>
          </a:r>
          <a:r>
            <a:rPr lang="zh-TW" dirty="0"/>
            <a:t> </a:t>
          </a:r>
          <a:r>
            <a:rPr lang="en-US" dirty="0"/>
            <a:t>i</a:t>
          </a:r>
          <a:r>
            <a:rPr lang="zh-TW" dirty="0"/>
            <a:t>n </a:t>
          </a:r>
          <a:r>
            <a:rPr lang="en-US" dirty="0"/>
            <a:t>C</a:t>
          </a:r>
          <a:r>
            <a:rPr lang="en-US" dirty="0">
              <a:latin typeface="Trebuchet MS" panose="020B0603020202020204"/>
            </a:rPr>
            <a:t>++  </a:t>
          </a:r>
          <a:r>
            <a:rPr lang="en-US" altLang="zh-TW" dirty="0">
              <a:latin typeface="Trebuchet MS" panose="020B0603020202020204"/>
            </a:rPr>
            <a:t> </a:t>
          </a:r>
          <a:r>
            <a:rPr lang="en-US" dirty="0"/>
            <a:t>and</a:t>
          </a:r>
          <a:r>
            <a:rPr lang="zh-TW" dirty="0"/>
            <a:t> </a:t>
          </a:r>
          <a:r>
            <a:rPr lang="en-US" dirty="0"/>
            <a:t>i</a:t>
          </a:r>
          <a:r>
            <a:rPr lang="zh-TW" dirty="0"/>
            <a:t>t </a:t>
          </a:r>
          <a:r>
            <a:rPr lang="en-US" dirty="0"/>
            <a:t>is</a:t>
          </a:r>
          <a:r>
            <a:rPr lang="zh-TW" dirty="0"/>
            <a:t> </a:t>
          </a:r>
          <a:r>
            <a:rPr lang="en-US" dirty="0"/>
            <a:t>v</a:t>
          </a:r>
          <a:r>
            <a:rPr lang="zh-TW" dirty="0"/>
            <a:t>er</a:t>
          </a:r>
          <a:r>
            <a:rPr lang="en-US" dirty="0"/>
            <a:t>y</a:t>
          </a:r>
          <a:r>
            <a:rPr lang="zh-TW" dirty="0"/>
            <a:t> </a:t>
          </a:r>
          <a:r>
            <a:rPr lang="en-US" altLang="zh-TW" dirty="0">
              <a:latin typeface="Trebuchet MS" panose="020B0603020202020204"/>
            </a:rPr>
            <a:t>important</a:t>
          </a:r>
          <a:r>
            <a:rPr lang="zh-TW" dirty="0"/>
            <a:t> </a:t>
          </a:r>
          <a:r>
            <a:rPr lang="en-US" dirty="0"/>
            <a:t>an</a:t>
          </a:r>
          <a:r>
            <a:rPr lang="zh-TW" dirty="0"/>
            <a:t>d </a:t>
          </a:r>
          <a:r>
            <a:rPr lang="en-US" dirty="0"/>
            <a:t>useful.</a:t>
          </a:r>
          <a:endParaRPr lang="en-US" dirty="0">
            <a:latin typeface="Trebuchet MS" panose="020B0603020202020204"/>
          </a:endParaRPr>
        </a:p>
      </dgm:t>
    </dgm:pt>
    <dgm:pt modelId="{9CF17F16-1F46-46C9-BFE5-989777D53332}" type="parTrans" cxnId="{A4648270-0F3C-4102-BD9F-58B86C0EE3ED}">
      <dgm:prSet/>
      <dgm:spPr/>
      <dgm:t>
        <a:bodyPr/>
        <a:lstStyle/>
        <a:p>
          <a:endParaRPr lang="en-US"/>
        </a:p>
      </dgm:t>
    </dgm:pt>
    <dgm:pt modelId="{715F863E-65CC-4C4C-AA1B-D1DB31641CCD}" type="sibTrans" cxnId="{A4648270-0F3C-4102-BD9F-58B86C0EE3ED}">
      <dgm:prSet/>
      <dgm:spPr/>
      <dgm:t>
        <a:bodyPr/>
        <a:lstStyle/>
        <a:p>
          <a:endParaRPr lang="en-US"/>
        </a:p>
      </dgm:t>
    </dgm:pt>
    <dgm:pt modelId="{781D118F-B2C5-4802-B97E-D6AA39082DC9}">
      <dgm:prSet/>
      <dgm:spPr/>
      <dgm:t>
        <a:bodyPr/>
        <a:lstStyle/>
        <a:p>
          <a:r>
            <a:rPr lang="en-US" dirty="0"/>
            <a:t>T</a:t>
          </a:r>
          <a:r>
            <a:rPr lang="zh-TW" dirty="0"/>
            <a:t>o </a:t>
          </a:r>
          <a:r>
            <a:rPr lang="en-US" dirty="0"/>
            <a:t>say</a:t>
          </a:r>
          <a:r>
            <a:rPr lang="zh-TW" dirty="0"/>
            <a:t> </a:t>
          </a:r>
          <a:r>
            <a:rPr lang="en-US" dirty="0"/>
            <a:t>simply,</a:t>
          </a:r>
          <a:r>
            <a:rPr lang="zh-TW" dirty="0"/>
            <a:t> </a:t>
          </a:r>
          <a:r>
            <a:rPr lang="en-US" dirty="0"/>
            <a:t>array</a:t>
          </a:r>
          <a:r>
            <a:rPr lang="zh-TW" dirty="0"/>
            <a:t> </a:t>
          </a:r>
          <a:r>
            <a:rPr lang="en-US" dirty="0"/>
            <a:t>in</a:t>
          </a:r>
          <a:r>
            <a:rPr lang="zh-TW" dirty="0"/>
            <a:t> </a:t>
          </a:r>
          <a:r>
            <a:rPr lang="en-US" dirty="0"/>
            <a:t>1-D</a:t>
          </a:r>
          <a:r>
            <a:rPr lang="zh-TW" dirty="0"/>
            <a:t> </a:t>
          </a:r>
          <a:r>
            <a:rPr lang="en-US" dirty="0"/>
            <a:t>jus</a:t>
          </a:r>
          <a:r>
            <a:rPr lang="zh-TW" dirty="0"/>
            <a:t>t </a:t>
          </a:r>
          <a:r>
            <a:rPr lang="en-US" dirty="0"/>
            <a:t>lik</a:t>
          </a:r>
          <a:r>
            <a:rPr lang="zh-TW" dirty="0"/>
            <a:t>e </a:t>
          </a:r>
          <a:r>
            <a:rPr lang="en-US" dirty="0"/>
            <a:t>a</a:t>
          </a:r>
          <a:r>
            <a:rPr lang="zh-TW" dirty="0"/>
            <a:t> </a:t>
          </a:r>
          <a:r>
            <a:rPr lang="en-US" dirty="0"/>
            <a:t>"</a:t>
          </a:r>
          <a:r>
            <a:rPr lang="zh-TW" dirty="0"/>
            <a:t>l</a:t>
          </a:r>
          <a:r>
            <a:rPr lang="en-US" dirty="0"/>
            <a:t>ist"</a:t>
          </a:r>
          <a:r>
            <a:rPr lang="zh-TW" dirty="0"/>
            <a:t> o</a:t>
          </a:r>
          <a:r>
            <a:rPr lang="en-US" dirty="0"/>
            <a:t>f</a:t>
          </a:r>
          <a:r>
            <a:rPr lang="zh-TW" dirty="0"/>
            <a:t> </a:t>
          </a:r>
          <a:r>
            <a:rPr lang="en-US" dirty="0"/>
            <a:t>a</a:t>
          </a:r>
          <a:r>
            <a:rPr lang="zh-TW" dirty="0"/>
            <a:t> </a:t>
          </a:r>
          <a:r>
            <a:rPr lang="en-US" dirty="0"/>
            <a:t>type</a:t>
          </a:r>
          <a:r>
            <a:rPr lang="zh-TW" dirty="0"/>
            <a:t> o</a:t>
          </a:r>
          <a:r>
            <a:rPr lang="en-US" dirty="0"/>
            <a:t>f</a:t>
          </a:r>
          <a:r>
            <a:rPr lang="zh-TW" dirty="0"/>
            <a:t> </a:t>
          </a:r>
          <a:r>
            <a:rPr lang="en-US" dirty="0"/>
            <a:t>data.</a:t>
          </a:r>
        </a:p>
      </dgm:t>
    </dgm:pt>
    <dgm:pt modelId="{FD63BD0A-883F-44D6-9958-92195B21529C}" type="parTrans" cxnId="{C2CB24D0-8316-45AD-B43D-FCC2E4B4CDAB}">
      <dgm:prSet/>
      <dgm:spPr/>
      <dgm:t>
        <a:bodyPr/>
        <a:lstStyle/>
        <a:p>
          <a:endParaRPr lang="en-US"/>
        </a:p>
      </dgm:t>
    </dgm:pt>
    <dgm:pt modelId="{9F503523-E96D-47BE-8F6D-8D6A9DC6331F}" type="sibTrans" cxnId="{C2CB24D0-8316-45AD-B43D-FCC2E4B4CDAB}">
      <dgm:prSet/>
      <dgm:spPr/>
      <dgm:t>
        <a:bodyPr/>
        <a:lstStyle/>
        <a:p>
          <a:endParaRPr lang="en-US"/>
        </a:p>
      </dgm:t>
    </dgm:pt>
    <dgm:pt modelId="{FBD0B2AD-F805-4970-ACC3-CF6D4143FB42}">
      <dgm:prSet/>
      <dgm:spPr/>
      <dgm:t>
        <a:bodyPr/>
        <a:lstStyle/>
        <a:p>
          <a:r>
            <a:rPr lang="en-US" dirty="0"/>
            <a:t>I</a:t>
          </a:r>
          <a:r>
            <a:rPr lang="zh-TW" dirty="0"/>
            <a:t>n </a:t>
          </a:r>
          <a:r>
            <a:rPr lang="en-US" dirty="0"/>
            <a:t>the</a:t>
          </a:r>
          <a:r>
            <a:rPr lang="zh-TW" dirty="0"/>
            <a:t> </a:t>
          </a:r>
          <a:r>
            <a:rPr lang="en-US" dirty="0"/>
            <a:t>sy</a:t>
          </a:r>
          <a:r>
            <a:rPr lang="zh-TW" dirty="0"/>
            <a:t>s</a:t>
          </a:r>
          <a:r>
            <a:rPr lang="en-US" dirty="0"/>
            <a:t>t</a:t>
          </a:r>
          <a:r>
            <a:rPr lang="zh-TW" dirty="0"/>
            <a:t>e</a:t>
          </a:r>
          <a:r>
            <a:rPr lang="en-US" dirty="0"/>
            <a:t>m,</a:t>
          </a:r>
          <a:r>
            <a:rPr lang="zh-TW" dirty="0"/>
            <a:t> </a:t>
          </a:r>
          <a:r>
            <a:rPr lang="en-US" dirty="0"/>
            <a:t>th</a:t>
          </a:r>
          <a:r>
            <a:rPr lang="zh-TW" dirty="0"/>
            <a:t>e </a:t>
          </a:r>
          <a:r>
            <a:rPr lang="en-US" dirty="0"/>
            <a:t>memory</a:t>
          </a:r>
          <a:r>
            <a:rPr lang="zh-TW" dirty="0"/>
            <a:t> </a:t>
          </a:r>
          <a:r>
            <a:rPr lang="en-US" dirty="0"/>
            <a:t>spaces</a:t>
          </a:r>
          <a:r>
            <a:rPr lang="zh-TW" dirty="0"/>
            <a:t> that </a:t>
          </a:r>
          <a:r>
            <a:rPr lang="en-US" dirty="0"/>
            <a:t>an</a:t>
          </a:r>
          <a:r>
            <a:rPr lang="zh-TW" dirty="0"/>
            <a:t> </a:t>
          </a:r>
          <a:r>
            <a:rPr lang="en-US" dirty="0"/>
            <a:t>array</a:t>
          </a:r>
          <a:r>
            <a:rPr lang="zh-TW" dirty="0"/>
            <a:t> </a:t>
          </a:r>
          <a:r>
            <a:rPr lang="en-US" dirty="0">
              <a:latin typeface="Trebuchet MS" panose="020B0603020202020204"/>
            </a:rPr>
            <a:t>occupy</a:t>
          </a:r>
          <a:r>
            <a:rPr lang="zh-TW" dirty="0"/>
            <a:t> w</a:t>
          </a:r>
          <a:r>
            <a:rPr lang="en-US" dirty="0"/>
            <a:t>ou</a:t>
          </a:r>
          <a:r>
            <a:rPr lang="zh-TW" dirty="0"/>
            <a:t>l</a:t>
          </a:r>
          <a:r>
            <a:rPr lang="en-US" dirty="0"/>
            <a:t>d</a:t>
          </a:r>
          <a:r>
            <a:rPr lang="zh-TW" dirty="0"/>
            <a:t> </a:t>
          </a:r>
          <a:r>
            <a:rPr lang="en-US" dirty="0"/>
            <a:t>b</a:t>
          </a:r>
          <a:r>
            <a:rPr lang="zh-TW" dirty="0"/>
            <a:t>e </a:t>
          </a:r>
          <a:r>
            <a:rPr lang="en-US" dirty="0"/>
            <a:t>co</a:t>
          </a:r>
          <a:r>
            <a:rPr lang="zh-TW" dirty="0"/>
            <a:t>nt</a:t>
          </a:r>
          <a:r>
            <a:rPr lang="en-US" dirty="0"/>
            <a:t>inuous.</a:t>
          </a:r>
        </a:p>
      </dgm:t>
    </dgm:pt>
    <dgm:pt modelId="{374835D7-6EB7-41AE-8A45-147CF218F127}" type="parTrans" cxnId="{64378115-F8AF-48C7-B8AC-D9B30708EF47}">
      <dgm:prSet/>
      <dgm:spPr/>
      <dgm:t>
        <a:bodyPr/>
        <a:lstStyle/>
        <a:p>
          <a:endParaRPr lang="en-US"/>
        </a:p>
      </dgm:t>
    </dgm:pt>
    <dgm:pt modelId="{42C01C44-FF4F-47EB-A8D5-C4F7FC42BEE3}" type="sibTrans" cxnId="{64378115-F8AF-48C7-B8AC-D9B30708EF47}">
      <dgm:prSet/>
      <dgm:spPr/>
      <dgm:t>
        <a:bodyPr/>
        <a:lstStyle/>
        <a:p>
          <a:endParaRPr lang="en-US"/>
        </a:p>
      </dgm:t>
    </dgm:pt>
    <dgm:pt modelId="{FBEE2487-2F82-468B-8B1D-7B402D086AA3}" type="pres">
      <dgm:prSet presAssocID="{7CDBD358-626C-4A5F-BCA8-F69D399D91F7}" presName="diagram" presStyleCnt="0">
        <dgm:presLayoutVars>
          <dgm:dir/>
          <dgm:resizeHandles val="exact"/>
        </dgm:presLayoutVars>
      </dgm:prSet>
      <dgm:spPr/>
    </dgm:pt>
    <dgm:pt modelId="{3BA75B02-4E77-4DC9-B3E3-DFAEECF38357}" type="pres">
      <dgm:prSet presAssocID="{614CCA66-3005-4614-BCB1-23BF04BABE6C}" presName="node" presStyleLbl="node1" presStyleIdx="0" presStyleCnt="3">
        <dgm:presLayoutVars>
          <dgm:bulletEnabled val="1"/>
        </dgm:presLayoutVars>
      </dgm:prSet>
      <dgm:spPr/>
    </dgm:pt>
    <dgm:pt modelId="{7A1E8F8D-4D16-476A-B82F-6E35CEBE981E}" type="pres">
      <dgm:prSet presAssocID="{715F863E-65CC-4C4C-AA1B-D1DB31641CCD}" presName="sibTrans" presStyleCnt="0"/>
      <dgm:spPr/>
    </dgm:pt>
    <dgm:pt modelId="{DB0354AE-5005-4E9A-BE2E-CC88DC16D7D5}" type="pres">
      <dgm:prSet presAssocID="{781D118F-B2C5-4802-B97E-D6AA39082DC9}" presName="node" presStyleLbl="node1" presStyleIdx="1" presStyleCnt="3">
        <dgm:presLayoutVars>
          <dgm:bulletEnabled val="1"/>
        </dgm:presLayoutVars>
      </dgm:prSet>
      <dgm:spPr/>
    </dgm:pt>
    <dgm:pt modelId="{56B17CCA-AE06-4D61-9224-010CC625C6E6}" type="pres">
      <dgm:prSet presAssocID="{9F503523-E96D-47BE-8F6D-8D6A9DC6331F}" presName="sibTrans" presStyleCnt="0"/>
      <dgm:spPr/>
    </dgm:pt>
    <dgm:pt modelId="{BFF12ED4-503A-4150-9A7B-B8930575B68D}" type="pres">
      <dgm:prSet presAssocID="{FBD0B2AD-F805-4970-ACC3-CF6D4143FB42}" presName="node" presStyleLbl="node1" presStyleIdx="2" presStyleCnt="3">
        <dgm:presLayoutVars>
          <dgm:bulletEnabled val="1"/>
        </dgm:presLayoutVars>
      </dgm:prSet>
      <dgm:spPr/>
    </dgm:pt>
  </dgm:ptLst>
  <dgm:cxnLst>
    <dgm:cxn modelId="{27C15D04-4291-48FC-AC1C-0C6E6085084E}" type="presOf" srcId="{781D118F-B2C5-4802-B97E-D6AA39082DC9}" destId="{DB0354AE-5005-4E9A-BE2E-CC88DC16D7D5}" srcOrd="0" destOrd="0" presId="urn:microsoft.com/office/officeart/2005/8/layout/default"/>
    <dgm:cxn modelId="{64378115-F8AF-48C7-B8AC-D9B30708EF47}" srcId="{7CDBD358-626C-4A5F-BCA8-F69D399D91F7}" destId="{FBD0B2AD-F805-4970-ACC3-CF6D4143FB42}" srcOrd="2" destOrd="0" parTransId="{374835D7-6EB7-41AE-8A45-147CF218F127}" sibTransId="{42C01C44-FF4F-47EB-A8D5-C4F7FC42BEE3}"/>
    <dgm:cxn modelId="{255ECD18-7148-4B15-A8D2-B2CC8CA70540}" type="presOf" srcId="{FBD0B2AD-F805-4970-ACC3-CF6D4143FB42}" destId="{BFF12ED4-503A-4150-9A7B-B8930575B68D}" srcOrd="0" destOrd="0" presId="urn:microsoft.com/office/officeart/2005/8/layout/default"/>
    <dgm:cxn modelId="{4B76336A-747D-4179-ABCA-738D0631FA6D}" type="presOf" srcId="{7CDBD358-626C-4A5F-BCA8-F69D399D91F7}" destId="{FBEE2487-2F82-468B-8B1D-7B402D086AA3}" srcOrd="0" destOrd="0" presId="urn:microsoft.com/office/officeart/2005/8/layout/default"/>
    <dgm:cxn modelId="{A4648270-0F3C-4102-BD9F-58B86C0EE3ED}" srcId="{7CDBD358-626C-4A5F-BCA8-F69D399D91F7}" destId="{614CCA66-3005-4614-BCB1-23BF04BABE6C}" srcOrd="0" destOrd="0" parTransId="{9CF17F16-1F46-46C9-BFE5-989777D53332}" sibTransId="{715F863E-65CC-4C4C-AA1B-D1DB31641CCD}"/>
    <dgm:cxn modelId="{35120BA8-E7A4-400A-96A0-CF391004829F}" type="presOf" srcId="{614CCA66-3005-4614-BCB1-23BF04BABE6C}" destId="{3BA75B02-4E77-4DC9-B3E3-DFAEECF38357}" srcOrd="0" destOrd="0" presId="urn:microsoft.com/office/officeart/2005/8/layout/default"/>
    <dgm:cxn modelId="{C2CB24D0-8316-45AD-B43D-FCC2E4B4CDAB}" srcId="{7CDBD358-626C-4A5F-BCA8-F69D399D91F7}" destId="{781D118F-B2C5-4802-B97E-D6AA39082DC9}" srcOrd="1" destOrd="0" parTransId="{FD63BD0A-883F-44D6-9958-92195B21529C}" sibTransId="{9F503523-E96D-47BE-8F6D-8D6A9DC6331F}"/>
    <dgm:cxn modelId="{49E1028E-E74C-4DF5-9D0C-0C33B475D38B}" type="presParOf" srcId="{FBEE2487-2F82-468B-8B1D-7B402D086AA3}" destId="{3BA75B02-4E77-4DC9-B3E3-DFAEECF38357}" srcOrd="0" destOrd="0" presId="urn:microsoft.com/office/officeart/2005/8/layout/default"/>
    <dgm:cxn modelId="{7130127E-8929-49F2-993A-BFE4D413BC09}" type="presParOf" srcId="{FBEE2487-2F82-468B-8B1D-7B402D086AA3}" destId="{7A1E8F8D-4D16-476A-B82F-6E35CEBE981E}" srcOrd="1" destOrd="0" presId="urn:microsoft.com/office/officeart/2005/8/layout/default"/>
    <dgm:cxn modelId="{B02C23D1-38B5-4E4D-A179-7A9C04F72CA4}" type="presParOf" srcId="{FBEE2487-2F82-468B-8B1D-7B402D086AA3}" destId="{DB0354AE-5005-4E9A-BE2E-CC88DC16D7D5}" srcOrd="2" destOrd="0" presId="urn:microsoft.com/office/officeart/2005/8/layout/default"/>
    <dgm:cxn modelId="{65406E9E-E2E8-4EB4-AD4E-7CBA041C33C1}" type="presParOf" srcId="{FBEE2487-2F82-468B-8B1D-7B402D086AA3}" destId="{56B17CCA-AE06-4D61-9224-010CC625C6E6}" srcOrd="3" destOrd="0" presId="urn:microsoft.com/office/officeart/2005/8/layout/default"/>
    <dgm:cxn modelId="{83965EE4-A185-4F41-B1A2-CA2ECE484784}" type="presParOf" srcId="{FBEE2487-2F82-468B-8B1D-7B402D086AA3}" destId="{BFF12ED4-503A-4150-9A7B-B8930575B68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DC692-0C85-479B-803E-E51DEBEB1187}">
      <dsp:nvSpPr>
        <dsp:cNvPr id="0" name=""/>
        <dsp:cNvSpPr/>
      </dsp:nvSpPr>
      <dsp:spPr>
        <a:xfrm>
          <a:off x="0" y="0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By</a:t>
          </a:r>
          <a:r>
            <a:rPr lang="zh-TW" sz="2300" kern="1200"/>
            <a:t> </a:t>
          </a:r>
          <a:r>
            <a:rPr lang="en-US" sz="2300" kern="1200"/>
            <a:t>t</a:t>
          </a:r>
          <a:r>
            <a:rPr lang="zh-TW" sz="2300" kern="1200"/>
            <a:t>he </a:t>
          </a:r>
          <a:r>
            <a:rPr lang="en-US" sz="2300" kern="1200"/>
            <a:t>structure</a:t>
          </a:r>
          <a:r>
            <a:rPr lang="zh-TW" sz="2300" kern="1200"/>
            <a:t> we </a:t>
          </a:r>
          <a:r>
            <a:rPr lang="en-US" sz="2300" kern="1200"/>
            <a:t>s</a:t>
          </a:r>
          <a:r>
            <a:rPr lang="zh-TW" sz="2300" kern="1200"/>
            <a:t>ee </a:t>
          </a:r>
          <a:r>
            <a:rPr lang="en-US" sz="2300" kern="1200"/>
            <a:t>in</a:t>
          </a:r>
          <a:r>
            <a:rPr lang="zh-TW" sz="2300" kern="1200"/>
            <a:t> la</a:t>
          </a:r>
          <a:r>
            <a:rPr lang="en-US" sz="2300" kern="1200"/>
            <a:t>s</a:t>
          </a:r>
          <a:r>
            <a:rPr lang="zh-TW" sz="2300" kern="1200"/>
            <a:t>t pa</a:t>
          </a:r>
          <a:r>
            <a:rPr lang="en-US" sz="2300" kern="1200"/>
            <a:t>ge</a:t>
          </a:r>
          <a:r>
            <a:rPr lang="zh-TW" sz="2300" kern="1200"/>
            <a:t>, when we </a:t>
          </a:r>
          <a:r>
            <a:rPr lang="en-US" sz="2300" kern="1200"/>
            <a:t>u</a:t>
          </a:r>
          <a:r>
            <a:rPr lang="zh-TW" sz="2300" kern="1200"/>
            <a:t>s</a:t>
          </a:r>
          <a:r>
            <a:rPr lang="en-US" sz="2300" kern="1200"/>
            <a:t>e</a:t>
          </a:r>
          <a:r>
            <a:rPr lang="zh-TW" sz="2300" kern="1200"/>
            <a:t> the if</a:t>
          </a:r>
          <a:r>
            <a:rPr lang="en-US" sz="2300" kern="1200"/>
            <a:t>-e</a:t>
          </a:r>
          <a:r>
            <a:rPr lang="zh-TW" sz="2300" kern="1200"/>
            <a:t>l</a:t>
          </a:r>
          <a:r>
            <a:rPr lang="en-US" sz="2300" kern="1200"/>
            <a:t>se</a:t>
          </a:r>
          <a:r>
            <a:rPr lang="zh-TW" sz="2300" kern="1200"/>
            <a:t> c</a:t>
          </a:r>
          <a:r>
            <a:rPr lang="en-US" sz="2300" kern="1200"/>
            <a:t>ondi</a:t>
          </a:r>
          <a:r>
            <a:rPr lang="zh-TW" sz="2300" kern="1200"/>
            <a:t>ti</a:t>
          </a:r>
          <a:r>
            <a:rPr lang="en-US" sz="2300" kern="1200"/>
            <a:t>o</a:t>
          </a:r>
          <a:r>
            <a:rPr lang="zh-TW" sz="2300" kern="1200"/>
            <a:t>n</a:t>
          </a:r>
          <a:r>
            <a:rPr lang="en-US" sz="2300" kern="1200"/>
            <a:t>al</a:t>
          </a:r>
          <a:r>
            <a:rPr lang="zh-TW" sz="2300" kern="1200"/>
            <a:t> </a:t>
          </a:r>
          <a:r>
            <a:rPr lang="en-US" sz="2300" kern="1200"/>
            <a:t>expressio</a:t>
          </a:r>
          <a:r>
            <a:rPr lang="zh-TW" sz="2300" kern="1200"/>
            <a:t>n</a:t>
          </a:r>
          <a:r>
            <a:rPr lang="en-US" sz="2300" kern="1200"/>
            <a:t>s</a:t>
          </a:r>
          <a:r>
            <a:rPr lang="zh-TW" sz="2300" kern="1200"/>
            <a:t>, we </a:t>
          </a:r>
          <a:r>
            <a:rPr lang="en-US" sz="2300" kern="1200"/>
            <a:t>n</a:t>
          </a:r>
          <a:r>
            <a:rPr lang="zh-TW" sz="2300" kern="1200"/>
            <a:t>ee</a:t>
          </a:r>
          <a:r>
            <a:rPr lang="en-US" sz="2300" kern="1200"/>
            <a:t>d</a:t>
          </a:r>
          <a:r>
            <a:rPr lang="zh-TW" sz="2300" kern="1200"/>
            <a:t> a </a:t>
          </a:r>
          <a:r>
            <a:rPr lang="en-US" sz="2300" kern="1200"/>
            <a:t>if</a:t>
          </a:r>
          <a:r>
            <a:rPr lang="zh-TW" sz="2300" kern="1200"/>
            <a:t> </a:t>
          </a:r>
          <a:r>
            <a:rPr lang="en-US" sz="2300" kern="1200"/>
            <a:t>(</a:t>
          </a:r>
          <a:r>
            <a:rPr lang="zh-TW" sz="2300" kern="1200"/>
            <a:t> co</a:t>
          </a:r>
          <a:r>
            <a:rPr lang="en-US" sz="2300" kern="1200"/>
            <a:t>ndit</a:t>
          </a:r>
          <a:r>
            <a:rPr lang="zh-TW" sz="2300" kern="1200"/>
            <a:t>i</a:t>
          </a:r>
          <a:r>
            <a:rPr lang="en-US" sz="2300" kern="1200"/>
            <a:t>o</a:t>
          </a:r>
          <a:r>
            <a:rPr lang="zh-TW" sz="2300" kern="1200"/>
            <a:t>n </a:t>
          </a:r>
          <a:r>
            <a:rPr lang="en-US" sz="2300" kern="1200"/>
            <a:t>)</a:t>
          </a:r>
          <a:r>
            <a:rPr lang="zh-TW" sz="2300" kern="1200"/>
            <a:t> the</a:t>
          </a:r>
          <a:r>
            <a:rPr lang="en-US" sz="2300" kern="1200"/>
            <a:t>n</a:t>
          </a:r>
          <a:r>
            <a:rPr lang="zh-TW" sz="2300" kern="1200"/>
            <a:t> </a:t>
          </a:r>
          <a:r>
            <a:rPr lang="en-US" sz="2300" kern="1200"/>
            <a:t>w</a:t>
          </a:r>
          <a:r>
            <a:rPr lang="zh-TW" sz="2300" kern="1200"/>
            <a:t>e </a:t>
          </a:r>
          <a:r>
            <a:rPr lang="en-US" sz="2300" kern="1200"/>
            <a:t>u</a:t>
          </a:r>
          <a:r>
            <a:rPr lang="zh-TW" sz="2300" kern="1200"/>
            <a:t>se </a:t>
          </a:r>
          <a:r>
            <a:rPr lang="en-US" sz="2300" kern="1200"/>
            <a:t>a</a:t>
          </a:r>
          <a:r>
            <a:rPr lang="zh-TW" sz="2300" kern="1200"/>
            <a:t> </a:t>
          </a:r>
          <a:r>
            <a:rPr lang="en-US" sz="2300" kern="1200"/>
            <a:t>pair</a:t>
          </a:r>
          <a:r>
            <a:rPr lang="zh-TW" sz="2300" kern="1200"/>
            <a:t> of </a:t>
          </a:r>
          <a:r>
            <a:rPr lang="en-US" sz="2300" kern="1200"/>
            <a:t>{}</a:t>
          </a:r>
          <a:r>
            <a:rPr lang="zh-TW" sz="2300" kern="1200"/>
            <a:t> </a:t>
          </a:r>
          <a:r>
            <a:rPr lang="en-US" sz="2300" kern="1200"/>
            <a:t>to</a:t>
          </a:r>
          <a:r>
            <a:rPr lang="zh-TW" sz="2300" kern="1200"/>
            <a:t> </a:t>
          </a:r>
          <a:r>
            <a:rPr lang="en-US" sz="2300" kern="1200"/>
            <a:t>cover</a:t>
          </a:r>
          <a:r>
            <a:rPr lang="zh-TW" sz="2300" kern="1200"/>
            <a:t> </a:t>
          </a:r>
          <a:r>
            <a:rPr lang="en-US" sz="2300" kern="1200"/>
            <a:t>the</a:t>
          </a:r>
          <a:r>
            <a:rPr lang="zh-TW" sz="2300" kern="1200"/>
            <a:t> </a:t>
          </a:r>
          <a:r>
            <a:rPr lang="en-US" sz="2300" kern="1200"/>
            <a:t>program</a:t>
          </a:r>
          <a:r>
            <a:rPr lang="zh-TW" sz="2300" kern="1200"/>
            <a:t> which s</a:t>
          </a:r>
          <a:r>
            <a:rPr lang="en-US" sz="2300" kern="1200"/>
            <a:t>hou</a:t>
          </a:r>
          <a:r>
            <a:rPr lang="zh-TW" sz="2300" kern="1200"/>
            <a:t>l</a:t>
          </a:r>
          <a:r>
            <a:rPr lang="en-US" sz="2300" kern="1200"/>
            <a:t>d</a:t>
          </a:r>
          <a:r>
            <a:rPr lang="zh-TW" sz="2300" kern="1200"/>
            <a:t> </a:t>
          </a:r>
          <a:r>
            <a:rPr lang="en-US" sz="2300" kern="1200"/>
            <a:t>b</a:t>
          </a:r>
          <a:r>
            <a:rPr lang="zh-TW" sz="2300" kern="1200"/>
            <a:t>e </a:t>
          </a:r>
          <a:r>
            <a:rPr lang="en-US" sz="2300" kern="1200"/>
            <a:t>run</a:t>
          </a:r>
          <a:r>
            <a:rPr lang="zh-TW" sz="2300" kern="1200"/>
            <a:t> w</a:t>
          </a:r>
          <a:r>
            <a:rPr lang="en-US" sz="2300" kern="1200"/>
            <a:t>h</a:t>
          </a:r>
          <a:r>
            <a:rPr lang="zh-TW" sz="2300" kern="1200"/>
            <a:t>e</a:t>
          </a:r>
          <a:r>
            <a:rPr lang="en-US" sz="2300" kern="1200"/>
            <a:t>n</a:t>
          </a:r>
          <a:r>
            <a:rPr lang="zh-TW" sz="2300" kern="1200"/>
            <a:t> </a:t>
          </a:r>
          <a:r>
            <a:rPr lang="en-US" sz="2300" kern="1200"/>
            <a:t>th</a:t>
          </a:r>
          <a:r>
            <a:rPr lang="zh-TW" sz="2300" kern="1200"/>
            <a:t>e </a:t>
          </a:r>
          <a:r>
            <a:rPr lang="en-US" sz="2300" kern="1200"/>
            <a:t>condit</a:t>
          </a:r>
          <a:r>
            <a:rPr lang="zh-TW" sz="2300" kern="1200"/>
            <a:t>i</a:t>
          </a:r>
          <a:r>
            <a:rPr lang="en-US" sz="2300" kern="1200"/>
            <a:t>o</a:t>
          </a:r>
          <a:r>
            <a:rPr lang="zh-TW" sz="2300" kern="1200"/>
            <a:t>n </a:t>
          </a:r>
          <a:r>
            <a:rPr lang="en-US" sz="2300" kern="1200"/>
            <a:t>is</a:t>
          </a:r>
          <a:r>
            <a:rPr lang="zh-TW" sz="2300" kern="1200"/>
            <a:t> </a:t>
          </a:r>
          <a:r>
            <a:rPr lang="en-US" sz="2300" kern="1200"/>
            <a:t>s</a:t>
          </a:r>
          <a:r>
            <a:rPr lang="zh-TW" sz="2300" kern="1200"/>
            <a:t>at</a:t>
          </a:r>
          <a:r>
            <a:rPr lang="en-US" sz="2300" kern="1200"/>
            <a:t>ified</a:t>
          </a:r>
          <a:r>
            <a:rPr lang="zh-TW" sz="2300" kern="1200"/>
            <a:t>.</a:t>
          </a:r>
          <a:endParaRPr lang="en-US" sz="2300" kern="1200"/>
        </a:p>
      </dsp:txBody>
      <dsp:txXfrm>
        <a:off x="53952" y="53952"/>
        <a:ext cx="6271493" cy="1734162"/>
      </dsp:txXfrm>
    </dsp:sp>
    <dsp:sp modelId="{ABA7675D-5492-42D4-BC6B-C379D249CDE8}">
      <dsp:nvSpPr>
        <dsp:cNvPr id="0" name=""/>
        <dsp:cNvSpPr/>
      </dsp:nvSpPr>
      <dsp:spPr>
        <a:xfrm>
          <a:off x="1442719" y="2251415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fact , the else if function and the else function are not necessary for if-else conditional expressions. They will be used if you need them.</a:t>
          </a:r>
        </a:p>
      </dsp:txBody>
      <dsp:txXfrm>
        <a:off x="1496671" y="2305367"/>
        <a:ext cx="5427445" cy="1734162"/>
      </dsp:txXfrm>
    </dsp:sp>
    <dsp:sp modelId="{FC2EC09B-D026-4867-AA7C-04403B118B72}">
      <dsp:nvSpPr>
        <dsp:cNvPr id="0" name=""/>
        <dsp:cNvSpPr/>
      </dsp:nvSpPr>
      <dsp:spPr>
        <a:xfrm>
          <a:off x="6978069" y="1448069"/>
          <a:ext cx="1197343" cy="1197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47471" y="1448069"/>
        <a:ext cx="658539" cy="901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AE2D1-A1BF-45CD-8401-5D5FC7A221A3}">
      <dsp:nvSpPr>
        <dsp:cNvPr id="0" name=""/>
        <dsp:cNvSpPr/>
      </dsp:nvSpPr>
      <dsp:spPr>
        <a:xfrm>
          <a:off x="0" y="0"/>
          <a:ext cx="8103247" cy="8441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</a:t>
          </a:r>
          <a:r>
            <a:rPr lang="zh-TW" altLang="en-US" sz="1300" kern="1200" dirty="0"/>
            <a:t> </a:t>
          </a:r>
          <a:r>
            <a:rPr lang="en-US" altLang="zh-TW" sz="1300" kern="1200" dirty="0"/>
            <a:t>switch-case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expression,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need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to</a:t>
          </a:r>
          <a:r>
            <a:rPr lang="zh-TW" altLang="en-US" sz="1300" kern="1200" dirty="0"/>
            <a:t> </a:t>
          </a:r>
          <a:r>
            <a:rPr lang="en-US" altLang="zh-TW" sz="1300" kern="1200" dirty="0"/>
            <a:t>put</a:t>
          </a:r>
          <a:r>
            <a:rPr lang="zh-TW" altLang="en-US" sz="1300" kern="1200" dirty="0"/>
            <a:t> </a:t>
          </a:r>
          <a:r>
            <a:rPr lang="en-US" altLang="zh-TW" sz="1300" kern="1200" dirty="0"/>
            <a:t>a</a:t>
          </a:r>
          <a:r>
            <a:rPr lang="zh-TW" altLang="en-US" sz="1300" kern="1200" dirty="0"/>
            <a:t> </a:t>
          </a:r>
          <a:r>
            <a:rPr lang="en-US" altLang="zh-TW" sz="1300" kern="1200" dirty="0"/>
            <a:t>variable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into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switch</a:t>
          </a:r>
          <a:r>
            <a:rPr lang="zh-TW" altLang="en-US" sz="1300" kern="1200" dirty="0"/>
            <a:t> </a:t>
          </a:r>
          <a:r>
            <a:rPr lang="en-US" altLang="zh-TW" sz="1300" kern="1200" dirty="0"/>
            <a:t>function.</a:t>
          </a:r>
          <a:endParaRPr lang="en-US" sz="1300" kern="1200" dirty="0"/>
        </a:p>
      </dsp:txBody>
      <dsp:txXfrm>
        <a:off x="24725" y="24725"/>
        <a:ext cx="7093554" cy="794719"/>
      </dsp:txXfrm>
    </dsp:sp>
    <dsp:sp modelId="{B382FE98-D0B7-4BFD-921B-95DB2805F8B4}">
      <dsp:nvSpPr>
        <dsp:cNvPr id="0" name=""/>
        <dsp:cNvSpPr/>
      </dsp:nvSpPr>
      <dsp:spPr>
        <a:xfrm>
          <a:off x="605112" y="961414"/>
          <a:ext cx="8103247" cy="844169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And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switch</a:t>
          </a:r>
          <a:r>
            <a:rPr lang="zh-TW" altLang="en-US" sz="1300" kern="1200" dirty="0"/>
            <a:t> </a:t>
          </a:r>
          <a:r>
            <a:rPr lang="en-US" altLang="zh-TW" sz="1300" kern="1200" dirty="0"/>
            <a:t>function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will</a:t>
          </a:r>
          <a:r>
            <a:rPr lang="zh-TW" altLang="en-US" sz="1300" kern="1200" dirty="0"/>
            <a:t> </a:t>
          </a:r>
          <a:r>
            <a:rPr lang="en-US" altLang="zh-TW" sz="1300" kern="1200" dirty="0"/>
            <a:t>use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this</a:t>
          </a:r>
          <a:r>
            <a:rPr lang="zh-TW" altLang="en-US" sz="1300" kern="1200" dirty="0"/>
            <a:t> </a:t>
          </a:r>
          <a:r>
            <a:rPr lang="en-US" altLang="zh-TW" sz="1300" kern="1200" dirty="0"/>
            <a:t>variable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to</a:t>
          </a:r>
          <a:r>
            <a:rPr lang="zh-TW" altLang="en-US" sz="1300" kern="1200" dirty="0"/>
            <a:t> </a:t>
          </a:r>
          <a:r>
            <a:rPr lang="en-US" altLang="zh-TW" sz="1300" kern="1200" dirty="0"/>
            <a:t>judge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conditions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write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in</a:t>
          </a:r>
          <a:r>
            <a:rPr lang="zh-TW" altLang="en-US" sz="1300" kern="1200" dirty="0"/>
            <a:t> 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cases.</a:t>
          </a:r>
          <a:endParaRPr lang="en-US" sz="1300" kern="1200" dirty="0"/>
        </a:p>
      </dsp:txBody>
      <dsp:txXfrm>
        <a:off x="629837" y="986139"/>
        <a:ext cx="6899974" cy="794719"/>
      </dsp:txXfrm>
    </dsp:sp>
    <dsp:sp modelId="{23AA8F89-3668-4CE1-846E-91C3E0E9EBE4}">
      <dsp:nvSpPr>
        <dsp:cNvPr id="0" name=""/>
        <dsp:cNvSpPr/>
      </dsp:nvSpPr>
      <dsp:spPr>
        <a:xfrm>
          <a:off x="1210225" y="1922829"/>
          <a:ext cx="8103247" cy="844169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Case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will</a:t>
          </a:r>
          <a:r>
            <a:rPr lang="zh-TW" altLang="en-US" sz="1300" kern="1200" dirty="0"/>
            <a:t> </a:t>
          </a:r>
          <a:r>
            <a:rPr lang="en-US" altLang="zh-TW" sz="1300" kern="1200" dirty="0"/>
            <a:t>be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like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if</a:t>
          </a:r>
          <a:r>
            <a:rPr lang="zh-TW" altLang="en-US" sz="1300" kern="1200" dirty="0"/>
            <a:t> </a:t>
          </a:r>
          <a:r>
            <a:rPr lang="en-US" altLang="zh-TW" sz="1300" kern="1200" dirty="0"/>
            <a:t>,</a:t>
          </a:r>
          <a:r>
            <a:rPr lang="zh-TW" altLang="en-US" sz="1300" kern="1200" dirty="0"/>
            <a:t> </a:t>
          </a:r>
          <a:r>
            <a:rPr lang="en-US" altLang="zh-TW" sz="1300" kern="1200" dirty="0"/>
            <a:t>defa</a:t>
          </a:r>
          <a:r>
            <a:rPr lang="zh-TW" sz="1300" kern="1200" dirty="0"/>
            <a:t>ult will be like else function</a:t>
          </a:r>
          <a:r>
            <a:rPr lang="en-US" altLang="zh-TW" sz="1300" kern="1200" dirty="0"/>
            <a:t>.</a:t>
          </a:r>
          <a:endParaRPr lang="zh-TW" altLang="en-US" sz="1300" kern="1200" dirty="0"/>
        </a:p>
      </dsp:txBody>
      <dsp:txXfrm>
        <a:off x="1234950" y="1947554"/>
        <a:ext cx="6899974" cy="794719"/>
      </dsp:txXfrm>
    </dsp:sp>
    <dsp:sp modelId="{5A892E91-9728-45B2-A952-36715158EEE1}">
      <dsp:nvSpPr>
        <dsp:cNvPr id="0" name=""/>
        <dsp:cNvSpPr/>
      </dsp:nvSpPr>
      <dsp:spPr>
        <a:xfrm>
          <a:off x="1815337" y="2884244"/>
          <a:ext cx="8103247" cy="844169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</a:t>
          </a:r>
          <a:r>
            <a:rPr lang="zh-TW" altLang="en-US" sz="1300" kern="1200" dirty="0"/>
            <a:t> </a:t>
          </a:r>
          <a:r>
            <a:rPr lang="en-US" altLang="zh-TW" sz="1300" kern="1200" dirty="0"/>
            <a:t>switch-case,</a:t>
          </a:r>
          <a:r>
            <a:rPr lang="zh-TW" altLang="en-US" sz="1300" kern="1200" dirty="0"/>
            <a:t>  </a:t>
          </a:r>
          <a:r>
            <a:rPr lang="en-US" altLang="zh-TW" sz="1300" kern="1200" dirty="0"/>
            <a:t>in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end</a:t>
          </a:r>
          <a:r>
            <a:rPr lang="zh-TW" altLang="en-US" sz="1300" kern="1200" dirty="0"/>
            <a:t> </a:t>
          </a:r>
          <a:r>
            <a:rPr lang="en-US" altLang="zh-TW" sz="1300" kern="1200" dirty="0"/>
            <a:t>of</a:t>
          </a:r>
          <a:r>
            <a:rPr lang="zh-TW" altLang="en-US" sz="1300" kern="1200" dirty="0"/>
            <a:t> </a:t>
          </a:r>
          <a:r>
            <a:rPr lang="en-US" altLang="zh-TW" sz="1300" kern="1200" dirty="0"/>
            <a:t>all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cases</a:t>
          </a:r>
          <a:r>
            <a:rPr lang="zh-TW" altLang="en-US" sz="1300" kern="1200" dirty="0"/>
            <a:t> </a:t>
          </a:r>
          <a:r>
            <a:rPr lang="en-US" altLang="zh-TW" sz="1300" kern="1200" dirty="0"/>
            <a:t>or</a:t>
          </a:r>
          <a:r>
            <a:rPr lang="zh-TW" altLang="en-US" sz="1300" kern="1200" dirty="0"/>
            <a:t> </a:t>
          </a:r>
          <a:r>
            <a:rPr lang="en-US" altLang="zh-TW" sz="1300" kern="1200" dirty="0"/>
            <a:t>default</a:t>
          </a:r>
          <a:r>
            <a:rPr lang="zh-TW" altLang="en-US" sz="1300" kern="1200" dirty="0"/>
            <a:t> </a:t>
          </a:r>
          <a:r>
            <a:rPr lang="en-US" altLang="zh-TW" sz="1300" kern="1200" dirty="0"/>
            <a:t>functions</a:t>
          </a:r>
          <a:r>
            <a:rPr lang="zh-TW" altLang="en-US" sz="1300" kern="1200" dirty="0"/>
            <a:t> </a:t>
          </a:r>
          <a:r>
            <a:rPr lang="en-US" altLang="zh-TW" sz="1300" kern="1200" dirty="0"/>
            <a:t>,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always</a:t>
          </a:r>
          <a:r>
            <a:rPr lang="zh-TW" altLang="en-US" sz="1300" kern="1200" dirty="0"/>
            <a:t> </a:t>
          </a:r>
          <a:r>
            <a:rPr lang="en-US" altLang="zh-TW" sz="1300" kern="1200" dirty="0"/>
            <a:t>need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to</a:t>
          </a:r>
          <a:r>
            <a:rPr lang="zh-TW" altLang="en-US" sz="1300" kern="1200" dirty="0"/>
            <a:t> </a:t>
          </a:r>
          <a:r>
            <a:rPr lang="en-US" altLang="zh-TW" sz="1300" kern="1200" dirty="0"/>
            <a:t>have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a</a:t>
          </a:r>
          <a:r>
            <a:rPr lang="zh-TW" altLang="en-US" sz="1300" kern="1200" dirty="0"/>
            <a:t> </a:t>
          </a:r>
          <a:r>
            <a:rPr lang="en-US" altLang="zh-TW" sz="1300" kern="1200" dirty="0"/>
            <a:t>"break;"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to</a:t>
          </a:r>
          <a:r>
            <a:rPr lang="zh-TW" altLang="en-US" sz="1300" kern="1200" dirty="0"/>
            <a:t> </a:t>
          </a:r>
          <a:r>
            <a:rPr lang="en-US" altLang="zh-TW" sz="1300" kern="1200" dirty="0"/>
            <a:t>let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program</a:t>
          </a:r>
          <a:r>
            <a:rPr lang="zh-TW" altLang="en-US" sz="1300" kern="1200" dirty="0"/>
            <a:t> </a:t>
          </a:r>
          <a:r>
            <a:rPr lang="en-US" altLang="zh-TW" sz="1300" kern="1200" dirty="0"/>
            <a:t>jump</a:t>
          </a:r>
          <a:r>
            <a:rPr lang="zh-TW" altLang="en-US" sz="1300" kern="1200" dirty="0"/>
            <a:t> </a:t>
          </a:r>
          <a:r>
            <a:rPr lang="en-US" altLang="zh-TW" sz="1300" kern="1200" dirty="0"/>
            <a:t>out</a:t>
          </a:r>
          <a:r>
            <a:rPr lang="zh-TW" altLang="en-US" sz="1300" kern="1200" dirty="0"/>
            <a:t> </a:t>
          </a:r>
          <a:r>
            <a:rPr lang="en-US" altLang="zh-TW" sz="1300" kern="1200" dirty="0"/>
            <a:t>of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switch</a:t>
          </a:r>
          <a:r>
            <a:rPr lang="zh-TW" altLang="en-US" sz="1300" kern="1200" dirty="0"/>
            <a:t> </a:t>
          </a:r>
          <a:r>
            <a:rPr lang="en-US" altLang="zh-TW" sz="1300" kern="1200" dirty="0"/>
            <a:t>function.(</a:t>
          </a:r>
          <a:r>
            <a:rPr lang="zh-TW" altLang="en-US" sz="1300" kern="1200" dirty="0"/>
            <a:t> </a:t>
          </a:r>
          <a:r>
            <a:rPr lang="en-US" altLang="zh-TW" sz="1300" kern="1200" dirty="0"/>
            <a:t>you</a:t>
          </a:r>
          <a:r>
            <a:rPr lang="zh-TW" altLang="en-US" sz="1300" kern="1200" dirty="0"/>
            <a:t> </a:t>
          </a:r>
          <a:r>
            <a:rPr lang="en-US" altLang="zh-TW" sz="1300" kern="1200" dirty="0"/>
            <a:t>can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try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that</a:t>
          </a:r>
          <a:r>
            <a:rPr lang="zh-TW" altLang="en-US" sz="1300" kern="1200" dirty="0"/>
            <a:t> </a:t>
          </a:r>
          <a:r>
            <a:rPr lang="en-US" altLang="zh-TW" sz="1300" kern="1200" dirty="0"/>
            <a:t>what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will</a:t>
          </a:r>
          <a:r>
            <a:rPr lang="zh-TW" altLang="en-US" sz="1300" kern="1200" dirty="0"/>
            <a:t> </a:t>
          </a:r>
          <a:r>
            <a:rPr lang="en-US" altLang="zh-TW" sz="1300" kern="1200" dirty="0"/>
            <a:t>happen</a:t>
          </a:r>
          <a:r>
            <a:rPr lang="zh-TW" altLang="en-US" sz="1300" kern="1200" dirty="0"/>
            <a:t> </a:t>
          </a:r>
          <a:r>
            <a:rPr lang="en-US" altLang="zh-TW" sz="1300" kern="1200" dirty="0"/>
            <a:t>if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write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cases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without</a:t>
          </a:r>
          <a:r>
            <a:rPr lang="zh-TW" altLang="en-US" sz="1300" kern="1200" dirty="0"/>
            <a:t> </a:t>
          </a:r>
          <a:r>
            <a:rPr lang="en-US" altLang="zh-TW" sz="1300" kern="1200" dirty="0"/>
            <a:t>"break;"</a:t>
          </a:r>
          <a:r>
            <a:rPr lang="zh-TW" altLang="en-US" sz="1300" kern="1200" dirty="0"/>
            <a:t> </a:t>
          </a:r>
          <a:r>
            <a:rPr lang="en-US" altLang="zh-TW" sz="1300" kern="1200" dirty="0"/>
            <a:t>,</a:t>
          </a:r>
          <a:r>
            <a:rPr lang="zh-TW" altLang="en-US" sz="1300" kern="1200" dirty="0"/>
            <a:t>  </a:t>
          </a:r>
          <a:r>
            <a:rPr lang="en-US" altLang="zh-TW" sz="1300" kern="1200" dirty="0"/>
            <a:t>APCS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tested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this</a:t>
          </a:r>
          <a:r>
            <a:rPr lang="zh-TW" altLang="en-US" sz="1300" kern="1200" dirty="0"/>
            <a:t> </a:t>
          </a:r>
          <a:r>
            <a:rPr lang="en-US" altLang="zh-TW" sz="1300" kern="1200" dirty="0"/>
            <a:t>concept</a:t>
          </a:r>
          <a:r>
            <a:rPr lang="zh-TW" altLang="en-US" sz="1300" kern="1200" dirty="0"/>
            <a:t> </a:t>
          </a:r>
          <a:r>
            <a:rPr lang="en-US" altLang="zh-TW" sz="1300" kern="1200" dirty="0"/>
            <a:t>before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in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 </a:t>
          </a:r>
          <a:r>
            <a:rPr lang="en-US" altLang="zh-TW" sz="1300" kern="1200" dirty="0">
              <a:latin typeface="Rockwell"/>
            </a:rPr>
            <a:t>Multiple</a:t>
          </a:r>
          <a:r>
            <a:rPr lang="zh-TW" altLang="en-US" sz="1300" kern="1200" dirty="0">
              <a:latin typeface="Rockwell"/>
            </a:rPr>
            <a:t> </a:t>
          </a:r>
          <a:r>
            <a:rPr lang="en-US" altLang="zh-TW" sz="1300" kern="1200" dirty="0">
              <a:latin typeface="Rockwell"/>
            </a:rPr>
            <a:t>choice</a:t>
          </a:r>
          <a:r>
            <a:rPr lang="zh-TW" altLang="en-US" sz="1300" kern="1200" dirty="0">
              <a:latin typeface="Rockwell"/>
            </a:rPr>
            <a:t> </a:t>
          </a:r>
          <a:r>
            <a:rPr lang="en-US" altLang="zh-TW" sz="1300" kern="1200" dirty="0">
              <a:latin typeface="Rockwell"/>
            </a:rPr>
            <a:t>question</a:t>
          </a:r>
          <a:r>
            <a:rPr lang="en-US" sz="1300" kern="1200" dirty="0">
              <a:latin typeface="Rockwell"/>
            </a:rPr>
            <a:t>.</a:t>
          </a:r>
          <a:r>
            <a:rPr lang="en-US" sz="1300" kern="1200" dirty="0"/>
            <a:t> </a:t>
          </a:r>
          <a:r>
            <a:rPr lang="en-US" altLang="zh-TW" sz="1300" kern="1200" dirty="0"/>
            <a:t>)</a:t>
          </a:r>
          <a:endParaRPr lang="en-US" sz="1300" kern="1200" dirty="0"/>
        </a:p>
      </dsp:txBody>
      <dsp:txXfrm>
        <a:off x="1840062" y="2908969"/>
        <a:ext cx="6899974" cy="794719"/>
      </dsp:txXfrm>
    </dsp:sp>
    <dsp:sp modelId="{D8E1E319-587A-4D6E-A569-3BE62E10C8AC}">
      <dsp:nvSpPr>
        <dsp:cNvPr id="0" name=""/>
        <dsp:cNvSpPr/>
      </dsp:nvSpPr>
      <dsp:spPr>
        <a:xfrm>
          <a:off x="2420450" y="3845659"/>
          <a:ext cx="8103247" cy="844169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"break;"</a:t>
          </a:r>
          <a:r>
            <a:rPr lang="zh-TW" altLang="en-US" sz="1300" kern="1200" dirty="0"/>
            <a:t> </a:t>
          </a:r>
          <a:r>
            <a:rPr lang="en-US" altLang="zh-TW" sz="1300" kern="1200" dirty="0"/>
            <a:t>will</a:t>
          </a:r>
          <a:r>
            <a:rPr lang="zh-TW" altLang="en-US" sz="1300" kern="1200" dirty="0"/>
            <a:t> </a:t>
          </a:r>
          <a:r>
            <a:rPr lang="en-US" altLang="zh-TW" sz="1300" kern="1200" dirty="0"/>
            <a:t>be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explained</a:t>
          </a:r>
          <a:r>
            <a:rPr lang="zh-TW" altLang="en-US" sz="1300" kern="1200" dirty="0"/>
            <a:t> </a:t>
          </a:r>
          <a:r>
            <a:rPr lang="en-US" altLang="zh-TW" sz="1300" kern="1200" dirty="0"/>
            <a:t>again</a:t>
          </a:r>
          <a:r>
            <a:rPr lang="zh-TW" altLang="en-US" sz="1300" kern="1200" dirty="0"/>
            <a:t> </a:t>
          </a:r>
          <a:r>
            <a:rPr lang="en-US" altLang="zh-TW" sz="1300" kern="1200" dirty="0"/>
            <a:t>in</a:t>
          </a:r>
          <a:r>
            <a:rPr lang="zh-TW" altLang="en-US" sz="1300" kern="1200" dirty="0"/>
            <a:t> </a:t>
          </a:r>
          <a:r>
            <a:rPr lang="en-US" altLang="zh-TW" sz="1300" kern="1200" dirty="0"/>
            <a:t>the</a:t>
          </a:r>
          <a:r>
            <a:rPr lang="zh-TW" altLang="en-US" sz="1300" kern="1200" dirty="0"/>
            <a:t> </a:t>
          </a:r>
          <a:r>
            <a:rPr lang="en-US" altLang="zh-TW" sz="1300" kern="1200" dirty="0"/>
            <a:t>loops'</a:t>
          </a:r>
          <a:r>
            <a:rPr lang="zh-TW" altLang="en-US" sz="1300" kern="1200" dirty="0"/>
            <a:t> </a:t>
          </a:r>
          <a:r>
            <a:rPr lang="en-US" altLang="zh-TW" sz="1300" kern="1200" dirty="0"/>
            <a:t>chapter.</a:t>
          </a:r>
          <a:endParaRPr lang="zh-TW" altLang="en-US" sz="1300" kern="1200" dirty="0"/>
        </a:p>
      </dsp:txBody>
      <dsp:txXfrm>
        <a:off x="2445175" y="3870384"/>
        <a:ext cx="6899974" cy="794719"/>
      </dsp:txXfrm>
    </dsp:sp>
    <dsp:sp modelId="{79EC710C-12D9-42AD-A5FD-8130826B8870}">
      <dsp:nvSpPr>
        <dsp:cNvPr id="0" name=""/>
        <dsp:cNvSpPr/>
      </dsp:nvSpPr>
      <dsp:spPr>
        <a:xfrm>
          <a:off x="7554537" y="616712"/>
          <a:ext cx="548709" cy="5487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77997" y="616712"/>
        <a:ext cx="301789" cy="412904"/>
      </dsp:txXfrm>
    </dsp:sp>
    <dsp:sp modelId="{7CF7A49E-D9B3-4CFB-B27E-8DCA66194B56}">
      <dsp:nvSpPr>
        <dsp:cNvPr id="0" name=""/>
        <dsp:cNvSpPr/>
      </dsp:nvSpPr>
      <dsp:spPr>
        <a:xfrm>
          <a:off x="8159650" y="1578127"/>
          <a:ext cx="548709" cy="5487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283110" y="1578127"/>
        <a:ext cx="301789" cy="412904"/>
      </dsp:txXfrm>
    </dsp:sp>
    <dsp:sp modelId="{C85BA2BE-C360-4838-8F52-6A21282CF414}">
      <dsp:nvSpPr>
        <dsp:cNvPr id="0" name=""/>
        <dsp:cNvSpPr/>
      </dsp:nvSpPr>
      <dsp:spPr>
        <a:xfrm>
          <a:off x="8764762" y="2525472"/>
          <a:ext cx="548709" cy="5487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888222" y="2525472"/>
        <a:ext cx="301789" cy="412904"/>
      </dsp:txXfrm>
    </dsp:sp>
    <dsp:sp modelId="{E9432008-F4AE-49D0-AA93-65FC6F5E3BFF}">
      <dsp:nvSpPr>
        <dsp:cNvPr id="0" name=""/>
        <dsp:cNvSpPr/>
      </dsp:nvSpPr>
      <dsp:spPr>
        <a:xfrm>
          <a:off x="9369875" y="3496267"/>
          <a:ext cx="548709" cy="5487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493335" y="3496267"/>
        <a:ext cx="301789" cy="41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7B8F2-F6F5-4A77-B8FF-9B1907BEFD3F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90BD0-0210-432F-9F15-498722FB8600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51D16-6756-477E-8901-E37332FE6777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Break</a:t>
          </a:r>
          <a:r>
            <a:rPr lang="zh-TW" sz="2500" kern="1200"/>
            <a:t> </a:t>
          </a:r>
          <a:r>
            <a:rPr lang="en-US" sz="2500" kern="1200"/>
            <a:t>is</a:t>
          </a:r>
          <a:r>
            <a:rPr lang="zh-TW" sz="2500" kern="1200"/>
            <a:t> </a:t>
          </a:r>
          <a:r>
            <a:rPr lang="en-US" sz="2500" kern="1200"/>
            <a:t>a</a:t>
          </a:r>
          <a:r>
            <a:rPr lang="zh-TW" sz="2500" kern="1200"/>
            <a:t> </a:t>
          </a:r>
          <a:r>
            <a:rPr lang="en-US" sz="2500" kern="1200"/>
            <a:t>sk</a:t>
          </a:r>
          <a:r>
            <a:rPr lang="zh-TW" sz="2500" kern="1200"/>
            <a:t>i</a:t>
          </a:r>
          <a:r>
            <a:rPr lang="en-US" sz="2500" kern="1200"/>
            <a:t>ll</a:t>
          </a:r>
          <a:r>
            <a:rPr lang="zh-TW" sz="2500" kern="1200"/>
            <a:t> th</a:t>
          </a:r>
          <a:r>
            <a:rPr lang="en-US" sz="2500" kern="1200"/>
            <a:t>at</a:t>
          </a:r>
          <a:r>
            <a:rPr lang="zh-TW" sz="2500" kern="1200"/>
            <a:t> </a:t>
          </a:r>
          <a:r>
            <a:rPr lang="en-US" sz="2500" kern="1200"/>
            <a:t>we</a:t>
          </a:r>
          <a:r>
            <a:rPr lang="zh-TW" sz="2500" kern="1200"/>
            <a:t> ca</a:t>
          </a:r>
          <a:r>
            <a:rPr lang="en-US" sz="2500" kern="1200"/>
            <a:t>n</a:t>
          </a:r>
          <a:r>
            <a:rPr lang="zh-TW" sz="2500" kern="1200"/>
            <a:t> </a:t>
          </a:r>
          <a:r>
            <a:rPr lang="en-US" sz="2500" kern="1200"/>
            <a:t>u</a:t>
          </a:r>
          <a:r>
            <a:rPr lang="zh-TW" sz="2500" kern="1200"/>
            <a:t>se it </a:t>
          </a:r>
          <a:r>
            <a:rPr lang="en-US" sz="2500" kern="1200"/>
            <a:t>t</a:t>
          </a:r>
          <a:r>
            <a:rPr lang="zh-TW" sz="2500" kern="1200"/>
            <a:t>o</a:t>
          </a:r>
          <a:r>
            <a:rPr lang="zh-TW" sz="2500" b="1" kern="1200"/>
            <a:t> </a:t>
          </a:r>
          <a:r>
            <a:rPr lang="en-US" sz="2500" b="1" kern="1200"/>
            <a:t>jum</a:t>
          </a:r>
          <a:r>
            <a:rPr lang="zh-TW" sz="2500" b="1" kern="1200"/>
            <a:t>p o</a:t>
          </a:r>
          <a:r>
            <a:rPr lang="en-US" sz="2500" b="1" kern="1200"/>
            <a:t>ut</a:t>
          </a:r>
          <a:r>
            <a:rPr lang="zh-TW" sz="2500" b="1" kern="1200"/>
            <a:t> o</a:t>
          </a:r>
          <a:r>
            <a:rPr lang="en-US" sz="2500" b="1" kern="1200"/>
            <a:t>f</a:t>
          </a:r>
          <a:r>
            <a:rPr lang="zh-TW" sz="2500" b="1" kern="1200"/>
            <a:t> thi</a:t>
          </a:r>
          <a:r>
            <a:rPr lang="en-US" sz="2500" b="1" kern="1200"/>
            <a:t>s</a:t>
          </a:r>
          <a:r>
            <a:rPr lang="zh-TW" sz="2500" b="1" kern="1200"/>
            <a:t> </a:t>
          </a:r>
          <a:r>
            <a:rPr lang="en-US" sz="2500" b="1" kern="1200"/>
            <a:t>l</a:t>
          </a:r>
          <a:r>
            <a:rPr lang="zh-TW" sz="2500" b="1" kern="1200"/>
            <a:t>oop</a:t>
          </a:r>
          <a:r>
            <a:rPr lang="en-US" sz="2500" b="1" kern="1200"/>
            <a:t>.</a:t>
          </a:r>
          <a:endParaRPr lang="en-US" sz="2500" kern="1200"/>
        </a:p>
      </dsp:txBody>
      <dsp:txXfrm>
        <a:off x="1642860" y="607"/>
        <a:ext cx="4985943" cy="1422390"/>
      </dsp:txXfrm>
    </dsp:sp>
    <dsp:sp modelId="{E9AE9CE2-E937-49BD-9787-2186405B2CB3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CBB17-6917-46B4-A050-6940019DEA4F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1DAD1-CBF5-443C-8109-19FE24299A3D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</a:t>
          </a:r>
          <a:r>
            <a:rPr lang="zh-TW" sz="2500" kern="1200"/>
            <a:t>tinue </a:t>
          </a:r>
          <a:r>
            <a:rPr lang="en-US" sz="2500" kern="1200"/>
            <a:t>i</a:t>
          </a:r>
          <a:r>
            <a:rPr lang="zh-TW" sz="2500" kern="1200"/>
            <a:t>s a s</a:t>
          </a:r>
          <a:r>
            <a:rPr lang="en-US" sz="2500" kern="1200"/>
            <a:t>k</a:t>
          </a:r>
          <a:r>
            <a:rPr lang="zh-TW" sz="2500" kern="1200"/>
            <a:t>ill tha</a:t>
          </a:r>
          <a:r>
            <a:rPr lang="en-US" sz="2500" kern="1200"/>
            <a:t>t</a:t>
          </a:r>
          <a:r>
            <a:rPr lang="zh-TW" sz="2500" kern="1200"/>
            <a:t> </a:t>
          </a:r>
          <a:r>
            <a:rPr lang="en-US" sz="2500" kern="1200"/>
            <a:t>w</a:t>
          </a:r>
          <a:r>
            <a:rPr lang="zh-TW" sz="2500" kern="1200"/>
            <a:t>e ca</a:t>
          </a:r>
          <a:r>
            <a:rPr lang="en-US" sz="2500" kern="1200"/>
            <a:t>n</a:t>
          </a:r>
          <a:r>
            <a:rPr lang="zh-TW" sz="2500" kern="1200"/>
            <a:t> use i</a:t>
          </a:r>
          <a:r>
            <a:rPr lang="en-US" sz="2500" kern="1200"/>
            <a:t>t</a:t>
          </a:r>
          <a:r>
            <a:rPr lang="zh-TW" sz="2500" kern="1200"/>
            <a:t> </a:t>
          </a:r>
          <a:r>
            <a:rPr lang="en-US" sz="2500" kern="1200"/>
            <a:t>to</a:t>
          </a:r>
          <a:r>
            <a:rPr lang="zh-TW" sz="2500" b="1" kern="1200"/>
            <a:t> </a:t>
          </a:r>
          <a:r>
            <a:rPr lang="en-US" sz="2500" b="1" kern="1200"/>
            <a:t>jump</a:t>
          </a:r>
          <a:r>
            <a:rPr lang="zh-TW" sz="2500" b="1" kern="1200"/>
            <a:t> </a:t>
          </a:r>
          <a:r>
            <a:rPr lang="en-US" sz="2500" b="1" kern="1200"/>
            <a:t>out</a:t>
          </a:r>
          <a:r>
            <a:rPr lang="zh-TW" sz="2500" b="1" kern="1200"/>
            <a:t> </a:t>
          </a:r>
          <a:r>
            <a:rPr lang="en-US" sz="2500" b="1" kern="1200"/>
            <a:t>o</a:t>
          </a:r>
          <a:r>
            <a:rPr lang="zh-TW" sz="2500" b="1" kern="1200"/>
            <a:t>f </a:t>
          </a:r>
          <a:r>
            <a:rPr lang="en-US" sz="2500" b="1" kern="1200"/>
            <a:t>th</a:t>
          </a:r>
          <a:r>
            <a:rPr lang="zh-TW" sz="2500" b="1" kern="1200"/>
            <a:t>is </a:t>
          </a:r>
          <a:r>
            <a:rPr lang="en-US" sz="2500" b="1" kern="1200"/>
            <a:t>ti</a:t>
          </a:r>
          <a:r>
            <a:rPr lang="zh-TW" sz="2500" b="1" kern="1200"/>
            <a:t>m</a:t>
          </a:r>
          <a:r>
            <a:rPr lang="en-US" sz="2500" b="1" kern="1200"/>
            <a:t>e</a:t>
          </a:r>
          <a:r>
            <a:rPr lang="zh-TW" sz="2500" b="1" kern="1200"/>
            <a:t> </a:t>
          </a:r>
          <a:r>
            <a:rPr lang="en-US" sz="2500" b="1" kern="1200"/>
            <a:t>by</a:t>
          </a:r>
          <a:r>
            <a:rPr lang="zh-TW" sz="2500" b="1" kern="1200"/>
            <a:t> </a:t>
          </a:r>
          <a:r>
            <a:rPr lang="en-US" sz="2500" b="1" kern="1200"/>
            <a:t>s</a:t>
          </a:r>
          <a:r>
            <a:rPr lang="zh-TW" sz="2500" b="1" kern="1200"/>
            <a:t>o</a:t>
          </a:r>
          <a:r>
            <a:rPr lang="en-US" sz="2500" b="1" kern="1200"/>
            <a:t>m</a:t>
          </a:r>
          <a:r>
            <a:rPr lang="zh-TW" sz="2500" b="1" kern="1200"/>
            <a:t>e con</a:t>
          </a:r>
          <a:r>
            <a:rPr lang="en-US" sz="2500" b="1" kern="1200"/>
            <a:t>d</a:t>
          </a:r>
          <a:r>
            <a:rPr lang="zh-TW" sz="2500" b="1" kern="1200"/>
            <a:t>it</a:t>
          </a:r>
          <a:r>
            <a:rPr lang="en-US" sz="2500" b="1" kern="1200"/>
            <a:t>io</a:t>
          </a:r>
          <a:r>
            <a:rPr lang="zh-TW" sz="2500" b="1" kern="1200"/>
            <a:t>ns</a:t>
          </a:r>
          <a:r>
            <a:rPr lang="en-US" sz="2500" b="1" kern="1200"/>
            <a:t>.</a:t>
          </a:r>
          <a:endParaRPr lang="en-US" sz="2500" kern="1200"/>
        </a:p>
      </dsp:txBody>
      <dsp:txXfrm>
        <a:off x="1642860" y="1778595"/>
        <a:ext cx="4985943" cy="1422390"/>
      </dsp:txXfrm>
    </dsp:sp>
    <dsp:sp modelId="{DF825F70-E96D-4471-B609-8D9BEB3474F7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411DC-7E78-4FE8-A046-E0F78CAD7713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FB1A5-1906-4A14-A880-A181A0707080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</a:t>
          </a:r>
          <a:r>
            <a:rPr lang="zh-TW" sz="2500" kern="1200"/>
            <a:t>i</a:t>
          </a:r>
          <a:r>
            <a:rPr lang="en-US" sz="2500" kern="1200"/>
            <a:t>s</a:t>
          </a:r>
          <a:r>
            <a:rPr lang="zh-TW" sz="2500" kern="1200"/>
            <a:t> t</a:t>
          </a:r>
          <a:r>
            <a:rPr lang="en-US" sz="2500" kern="1200"/>
            <a:t>wo</a:t>
          </a:r>
          <a:r>
            <a:rPr lang="zh-TW" sz="2500" kern="1200"/>
            <a:t> s</a:t>
          </a:r>
          <a:r>
            <a:rPr lang="en-US" sz="2500" kern="1200"/>
            <a:t>k</a:t>
          </a:r>
          <a:r>
            <a:rPr lang="zh-TW" sz="2500" kern="1200"/>
            <a:t>i</a:t>
          </a:r>
          <a:r>
            <a:rPr lang="en-US" sz="2500" kern="1200"/>
            <a:t>lls</a:t>
          </a:r>
          <a:r>
            <a:rPr lang="zh-TW" sz="2500" kern="1200"/>
            <a:t> wi</a:t>
          </a:r>
          <a:r>
            <a:rPr lang="en-US" sz="2500" kern="1200"/>
            <a:t>ll</a:t>
          </a:r>
          <a:r>
            <a:rPr lang="zh-TW" sz="2500" kern="1200"/>
            <a:t> </a:t>
          </a:r>
          <a:r>
            <a:rPr lang="en-US" sz="2500" kern="1200"/>
            <a:t>be</a:t>
          </a:r>
          <a:r>
            <a:rPr lang="zh-TW" sz="2500" kern="1200"/>
            <a:t> </a:t>
          </a:r>
          <a:r>
            <a:rPr lang="en-US" sz="2500" kern="1200"/>
            <a:t>u</a:t>
          </a:r>
          <a:r>
            <a:rPr lang="zh-TW" sz="2500" kern="1200"/>
            <a:t>se very </a:t>
          </a:r>
          <a:r>
            <a:rPr lang="en-US" sz="2500" kern="1200"/>
            <a:t>wid</a:t>
          </a:r>
          <a:r>
            <a:rPr lang="zh-TW" sz="2500" kern="1200"/>
            <a:t>ely i</a:t>
          </a:r>
          <a:r>
            <a:rPr lang="en-US" sz="2500" kern="1200"/>
            <a:t>f</a:t>
          </a:r>
          <a:r>
            <a:rPr lang="zh-TW" sz="2500" kern="1200"/>
            <a:t> we </a:t>
          </a:r>
          <a:r>
            <a:rPr lang="en-US" sz="2500" kern="1200"/>
            <a:t>u</a:t>
          </a:r>
          <a:r>
            <a:rPr lang="zh-TW" sz="2500" kern="1200"/>
            <a:t>s</a:t>
          </a:r>
          <a:r>
            <a:rPr lang="en-US" sz="2500" kern="1200"/>
            <a:t>e</a:t>
          </a:r>
          <a:r>
            <a:rPr lang="zh-TW" sz="2500" kern="1200"/>
            <a:t> the </a:t>
          </a:r>
          <a:r>
            <a:rPr lang="en-US" sz="2500" kern="1200"/>
            <a:t>l</a:t>
          </a:r>
          <a:r>
            <a:rPr lang="zh-TW" sz="2500" kern="1200"/>
            <a:t>oo</a:t>
          </a:r>
          <a:r>
            <a:rPr lang="en-US" sz="2500" kern="1200"/>
            <a:t>p</a:t>
          </a:r>
          <a:r>
            <a:rPr lang="zh-TW" sz="2500" kern="1200"/>
            <a:t>s. </a:t>
          </a:r>
          <a:r>
            <a:rPr lang="en-US" sz="2500" kern="1200"/>
            <a:t>K</a:t>
          </a:r>
          <a:r>
            <a:rPr lang="zh-TW" sz="2500" kern="1200"/>
            <a:t>ee</a:t>
          </a:r>
          <a:r>
            <a:rPr lang="en-US" sz="2500" kern="1200"/>
            <a:t>p</a:t>
          </a:r>
          <a:r>
            <a:rPr lang="zh-TW" sz="2500" kern="1200"/>
            <a:t> th</a:t>
          </a:r>
          <a:r>
            <a:rPr lang="en-US" sz="2500" kern="1200"/>
            <a:t>e</a:t>
          </a:r>
          <a:r>
            <a:rPr lang="zh-TW" sz="2500" kern="1200"/>
            <a:t>se tw</a:t>
          </a:r>
          <a:r>
            <a:rPr lang="en-US" sz="2500" kern="1200"/>
            <a:t>o</a:t>
          </a:r>
          <a:r>
            <a:rPr lang="zh-TW" sz="2500" kern="1200"/>
            <a:t> i</a:t>
          </a:r>
          <a:r>
            <a:rPr lang="en-US" sz="2500" kern="1200"/>
            <a:t>n</a:t>
          </a:r>
          <a:r>
            <a:rPr lang="zh-TW" sz="2500" kern="1200"/>
            <a:t> </a:t>
          </a:r>
          <a:r>
            <a:rPr lang="en-US" sz="2500" kern="1200"/>
            <a:t>m</a:t>
          </a:r>
          <a:r>
            <a:rPr lang="zh-TW" sz="2500" kern="1200"/>
            <a:t>in</a:t>
          </a:r>
          <a:r>
            <a:rPr lang="en-US" sz="2500" kern="1200"/>
            <a:t>d</a:t>
          </a:r>
          <a:r>
            <a:rPr lang="zh-TW" sz="2500" kern="1200"/>
            <a:t>.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75B02-4E77-4DC9-B3E3-DFAEECF38357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Array</a:t>
          </a:r>
          <a:r>
            <a:rPr lang="zh-TW" sz="2500" kern="1200" dirty="0"/>
            <a:t> i</a:t>
          </a:r>
          <a:r>
            <a:rPr lang="en-US" sz="2500" kern="1200" dirty="0"/>
            <a:t>s</a:t>
          </a:r>
          <a:r>
            <a:rPr lang="zh-TW" sz="2500" kern="1200" dirty="0"/>
            <a:t> </a:t>
          </a:r>
          <a:r>
            <a:rPr lang="en-US" sz="2500" kern="1200" dirty="0"/>
            <a:t>a</a:t>
          </a:r>
          <a:r>
            <a:rPr lang="zh-TW" sz="2500" kern="1200" dirty="0"/>
            <a:t> </a:t>
          </a:r>
          <a:r>
            <a:rPr lang="en-US" sz="2500" kern="1200" dirty="0"/>
            <a:t>bas</a:t>
          </a:r>
          <a:r>
            <a:rPr lang="zh-TW" sz="2500" kern="1200" dirty="0"/>
            <a:t>e </a:t>
          </a:r>
          <a:r>
            <a:rPr lang="en-US" sz="2500" kern="1200" dirty="0"/>
            <a:t>data</a:t>
          </a:r>
          <a:r>
            <a:rPr lang="zh-TW" sz="2500" kern="1200" dirty="0"/>
            <a:t> st</a:t>
          </a:r>
          <a:r>
            <a:rPr lang="en-US" sz="2500" kern="1200" dirty="0"/>
            <a:t>ruct</a:t>
          </a:r>
          <a:r>
            <a:rPr lang="zh-TW" sz="2500" kern="1200" dirty="0"/>
            <a:t>u</a:t>
          </a:r>
          <a:r>
            <a:rPr lang="en-US" sz="2500" kern="1200" dirty="0"/>
            <a:t>re</a:t>
          </a:r>
          <a:r>
            <a:rPr lang="zh-TW" sz="2500" kern="1200" dirty="0"/>
            <a:t> </a:t>
          </a:r>
          <a:r>
            <a:rPr lang="en-US" sz="2500" kern="1200" dirty="0"/>
            <a:t>i</a:t>
          </a:r>
          <a:r>
            <a:rPr lang="zh-TW" sz="2500" kern="1200" dirty="0"/>
            <a:t>n </a:t>
          </a:r>
          <a:r>
            <a:rPr lang="en-US" sz="2500" kern="1200" dirty="0"/>
            <a:t>C</a:t>
          </a:r>
          <a:r>
            <a:rPr lang="en-US" sz="2500" kern="1200" dirty="0">
              <a:latin typeface="Trebuchet MS" panose="020B0603020202020204"/>
            </a:rPr>
            <a:t>++  </a:t>
          </a:r>
          <a:r>
            <a:rPr lang="en-US" altLang="zh-TW" sz="2500" kern="1200" dirty="0">
              <a:latin typeface="Trebuchet MS" panose="020B0603020202020204"/>
            </a:rPr>
            <a:t> </a:t>
          </a:r>
          <a:r>
            <a:rPr lang="en-US" sz="2500" kern="1200" dirty="0"/>
            <a:t>and</a:t>
          </a:r>
          <a:r>
            <a:rPr lang="zh-TW" sz="2500" kern="1200" dirty="0"/>
            <a:t> </a:t>
          </a:r>
          <a:r>
            <a:rPr lang="en-US" sz="2500" kern="1200" dirty="0"/>
            <a:t>i</a:t>
          </a:r>
          <a:r>
            <a:rPr lang="zh-TW" sz="2500" kern="1200" dirty="0"/>
            <a:t>t </a:t>
          </a:r>
          <a:r>
            <a:rPr lang="en-US" sz="2500" kern="1200" dirty="0"/>
            <a:t>is</a:t>
          </a:r>
          <a:r>
            <a:rPr lang="zh-TW" sz="2500" kern="1200" dirty="0"/>
            <a:t> </a:t>
          </a:r>
          <a:r>
            <a:rPr lang="en-US" sz="2500" kern="1200" dirty="0"/>
            <a:t>v</a:t>
          </a:r>
          <a:r>
            <a:rPr lang="zh-TW" sz="2500" kern="1200" dirty="0"/>
            <a:t>er</a:t>
          </a:r>
          <a:r>
            <a:rPr lang="en-US" sz="2500" kern="1200" dirty="0"/>
            <a:t>y</a:t>
          </a:r>
          <a:r>
            <a:rPr lang="zh-TW" sz="2500" kern="1200" dirty="0"/>
            <a:t> </a:t>
          </a:r>
          <a:r>
            <a:rPr lang="en-US" altLang="zh-TW" sz="2500" kern="1200" dirty="0">
              <a:latin typeface="Trebuchet MS" panose="020B0603020202020204"/>
            </a:rPr>
            <a:t>important</a:t>
          </a:r>
          <a:r>
            <a:rPr lang="zh-TW" sz="2500" kern="1200" dirty="0"/>
            <a:t> </a:t>
          </a:r>
          <a:r>
            <a:rPr lang="en-US" sz="2500" kern="1200" dirty="0"/>
            <a:t>an</a:t>
          </a:r>
          <a:r>
            <a:rPr lang="zh-TW" sz="2500" kern="1200" dirty="0"/>
            <a:t>d </a:t>
          </a:r>
          <a:r>
            <a:rPr lang="en-US" sz="2500" kern="1200" dirty="0"/>
            <a:t>useful.</a:t>
          </a:r>
          <a:endParaRPr lang="en-US" sz="2500" kern="1200" dirty="0">
            <a:latin typeface="Trebuchet MS" panose="020B0603020202020204"/>
          </a:endParaRPr>
        </a:p>
      </dsp:txBody>
      <dsp:txXfrm>
        <a:off x="1505181" y="1478"/>
        <a:ext cx="3146557" cy="1887934"/>
      </dsp:txXfrm>
    </dsp:sp>
    <dsp:sp modelId="{DB0354AE-5005-4E9A-BE2E-CC88DC16D7D5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</a:t>
          </a:r>
          <a:r>
            <a:rPr lang="zh-TW" sz="2500" kern="1200" dirty="0"/>
            <a:t>o </a:t>
          </a:r>
          <a:r>
            <a:rPr lang="en-US" sz="2500" kern="1200" dirty="0"/>
            <a:t>say</a:t>
          </a:r>
          <a:r>
            <a:rPr lang="zh-TW" sz="2500" kern="1200" dirty="0"/>
            <a:t> </a:t>
          </a:r>
          <a:r>
            <a:rPr lang="en-US" sz="2500" kern="1200" dirty="0"/>
            <a:t>simply,</a:t>
          </a:r>
          <a:r>
            <a:rPr lang="zh-TW" sz="2500" kern="1200" dirty="0"/>
            <a:t> </a:t>
          </a:r>
          <a:r>
            <a:rPr lang="en-US" sz="2500" kern="1200" dirty="0"/>
            <a:t>array</a:t>
          </a:r>
          <a:r>
            <a:rPr lang="zh-TW" sz="2500" kern="1200" dirty="0"/>
            <a:t> </a:t>
          </a:r>
          <a:r>
            <a:rPr lang="en-US" sz="2500" kern="1200" dirty="0"/>
            <a:t>in</a:t>
          </a:r>
          <a:r>
            <a:rPr lang="zh-TW" sz="2500" kern="1200" dirty="0"/>
            <a:t> </a:t>
          </a:r>
          <a:r>
            <a:rPr lang="en-US" sz="2500" kern="1200" dirty="0"/>
            <a:t>1-D</a:t>
          </a:r>
          <a:r>
            <a:rPr lang="zh-TW" sz="2500" kern="1200" dirty="0"/>
            <a:t> </a:t>
          </a:r>
          <a:r>
            <a:rPr lang="en-US" sz="2500" kern="1200" dirty="0"/>
            <a:t>jus</a:t>
          </a:r>
          <a:r>
            <a:rPr lang="zh-TW" sz="2500" kern="1200" dirty="0"/>
            <a:t>t </a:t>
          </a:r>
          <a:r>
            <a:rPr lang="en-US" sz="2500" kern="1200" dirty="0"/>
            <a:t>lik</a:t>
          </a:r>
          <a:r>
            <a:rPr lang="zh-TW" sz="2500" kern="1200" dirty="0"/>
            <a:t>e </a:t>
          </a:r>
          <a:r>
            <a:rPr lang="en-US" sz="2500" kern="1200" dirty="0"/>
            <a:t>a</a:t>
          </a:r>
          <a:r>
            <a:rPr lang="zh-TW" sz="2500" kern="1200" dirty="0"/>
            <a:t> </a:t>
          </a:r>
          <a:r>
            <a:rPr lang="en-US" sz="2500" kern="1200" dirty="0"/>
            <a:t>"</a:t>
          </a:r>
          <a:r>
            <a:rPr lang="zh-TW" sz="2500" kern="1200" dirty="0"/>
            <a:t>l</a:t>
          </a:r>
          <a:r>
            <a:rPr lang="en-US" sz="2500" kern="1200" dirty="0"/>
            <a:t>ist"</a:t>
          </a:r>
          <a:r>
            <a:rPr lang="zh-TW" sz="2500" kern="1200" dirty="0"/>
            <a:t> o</a:t>
          </a:r>
          <a:r>
            <a:rPr lang="en-US" sz="2500" kern="1200" dirty="0"/>
            <a:t>f</a:t>
          </a:r>
          <a:r>
            <a:rPr lang="zh-TW" sz="2500" kern="1200" dirty="0"/>
            <a:t> </a:t>
          </a:r>
          <a:r>
            <a:rPr lang="en-US" sz="2500" kern="1200" dirty="0"/>
            <a:t>a</a:t>
          </a:r>
          <a:r>
            <a:rPr lang="zh-TW" sz="2500" kern="1200" dirty="0"/>
            <a:t> </a:t>
          </a:r>
          <a:r>
            <a:rPr lang="en-US" sz="2500" kern="1200" dirty="0"/>
            <a:t>type</a:t>
          </a:r>
          <a:r>
            <a:rPr lang="zh-TW" sz="2500" kern="1200" dirty="0"/>
            <a:t> o</a:t>
          </a:r>
          <a:r>
            <a:rPr lang="en-US" sz="2500" kern="1200" dirty="0"/>
            <a:t>f</a:t>
          </a:r>
          <a:r>
            <a:rPr lang="zh-TW" sz="2500" kern="1200" dirty="0"/>
            <a:t> </a:t>
          </a:r>
          <a:r>
            <a:rPr lang="en-US" sz="2500" kern="1200" dirty="0"/>
            <a:t>data.</a:t>
          </a:r>
        </a:p>
      </dsp:txBody>
      <dsp:txXfrm>
        <a:off x="4966394" y="1478"/>
        <a:ext cx="3146557" cy="1887934"/>
      </dsp:txXfrm>
    </dsp:sp>
    <dsp:sp modelId="{BFF12ED4-503A-4150-9A7B-B8930575B68D}">
      <dsp:nvSpPr>
        <dsp:cNvPr id="0" name=""/>
        <dsp:cNvSpPr/>
      </dsp:nvSpPr>
      <dsp:spPr>
        <a:xfrm>
          <a:off x="3235787" y="2204068"/>
          <a:ext cx="3146557" cy="1887934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</a:t>
          </a:r>
          <a:r>
            <a:rPr lang="zh-TW" sz="2500" kern="1200" dirty="0"/>
            <a:t>n </a:t>
          </a:r>
          <a:r>
            <a:rPr lang="en-US" sz="2500" kern="1200" dirty="0"/>
            <a:t>the</a:t>
          </a:r>
          <a:r>
            <a:rPr lang="zh-TW" sz="2500" kern="1200" dirty="0"/>
            <a:t> </a:t>
          </a:r>
          <a:r>
            <a:rPr lang="en-US" sz="2500" kern="1200" dirty="0"/>
            <a:t>sy</a:t>
          </a:r>
          <a:r>
            <a:rPr lang="zh-TW" sz="2500" kern="1200" dirty="0"/>
            <a:t>s</a:t>
          </a:r>
          <a:r>
            <a:rPr lang="en-US" sz="2500" kern="1200" dirty="0"/>
            <a:t>t</a:t>
          </a:r>
          <a:r>
            <a:rPr lang="zh-TW" sz="2500" kern="1200" dirty="0"/>
            <a:t>e</a:t>
          </a:r>
          <a:r>
            <a:rPr lang="en-US" sz="2500" kern="1200" dirty="0"/>
            <a:t>m,</a:t>
          </a:r>
          <a:r>
            <a:rPr lang="zh-TW" sz="2500" kern="1200" dirty="0"/>
            <a:t> </a:t>
          </a:r>
          <a:r>
            <a:rPr lang="en-US" sz="2500" kern="1200" dirty="0"/>
            <a:t>th</a:t>
          </a:r>
          <a:r>
            <a:rPr lang="zh-TW" sz="2500" kern="1200" dirty="0"/>
            <a:t>e </a:t>
          </a:r>
          <a:r>
            <a:rPr lang="en-US" sz="2500" kern="1200" dirty="0"/>
            <a:t>memory</a:t>
          </a:r>
          <a:r>
            <a:rPr lang="zh-TW" sz="2500" kern="1200" dirty="0"/>
            <a:t> </a:t>
          </a:r>
          <a:r>
            <a:rPr lang="en-US" sz="2500" kern="1200" dirty="0"/>
            <a:t>spaces</a:t>
          </a:r>
          <a:r>
            <a:rPr lang="zh-TW" sz="2500" kern="1200" dirty="0"/>
            <a:t> that </a:t>
          </a:r>
          <a:r>
            <a:rPr lang="en-US" sz="2500" kern="1200" dirty="0"/>
            <a:t>an</a:t>
          </a:r>
          <a:r>
            <a:rPr lang="zh-TW" sz="2500" kern="1200" dirty="0"/>
            <a:t> </a:t>
          </a:r>
          <a:r>
            <a:rPr lang="en-US" sz="2500" kern="1200" dirty="0"/>
            <a:t>array</a:t>
          </a:r>
          <a:r>
            <a:rPr lang="zh-TW" sz="2500" kern="1200" dirty="0"/>
            <a:t> </a:t>
          </a:r>
          <a:r>
            <a:rPr lang="en-US" sz="2500" kern="1200" dirty="0">
              <a:latin typeface="Trebuchet MS" panose="020B0603020202020204"/>
            </a:rPr>
            <a:t>occupy</a:t>
          </a:r>
          <a:r>
            <a:rPr lang="zh-TW" sz="2500" kern="1200" dirty="0"/>
            <a:t> w</a:t>
          </a:r>
          <a:r>
            <a:rPr lang="en-US" sz="2500" kern="1200" dirty="0"/>
            <a:t>ou</a:t>
          </a:r>
          <a:r>
            <a:rPr lang="zh-TW" sz="2500" kern="1200" dirty="0"/>
            <a:t>l</a:t>
          </a:r>
          <a:r>
            <a:rPr lang="en-US" sz="2500" kern="1200" dirty="0"/>
            <a:t>d</a:t>
          </a:r>
          <a:r>
            <a:rPr lang="zh-TW" sz="2500" kern="1200" dirty="0"/>
            <a:t> </a:t>
          </a:r>
          <a:r>
            <a:rPr lang="en-US" sz="2500" kern="1200" dirty="0"/>
            <a:t>b</a:t>
          </a:r>
          <a:r>
            <a:rPr lang="zh-TW" sz="2500" kern="1200" dirty="0"/>
            <a:t>e </a:t>
          </a:r>
          <a:r>
            <a:rPr lang="en-US" sz="2500" kern="1200" dirty="0"/>
            <a:t>co</a:t>
          </a:r>
          <a:r>
            <a:rPr lang="zh-TW" sz="2500" kern="1200" dirty="0"/>
            <a:t>nt</a:t>
          </a:r>
          <a:r>
            <a:rPr lang="en-US" sz="2500" kern="1200" dirty="0"/>
            <a:t>inuous.</a:t>
          </a:r>
        </a:p>
      </dsp:txBody>
      <dsp:txXfrm>
        <a:off x="3235787" y="2204068"/>
        <a:ext cx="3146557" cy="188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直線接點​​(S)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(S)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矩形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矩形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矩形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等腰三角形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6B4A9-1611-4792-9094-5F34BCA07E0B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群組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橢圓​​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橢圓​​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284890-85D2-4D7B-8EF5-15A9C1DB8F42}" type="datetimeFigureOut">
              <a:rPr lang="en-US" dirty="0"/>
              <a:t>2/14/2023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F5661D-6934-4B32-B92C-470368BF1EC6}" type="datetimeFigureOut">
              <a:rPr lang="en-US" dirty="0"/>
              <a:t>2/14/2023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C6F822A4-8DA6-4447-9B1F-C5DB58435268}" type="datetimeFigureOut">
              <a:rPr lang="en-US" dirty="0"/>
              <a:t>2/14/2023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en-US"/>
          </a:p>
        </p:txBody>
      </p:sp>
      <p:grpSp>
        <p:nvGrpSpPr>
          <p:cNvPr id="8" name="群組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橢圓​​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橢圓​​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8D31E-DCDA-41A7-9C67-C4B11B94D21D}" type="datetimeFigureOut">
              <a:rPr lang="en-US" dirty="0"/>
              <a:t>2/14/2023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762C0-B258-48F1-ADE6-176B4174CCDD}" type="datetimeFigureOut">
              <a:rPr lang="en-US" dirty="0"/>
              <a:t>2/14/2023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919A6-33EB-49BD-A62F-1FA56B9F9712}" type="datetimeFigureOut">
              <a:rPr lang="en-US" dirty="0"/>
              <a:t>2/14/2023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4E7D1B-D673-4CF6-8672-009D42ABD2A0}" type="datetimeFigureOut">
              <a:rPr lang="en-US" dirty="0"/>
              <a:t>2/14/2023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16AA21-1863-4931-97CB-99D0A168701B}" type="datetimeFigureOut">
              <a:rPr lang="en-US" dirty="0"/>
              <a:t>2/14/2023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grpSp>
        <p:nvGrpSpPr>
          <p:cNvPr id="9" name="群組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橢圓​​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橢圓​​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2C379-9A7C-4C87-A116-CBE9F58B04C5}" type="datetimeFigureOut">
              <a:rPr lang="en-US" dirty="0"/>
              <a:t>2/14/2023</a:t>
            </a:fld>
            <a:endParaRPr lang="en-US"/>
          </a:p>
        </p:txBody>
      </p:sp>
      <p:grpSp>
        <p:nvGrpSpPr>
          <p:cNvPr id="8" name="群組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橢圓​​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橢圓​​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57CC2-0FC8-4686-B024-99790E0F5162}" type="datetimeFigureOut">
              <a:rPr lang="en-US" dirty="0"/>
              <a:t>2/14/2023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764DA5-CD3D-4590-A511-FCD3BC7A793E}" type="datetimeFigureOut">
              <a:rPr lang="en-US" dirty="0"/>
              <a:t>2/14/2023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12588-04B1-427B-82EE-E8DB90309F08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4C80-263E-416B-A8E0-580EDEADCBDC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直線接點​​(S)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(S)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矩形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等腰三角形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矩形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矩形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矩形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等腰三角形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等腰三角形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61BEF0D-F0BB-DE4B-95CE-6DB70DBA9567}" type="datetimeFigureOut">
              <a:rPr lang="en-US" dirty="0"/>
              <a:pPr rtl="0"/>
              <a:t>2/14/2023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8664C608-40B1-4030-A28D-5B74BC98ADCE}" type="datetimeFigureOut">
              <a:rPr lang="en-US" dirty="0"/>
              <a:t>2/14/2023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橢圓​​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橢圓​​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a00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blocks.org/downloads/" TargetMode="External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a003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a005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d64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a03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964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g595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i399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g27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f58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f313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a001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g006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a001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f312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f345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6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C++ Programing Note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Written by @study_dises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AC148-74C9-24FA-1910-6B8B1CA8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ea typeface="+mj-lt"/>
                <a:cs typeface="+mj-lt"/>
              </a:rPr>
              <a:t>Chapter 2 :</a:t>
            </a:r>
            <a:br>
              <a:rPr lang="en-US" altLang="zh-TW" b="1" dirty="0">
                <a:ea typeface="+mj-lt"/>
                <a:cs typeface="+mj-lt"/>
              </a:rPr>
            </a:br>
            <a:r>
              <a:rPr lang="en-US" altLang="zh-TW" b="1" dirty="0">
                <a:ea typeface="+mj-lt"/>
                <a:cs typeface="+mj-lt"/>
              </a:rPr>
              <a:t>Define variables and Input, Output </a:t>
            </a:r>
            <a:endParaRPr lang="zh-TW" b="1">
              <a:ea typeface="+mj-lt"/>
              <a:cs typeface="+mj-lt"/>
            </a:endParaRPr>
          </a:p>
          <a:p>
            <a:endParaRPr lang="zh-TW" altLang="en-US" b="1" dirty="0">
              <a:ea typeface="微軟正黑體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B391DC0-3536-5E6D-0FF4-15624B675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220443"/>
              </p:ext>
            </p:extLst>
          </p:nvPr>
        </p:nvGraphicFramePr>
        <p:xfrm>
          <a:off x="763895" y="2197459"/>
          <a:ext cx="8596311" cy="441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103">
                  <a:extLst>
                    <a:ext uri="{9D8B030D-6E8A-4147-A177-3AD203B41FA5}">
                      <a16:colId xmlns:a16="http://schemas.microsoft.com/office/drawing/2014/main" val="375574307"/>
                    </a:ext>
                  </a:extLst>
                </a:gridCol>
                <a:gridCol w="6248208">
                  <a:extLst>
                    <a:ext uri="{9D8B030D-6E8A-4147-A177-3AD203B41FA5}">
                      <a16:colId xmlns:a16="http://schemas.microsoft.com/office/drawing/2014/main" val="181538567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4000" dirty="0" err="1">
                          <a:effectLst/>
                        </a:rPr>
                        <a:t>int</a:t>
                      </a:r>
                      <a:r>
                        <a:rPr lang="af-ZA" sz="4000" dirty="0">
                          <a:effectLst/>
                        </a:rPr>
                        <a:t>​</a:t>
                      </a:r>
                      <a:endParaRPr lang="af-ZA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dirty="0" err="1">
                          <a:effectLst/>
                        </a:rPr>
                        <a:t>It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means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this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variable</a:t>
                      </a:r>
                      <a:r>
                        <a:rPr lang="af-ZA" altLang="zh-TW" sz="1800" dirty="0">
                          <a:effectLst/>
                        </a:rPr>
                        <a:t> is a integer </a:t>
                      </a:r>
                      <a:r>
                        <a:rPr lang="af-ZA" altLang="zh-TW" sz="1800" dirty="0" err="1">
                          <a:effectLst/>
                        </a:rPr>
                        <a:t>number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type</a:t>
                      </a:r>
                      <a:r>
                        <a:rPr lang="af-ZA" altLang="zh-TW" sz="1800" dirty="0">
                          <a:effectLst/>
                        </a:rPr>
                        <a:t>.​</a:t>
                      </a:r>
                      <a:endParaRPr lang="af-ZA" altLang="zh-TW" dirty="0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dirty="0" err="1">
                          <a:effectLst/>
                        </a:rPr>
                        <a:t>And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this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number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will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be</a:t>
                      </a:r>
                      <a:r>
                        <a:rPr lang="af-ZA" altLang="zh-TW" sz="1800" dirty="0">
                          <a:effectLst/>
                        </a:rPr>
                        <a:t> in </a:t>
                      </a:r>
                      <a:r>
                        <a:rPr lang="af-ZA" altLang="zh-TW" sz="1800" dirty="0" err="1">
                          <a:effectLst/>
                        </a:rPr>
                        <a:t>the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closed</a:t>
                      </a:r>
                      <a:r>
                        <a:rPr lang="af-ZA" altLang="zh-TW" sz="1800" dirty="0">
                          <a:effectLst/>
                        </a:rPr>
                        <a:t> interval​</a:t>
                      </a:r>
                      <a:endParaRPr lang="af-ZA" altLang="zh-TW" dirty="0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dirty="0">
                          <a:effectLst/>
                        </a:rPr>
                        <a:t> [ -2^31 , 2^31-1 ].​</a:t>
                      </a:r>
                      <a:endParaRPr lang="af-ZA" altLang="zh-TW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44392"/>
                  </a:ext>
                </a:extLst>
              </a:tr>
              <a:tr h="712304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4000" dirty="0" err="1">
                          <a:effectLst/>
                        </a:rPr>
                        <a:t>char</a:t>
                      </a:r>
                      <a:r>
                        <a:rPr lang="af-ZA" sz="4000" dirty="0">
                          <a:effectLst/>
                        </a:rPr>
                        <a:t>​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 dirty="0" err="1">
                          <a:effectLst/>
                        </a:rPr>
                        <a:t>It</a:t>
                      </a:r>
                      <a:r>
                        <a:rPr lang="af-ZA" altLang="zh-TW" sz="1800" u="none" strike="noStrike" dirty="0">
                          <a:effectLst/>
                        </a:rPr>
                        <a:t> 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means</a:t>
                      </a:r>
                      <a:r>
                        <a:rPr lang="af-ZA" altLang="zh-TW" sz="1800" u="none" strike="noStrike" dirty="0">
                          <a:effectLst/>
                        </a:rPr>
                        <a:t> 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this</a:t>
                      </a:r>
                      <a:r>
                        <a:rPr lang="af-ZA" altLang="zh-TW" sz="1800" u="none" strike="noStrike" dirty="0">
                          <a:effectLst/>
                        </a:rPr>
                        <a:t> 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variable</a:t>
                      </a:r>
                      <a:r>
                        <a:rPr lang="af-ZA" altLang="zh-TW" sz="1800" u="none" strike="noStrike" dirty="0">
                          <a:effectLst/>
                        </a:rPr>
                        <a:t> is </a:t>
                      </a:r>
                      <a:r>
                        <a:rPr lang="af-ZA" sz="1800" u="none" strike="noStrike" dirty="0">
                          <a:effectLst/>
                        </a:rPr>
                        <a:t>a</a:t>
                      </a:r>
                      <a:r>
                        <a:rPr lang="af-ZA" altLang="zh-TW" sz="1800" u="none" strike="noStrike" dirty="0">
                          <a:effectLst/>
                        </a:rPr>
                        <a:t> 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single</a:t>
                      </a:r>
                      <a:r>
                        <a:rPr lang="af-ZA" altLang="zh-TW" sz="1800" u="none" strike="noStrike" dirty="0">
                          <a:effectLst/>
                        </a:rPr>
                        <a:t> word 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like</a:t>
                      </a:r>
                      <a:r>
                        <a:rPr lang="af-ZA" altLang="zh-TW" sz="1800" u="none" strike="noStrike" dirty="0">
                          <a:effectLst/>
                        </a:rPr>
                        <a:t> 'A' , 'B' 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or</a:t>
                      </a:r>
                      <a:r>
                        <a:rPr lang="af-ZA" altLang="zh-TW" sz="1800" u="none" strike="noStrike" dirty="0">
                          <a:effectLst/>
                        </a:rPr>
                        <a:t> 'z'.</a:t>
                      </a:r>
                      <a:r>
                        <a:rPr lang="af-ZA" sz="1800" dirty="0">
                          <a:effectLst/>
                        </a:rPr>
                        <a:t>​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9154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000" u="none" strike="noStrike" dirty="0">
                          <a:effectLst/>
                        </a:rPr>
                        <a:t>float</a:t>
                      </a:r>
                      <a:r>
                        <a:rPr lang="en-US" altLang="zh-TW" sz="4000" dirty="0">
                          <a:effectLst/>
                        </a:rPr>
                        <a:t>​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 dirty="0" err="1">
                          <a:effectLst/>
                        </a:rPr>
                        <a:t>It</a:t>
                      </a:r>
                      <a:r>
                        <a:rPr lang="af-ZA" altLang="zh-TW" sz="1800" u="none" strike="noStrike" dirty="0">
                          <a:effectLst/>
                        </a:rPr>
                        <a:t> 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means</a:t>
                      </a:r>
                      <a:r>
                        <a:rPr lang="af-ZA" altLang="zh-TW" sz="1800" u="none" strike="noStrike" dirty="0">
                          <a:effectLst/>
                        </a:rPr>
                        <a:t> 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this</a:t>
                      </a:r>
                      <a:r>
                        <a:rPr lang="af-ZA" altLang="zh-TW" sz="1800" u="none" strike="noStrike" dirty="0">
                          <a:effectLst/>
                        </a:rPr>
                        <a:t> 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variable</a:t>
                      </a:r>
                      <a:r>
                        <a:rPr lang="af-ZA" altLang="zh-TW" sz="1800" u="none" strike="noStrike" dirty="0">
                          <a:effectLst/>
                        </a:rPr>
                        <a:t> is a </a:t>
                      </a:r>
                      <a:r>
                        <a:rPr lang="af-ZA" altLang="zh-TW" sz="1800" u="none" strike="noStrike" dirty="0" err="1">
                          <a:effectLst/>
                        </a:rPr>
                        <a:t>number</a:t>
                      </a:r>
                      <a:r>
                        <a:rPr lang="af-ZA" altLang="zh-TW" sz="1800" u="none" strike="noStrike" dirty="0">
                          <a:effectLst/>
                        </a:rPr>
                        <a:t> </a:t>
                      </a:r>
                      <a:r>
                        <a:rPr lang="af-ZA" sz="1800" u="none" strike="noStrike" dirty="0" err="1">
                          <a:effectLst/>
                        </a:rPr>
                        <a:t>which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has</a:t>
                      </a:r>
                      <a:r>
                        <a:rPr lang="af-ZA" sz="1800" u="none" strike="noStrike" dirty="0">
                          <a:effectLst/>
                        </a:rPr>
                        <a:t> a </a:t>
                      </a:r>
                      <a:r>
                        <a:rPr lang="af-ZA" sz="1800" u="none" strike="noStrike" dirty="0" err="1">
                          <a:effectLst/>
                        </a:rPr>
                        <a:t>decimal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point</a:t>
                      </a:r>
                      <a:r>
                        <a:rPr lang="af-ZA" sz="1800" u="none" strike="noStrike" dirty="0">
                          <a:effectLst/>
                        </a:rPr>
                        <a:t>.</a:t>
                      </a:r>
                      <a:r>
                        <a:rPr lang="af-ZA" altLang="zh-TW" sz="1800" dirty="0">
                          <a:effectLst/>
                        </a:rPr>
                        <a:t>​</a:t>
                      </a:r>
                      <a:endParaRPr lang="af-ZA" altLang="zh-TW" dirty="0">
                        <a:effectLst/>
                      </a:endParaRPr>
                    </a:p>
                    <a:p>
                      <a:pPr algn="l" fontAlgn="base"/>
                      <a:r>
                        <a:rPr lang="af-ZA" sz="1800" u="none" strike="noStrike" dirty="0" err="1">
                          <a:effectLst/>
                        </a:rPr>
                        <a:t>And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it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just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can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be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accurate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at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about</a:t>
                      </a:r>
                      <a:r>
                        <a:rPr lang="af-ZA" sz="1800" u="none" strike="noStrike" dirty="0">
                          <a:effectLst/>
                        </a:rPr>
                        <a:t> 6 </a:t>
                      </a:r>
                      <a:r>
                        <a:rPr lang="af-ZA" sz="1800" u="none" strike="noStrike" dirty="0" err="1">
                          <a:effectLst/>
                        </a:rPr>
                        <a:t>to</a:t>
                      </a:r>
                      <a:r>
                        <a:rPr lang="af-ZA" sz="1800" u="none" strike="noStrike" dirty="0">
                          <a:effectLst/>
                        </a:rPr>
                        <a:t> 7 </a:t>
                      </a:r>
                      <a:r>
                        <a:rPr lang="af-ZA" sz="1800" u="none" strike="noStrike" dirty="0" err="1">
                          <a:effectLst/>
                        </a:rPr>
                        <a:t>numbers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after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the</a:t>
                      </a:r>
                      <a:r>
                        <a:rPr lang="af-ZA" sz="1800" dirty="0">
                          <a:effectLst/>
                        </a:rPr>
                        <a:t>​ </a:t>
                      </a:r>
                      <a:r>
                        <a:rPr lang="af-ZA" sz="1800" u="none" strike="noStrike" dirty="0" err="1">
                          <a:effectLst/>
                        </a:rPr>
                        <a:t>point</a:t>
                      </a:r>
                      <a:r>
                        <a:rPr lang="af-ZA" sz="1800" u="none" strike="noStrike" dirty="0">
                          <a:effectLst/>
                        </a:rPr>
                        <a:t>.</a:t>
                      </a:r>
                      <a:r>
                        <a:rPr lang="af-ZA" sz="1800" dirty="0">
                          <a:effectLst/>
                        </a:rPr>
                        <a:t>​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7416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4000" u="none" strike="noStrike" dirty="0">
                          <a:effectLst/>
                        </a:rPr>
                        <a:t>double</a:t>
                      </a:r>
                      <a:r>
                        <a:rPr lang="en-US" altLang="zh-TW" sz="4000" dirty="0">
                          <a:effectLst/>
                        </a:rPr>
                        <a:t>​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dirty="0" err="1">
                          <a:effectLst/>
                        </a:rPr>
                        <a:t>Just</a:t>
                      </a:r>
                      <a:r>
                        <a:rPr lang="af-ZA" altLang="zh-TW" sz="1800" dirty="0">
                          <a:effectLst/>
                        </a:rPr>
                        <a:t> same as </a:t>
                      </a:r>
                      <a:r>
                        <a:rPr lang="af-ZA" altLang="zh-TW" sz="1800" dirty="0" err="1">
                          <a:effectLst/>
                        </a:rPr>
                        <a:t>float</a:t>
                      </a:r>
                      <a:r>
                        <a:rPr lang="af-ZA" altLang="zh-TW" sz="1800" dirty="0">
                          <a:effectLst/>
                        </a:rPr>
                        <a:t>, </a:t>
                      </a:r>
                      <a:r>
                        <a:rPr lang="af-ZA" altLang="zh-TW" sz="1800" dirty="0" err="1">
                          <a:effectLst/>
                        </a:rPr>
                        <a:t>but</a:t>
                      </a:r>
                      <a:r>
                        <a:rPr lang="af-ZA" altLang="zh-TW" sz="1800" dirty="0">
                          <a:effectLst/>
                        </a:rPr>
                        <a:t> </a:t>
                      </a:r>
                      <a:r>
                        <a:rPr lang="af-ZA" altLang="zh-TW" sz="1800" dirty="0" err="1">
                          <a:effectLst/>
                        </a:rPr>
                        <a:t>it</a:t>
                      </a:r>
                      <a:r>
                        <a:rPr lang="af-ZA" altLang="zh-TW" sz="1800" dirty="0">
                          <a:effectLst/>
                        </a:rPr>
                        <a:t> </a:t>
                      </a:r>
                      <a:r>
                        <a:rPr lang="af-ZA" sz="1800" u="none" strike="noStrike" dirty="0" err="1">
                          <a:effectLst/>
                        </a:rPr>
                        <a:t>can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be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accurate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at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about</a:t>
                      </a:r>
                      <a:r>
                        <a:rPr lang="af-ZA" sz="1800" u="none" strike="noStrike" dirty="0">
                          <a:effectLst/>
                        </a:rPr>
                        <a:t> 15 </a:t>
                      </a:r>
                      <a:r>
                        <a:rPr lang="af-ZA" sz="1800" u="none" strike="noStrike" dirty="0" err="1">
                          <a:effectLst/>
                        </a:rPr>
                        <a:t>to</a:t>
                      </a:r>
                      <a:r>
                        <a:rPr lang="af-ZA" sz="1800" u="none" strike="noStrike" dirty="0">
                          <a:effectLst/>
                        </a:rPr>
                        <a:t> 16 </a:t>
                      </a:r>
                      <a:r>
                        <a:rPr lang="af-ZA" altLang="zh-TW" sz="1800" dirty="0">
                          <a:effectLst/>
                        </a:rPr>
                        <a:t>​</a:t>
                      </a:r>
                      <a:r>
                        <a:rPr lang="af-ZA" sz="1800" u="none" strike="noStrike" dirty="0" err="1">
                          <a:effectLst/>
                        </a:rPr>
                        <a:t>numbers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after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the</a:t>
                      </a:r>
                      <a:r>
                        <a:rPr lang="af-ZA" sz="1800" u="none" strike="noStrike" dirty="0">
                          <a:effectLst/>
                        </a:rPr>
                        <a:t> </a:t>
                      </a:r>
                      <a:r>
                        <a:rPr lang="af-ZA" sz="1800" u="none" strike="noStrike" dirty="0" err="1">
                          <a:effectLst/>
                        </a:rPr>
                        <a:t>point</a:t>
                      </a:r>
                      <a:r>
                        <a:rPr lang="af-ZA" sz="1800" u="none" strike="noStrike" dirty="0">
                          <a:effectLst/>
                        </a:rPr>
                        <a:t>.</a:t>
                      </a:r>
                      <a:r>
                        <a:rPr lang="af-ZA" altLang="zh-TW" sz="1800" dirty="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8413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4000" dirty="0">
                          <a:effectLst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altLang="zh-TW" sz="1800" dirty="0">
                          <a:effectLst/>
                        </a:rPr>
                        <a:t>Store "</a:t>
                      </a:r>
                      <a:r>
                        <a:rPr lang="af-ZA" altLang="zh-TW" sz="1800" dirty="0" err="1">
                          <a:effectLst/>
                        </a:rPr>
                        <a:t>true</a:t>
                      </a:r>
                      <a:r>
                        <a:rPr lang="af-ZA" altLang="zh-TW" sz="1800" dirty="0">
                          <a:effectLst/>
                        </a:rPr>
                        <a:t>" </a:t>
                      </a:r>
                      <a:r>
                        <a:rPr lang="af-ZA" altLang="zh-TW" sz="1800" dirty="0" err="1">
                          <a:effectLst/>
                        </a:rPr>
                        <a:t>or</a:t>
                      </a:r>
                      <a:r>
                        <a:rPr lang="af-ZA" altLang="zh-TW" sz="1800" dirty="0">
                          <a:effectLst/>
                        </a:rPr>
                        <a:t> "</a:t>
                      </a:r>
                      <a:r>
                        <a:rPr lang="af-ZA" altLang="zh-TW" sz="1800" dirty="0" err="1">
                          <a:effectLst/>
                        </a:rPr>
                        <a:t>false</a:t>
                      </a:r>
                      <a:r>
                        <a:rPr lang="af-ZA" altLang="zh-TW" sz="1800" dirty="0">
                          <a:effectLst/>
                        </a:rPr>
                        <a:t>".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7320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8AE7E98-E23C-B719-E4F9-5D0A7D25CDA4}"/>
              </a:ext>
            </a:extLst>
          </p:cNvPr>
          <p:cNvSpPr txBox="1"/>
          <p:nvPr/>
        </p:nvSpPr>
        <p:spPr>
          <a:xfrm>
            <a:off x="1474838" y="1831258"/>
            <a:ext cx="8646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In C</a:t>
            </a:r>
            <a:r>
              <a:rPr lang="en-US" altLang="zh-TW" dirty="0">
                <a:ea typeface="+mn-lt"/>
                <a:cs typeface="+mn-lt"/>
              </a:rPr>
              <a:t>++</a:t>
            </a:r>
            <a:r>
              <a:rPr lang="zh-TW">
                <a:ea typeface="+mn-lt"/>
                <a:cs typeface="+mn-lt"/>
              </a:rPr>
              <a:t> langange code, We have some types of variables.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46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1F9D2-BAC0-21EF-2573-846E993D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4955"/>
            <a:ext cx="8596668" cy="657123"/>
          </a:xfrm>
        </p:spPr>
        <p:txBody>
          <a:bodyPr/>
          <a:lstStyle/>
          <a:p>
            <a:r>
              <a:rPr lang="zh-TW" cap="all">
                <a:latin typeface="Rockwell Condensed"/>
                <a:ea typeface="微軟正黑體"/>
              </a:rPr>
              <a:t>DEFINE VARIABLES </a:t>
            </a:r>
            <a:r>
              <a:rPr lang="en-US" altLang="zh-TW" cap="all" dirty="0">
                <a:latin typeface="Rockwell Condensed"/>
                <a:ea typeface="微軟正黑體"/>
              </a:rPr>
              <a:t>sample</a:t>
            </a:r>
            <a:endParaRPr lang="zh-TW" altLang="en-US" cap="all" dirty="0">
              <a:latin typeface="Rockwell Condensed"/>
              <a:ea typeface="微軟正黑體"/>
              <a:cs typeface="+mj-lt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271B251-B924-E27A-5ECD-3F65D897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10" y="1890202"/>
            <a:ext cx="6891452" cy="3880773"/>
          </a:xfrm>
        </p:spPr>
      </p:pic>
    </p:spTree>
    <p:extLst>
      <p:ext uri="{BB962C8B-B14F-4D97-AF65-F5344CB8AC3E}">
        <p14:creationId xmlns:p14="http://schemas.microsoft.com/office/powerpoint/2010/main" val="140092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6557"/>
            <a:ext cx="8596668" cy="680279"/>
          </a:xfrm>
        </p:spPr>
        <p:txBody>
          <a:bodyPr/>
          <a:lstStyle/>
          <a:p>
            <a:r>
              <a:rPr lang="en-US" altLang="zh-TW" b="1" dirty="0">
                <a:latin typeface="Microsoft JhengHei"/>
                <a:ea typeface="微軟正黑體"/>
              </a:rPr>
              <a:t>Input and Output instructions</a:t>
            </a:r>
            <a:endParaRPr lang="en-US" altLang="zh-TW" b="1" dirty="0">
              <a:latin typeface="微軟正黑體"/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In C++, we also can use the scanf() function and printf() function which we use in C language, too.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But in C++, we have a easier way to do that by the "std" which we declared by the instruction "using namespace std;".</a:t>
            </a:r>
          </a:p>
          <a:p>
            <a:endParaRPr lang="zh-TW" altLang="en-US" dirty="0">
              <a:ea typeface="微軟正黑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E718BD4-1A05-9EBC-3E5A-579DF839B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39455"/>
              </p:ext>
            </p:extLst>
          </p:nvPr>
        </p:nvGraphicFramePr>
        <p:xfrm>
          <a:off x="758067" y="3622892"/>
          <a:ext cx="10731345" cy="25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467">
                  <a:extLst>
                    <a:ext uri="{9D8B030D-6E8A-4147-A177-3AD203B41FA5}">
                      <a16:colId xmlns:a16="http://schemas.microsoft.com/office/drawing/2014/main" val="3007967623"/>
                    </a:ext>
                  </a:extLst>
                </a:gridCol>
                <a:gridCol w="2636274">
                  <a:extLst>
                    <a:ext uri="{9D8B030D-6E8A-4147-A177-3AD203B41FA5}">
                      <a16:colId xmlns:a16="http://schemas.microsoft.com/office/drawing/2014/main" val="2354660065"/>
                    </a:ext>
                  </a:extLst>
                </a:gridCol>
                <a:gridCol w="6085604">
                  <a:extLst>
                    <a:ext uri="{9D8B030D-6E8A-4147-A177-3AD203B41FA5}">
                      <a16:colId xmlns:a16="http://schemas.microsoft.com/office/drawing/2014/main" val="815245494"/>
                    </a:ext>
                  </a:extLst>
                </a:gridCol>
              </a:tblGrid>
              <a:tr h="1253612">
                <a:tc>
                  <a:txBody>
                    <a:bodyPr/>
                    <a:lstStyle/>
                    <a:p>
                      <a:r>
                        <a:rPr lang="zh-TW" altLang="en-US" sz="3600" b="1"/>
                        <a:t>Input</a:t>
                      </a:r>
                      <a:endParaRPr lang="zh-TW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b="1"/>
                        <a:t>cin</a:t>
                      </a:r>
                      <a:endParaRPr lang="zh-TW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b="1"/>
                        <a:t>int a , b ;</a:t>
                      </a:r>
                    </a:p>
                    <a:p>
                      <a:pPr lvl="0">
                        <a:buNone/>
                      </a:pPr>
                      <a:r>
                        <a:rPr lang="zh-TW" altLang="en-US" sz="3600" b="1"/>
                        <a:t>cin &gt;&gt; a &gt;&gt; b ;</a:t>
                      </a:r>
                      <a:endParaRPr lang="zh-TW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53355"/>
                  </a:ext>
                </a:extLst>
              </a:tr>
              <a:tr h="1257736">
                <a:tc>
                  <a:txBody>
                    <a:bodyPr/>
                    <a:lstStyle/>
                    <a:p>
                      <a:r>
                        <a:rPr lang="zh-TW" altLang="en-US" sz="3600" b="1"/>
                        <a:t>Output</a:t>
                      </a:r>
                      <a:endParaRPr lang="zh-TW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b="1"/>
                        <a:t>cout</a:t>
                      </a:r>
                      <a:endParaRPr lang="zh-TW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b="1"/>
                        <a:t>cout &lt;&lt; "hello world" ;</a:t>
                      </a:r>
                      <a:endParaRPr lang="zh-TW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38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89027-24A7-0015-3528-0B6B88B3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39761"/>
            <a:ext cx="8596668" cy="890639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The important points of cin and cout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DB89F-7A37-6E70-C427-7447131FB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98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When we use the cin and cout in C++ for input and output, we must be careful about the &gt;&gt; and &lt;&lt; .</a:t>
            </a:r>
          </a:p>
          <a:p>
            <a:r>
              <a:rPr lang="zh-TW" altLang="en-US">
                <a:ea typeface="微軟正黑體"/>
              </a:rPr>
              <a:t>When we use cin , the dirction of arrow is to be right side "&gt;&gt;" .</a:t>
            </a:r>
          </a:p>
          <a:p>
            <a:r>
              <a:rPr lang="zh-TW" altLang="en-US">
                <a:ea typeface="微軟正黑體"/>
              </a:rPr>
              <a:t>On the other hand, the cout instruction , the direction of arrow is to be the left side "&lt;&lt;" .</a:t>
            </a:r>
          </a:p>
          <a:p>
            <a:r>
              <a:rPr lang="zh-TW" altLang="en-US">
                <a:ea typeface="微軟正黑體"/>
              </a:rPr>
              <a:t>I have a way to let you remember these rules in mind easier.</a:t>
            </a:r>
          </a:p>
          <a:p>
            <a:pPr lvl="1"/>
            <a:r>
              <a:rPr lang="zh-TW" altLang="en-US">
                <a:ea typeface="微軟正黑體"/>
              </a:rPr>
              <a:t>When we need to input a "thing" "into" a variable, so in this way, we have to use "cin(input) &gt;&gt;(to) variable" . </a:t>
            </a:r>
          </a:p>
          <a:p>
            <a:pPr lvl="1"/>
            <a:r>
              <a:rPr lang="zh-TW">
                <a:ea typeface="微軟正黑體"/>
              </a:rPr>
              <a:t>When we need to </a:t>
            </a:r>
            <a:r>
              <a:rPr lang="en-US" altLang="zh-TW" dirty="0">
                <a:ea typeface="微軟正黑體"/>
              </a:rPr>
              <a:t>o</a:t>
            </a:r>
            <a:r>
              <a:rPr lang="zh-TW">
                <a:ea typeface="微軟正黑體"/>
              </a:rPr>
              <a:t>u</a:t>
            </a:r>
            <a:r>
              <a:rPr lang="en-US" altLang="zh-TW" err="1">
                <a:ea typeface="微軟正黑體"/>
              </a:rPr>
              <a:t>tput</a:t>
            </a:r>
            <a:r>
              <a:rPr lang="zh-TW">
                <a:ea typeface="微軟正黑體"/>
              </a:rPr>
              <a:t> a "thing" </a:t>
            </a:r>
            <a:r>
              <a:rPr lang="en-US" altLang="zh-TW" dirty="0">
                <a:ea typeface="微軟正黑體"/>
              </a:rPr>
              <a:t>"</a:t>
            </a:r>
            <a:r>
              <a:rPr lang="zh-TW">
                <a:ea typeface="微軟正黑體"/>
              </a:rPr>
              <a:t>f</a:t>
            </a:r>
            <a:r>
              <a:rPr lang="en-US" altLang="zh-TW" dirty="0">
                <a:ea typeface="微軟正黑體"/>
              </a:rPr>
              <a:t>rom"</a:t>
            </a:r>
            <a:r>
              <a:rPr lang="zh-TW">
                <a:ea typeface="微軟正黑體"/>
              </a:rPr>
              <a:t> a variable, so in this way, we have to use "c</a:t>
            </a:r>
            <a:r>
              <a:rPr lang="en-US" altLang="zh-TW" dirty="0">
                <a:ea typeface="微軟正黑體"/>
              </a:rPr>
              <a:t>out</a:t>
            </a:r>
            <a:r>
              <a:rPr lang="zh-TW" dirty="0">
                <a:ea typeface="微軟正黑體"/>
              </a:rPr>
              <a:t> </a:t>
            </a:r>
            <a:r>
              <a:rPr lang="en-US" altLang="zh-TW" dirty="0">
                <a:ea typeface="微軟正黑體"/>
              </a:rPr>
              <a:t>&lt;&lt;</a:t>
            </a:r>
            <a:r>
              <a:rPr lang="zh-TW">
                <a:ea typeface="微軟正黑體"/>
              </a:rPr>
              <a:t>(</a:t>
            </a:r>
            <a:r>
              <a:rPr lang="en-US" altLang="zh-TW" dirty="0">
                <a:ea typeface="微軟正黑體"/>
              </a:rPr>
              <a:t>from</a:t>
            </a:r>
            <a:r>
              <a:rPr lang="zh-TW">
                <a:ea typeface="微軟正黑體"/>
              </a:rPr>
              <a:t>) variable" . </a:t>
            </a:r>
          </a:p>
        </p:txBody>
      </p:sp>
    </p:spTree>
    <p:extLst>
      <p:ext uri="{BB962C8B-B14F-4D97-AF65-F5344CB8AC3E}">
        <p14:creationId xmlns:p14="http://schemas.microsoft.com/office/powerpoint/2010/main" val="303583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Escape character and endl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050931-3B4E-606D-22B7-EACA255C7B3D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>
                <a:solidFill>
                  <a:schemeClr val="bg1"/>
                </a:solidFill>
              </a:rPr>
              <a:t>In this page, I just want to discuss about the '\n' first.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>
                <a:solidFill>
                  <a:schemeClr val="bg1"/>
                </a:solidFill>
              </a:rPr>
              <a:t>We can use '\n' to let we output the New Line.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>
                <a:solidFill>
                  <a:schemeClr val="bg1"/>
                </a:solidFill>
              </a:rPr>
              <a:t>"cout &lt;&lt; '\n' ; "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>
                <a:solidFill>
                  <a:schemeClr val="bg1"/>
                </a:solidFill>
              </a:rPr>
              <a:t>In C++ , we also have the other way to do this by the "endl" 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>
                <a:solidFill>
                  <a:schemeClr val="bg1"/>
                </a:solidFill>
              </a:rPr>
              <a:t>"cout &lt;&lt; endl ; "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>
                <a:solidFill>
                  <a:schemeClr val="bg1"/>
                </a:solidFill>
              </a:rPr>
              <a:t>These two instructions would be the same function in C++ 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75996F00-1BB1-F700-58F0-3B4D7E49F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480419"/>
              </p:ext>
            </p:extLst>
          </p:nvPr>
        </p:nvGraphicFramePr>
        <p:xfrm>
          <a:off x="6160379" y="972608"/>
          <a:ext cx="5014745" cy="49002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27257">
                  <a:extLst>
                    <a:ext uri="{9D8B030D-6E8A-4147-A177-3AD203B41FA5}">
                      <a16:colId xmlns:a16="http://schemas.microsoft.com/office/drawing/2014/main" val="885503218"/>
                    </a:ext>
                  </a:extLst>
                </a:gridCol>
                <a:gridCol w="3987488">
                  <a:extLst>
                    <a:ext uri="{9D8B030D-6E8A-4147-A177-3AD203B41FA5}">
                      <a16:colId xmlns:a16="http://schemas.microsoft.com/office/drawing/2014/main" val="317372619"/>
                    </a:ext>
                  </a:extLst>
                </a:gridCol>
              </a:tblGrid>
              <a:tr h="816712">
                <a:tc>
                  <a:txBody>
                    <a:bodyPr/>
                    <a:lstStyle/>
                    <a:p>
                      <a:pPr algn="l" fontAlgn="base"/>
                      <a:r>
                        <a:rPr lang="af-ZA" sz="2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\n​​</a:t>
                      </a:r>
                      <a:endParaRPr lang="af-ZA" sz="27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New line</a:t>
                      </a:r>
                      <a:r>
                        <a:rPr lang="af-ZA" sz="2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​</a:t>
                      </a:r>
                      <a:endParaRPr lang="af-ZA" sz="27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503240"/>
                  </a:ext>
                </a:extLst>
              </a:tr>
              <a:tr h="8167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\0​​</a:t>
                      </a:r>
                      <a:endParaRPr lang="en-US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end of a string​</a:t>
                      </a:r>
                      <a:endParaRPr lang="af-ZA" altLang="zh-TW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402745"/>
                  </a:ext>
                </a:extLst>
              </a:tr>
              <a:tr h="816712">
                <a:tc>
                  <a:txBody>
                    <a:bodyPr/>
                    <a:lstStyle/>
                    <a:p>
                      <a:pPr algn="l" fontAlgn="base"/>
                      <a:r>
                        <a:rPr lang="af-ZA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\t​​</a:t>
                      </a:r>
                      <a:endParaRPr lang="af-ZA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 tab</a:t>
                      </a:r>
                      <a:r>
                        <a:rPr lang="af-ZA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​</a:t>
                      </a:r>
                      <a:endParaRPr lang="af-ZA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55349"/>
                  </a:ext>
                </a:extLst>
              </a:tr>
              <a:tr h="816712">
                <a:tc>
                  <a:txBody>
                    <a:bodyPr/>
                    <a:lstStyle/>
                    <a:p>
                      <a:pPr algn="l" fontAlgn="base"/>
                      <a:r>
                        <a:rPr lang="af-ZA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\a​​</a:t>
                      </a:r>
                      <a:endParaRPr lang="af-ZA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Bell , an alarm sound</a:t>
                      </a:r>
                      <a:r>
                        <a:rPr lang="af-ZA" altLang="zh-TW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​</a:t>
                      </a:r>
                      <a:endParaRPr lang="af-ZA" altLang="zh-TW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95157"/>
                  </a:ext>
                </a:extLst>
              </a:tr>
              <a:tr h="8167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\'​​</a:t>
                      </a:r>
                      <a:endParaRPr lang="en-US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Output " </a:t>
                      </a:r>
                      <a:r>
                        <a:rPr lang="af-ZA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'   "</a:t>
                      </a:r>
                      <a:r>
                        <a:rPr lang="af-ZA" altLang="zh-TW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​​</a:t>
                      </a:r>
                      <a:endParaRPr lang="af-ZA" altLang="zh-TW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96501"/>
                  </a:ext>
                </a:extLst>
              </a:tr>
              <a:tr h="8167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\"​​</a:t>
                      </a:r>
                      <a:endParaRPr lang="en-US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Output " " "</a:t>
                      </a:r>
                      <a:r>
                        <a:rPr lang="af-ZA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​</a:t>
                      </a:r>
                      <a:endParaRPr lang="af-ZA" sz="27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33352" marR="166676" marT="166676" marB="16667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4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36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2.1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zh-TW">
                <a:ea typeface="+mn-lt"/>
                <a:cs typeface="+mn-lt"/>
              </a:rPr>
              <a:t>Please output your name with an adjective like </a:t>
            </a:r>
            <a:r>
              <a:rPr lang="en-US" altLang="zh-TW">
                <a:ea typeface="+mn-lt"/>
                <a:cs typeface="+mn-lt"/>
              </a:rPr>
              <a:t>"</a:t>
            </a:r>
            <a:r>
              <a:rPr lang="zh-TW">
                <a:ea typeface="+mn-lt"/>
                <a:cs typeface="+mn-lt"/>
              </a:rPr>
              <a:t>Dises is handsome.</a:t>
            </a:r>
            <a:r>
              <a:rPr lang="en-US" altLang="zh-TW">
                <a:ea typeface="+mn-lt"/>
                <a:cs typeface="+mn-lt"/>
              </a:rPr>
              <a:t>"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2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2.2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2">
              <a:spcBef>
                <a:spcPts val="400"/>
              </a:spcBef>
              <a:spcAft>
                <a:spcPts val="200"/>
              </a:spcAft>
            </a:pPr>
            <a:r>
              <a:rPr lang="zh-TW">
                <a:ea typeface="+mn-lt"/>
                <a:cs typeface="+mn-lt"/>
              </a:rPr>
              <a:t>Please </a:t>
            </a:r>
            <a:r>
              <a:rPr lang="en-US" altLang="zh-TW">
                <a:ea typeface="+mn-lt"/>
                <a:cs typeface="+mn-lt"/>
              </a:rPr>
              <a:t>write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pr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>
                <a:ea typeface="+mn-lt"/>
                <a:cs typeface="+mn-lt"/>
              </a:rPr>
              <a:t>gram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>
                <a:ea typeface="+mn-lt"/>
                <a:cs typeface="+mn-lt"/>
              </a:rPr>
              <a:t>o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in</a:t>
            </a:r>
            <a:r>
              <a:rPr lang="zh-TW">
                <a:ea typeface="+mn-lt"/>
                <a:cs typeface="+mn-lt"/>
              </a:rPr>
              <a:t>put </a:t>
            </a:r>
            <a:r>
              <a:rPr lang="en-US" altLang="zh-TW">
                <a:ea typeface="+mn-lt"/>
                <a:cs typeface="+mn-lt"/>
              </a:rPr>
              <a:t>2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u</a:t>
            </a:r>
            <a:r>
              <a:rPr lang="en-US" altLang="zh-TW" err="1">
                <a:ea typeface="+mn-lt"/>
                <a:cs typeface="+mn-lt"/>
              </a:rPr>
              <a:t>mbe</a:t>
            </a:r>
            <a:r>
              <a:rPr lang="zh-TW">
                <a:ea typeface="+mn-lt"/>
                <a:cs typeface="+mn-lt"/>
              </a:rPr>
              <a:t>r</a:t>
            </a:r>
            <a:r>
              <a:rPr lang="en-US" altLang="zh-TW">
                <a:ea typeface="+mn-lt"/>
                <a:cs typeface="+mn-lt"/>
              </a:rPr>
              <a:t>s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"m"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and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"n"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.</a:t>
            </a:r>
          </a:p>
          <a:p>
            <a:pPr marL="1143000" lvl="3">
              <a:spcBef>
                <a:spcPts val="400"/>
              </a:spcBef>
              <a:spcAft>
                <a:spcPts val="200"/>
              </a:spcAft>
            </a:pPr>
            <a:r>
              <a:rPr lang="en-US" altLang="zh-TW">
                <a:ea typeface="+mn-lt"/>
                <a:cs typeface="+mn-lt"/>
              </a:rPr>
              <a:t>And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defi</a:t>
            </a:r>
            <a:r>
              <a:rPr lang="zh-TW">
                <a:ea typeface="+mn-lt"/>
                <a:cs typeface="+mn-lt"/>
              </a:rPr>
              <a:t>n</a:t>
            </a:r>
            <a:r>
              <a:rPr lang="en-US" altLang="zh-TW">
                <a:ea typeface="+mn-lt"/>
                <a:cs typeface="+mn-lt"/>
              </a:rPr>
              <a:t>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a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ew</a:t>
            </a:r>
            <a:r>
              <a:rPr lang="zh-TW" altLang="en-US">
                <a:ea typeface="+mn-lt"/>
                <a:cs typeface="+mn-lt"/>
              </a:rPr>
              <a:t>  </a:t>
            </a:r>
            <a:r>
              <a:rPr lang="en-US" altLang="zh-TW">
                <a:ea typeface="+mn-lt"/>
                <a:cs typeface="+mn-lt"/>
              </a:rPr>
              <a:t>var</a:t>
            </a:r>
            <a:r>
              <a:rPr lang="zh-TW">
                <a:ea typeface="+mn-lt"/>
                <a:cs typeface="+mn-lt"/>
              </a:rPr>
              <a:t>ia</a:t>
            </a:r>
            <a:r>
              <a:rPr lang="en-US" altLang="zh-TW" err="1">
                <a:ea typeface="+mn-lt"/>
                <a:cs typeface="+mn-lt"/>
              </a:rPr>
              <a:t>ble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na</a:t>
            </a:r>
            <a:r>
              <a:rPr lang="en-US" altLang="zh-TW">
                <a:ea typeface="+mn-lt"/>
                <a:cs typeface="+mn-lt"/>
              </a:rPr>
              <a:t>me</a:t>
            </a:r>
            <a:r>
              <a:rPr lang="zh-TW">
                <a:ea typeface="+mn-lt"/>
                <a:cs typeface="+mn-lt"/>
              </a:rPr>
              <a:t>d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"a"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equal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err="1">
                <a:ea typeface="+mn-lt"/>
                <a:cs typeface="+mn-lt"/>
              </a:rPr>
              <a:t>m+n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,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en-US" altLang="zh-TW">
                <a:latin typeface="Rockwell"/>
                <a:ea typeface="+mn-lt"/>
                <a:cs typeface="+mn-lt"/>
              </a:rPr>
              <a:t>a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n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>
                <a:latin typeface="Rockwell"/>
                <a:ea typeface="+mn-lt"/>
                <a:cs typeface="+mn-lt"/>
              </a:rPr>
              <a:t>w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var</a:t>
            </a:r>
            <a:r>
              <a:rPr lang="zh-TW">
                <a:latin typeface="Rockwell"/>
                <a:ea typeface="+mn-lt"/>
                <a:cs typeface="+mn-lt"/>
              </a:rPr>
              <a:t>i</a:t>
            </a:r>
            <a:r>
              <a:rPr lang="en-US" altLang="zh-TW">
                <a:latin typeface="Rockwell"/>
                <a:ea typeface="+mn-lt"/>
                <a:cs typeface="+mn-lt"/>
              </a:rPr>
              <a:t>ab</a:t>
            </a:r>
            <a:r>
              <a:rPr lang="zh-TW">
                <a:latin typeface="Rockwell"/>
                <a:ea typeface="+mn-lt"/>
                <a:cs typeface="+mn-lt"/>
              </a:rPr>
              <a:t>le </a:t>
            </a:r>
            <a:r>
              <a:rPr lang="en-US" altLang="zh-TW">
                <a:latin typeface="Rockwell"/>
                <a:ea typeface="+mn-lt"/>
                <a:cs typeface="+mn-lt"/>
              </a:rPr>
              <a:t>named</a:t>
            </a:r>
            <a:r>
              <a:rPr lang="zh-TW" altLang="en-US">
                <a:latin typeface="Rockwell"/>
                <a:ea typeface="+mn-lt"/>
                <a:cs typeface="+mn-lt"/>
              </a:rPr>
              <a:t> </a:t>
            </a:r>
            <a:r>
              <a:rPr lang="en-US">
                <a:latin typeface="Rockwell"/>
                <a:ea typeface="+mn-lt"/>
                <a:cs typeface="+mn-lt"/>
              </a:rPr>
              <a:t>"b"</a:t>
            </a:r>
            <a:r>
              <a:rPr lang="en-US" altLang="zh-TW">
                <a:latin typeface="Rockwell"/>
                <a:ea typeface="+mn-lt"/>
                <a:cs typeface="+mn-lt"/>
              </a:rPr>
              <a:t>  equal</a:t>
            </a:r>
            <a:r>
              <a:rPr lang="zh-TW" altLang="en-US">
                <a:latin typeface="Rockwell"/>
                <a:ea typeface="+mn-lt"/>
                <a:cs typeface="+mn-lt"/>
              </a:rPr>
              <a:t> </a:t>
            </a:r>
            <a:endParaRPr lang="en-US">
              <a:latin typeface="Rockwell"/>
              <a:ea typeface="+mn-lt"/>
              <a:cs typeface="+mn-lt"/>
            </a:endParaRPr>
          </a:p>
          <a:p>
            <a:pPr marL="1143000" lvl="3">
              <a:spcBef>
                <a:spcPts val="400"/>
              </a:spcBef>
              <a:spcAft>
                <a:spcPts val="200"/>
              </a:spcAft>
            </a:pPr>
            <a:r>
              <a:rPr lang="en-US" altLang="zh-TW">
                <a:latin typeface="Rockwell"/>
                <a:ea typeface="+mn-lt"/>
                <a:cs typeface="+mn-lt"/>
              </a:rPr>
              <a:t>m-n</a:t>
            </a:r>
            <a:r>
              <a:rPr lang="zh-TW" altLang="en-US">
                <a:latin typeface="Rockwell"/>
                <a:ea typeface="+mn-lt"/>
                <a:cs typeface="+mn-lt"/>
              </a:rPr>
              <a:t> </a:t>
            </a:r>
            <a:r>
              <a:rPr lang="en-US" altLang="zh-TW">
                <a:latin typeface="Rockwell"/>
                <a:ea typeface="+mn-lt"/>
                <a:cs typeface="+mn-lt"/>
              </a:rPr>
              <a:t>, </a:t>
            </a:r>
            <a:r>
              <a:rPr lang="en-US" altLang="zh-TW">
                <a:ea typeface="+mn-lt"/>
                <a:cs typeface="+mn-lt"/>
              </a:rPr>
              <a:t>a</a:t>
            </a:r>
            <a:r>
              <a:rPr lang="zh-TW" altLang="en-US">
                <a:latin typeface="Rockwell"/>
                <a:ea typeface="+mn-lt"/>
                <a:cs typeface="+mn-lt"/>
              </a:rPr>
              <a:t> </a:t>
            </a:r>
            <a:r>
              <a:rPr lang="en-US" altLang="zh-TW">
                <a:latin typeface="Rockwell"/>
                <a:ea typeface="+mn-lt"/>
                <a:cs typeface="+mn-lt"/>
              </a:rPr>
              <a:t>n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>
                <a:latin typeface="Rockwell"/>
                <a:ea typeface="+mn-lt"/>
                <a:cs typeface="+mn-lt"/>
              </a:rPr>
              <a:t>w var</a:t>
            </a:r>
            <a:r>
              <a:rPr lang="zh-TW">
                <a:latin typeface="Rockwell"/>
                <a:ea typeface="+mn-lt"/>
                <a:cs typeface="+mn-lt"/>
              </a:rPr>
              <a:t>ia</a:t>
            </a:r>
            <a:r>
              <a:rPr lang="en-US" altLang="zh-TW" err="1">
                <a:latin typeface="Rockwell"/>
                <a:ea typeface="+mn-lt"/>
                <a:cs typeface="+mn-lt"/>
              </a:rPr>
              <a:t>ble</a:t>
            </a:r>
            <a:r>
              <a:rPr lang="en-US" altLang="zh-TW">
                <a:latin typeface="Rockwell"/>
                <a:ea typeface="+mn-lt"/>
                <a:cs typeface="+mn-lt"/>
              </a:rPr>
              <a:t> </a:t>
            </a:r>
            <a:r>
              <a:rPr lang="zh-TW">
                <a:latin typeface="Rockwell"/>
                <a:ea typeface="+mn-lt"/>
                <a:cs typeface="+mn-lt"/>
              </a:rPr>
              <a:t>n</a:t>
            </a:r>
            <a:r>
              <a:rPr lang="en-US" altLang="zh-TW">
                <a:latin typeface="Rockwell"/>
                <a:ea typeface="+mn-lt"/>
                <a:cs typeface="+mn-lt"/>
              </a:rPr>
              <a:t>a</a:t>
            </a:r>
            <a:r>
              <a:rPr lang="zh-TW">
                <a:latin typeface="Rockwell"/>
                <a:ea typeface="+mn-lt"/>
                <a:cs typeface="+mn-lt"/>
              </a:rPr>
              <a:t>me</a:t>
            </a:r>
            <a:r>
              <a:rPr lang="en-US" altLang="zh-TW">
                <a:latin typeface="Rockwell"/>
                <a:ea typeface="+mn-lt"/>
                <a:cs typeface="+mn-lt"/>
              </a:rPr>
              <a:t>d</a:t>
            </a:r>
            <a:r>
              <a:rPr lang="zh-TW" altLang="en-US">
                <a:latin typeface="Rockwell"/>
                <a:ea typeface="+mn-lt"/>
                <a:cs typeface="+mn-lt"/>
              </a:rPr>
              <a:t> </a:t>
            </a:r>
            <a:r>
              <a:rPr lang="en-US" altLang="zh-TW">
                <a:latin typeface="Rockwell"/>
                <a:ea typeface="+mn-lt"/>
                <a:cs typeface="+mn-lt"/>
              </a:rPr>
              <a:t>"c" equal</a:t>
            </a:r>
            <a:r>
              <a:rPr lang="zh-TW" altLang="en-US">
                <a:latin typeface="Rockwell"/>
                <a:ea typeface="+mn-lt"/>
                <a:cs typeface="+mn-lt"/>
              </a:rPr>
              <a:t>  </a:t>
            </a:r>
            <a:r>
              <a:rPr lang="en-US" altLang="zh-TW">
                <a:latin typeface="Rockwell"/>
                <a:ea typeface="+mn-lt"/>
                <a:cs typeface="+mn-lt"/>
              </a:rPr>
              <a:t>m</a:t>
            </a:r>
            <a:r>
              <a:rPr lang="zh-TW" altLang="en-US">
                <a:latin typeface="Rockwell"/>
                <a:ea typeface="+mn-lt"/>
                <a:cs typeface="+mn-lt"/>
              </a:rPr>
              <a:t>*</a:t>
            </a:r>
            <a:r>
              <a:rPr lang="en-US" altLang="zh-TW">
                <a:latin typeface="Rockwell"/>
                <a:ea typeface="+mn-lt"/>
                <a:cs typeface="+mn-lt"/>
              </a:rPr>
              <a:t>n</a:t>
            </a:r>
            <a:r>
              <a:rPr lang="zh-TW" altLang="en-US">
                <a:latin typeface="Rockwell"/>
                <a:ea typeface="+mn-lt"/>
                <a:cs typeface="+mn-lt"/>
              </a:rPr>
              <a:t> </a:t>
            </a:r>
            <a:r>
              <a:rPr lang="en-US" altLang="zh-TW">
                <a:latin typeface="Rockwell"/>
                <a:ea typeface="+mn-lt"/>
                <a:cs typeface="+mn-lt"/>
              </a:rPr>
              <a:t>.</a:t>
            </a:r>
          </a:p>
          <a:p>
            <a:pPr marL="1143000" lvl="3">
              <a:spcBef>
                <a:spcPts val="400"/>
              </a:spcBef>
              <a:spcAft>
                <a:spcPts val="200"/>
              </a:spcAft>
            </a:pPr>
            <a:r>
              <a:rPr lang="en-US" altLang="zh-TW">
                <a:latin typeface="Rockwell"/>
                <a:ea typeface="微軟正黑體"/>
              </a:rPr>
              <a:t>Output the results of a , b , c .</a:t>
            </a:r>
            <a:endParaRPr lang="en-US" altLang="zh-TW">
              <a:latin typeface="Rockwell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07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2.3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ts val="400"/>
              </a:spcBef>
            </a:pPr>
            <a:r>
              <a:rPr lang="zh-TW">
                <a:ea typeface="+mn-lt"/>
                <a:cs typeface="+mn-lt"/>
              </a:rPr>
              <a:t>Please </a:t>
            </a:r>
            <a:r>
              <a:rPr lang="en-US" altLang="zh-TW">
                <a:ea typeface="+mn-lt"/>
                <a:cs typeface="+mn-lt"/>
              </a:rPr>
              <a:t>write</a:t>
            </a:r>
            <a:r>
              <a:rPr lang="zh-TW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</a:t>
            </a:r>
            <a:r>
              <a:rPr lang="zh-TW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pr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>
                <a:ea typeface="+mn-lt"/>
                <a:cs typeface="+mn-lt"/>
              </a:rPr>
              <a:t>gram</a:t>
            </a:r>
            <a:r>
              <a:rPr lang="zh-TW">
                <a:ea typeface="+mn-lt"/>
                <a:cs typeface="+mn-lt"/>
              </a:rPr>
              <a:t> t</a:t>
            </a:r>
            <a:r>
              <a:rPr lang="en-US" altLang="zh-TW">
                <a:ea typeface="+mn-lt"/>
                <a:cs typeface="+mn-lt"/>
              </a:rPr>
              <a:t>o</a:t>
            </a:r>
            <a:r>
              <a:rPr lang="zh-TW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in</a:t>
            </a:r>
            <a:r>
              <a:rPr lang="zh-TW">
                <a:ea typeface="+mn-lt"/>
                <a:cs typeface="+mn-lt"/>
              </a:rPr>
              <a:t>put </a:t>
            </a:r>
            <a:r>
              <a:rPr lang="en-US" altLang="zh-TW">
                <a:ea typeface="+mn-lt"/>
                <a:cs typeface="+mn-lt"/>
              </a:rPr>
              <a:t>two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u</a:t>
            </a:r>
            <a:r>
              <a:rPr lang="en-US" altLang="zh-TW" err="1">
                <a:ea typeface="+mn-lt"/>
                <a:cs typeface="+mn-lt"/>
              </a:rPr>
              <a:t>mbe</a:t>
            </a:r>
            <a:r>
              <a:rPr lang="zh-TW">
                <a:ea typeface="+mn-lt"/>
                <a:cs typeface="+mn-lt"/>
              </a:rPr>
              <a:t>r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with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height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and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weight.</a:t>
            </a:r>
            <a:endParaRPr lang="en-US">
              <a:ea typeface="+mn-lt"/>
              <a:cs typeface="+mn-lt"/>
            </a:endParaRPr>
          </a:p>
          <a:p>
            <a:pPr lvl="2">
              <a:spcBef>
                <a:spcPts val="400"/>
              </a:spcBef>
            </a:pPr>
            <a:r>
              <a:rPr lang="en-US" altLang="zh-TW">
                <a:ea typeface="+mn-lt"/>
                <a:cs typeface="+mn-lt"/>
              </a:rPr>
              <a:t>The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unit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of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height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is</a:t>
            </a:r>
            <a:r>
              <a:rPr lang="zh-TW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meters.</a:t>
            </a:r>
            <a:endParaRPr lang="zh-TW" altLang="en-US">
              <a:ea typeface="+mn-lt"/>
              <a:cs typeface="+mn-lt"/>
            </a:endParaRPr>
          </a:p>
          <a:p>
            <a:pPr marL="1143000" lvl="2">
              <a:spcBef>
                <a:spcPts val="400"/>
              </a:spcBef>
            </a:pPr>
            <a:r>
              <a:rPr lang="en-US" altLang="zh-TW">
                <a:ea typeface="+mn-lt"/>
                <a:cs typeface="+mn-lt"/>
              </a:rPr>
              <a:t>The</a:t>
            </a:r>
            <a:r>
              <a:rPr lang="zh-TW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unit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of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w</a:t>
            </a:r>
            <a:r>
              <a:rPr lang="zh-TW">
                <a:ea typeface="+mn-lt"/>
                <a:cs typeface="+mn-lt"/>
              </a:rPr>
              <a:t>ei</a:t>
            </a:r>
            <a:r>
              <a:rPr lang="en-US" altLang="zh-TW">
                <a:ea typeface="+mn-lt"/>
                <a:cs typeface="+mn-lt"/>
              </a:rPr>
              <a:t>ght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is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kliogr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>
                <a:ea typeface="+mn-lt"/>
                <a:cs typeface="+mn-lt"/>
              </a:rPr>
              <a:t>ms.</a:t>
            </a:r>
            <a:endParaRPr lang="en-US">
              <a:ea typeface="+mn-lt"/>
              <a:cs typeface="+mn-lt"/>
            </a:endParaRPr>
          </a:p>
          <a:p>
            <a:pPr marL="1143000" lvl="2">
              <a:spcBef>
                <a:spcPts val="400"/>
              </a:spcBef>
            </a:pPr>
            <a:r>
              <a:rPr lang="en-US" altLang="zh-TW">
                <a:ea typeface="+mn-lt"/>
                <a:cs typeface="+mn-lt"/>
              </a:rPr>
              <a:t>A</a:t>
            </a:r>
            <a:r>
              <a:rPr lang="zh-TW">
                <a:ea typeface="+mn-lt"/>
                <a:cs typeface="+mn-lt"/>
              </a:rPr>
              <a:t>nd </a:t>
            </a:r>
            <a:r>
              <a:rPr lang="en-US" altLang="zh-TW">
                <a:ea typeface="+mn-lt"/>
                <a:cs typeface="+mn-lt"/>
              </a:rPr>
              <a:t>they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"might"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have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decima</a:t>
            </a:r>
            <a:r>
              <a:rPr lang="zh-TW">
                <a:ea typeface="+mn-lt"/>
                <a:cs typeface="+mn-lt"/>
              </a:rPr>
              <a:t>l poi</a:t>
            </a:r>
            <a:r>
              <a:rPr lang="en-US" altLang="zh-TW">
                <a:ea typeface="+mn-lt"/>
                <a:cs typeface="+mn-lt"/>
              </a:rPr>
              <a:t>nt.</a:t>
            </a:r>
          </a:p>
          <a:p>
            <a:pPr marL="1143000" lvl="2">
              <a:spcBef>
                <a:spcPts val="400"/>
              </a:spcBef>
            </a:pPr>
            <a:r>
              <a:rPr lang="en-US" altLang="zh-TW">
                <a:ea typeface="+mn-lt"/>
                <a:cs typeface="+mn-lt"/>
              </a:rPr>
              <a:t>Pleas</a:t>
            </a:r>
            <a:r>
              <a:rPr lang="zh-TW">
                <a:ea typeface="+mn-lt"/>
                <a:cs typeface="+mn-lt"/>
              </a:rPr>
              <a:t>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err="1">
                <a:ea typeface="+mn-lt"/>
                <a:cs typeface="+mn-lt"/>
              </a:rPr>
              <a:t>calcu</a:t>
            </a:r>
            <a:r>
              <a:rPr lang="zh-TW">
                <a:ea typeface="+mn-lt"/>
                <a:cs typeface="+mn-lt"/>
              </a:rPr>
              <a:t>l</a:t>
            </a:r>
            <a:r>
              <a:rPr lang="en-US" altLang="zh-TW">
                <a:ea typeface="+mn-lt"/>
                <a:cs typeface="+mn-lt"/>
              </a:rPr>
              <a:t>ate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err="1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e </a:t>
            </a:r>
            <a:r>
              <a:rPr lang="en-US" altLang="zh-TW">
                <a:ea typeface="+mn-lt"/>
                <a:cs typeface="+mn-lt"/>
              </a:rPr>
              <a:t>BMI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by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the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formula</a:t>
            </a:r>
            <a:r>
              <a:rPr lang="zh-TW">
                <a:ea typeface="+mn-lt"/>
                <a:cs typeface="+mn-lt"/>
              </a:rPr>
              <a:t> (weight)/(height*hei</a:t>
            </a:r>
            <a:r>
              <a:rPr lang="en-US" altLang="zh-TW" err="1">
                <a:ea typeface="+mn-lt"/>
                <a:cs typeface="+mn-lt"/>
              </a:rPr>
              <a:t>ght</a:t>
            </a:r>
            <a:r>
              <a:rPr lang="en-US" altLang="zh-TW">
                <a:ea typeface="+mn-lt"/>
                <a:cs typeface="+mn-lt"/>
              </a:rPr>
              <a:t>)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an</a:t>
            </a:r>
            <a:r>
              <a:rPr lang="en-US" altLang="zh-TW">
                <a:ea typeface="+mn-lt"/>
                <a:cs typeface="+mn-lt"/>
              </a:rPr>
              <a:t>d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output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the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answer.</a:t>
            </a:r>
            <a:r>
              <a:rPr lang="zh-TW" altLang="en-US">
                <a:ea typeface="+mn-lt"/>
                <a:cs typeface="+mn-lt"/>
              </a:rPr>
              <a:t> </a:t>
            </a:r>
          </a:p>
          <a:p>
            <a:pPr marL="1143000" lvl="2">
              <a:spcBef>
                <a:spcPts val="400"/>
              </a:spcBef>
            </a:pPr>
            <a:endParaRPr lang="zh-TW">
              <a:ea typeface="+mn-lt"/>
              <a:cs typeface="+mn-lt"/>
            </a:endParaRPr>
          </a:p>
          <a:p>
            <a:pPr marL="1143000" lvl="2">
              <a:spcBef>
                <a:spcPts val="400"/>
              </a:spcBef>
            </a:pPr>
            <a:r>
              <a:rPr lang="en-US" altLang="zh-TW">
                <a:ea typeface="+mn-lt"/>
                <a:cs typeface="+mn-lt"/>
              </a:rPr>
              <a:t>Sa</a:t>
            </a:r>
            <a:r>
              <a:rPr lang="zh-TW">
                <a:ea typeface="+mn-lt"/>
                <a:cs typeface="+mn-lt"/>
              </a:rPr>
              <a:t>m</a:t>
            </a:r>
            <a:r>
              <a:rPr lang="en-US" altLang="zh-TW">
                <a:ea typeface="+mn-lt"/>
                <a:cs typeface="+mn-lt"/>
              </a:rPr>
              <a:t>pl</a:t>
            </a:r>
            <a:r>
              <a:rPr lang="zh-TW">
                <a:ea typeface="+mn-lt"/>
                <a:cs typeface="+mn-lt"/>
              </a:rPr>
              <a:t>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in</a:t>
            </a:r>
            <a:r>
              <a:rPr lang="zh-TW">
                <a:ea typeface="+mn-lt"/>
                <a:cs typeface="+mn-lt"/>
              </a:rPr>
              <a:t>put : </a:t>
            </a:r>
            <a:r>
              <a:rPr lang="en-US" altLang="zh-TW">
                <a:ea typeface="+mn-lt"/>
                <a:cs typeface="+mn-lt"/>
              </a:rPr>
              <a:t>1.78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90</a:t>
            </a:r>
            <a:endParaRPr lang="en-US">
              <a:ea typeface="+mn-lt"/>
              <a:cs typeface="+mn-lt"/>
            </a:endParaRPr>
          </a:p>
          <a:p>
            <a:pPr marL="1143000" lvl="2">
              <a:spcBef>
                <a:spcPts val="400"/>
              </a:spcBef>
            </a:pPr>
            <a:r>
              <a:rPr lang="en-US" altLang="zh-TW">
                <a:ea typeface="+mn-lt"/>
                <a:cs typeface="+mn-lt"/>
              </a:rPr>
              <a:t>Sample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Output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:</a:t>
            </a:r>
            <a:r>
              <a:rPr lang="zh-TW" altLang="en-US">
                <a:ea typeface="+mn-lt"/>
                <a:cs typeface="+mn-lt"/>
              </a:rPr>
              <a:t>   </a:t>
            </a:r>
            <a:r>
              <a:rPr lang="en-US" altLang="zh-TW">
                <a:latin typeface="Rockwell"/>
                <a:ea typeface="微軟正黑體"/>
              </a:rPr>
              <a:t>28.405506</a:t>
            </a:r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19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0" t="502" r="426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000" b="1"/>
              <a:t>Chapter 3 :</a:t>
            </a:r>
            <a:br>
              <a:rPr lang="en-US" altLang="zh-TW" sz="3000" b="1"/>
            </a:br>
            <a:br>
              <a:rPr lang="en-US" altLang="zh-TW" sz="3000" b="1"/>
            </a:br>
            <a:r>
              <a:rPr lang="en-US" sz="3000"/>
              <a:t>Calculate program and Repeated program </a:t>
            </a:r>
            <a:endParaRPr lang="en-US" altLang="zh-TW" sz="3000" b="1"/>
          </a:p>
        </p:txBody>
      </p:sp>
    </p:spTree>
    <p:extLst>
      <p:ext uri="{BB962C8B-B14F-4D97-AF65-F5344CB8AC3E}">
        <p14:creationId xmlns:p14="http://schemas.microsoft.com/office/powerpoint/2010/main" val="2398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6557"/>
            <a:ext cx="8596668" cy="680279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Calculate program</a:t>
            </a:r>
            <a:endParaRPr lang="en-US" altLang="zh-TW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623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>
                <a:ea typeface="+mn-lt"/>
                <a:cs typeface="+mn-lt"/>
              </a:rPr>
              <a:t>When we need to do a calculate program, we have to some knowledges about the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C+</a:t>
            </a:r>
            <a:r>
              <a:rPr lang="en-US" altLang="en-US" dirty="0">
                <a:ea typeface="+mn-lt"/>
                <a:cs typeface="+mn-lt"/>
              </a:rPr>
              <a:t>+</a:t>
            </a:r>
            <a:r>
              <a:rPr lang="zh-TW">
                <a:ea typeface="+mn-lt"/>
                <a:cs typeface="+mn-lt"/>
              </a:rPr>
              <a:t> for calculating.</a:t>
            </a:r>
            <a:endParaRPr lang="zh-TW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>
                <a:ea typeface="+mn-lt"/>
                <a:cs typeface="+mn-lt"/>
              </a:rPr>
              <a:t>In C</a:t>
            </a:r>
            <a:r>
              <a:rPr lang="en-US" altLang="zh-TW" dirty="0">
                <a:ea typeface="+mn-lt"/>
                <a:cs typeface="+mn-lt"/>
              </a:rPr>
              <a:t>++ </a:t>
            </a:r>
            <a:r>
              <a:rPr lang="zh-TW">
                <a:ea typeface="+mn-lt"/>
                <a:cs typeface="+mn-lt"/>
              </a:rPr>
              <a:t>, we have some simple calculate symbol in the table , some of which just like we use in math.</a:t>
            </a:r>
            <a:endParaRPr lang="en-US" altLang="zh-TW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TW" dirty="0">
              <a:ea typeface="+mn-lt"/>
              <a:cs typeface="+mn-lt"/>
            </a:endParaRPr>
          </a:p>
          <a:p>
            <a:endParaRPr lang="zh-TW" altLang="en-US" dirty="0">
              <a:ea typeface="微軟正黑體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BF2071-A5B7-E356-4004-93A9838D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22143"/>
              </p:ext>
            </p:extLst>
          </p:nvPr>
        </p:nvGraphicFramePr>
        <p:xfrm>
          <a:off x="1012261" y="3313471"/>
          <a:ext cx="89630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623168790"/>
                    </a:ext>
                  </a:extLst>
                </a:gridCol>
                <a:gridCol w="3990975">
                  <a:extLst>
                    <a:ext uri="{9D8B030D-6E8A-4147-A177-3AD203B41FA5}">
                      <a16:colId xmlns:a16="http://schemas.microsoft.com/office/drawing/2014/main" val="2991644380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344516132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>
                          <a:effectLst/>
                        </a:rPr>
                        <a:t>+</a:t>
                      </a:r>
                      <a:r>
                        <a:rPr lang="zh-TW" altLang="en-US" sz="1800">
                          <a:effectLst/>
                        </a:rPr>
                        <a:t>​</a:t>
                      </a:r>
                      <a:endParaRPr lang="zh-TW" alt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 plus B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A+B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5921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>
                          <a:effectLst/>
                        </a:rPr>
                        <a:t>-</a:t>
                      </a:r>
                      <a:r>
                        <a:rPr lang="zh-TW" altLang="en-US" sz="1800">
                          <a:effectLst/>
                        </a:rPr>
                        <a:t>​</a:t>
                      </a:r>
                      <a:endParaRPr lang="zh-TW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 minus B​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A-B​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2509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>
                          <a:effectLst/>
                        </a:rPr>
                        <a:t>*​</a:t>
                      </a:r>
                      <a:endParaRPr lang="zh-TW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 times B​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A*B​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3427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>
                          <a:effectLst/>
                        </a:rPr>
                        <a:t>/</a:t>
                      </a:r>
                      <a:r>
                        <a:rPr lang="zh-TW" altLang="en-US" sz="1800">
                          <a:effectLst/>
                        </a:rPr>
                        <a:t>​</a:t>
                      </a:r>
                      <a:endParaRPr lang="zh-TW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 divides B​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A/B​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8512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>
                          <a:effectLst/>
                        </a:rPr>
                        <a:t>%</a:t>
                      </a:r>
                      <a:r>
                        <a:rPr lang="zh-TW" altLang="en-US" sz="1800">
                          <a:effectLst/>
                        </a:rPr>
                        <a:t>​</a:t>
                      </a:r>
                      <a:endParaRPr lang="zh-TW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 take the remainder in B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A%B​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7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04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2FC48-BE0B-B319-71E2-FA42C57A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72735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>
                <a:solidFill>
                  <a:srgbClr val="7030A0"/>
                </a:solidFill>
                <a:ea typeface="微軟正黑體"/>
              </a:rPr>
              <a:t>@study_dises</a:t>
            </a:r>
            <a:endParaRPr lang="zh-TW" altLang="en-US" sz="8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8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Calculate program</a:t>
            </a:r>
            <a:endParaRPr lang="en-US" altLang="zh-TW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n </a:t>
            </a:r>
            <a:r>
              <a:rPr lang="en-US" altLang="zh-TW" dirty="0">
                <a:ea typeface="+mn-lt"/>
                <a:cs typeface="+mn-lt"/>
              </a:rPr>
              <a:t>C++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la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g</a:t>
            </a:r>
            <a:r>
              <a:rPr lang="en-US" altLang="zh-TW" dirty="0">
                <a:ea typeface="+mn-lt"/>
                <a:cs typeface="+mn-lt"/>
              </a:rPr>
              <a:t>u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 err="1">
                <a:ea typeface="+mn-lt"/>
                <a:cs typeface="+mn-lt"/>
              </a:rPr>
              <a:t>ge</a:t>
            </a:r>
            <a:r>
              <a:rPr lang="zh-TW">
                <a:ea typeface="+mn-lt"/>
                <a:cs typeface="+mn-lt"/>
              </a:rPr>
              <a:t>, we </a:t>
            </a:r>
            <a:r>
              <a:rPr lang="en-US" altLang="zh-TW" dirty="0">
                <a:ea typeface="+mn-lt"/>
                <a:cs typeface="+mn-lt"/>
              </a:rPr>
              <a:t>also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have some k</a:t>
            </a:r>
            <a:r>
              <a:rPr lang="en-US" altLang="zh-TW" dirty="0" err="1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nds </a:t>
            </a:r>
            <a:r>
              <a:rPr lang="en-US" altLang="zh-TW" dirty="0">
                <a:ea typeface="+mn-lt"/>
                <a:cs typeface="+mn-lt"/>
              </a:rPr>
              <a:t>of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sym</a:t>
            </a:r>
            <a:r>
              <a:rPr lang="zh-TW">
                <a:ea typeface="+mn-lt"/>
                <a:cs typeface="+mn-lt"/>
              </a:rPr>
              <a:t>bo</a:t>
            </a:r>
            <a:r>
              <a:rPr lang="en-US" altLang="zh-TW" dirty="0">
                <a:ea typeface="+mn-lt"/>
                <a:cs typeface="+mn-lt"/>
              </a:rPr>
              <a:t>ls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tha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can simpl</a:t>
            </a:r>
            <a:r>
              <a:rPr lang="en-US" altLang="zh-TW" dirty="0" err="1">
                <a:ea typeface="+mn-lt"/>
                <a:cs typeface="+mn-lt"/>
              </a:rPr>
              <a:t>ify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our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cod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>
                <a:ea typeface="+mn-lt"/>
                <a:cs typeface="+mn-lt"/>
              </a:rPr>
              <a:t>.</a:t>
            </a:r>
            <a:endParaRPr lang="en-US" altLang="zh-TW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J</a:t>
            </a:r>
            <a:r>
              <a:rPr lang="zh-TW">
                <a:ea typeface="+mn-lt"/>
                <a:cs typeface="+mn-lt"/>
              </a:rPr>
              <a:t>us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li</a:t>
            </a:r>
            <a:r>
              <a:rPr lang="en-US" altLang="zh-TW" dirty="0" err="1">
                <a:ea typeface="+mn-lt"/>
                <a:cs typeface="+mn-lt"/>
              </a:rPr>
              <a:t>ke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the table it </a:t>
            </a:r>
            <a:r>
              <a:rPr lang="en-US" altLang="zh-TW" dirty="0" err="1">
                <a:ea typeface="+mn-lt"/>
                <a:cs typeface="+mn-lt"/>
              </a:rPr>
              <a:t>decr</a:t>
            </a:r>
            <a:r>
              <a:rPr lang="zh-TW">
                <a:ea typeface="+mn-lt"/>
                <a:cs typeface="+mn-lt"/>
              </a:rPr>
              <a:t>i</a:t>
            </a:r>
            <a:r>
              <a:rPr lang="en-US" altLang="zh-TW" dirty="0">
                <a:ea typeface="+mn-lt"/>
                <a:cs typeface="+mn-lt"/>
              </a:rPr>
              <a:t>b</a:t>
            </a:r>
            <a:r>
              <a:rPr lang="zh-TW">
                <a:ea typeface="+mn-lt"/>
                <a:cs typeface="+mn-lt"/>
              </a:rPr>
              <a:t>e.</a:t>
            </a:r>
            <a:endParaRPr lang="zh-TW" altLang="en-US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endParaRPr lang="zh-TW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endParaRPr lang="zh-TW">
              <a:ea typeface="微軟正黑體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A2E6315-3F6C-76AF-79E1-1A1504A8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2555"/>
              </p:ext>
            </p:extLst>
          </p:nvPr>
        </p:nvGraphicFramePr>
        <p:xfrm>
          <a:off x="4654035" y="1079813"/>
          <a:ext cx="5690532" cy="4193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75">
                  <a:extLst>
                    <a:ext uri="{9D8B030D-6E8A-4147-A177-3AD203B41FA5}">
                      <a16:colId xmlns:a16="http://schemas.microsoft.com/office/drawing/2014/main" val="3535548295"/>
                    </a:ext>
                  </a:extLst>
                </a:gridCol>
                <a:gridCol w="1272048">
                  <a:extLst>
                    <a:ext uri="{9D8B030D-6E8A-4147-A177-3AD203B41FA5}">
                      <a16:colId xmlns:a16="http://schemas.microsoft.com/office/drawing/2014/main" val="2739738549"/>
                    </a:ext>
                  </a:extLst>
                </a:gridCol>
                <a:gridCol w="1732935">
                  <a:extLst>
                    <a:ext uri="{9D8B030D-6E8A-4147-A177-3AD203B41FA5}">
                      <a16:colId xmlns:a16="http://schemas.microsoft.com/office/drawing/2014/main" val="3740616951"/>
                    </a:ext>
                  </a:extLst>
                </a:gridCol>
                <a:gridCol w="1629574">
                  <a:extLst>
                    <a:ext uri="{9D8B030D-6E8A-4147-A177-3AD203B41FA5}">
                      <a16:colId xmlns:a16="http://schemas.microsoft.com/office/drawing/2014/main" val="1958086533"/>
                    </a:ext>
                  </a:extLst>
                </a:gridCol>
              </a:tblGrid>
              <a:tr h="54960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900" dirty="0">
                          <a:effectLst/>
                        </a:rPr>
                        <a:t>+=</a:t>
                      </a:r>
                      <a:r>
                        <a:rPr lang="zh-TW" altLang="en-US" sz="2900">
                          <a:effectLst/>
                        </a:rPr>
                        <a:t>​</a:t>
                      </a:r>
                      <a:endParaRPr lang="zh-TW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600" dirty="0">
                          <a:effectLst/>
                        </a:rPr>
                        <a:t>A += B</a:t>
                      </a:r>
                      <a:r>
                        <a:rPr lang="af-ZA" sz="2600" dirty="0">
                          <a:effectLst/>
                        </a:rPr>
                        <a:t>​</a:t>
                      </a:r>
                      <a:endParaRPr lang="af-ZA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 rowSpan="7">
                  <a:txBody>
                    <a:bodyPr/>
                    <a:lstStyle/>
                    <a:p>
                      <a:pPr algn="l" fontAlgn="base"/>
                      <a:r>
                        <a:rPr lang="af-ZA" altLang="zh-TW" sz="2600" dirty="0" err="1">
                          <a:effectLst/>
                        </a:rPr>
                        <a:t>Just</a:t>
                      </a:r>
                      <a:r>
                        <a:rPr lang="af-ZA" altLang="zh-TW" sz="2600" dirty="0">
                          <a:effectLst/>
                        </a:rPr>
                        <a:t> </a:t>
                      </a:r>
                      <a:r>
                        <a:rPr lang="af-ZA" altLang="zh-TW" sz="2600" dirty="0" err="1">
                          <a:effectLst/>
                        </a:rPr>
                        <a:t>like</a:t>
                      </a:r>
                      <a:r>
                        <a:rPr lang="af-ZA" altLang="zh-TW" sz="2600" dirty="0">
                          <a:effectLst/>
                        </a:rPr>
                        <a:t>​</a:t>
                      </a:r>
                      <a:endParaRPr lang="af-ZA" altLang="zh-TW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300" dirty="0">
                          <a:effectLst/>
                        </a:rPr>
                        <a:t>A = A + B </a:t>
                      </a:r>
                      <a:r>
                        <a:rPr lang="af-ZA" sz="2300" dirty="0">
                          <a:effectLst/>
                        </a:rPr>
                        <a:t>​</a:t>
                      </a:r>
                      <a:endParaRPr lang="af-ZA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extLst>
                  <a:ext uri="{0D108BD9-81ED-4DB2-BD59-A6C34878D82A}">
                    <a16:rowId xmlns:a16="http://schemas.microsoft.com/office/drawing/2014/main" val="2248260361"/>
                  </a:ext>
                </a:extLst>
              </a:tr>
              <a:tr h="54960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900" dirty="0">
                          <a:effectLst/>
                        </a:rPr>
                        <a:t>-=</a:t>
                      </a:r>
                      <a:r>
                        <a:rPr lang="zh-TW" altLang="en-US" sz="2900">
                          <a:effectLst/>
                        </a:rPr>
                        <a:t>​</a:t>
                      </a:r>
                      <a:endParaRPr lang="zh-TW" alt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600" dirty="0">
                          <a:effectLst/>
                        </a:rPr>
                        <a:t>A -= B</a:t>
                      </a:r>
                      <a:r>
                        <a:rPr lang="af-ZA" sz="2600" dirty="0">
                          <a:effectLst/>
                        </a:rPr>
                        <a:t>​</a:t>
                      </a:r>
                      <a:endParaRPr lang="af-ZA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300" dirty="0">
                          <a:effectLst/>
                        </a:rPr>
                        <a:t>A = A - B</a:t>
                      </a:r>
                      <a:r>
                        <a:rPr lang="af-ZA" sz="2300" dirty="0">
                          <a:effectLst/>
                        </a:rPr>
                        <a:t>​</a:t>
                      </a:r>
                      <a:endParaRPr lang="af-ZA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extLst>
                  <a:ext uri="{0D108BD9-81ED-4DB2-BD59-A6C34878D82A}">
                    <a16:rowId xmlns:a16="http://schemas.microsoft.com/office/drawing/2014/main" val="3548821048"/>
                  </a:ext>
                </a:extLst>
              </a:tr>
              <a:tr h="549607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900">
                          <a:effectLst/>
                        </a:rPr>
                        <a:t>*</a:t>
                      </a:r>
                      <a:r>
                        <a:rPr lang="en-US" altLang="zh-TW" sz="2900" dirty="0">
                          <a:effectLst/>
                        </a:rPr>
                        <a:t>=</a:t>
                      </a:r>
                      <a:r>
                        <a:rPr lang="zh-TW" altLang="en-US" sz="2900">
                          <a:effectLst/>
                        </a:rPr>
                        <a:t>​</a:t>
                      </a:r>
                      <a:endParaRPr lang="zh-TW" alt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600" dirty="0">
                          <a:effectLst/>
                        </a:rPr>
                        <a:t>A *= B</a:t>
                      </a:r>
                      <a:r>
                        <a:rPr lang="af-ZA" sz="2600" dirty="0">
                          <a:effectLst/>
                        </a:rPr>
                        <a:t>​</a:t>
                      </a:r>
                      <a:endParaRPr lang="af-ZA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300" dirty="0">
                          <a:effectLst/>
                        </a:rPr>
                        <a:t>A = A * B</a:t>
                      </a:r>
                      <a:r>
                        <a:rPr lang="af-ZA" sz="2300" dirty="0">
                          <a:effectLst/>
                        </a:rPr>
                        <a:t>​</a:t>
                      </a:r>
                      <a:endParaRPr lang="af-ZA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extLst>
                  <a:ext uri="{0D108BD9-81ED-4DB2-BD59-A6C34878D82A}">
                    <a16:rowId xmlns:a16="http://schemas.microsoft.com/office/drawing/2014/main" val="363005140"/>
                  </a:ext>
                </a:extLst>
              </a:tr>
              <a:tr h="54960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900" dirty="0">
                          <a:effectLst/>
                        </a:rPr>
                        <a:t>/=</a:t>
                      </a:r>
                      <a:r>
                        <a:rPr lang="zh-TW" altLang="en-US" sz="2900">
                          <a:effectLst/>
                        </a:rPr>
                        <a:t>​</a:t>
                      </a:r>
                      <a:endParaRPr lang="zh-TW" alt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600" dirty="0">
                          <a:effectLst/>
                        </a:rPr>
                        <a:t>A /= B</a:t>
                      </a:r>
                      <a:r>
                        <a:rPr lang="af-ZA" sz="2600" dirty="0">
                          <a:effectLst/>
                        </a:rPr>
                        <a:t>​</a:t>
                      </a:r>
                      <a:endParaRPr lang="af-ZA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300" dirty="0">
                          <a:effectLst/>
                        </a:rPr>
                        <a:t>A = A / B</a:t>
                      </a:r>
                      <a:r>
                        <a:rPr lang="af-ZA" sz="2300" dirty="0">
                          <a:effectLst/>
                        </a:rPr>
                        <a:t>​</a:t>
                      </a:r>
                      <a:endParaRPr lang="af-ZA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extLst>
                  <a:ext uri="{0D108BD9-81ED-4DB2-BD59-A6C34878D82A}">
                    <a16:rowId xmlns:a16="http://schemas.microsoft.com/office/drawing/2014/main" val="2257273825"/>
                  </a:ext>
                </a:extLst>
              </a:tr>
              <a:tr h="89620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900" dirty="0">
                          <a:effectLst/>
                        </a:rPr>
                        <a:t>%=</a:t>
                      </a:r>
                      <a:r>
                        <a:rPr lang="zh-TW" altLang="en-US" sz="2900">
                          <a:effectLst/>
                        </a:rPr>
                        <a:t>​</a:t>
                      </a:r>
                      <a:endParaRPr lang="zh-TW" alt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600" dirty="0">
                          <a:effectLst/>
                        </a:rPr>
                        <a:t>A %= B</a:t>
                      </a:r>
                      <a:r>
                        <a:rPr lang="af-ZA" sz="2600" dirty="0">
                          <a:effectLst/>
                        </a:rPr>
                        <a:t>​</a:t>
                      </a:r>
                      <a:endParaRPr lang="af-ZA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300" dirty="0">
                          <a:effectLst/>
                        </a:rPr>
                        <a:t>A = A % B</a:t>
                      </a:r>
                      <a:r>
                        <a:rPr lang="af-ZA" sz="2300" dirty="0">
                          <a:effectLst/>
                        </a:rPr>
                        <a:t>​</a:t>
                      </a:r>
                      <a:endParaRPr lang="af-ZA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71" marR="74271" marT="37136" marB="37136"/>
                </a:tc>
                <a:extLst>
                  <a:ext uri="{0D108BD9-81ED-4DB2-BD59-A6C34878D82A}">
                    <a16:rowId xmlns:a16="http://schemas.microsoft.com/office/drawing/2014/main" val="2295642731"/>
                  </a:ext>
                </a:extLst>
              </a:tr>
              <a:tr h="5496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900" dirty="0">
                          <a:effectLst/>
                        </a:rPr>
                        <a:t>++</a:t>
                      </a:r>
                    </a:p>
                  </a:txBody>
                  <a:tcPr marL="74271" marR="74271" marT="37136" marB="37136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2600" dirty="0">
                          <a:effectLst/>
                        </a:rPr>
                        <a:t>A++</a:t>
                      </a:r>
                    </a:p>
                  </a:txBody>
                  <a:tcPr marL="74271" marR="74271" marT="37136" marB="37136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2300" dirty="0">
                          <a:effectLst/>
                        </a:rPr>
                        <a:t>A = A + 1</a:t>
                      </a:r>
                    </a:p>
                  </a:txBody>
                  <a:tcPr marL="74271" marR="74271" marT="37136" marB="37136"/>
                </a:tc>
                <a:extLst>
                  <a:ext uri="{0D108BD9-81ED-4DB2-BD59-A6C34878D82A}">
                    <a16:rowId xmlns:a16="http://schemas.microsoft.com/office/drawing/2014/main" val="3403712170"/>
                  </a:ext>
                </a:extLst>
              </a:tr>
              <a:tr h="5496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900" dirty="0">
                          <a:effectLst/>
                        </a:rPr>
                        <a:t>--</a:t>
                      </a:r>
                    </a:p>
                  </a:txBody>
                  <a:tcPr marL="74271" marR="74271" marT="37136" marB="37136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2600" dirty="0">
                          <a:effectLst/>
                        </a:rPr>
                        <a:t>A--</a:t>
                      </a:r>
                    </a:p>
                  </a:txBody>
                  <a:tcPr marL="74271" marR="74271" marT="37136" marB="37136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2300" dirty="0">
                          <a:effectLst/>
                        </a:rPr>
                        <a:t>A = A – 1</a:t>
                      </a:r>
                    </a:p>
                  </a:txBody>
                  <a:tcPr marL="74271" marR="74271" marT="37136" marB="37136"/>
                </a:tc>
                <a:extLst>
                  <a:ext uri="{0D108BD9-81ED-4DB2-BD59-A6C34878D82A}">
                    <a16:rowId xmlns:a16="http://schemas.microsoft.com/office/drawing/2014/main" val="105237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20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6557"/>
            <a:ext cx="8596668" cy="680279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Repeated program</a:t>
            </a:r>
            <a:endParaRPr lang="en-US" altLang="zh-TW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6234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If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you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w</a:t>
            </a:r>
            <a:r>
              <a:rPr lang="en-US" altLang="zh-TW" dirty="0">
                <a:ea typeface="+mn-lt"/>
                <a:cs typeface="+mn-lt"/>
              </a:rPr>
              <a:t>a</a:t>
            </a:r>
            <a:r>
              <a:rPr lang="zh-TW">
                <a:ea typeface="+mn-lt"/>
                <a:cs typeface="+mn-lt"/>
              </a:rPr>
              <a:t>n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to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k</a:t>
            </a:r>
            <a:r>
              <a:rPr lang="zh-TW">
                <a:ea typeface="+mn-lt"/>
                <a:cs typeface="+mn-lt"/>
              </a:rPr>
              <a:t>ee</a:t>
            </a:r>
            <a:r>
              <a:rPr lang="en-US" altLang="zh-TW" dirty="0">
                <a:ea typeface="+mn-lt"/>
                <a:cs typeface="+mn-lt"/>
              </a:rPr>
              <a:t>p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 dirty="0" err="1">
                <a:ea typeface="+mn-lt"/>
                <a:cs typeface="+mn-lt"/>
              </a:rPr>
              <a:t>yping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in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 dirty="0">
                <a:ea typeface="+mn-lt"/>
                <a:cs typeface="+mn-lt"/>
              </a:rPr>
              <a:t>h</a:t>
            </a:r>
            <a:r>
              <a:rPr lang="zh-TW">
                <a:ea typeface="+mn-lt"/>
                <a:cs typeface="+mn-lt"/>
              </a:rPr>
              <a:t>e program, </a:t>
            </a:r>
            <a:r>
              <a:rPr lang="en-US" altLang="zh-TW" dirty="0">
                <a:ea typeface="+mn-lt"/>
                <a:cs typeface="+mn-lt"/>
              </a:rPr>
              <a:t>and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you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have </a:t>
            </a:r>
            <a:r>
              <a:rPr lang="en-US" altLang="zh-TW" dirty="0">
                <a:ea typeface="+mn-lt"/>
                <a:cs typeface="+mn-lt"/>
              </a:rPr>
              <a:t>a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</a:t>
            </a:r>
            <a:r>
              <a:rPr lang="zh-TW">
                <a:ea typeface="+mn-lt"/>
                <a:cs typeface="+mn-lt"/>
              </a:rPr>
              <a:t>to</a:t>
            </a:r>
            <a:r>
              <a:rPr lang="en-US" altLang="zh-TW" dirty="0">
                <a:ea typeface="+mn-lt"/>
                <a:cs typeface="+mn-lt"/>
              </a:rPr>
              <a:t>p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entering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conditi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 dirty="0">
                <a:ea typeface="+mn-lt"/>
                <a:cs typeface="+mn-lt"/>
              </a:rPr>
              <a:t>n,</a:t>
            </a:r>
            <a:endParaRPr lang="zh-TW" alt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en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y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 dirty="0">
                <a:ea typeface="+mn-lt"/>
                <a:cs typeface="+mn-lt"/>
              </a:rPr>
              <a:t>u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w</a:t>
            </a:r>
            <a:r>
              <a:rPr lang="en-US" altLang="zh-TW" dirty="0">
                <a:ea typeface="+mn-lt"/>
                <a:cs typeface="+mn-lt"/>
              </a:rPr>
              <a:t>il</a:t>
            </a:r>
            <a:r>
              <a:rPr lang="zh-TW">
                <a:ea typeface="+mn-lt"/>
                <a:cs typeface="+mn-lt"/>
              </a:rPr>
              <a:t>l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ne</a:t>
            </a:r>
            <a:r>
              <a:rPr lang="zh-TW">
                <a:ea typeface="+mn-lt"/>
                <a:cs typeface="+mn-lt"/>
              </a:rPr>
              <a:t>ed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to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us</a:t>
            </a:r>
            <a:r>
              <a:rPr lang="zh-TW">
                <a:ea typeface="+mn-lt"/>
                <a:cs typeface="+mn-lt"/>
              </a:rPr>
              <a:t>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s</a:t>
            </a:r>
            <a:r>
              <a:rPr lang="en-US" altLang="zh-TW" dirty="0" err="1">
                <a:ea typeface="+mn-lt"/>
                <a:cs typeface="+mn-lt"/>
              </a:rPr>
              <a:t>ome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 err="1">
                <a:ea typeface="+mn-lt"/>
                <a:cs typeface="+mn-lt"/>
              </a:rPr>
              <a:t>ys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to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d</a:t>
            </a:r>
            <a:r>
              <a:rPr lang="zh-TW">
                <a:ea typeface="+mn-lt"/>
                <a:cs typeface="+mn-lt"/>
              </a:rPr>
              <a:t>o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it.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instr</a:t>
            </a:r>
            <a:r>
              <a:rPr lang="zh-TW">
                <a:ea typeface="+mn-lt"/>
                <a:cs typeface="+mn-lt"/>
              </a:rPr>
              <a:t>u</a:t>
            </a:r>
            <a:r>
              <a:rPr lang="en-US" altLang="zh-TW" dirty="0">
                <a:ea typeface="+mn-lt"/>
                <a:cs typeface="+mn-lt"/>
              </a:rPr>
              <a:t>c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 dirty="0">
                <a:ea typeface="+mn-lt"/>
                <a:cs typeface="+mn-lt"/>
              </a:rPr>
              <a:t>ion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will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use</a:t>
            </a:r>
            <a:r>
              <a:rPr lang="zh-TW">
                <a:ea typeface="+mn-lt"/>
                <a:cs typeface="+mn-lt"/>
              </a:rPr>
              <a:t> the while-loop f</a:t>
            </a:r>
            <a:r>
              <a:rPr lang="en-US" altLang="zh-TW" dirty="0" err="1">
                <a:ea typeface="+mn-lt"/>
                <a:cs typeface="+mn-lt"/>
              </a:rPr>
              <a:t>uncti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+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cin</a:t>
            </a:r>
            <a:r>
              <a:rPr lang="en-US" altLang="zh-TW" dirty="0">
                <a:ea typeface="+mn-lt"/>
                <a:cs typeface="+mn-lt"/>
              </a:rPr>
              <a:t> instruction</a:t>
            </a:r>
            <a:r>
              <a:rPr lang="zh-TW" dirty="0">
                <a:ea typeface="+mn-lt"/>
                <a:cs typeface="+mn-lt"/>
              </a:rPr>
              <a:t>.</a:t>
            </a:r>
            <a:endParaRPr lang="en-US" altLang="zh-TW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>
                <a:ea typeface="+mn-lt"/>
                <a:cs typeface="+mn-lt"/>
              </a:rPr>
              <a:t>I w</a:t>
            </a:r>
            <a:r>
              <a:rPr lang="en-US" altLang="zh-TW" dirty="0">
                <a:ea typeface="+mn-lt"/>
                <a:cs typeface="+mn-lt"/>
              </a:rPr>
              <a:t>ill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introduc</a:t>
            </a:r>
            <a:r>
              <a:rPr lang="zh-TW">
                <a:ea typeface="+mn-lt"/>
                <a:cs typeface="+mn-lt"/>
              </a:rPr>
              <a:t>e 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he </a:t>
            </a:r>
            <a:r>
              <a:rPr lang="en-US" altLang="zh-TW" dirty="0" err="1">
                <a:ea typeface="+mn-lt"/>
                <a:cs typeface="+mn-lt"/>
              </a:rPr>
              <a:t>wh</a:t>
            </a:r>
            <a:r>
              <a:rPr lang="zh-TW">
                <a:ea typeface="+mn-lt"/>
                <a:cs typeface="+mn-lt"/>
              </a:rPr>
              <a:t>ile</a:t>
            </a:r>
            <a:r>
              <a:rPr lang="en-US" altLang="zh-TW" dirty="0">
                <a:ea typeface="+mn-lt"/>
                <a:cs typeface="+mn-lt"/>
              </a:rPr>
              <a:t>-</a:t>
            </a:r>
            <a:r>
              <a:rPr lang="zh-TW">
                <a:ea typeface="+mn-lt"/>
                <a:cs typeface="+mn-lt"/>
              </a:rPr>
              <a:t>l</a:t>
            </a:r>
            <a:r>
              <a:rPr lang="en-US" altLang="zh-TW" dirty="0" err="1">
                <a:ea typeface="+mn-lt"/>
                <a:cs typeface="+mn-lt"/>
              </a:rPr>
              <a:t>oop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fun</a:t>
            </a:r>
            <a:r>
              <a:rPr lang="zh-TW">
                <a:ea typeface="+mn-lt"/>
                <a:cs typeface="+mn-lt"/>
              </a:rPr>
              <a:t>ct</a:t>
            </a:r>
            <a:r>
              <a:rPr lang="en-US" altLang="zh-TW" dirty="0" err="1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in </a:t>
            </a:r>
            <a:r>
              <a:rPr lang="en-US" altLang="zh-TW" dirty="0">
                <a:ea typeface="+mn-lt"/>
                <a:cs typeface="+mn-lt"/>
              </a:rPr>
              <a:t>chap</a:t>
            </a:r>
            <a:r>
              <a:rPr lang="zh-TW">
                <a:ea typeface="+mn-lt"/>
                <a:cs typeface="+mn-lt"/>
              </a:rPr>
              <a:t>te</a:t>
            </a:r>
            <a:r>
              <a:rPr lang="en-US" altLang="zh-TW" dirty="0">
                <a:ea typeface="+mn-lt"/>
                <a:cs typeface="+mn-lt"/>
              </a:rPr>
              <a:t>r</a:t>
            </a:r>
            <a:r>
              <a:rPr lang="zh-TW" altLang="en-US" dirty="0">
                <a:ea typeface="+mn-lt"/>
                <a:cs typeface="+mn-lt"/>
              </a:rPr>
              <a:t> 5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bu</a:t>
            </a:r>
            <a:r>
              <a:rPr lang="zh-TW">
                <a:ea typeface="+mn-lt"/>
                <a:cs typeface="+mn-lt"/>
              </a:rPr>
              <a:t>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</a:t>
            </a:r>
            <a:r>
              <a:rPr lang="zh-TW">
                <a:ea typeface="+mn-lt"/>
                <a:cs typeface="+mn-lt"/>
              </a:rPr>
              <a:t>e </a:t>
            </a:r>
            <a:r>
              <a:rPr lang="en-US" altLang="zh-TW" dirty="0">
                <a:ea typeface="+mn-lt"/>
                <a:cs typeface="+mn-lt"/>
              </a:rPr>
              <a:t>ne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>
                <a:ea typeface="+mn-lt"/>
                <a:cs typeface="+mn-lt"/>
              </a:rPr>
              <a:t>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ow</a:t>
            </a:r>
            <a:r>
              <a:rPr lang="en-US" altLang="zh-TW" dirty="0">
                <a:ea typeface="+mn-lt"/>
                <a:cs typeface="+mn-lt"/>
              </a:rPr>
              <a:t>,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t </a:t>
            </a:r>
            <a:r>
              <a:rPr lang="en-US" altLang="zh-TW" dirty="0">
                <a:ea typeface="+mn-lt"/>
                <a:cs typeface="+mn-lt"/>
              </a:rPr>
              <a:t>will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looked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like</a:t>
            </a:r>
            <a:endParaRPr lang="en-US" altLang="zh-TW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>
                <a:ea typeface="+mn-lt"/>
                <a:cs typeface="+mn-lt"/>
              </a:rPr>
              <a:t>w</a:t>
            </a:r>
            <a:r>
              <a:rPr lang="en-US" altLang="zh-TW" dirty="0" err="1">
                <a:ea typeface="+mn-lt"/>
                <a:cs typeface="+mn-lt"/>
              </a:rPr>
              <a:t>hil</a:t>
            </a:r>
            <a:r>
              <a:rPr lang="zh-TW">
                <a:ea typeface="+mn-lt"/>
                <a:cs typeface="+mn-lt"/>
              </a:rPr>
              <a:t>e </a:t>
            </a:r>
            <a:r>
              <a:rPr lang="en-US" altLang="zh-TW" dirty="0">
                <a:ea typeface="+mn-lt"/>
                <a:cs typeface="+mn-lt"/>
              </a:rPr>
              <a:t>(</a:t>
            </a:r>
            <a:r>
              <a:rPr lang="zh-TW" altLang="en-US">
                <a:ea typeface="+mn-lt"/>
                <a:cs typeface="+mn-lt"/>
              </a:rPr>
              <a:t> cin &gt;&gt; variable </a:t>
            </a:r>
            <a:r>
              <a:rPr lang="en-US" altLang="zh-TW" dirty="0">
                <a:ea typeface="+mn-lt"/>
                <a:cs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{</a:t>
            </a:r>
          </a:p>
          <a:p>
            <a:pPr marL="457200" lvl="1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zh-TW" altLang="en-US" dirty="0">
                <a:ea typeface="+mn-lt"/>
                <a:cs typeface="+mn-lt"/>
              </a:rPr>
              <a:t>       </a:t>
            </a:r>
            <a:r>
              <a:rPr lang="en-US" altLang="zh-TW" dirty="0">
                <a:ea typeface="+mn-lt"/>
                <a:cs typeface="+mn-lt"/>
              </a:rPr>
              <a:t>…....</a:t>
            </a:r>
            <a:r>
              <a:rPr lang="zh-TW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zh-TW" altLang="en-US" dirty="0">
                <a:ea typeface="+mn-lt"/>
                <a:cs typeface="+mn-lt"/>
              </a:rPr>
              <a:t>        </a:t>
            </a:r>
            <a:r>
              <a:rPr lang="en-US" altLang="zh-TW" dirty="0">
                <a:ea typeface="+mn-lt"/>
                <a:cs typeface="+mn-lt"/>
              </a:rPr>
              <a:t>Program.....</a:t>
            </a:r>
          </a:p>
          <a:p>
            <a:pPr marL="457200" lvl="1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zh-TW">
                <a:ea typeface="+mn-lt"/>
                <a:cs typeface="+mn-lt"/>
              </a:rPr>
              <a:t>      ….....</a:t>
            </a:r>
            <a:endParaRPr lang="zh-TW" altLang="en-US">
              <a:ea typeface="微軟正黑體" panose="020B0604030504040204" pitchFamily="34" charset="-120"/>
              <a:cs typeface="+mn-lt"/>
            </a:endParaRPr>
          </a:p>
          <a:p>
            <a:pPr marL="457200" lvl="1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zh-TW">
                <a:ea typeface="+mn-lt"/>
                <a:cs typeface="+mn-lt"/>
              </a:rPr>
              <a:t>}</a:t>
            </a:r>
            <a:endParaRPr lang="zh-TW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0845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3.1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ea typeface="+mn-lt"/>
                <a:cs typeface="+mn-lt"/>
              </a:rPr>
              <a:t>Please </a:t>
            </a:r>
            <a:r>
              <a:rPr lang="en-US" altLang="zh-TW" dirty="0">
                <a:ea typeface="+mn-lt"/>
                <a:cs typeface="+mn-lt"/>
              </a:rPr>
              <a:t>write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program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f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 dirty="0">
                <a:ea typeface="+mn-lt"/>
                <a:cs typeface="+mn-lt"/>
              </a:rPr>
              <a:t>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in</a:t>
            </a:r>
            <a:r>
              <a:rPr lang="zh-TW">
                <a:ea typeface="+mn-lt"/>
                <a:cs typeface="+mn-lt"/>
              </a:rPr>
              <a:t>put</a:t>
            </a:r>
            <a:r>
              <a:rPr lang="en-US" altLang="zh-TW" dirty="0" err="1">
                <a:ea typeface="+mn-lt"/>
                <a:cs typeface="+mn-lt"/>
              </a:rPr>
              <a:t>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tw</a:t>
            </a:r>
            <a:r>
              <a:rPr lang="zh-TW">
                <a:ea typeface="+mn-lt"/>
                <a:cs typeface="+mn-lt"/>
              </a:rPr>
              <a:t>o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en-US" altLang="zh-TW" dirty="0" err="1">
                <a:ea typeface="+mn-lt"/>
                <a:cs typeface="+mn-lt"/>
              </a:rPr>
              <a:t>va</a:t>
            </a:r>
            <a:r>
              <a:rPr lang="zh-TW">
                <a:ea typeface="+mn-lt"/>
                <a:cs typeface="+mn-lt"/>
              </a:rPr>
              <a:t>r</a:t>
            </a:r>
            <a:r>
              <a:rPr lang="en-US" altLang="zh-TW" dirty="0" err="1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>
                <a:ea typeface="+mn-lt"/>
                <a:cs typeface="+mn-lt"/>
              </a:rPr>
              <a:t>bl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>
                <a:ea typeface="+mn-lt"/>
                <a:cs typeface="+mn-lt"/>
              </a:rPr>
              <a:t>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</a:t>
            </a:r>
            <a:r>
              <a:rPr lang="zh-TW">
                <a:ea typeface="+mn-lt"/>
                <a:cs typeface="+mn-lt"/>
              </a:rPr>
              <a:t> an</a:t>
            </a:r>
            <a:r>
              <a:rPr lang="en-US" altLang="zh-TW" dirty="0">
                <a:ea typeface="+mn-lt"/>
                <a:cs typeface="+mn-lt"/>
              </a:rPr>
              <a:t>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>
                <a:ea typeface="+mn-lt"/>
                <a:cs typeface="+mn-lt"/>
              </a:rPr>
              <a:t> a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d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cal</a:t>
            </a:r>
            <a:r>
              <a:rPr lang="zh-TW">
                <a:ea typeface="+mn-lt"/>
                <a:cs typeface="+mn-lt"/>
              </a:rPr>
              <a:t>c</a:t>
            </a:r>
            <a:r>
              <a:rPr lang="en-US" altLang="zh-TW" dirty="0">
                <a:ea typeface="+mn-lt"/>
                <a:cs typeface="+mn-lt"/>
              </a:rPr>
              <a:t>ula</a:t>
            </a:r>
            <a:r>
              <a:rPr lang="zh-TW">
                <a:ea typeface="+mn-lt"/>
                <a:cs typeface="+mn-lt"/>
              </a:rPr>
              <a:t>te </a:t>
            </a:r>
            <a:r>
              <a:rPr lang="en-US" altLang="zh-TW" dirty="0" err="1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e </a:t>
            </a:r>
            <a:r>
              <a:rPr lang="en-US" altLang="zh-TW" dirty="0">
                <a:ea typeface="+mn-lt"/>
                <a:cs typeface="+mn-lt"/>
              </a:rPr>
              <a:t>an</a:t>
            </a:r>
            <a:r>
              <a:rPr lang="zh-TW">
                <a:ea typeface="+mn-lt"/>
                <a:cs typeface="+mn-lt"/>
              </a:rPr>
              <a:t>s</a:t>
            </a:r>
            <a:r>
              <a:rPr lang="en-US" altLang="zh-TW" dirty="0" err="1">
                <a:ea typeface="+mn-lt"/>
                <a:cs typeface="+mn-lt"/>
              </a:rPr>
              <a:t>wer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for</a:t>
            </a:r>
            <a:r>
              <a:rPr lang="zh-TW" altLang="en-US" b="1" dirty="0">
                <a:ea typeface="+mn-lt"/>
                <a:cs typeface="+mn-lt"/>
              </a:rPr>
              <a:t> </a:t>
            </a:r>
            <a:r>
              <a:rPr lang="en-US" altLang="zh-TW" b="1" dirty="0">
                <a:latin typeface="DFKai-SB"/>
                <a:ea typeface="+mn-lt"/>
                <a:cs typeface="+mn-lt"/>
              </a:rPr>
              <a:t>A</a:t>
            </a:r>
            <a:r>
              <a:rPr lang="zh-TW" altLang="en-US" b="1" dirty="0">
                <a:latin typeface="DFKai-SB"/>
                <a:ea typeface="+mn-lt"/>
                <a:cs typeface="+mn-lt"/>
              </a:rPr>
              <a:t> </a:t>
            </a:r>
            <a:r>
              <a:rPr lang="en-US" altLang="zh-TW" b="1" dirty="0" err="1">
                <a:latin typeface="DFKai-SB"/>
                <a:ea typeface="+mn-lt"/>
                <a:cs typeface="+mn-lt"/>
              </a:rPr>
              <a:t>tak</a:t>
            </a:r>
            <a:r>
              <a:rPr lang="zh-TW" b="1">
                <a:latin typeface="DFKai-SB"/>
                <a:ea typeface="+mn-lt"/>
                <a:cs typeface="+mn-lt"/>
              </a:rPr>
              <a:t>e</a:t>
            </a:r>
            <a:r>
              <a:rPr lang="zh-TW" altLang="en-US" b="1">
                <a:latin typeface="DFKai-SB"/>
                <a:ea typeface="+mn-lt"/>
                <a:cs typeface="+mn-lt"/>
              </a:rPr>
              <a:t> </a:t>
            </a:r>
            <a:r>
              <a:rPr lang="en-US" altLang="zh-TW" b="1" dirty="0">
                <a:latin typeface="DFKai-SB"/>
                <a:ea typeface="+mn-lt"/>
                <a:cs typeface="+mn-lt"/>
              </a:rPr>
              <a:t>t</a:t>
            </a:r>
            <a:r>
              <a:rPr lang="zh-TW" b="1">
                <a:latin typeface="DFKai-SB"/>
                <a:ea typeface="+mn-lt"/>
                <a:cs typeface="+mn-lt"/>
              </a:rPr>
              <a:t>h</a:t>
            </a:r>
            <a:r>
              <a:rPr lang="en-US" altLang="zh-TW" b="1" dirty="0">
                <a:latin typeface="DFKai-SB"/>
                <a:ea typeface="+mn-lt"/>
                <a:cs typeface="+mn-lt"/>
              </a:rPr>
              <a:t>e</a:t>
            </a:r>
            <a:r>
              <a:rPr lang="zh-TW" altLang="en-US" b="1" dirty="0">
                <a:latin typeface="DFKai-SB"/>
                <a:ea typeface="+mn-lt"/>
                <a:cs typeface="+mn-lt"/>
              </a:rPr>
              <a:t> </a:t>
            </a:r>
            <a:r>
              <a:rPr lang="en-US" altLang="zh-TW" b="1" dirty="0">
                <a:latin typeface="DFKai-SB"/>
                <a:ea typeface="+mn-lt"/>
                <a:cs typeface="+mn-lt"/>
              </a:rPr>
              <a:t>rem</a:t>
            </a:r>
            <a:r>
              <a:rPr lang="zh-TW" b="1">
                <a:latin typeface="DFKai-SB"/>
                <a:ea typeface="+mn-lt"/>
                <a:cs typeface="+mn-lt"/>
              </a:rPr>
              <a:t>a</a:t>
            </a:r>
            <a:r>
              <a:rPr lang="en-US" altLang="zh-TW" b="1" dirty="0" err="1">
                <a:latin typeface="DFKai-SB"/>
                <a:ea typeface="+mn-lt"/>
                <a:cs typeface="+mn-lt"/>
              </a:rPr>
              <a:t>i</a:t>
            </a:r>
            <a:r>
              <a:rPr lang="zh-TW" b="1">
                <a:latin typeface="DFKai-SB"/>
                <a:ea typeface="+mn-lt"/>
                <a:cs typeface="+mn-lt"/>
              </a:rPr>
              <a:t>nde</a:t>
            </a:r>
            <a:r>
              <a:rPr lang="en-US" altLang="zh-TW" b="1" dirty="0">
                <a:latin typeface="DFKai-SB"/>
                <a:ea typeface="+mn-lt"/>
                <a:cs typeface="+mn-lt"/>
              </a:rPr>
              <a:t>r</a:t>
            </a:r>
            <a:r>
              <a:rPr lang="zh-TW" altLang="en-US" b="1" dirty="0">
                <a:latin typeface="DFKai-SB"/>
                <a:ea typeface="+mn-lt"/>
                <a:cs typeface="+mn-lt"/>
              </a:rPr>
              <a:t> </a:t>
            </a:r>
            <a:r>
              <a:rPr lang="en-US" altLang="zh-TW" b="1" dirty="0">
                <a:latin typeface="DFKai-SB"/>
                <a:ea typeface="+mn-lt"/>
                <a:cs typeface="+mn-lt"/>
              </a:rPr>
              <a:t>in</a:t>
            </a:r>
            <a:r>
              <a:rPr lang="zh-TW" altLang="en-US" b="1" dirty="0">
                <a:latin typeface="DFKai-SB"/>
                <a:ea typeface="+mn-lt"/>
                <a:cs typeface="+mn-lt"/>
              </a:rPr>
              <a:t> </a:t>
            </a:r>
            <a:r>
              <a:rPr lang="en-US" altLang="zh-TW" b="1" dirty="0">
                <a:latin typeface="DFKai-SB"/>
                <a:ea typeface="+mn-lt"/>
                <a:cs typeface="+mn-lt"/>
              </a:rPr>
              <a:t>B.</a:t>
            </a:r>
            <a:endParaRPr lang="en-US" b="1" dirty="0">
              <a:latin typeface="DFKai-SB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b="1" dirty="0">
                <a:latin typeface="DFKai-SB"/>
                <a:ea typeface="+mn-lt"/>
                <a:cs typeface="+mn-lt"/>
              </a:rPr>
              <a:t>Simple Input : 10 9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b="1" dirty="0">
                <a:latin typeface="DFKai-SB"/>
                <a:ea typeface="+mn-lt"/>
                <a:cs typeface="+mn-lt"/>
              </a:rPr>
              <a:t>Simple Output : 1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endParaRPr lang="en-US" altLang="zh-TW" dirty="0">
              <a:ea typeface="+mn-lt"/>
              <a:cs typeface="+mn-lt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83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3.2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At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a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stand,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each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bott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le</a:t>
            </a:r>
            <a:r>
              <a:rPr lang="zh-TW" altLang="en-US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of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w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t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e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r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c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o</a:t>
            </a:r>
            <a:r>
              <a:rPr lang="en-US" altLang="zh-TW" dirty="0" err="1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sts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$5.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C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u</a:t>
            </a:r>
            <a:r>
              <a:rPr lang="en-US" altLang="zh-TW" dirty="0" err="1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stomers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are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s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t</a:t>
            </a:r>
            <a:r>
              <a:rPr lang="en-US" altLang="zh-TW" dirty="0" err="1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anding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in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a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que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u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e</a:t>
            </a:r>
            <a:r>
              <a:rPr lang="zh-TW" altLang="en-US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t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o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buy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from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you</a:t>
            </a:r>
            <a:r>
              <a:rPr lang="zh-TW" altLang="en-US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and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orde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r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o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n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e</a:t>
            </a:r>
            <a:r>
              <a:rPr lang="zh-TW" altLang="en-US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at</a:t>
            </a:r>
            <a:r>
              <a:rPr lang="zh-TW" altLang="en-US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zh-TW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a</a:t>
            </a:r>
            <a:r>
              <a:rPr lang="zh-TW" altLang="en-US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Rockwell"/>
                <a:ea typeface="+mn-lt"/>
                <a:cs typeface="+mn-lt"/>
              </a:rPr>
              <a:t>time.</a:t>
            </a:r>
            <a:endParaRPr lang="en-US" altLang="zh-TW" dirty="0">
              <a:solidFill>
                <a:schemeClr val="tx1"/>
              </a:solidFill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custo</a:t>
            </a:r>
            <a:r>
              <a:rPr lang="zh-TW">
                <a:latin typeface="Rockwell"/>
                <a:ea typeface="+mn-lt"/>
                <a:cs typeface="+mn-lt"/>
              </a:rPr>
              <a:t>me</a:t>
            </a:r>
            <a:r>
              <a:rPr lang="en-US" altLang="zh-TW" dirty="0">
                <a:latin typeface="Rockwell"/>
                <a:ea typeface="+mn-lt"/>
                <a:cs typeface="+mn-lt"/>
              </a:rPr>
              <a:t>r</a:t>
            </a:r>
            <a:r>
              <a:rPr lang="zh-TW">
                <a:latin typeface="Rockwell"/>
                <a:ea typeface="+mn-lt"/>
                <a:cs typeface="+mn-lt"/>
              </a:rPr>
              <a:t> wi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ll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zh-TW">
                <a:latin typeface="Rockwell"/>
                <a:ea typeface="+mn-lt"/>
                <a:cs typeface="+mn-lt"/>
              </a:rPr>
              <a:t>t</a:t>
            </a:r>
            <a:r>
              <a:rPr lang="en-US" altLang="zh-TW" dirty="0">
                <a:latin typeface="Rockwell"/>
                <a:ea typeface="+mn-lt"/>
                <a:cs typeface="+mn-lt"/>
              </a:rPr>
              <a:t>ell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you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zh-TW">
                <a:latin typeface="Rockwell"/>
                <a:ea typeface="+mn-lt"/>
                <a:cs typeface="+mn-lt"/>
              </a:rPr>
              <a:t>h</a:t>
            </a:r>
            <a:r>
              <a:rPr lang="en-US" altLang="zh-TW" dirty="0">
                <a:latin typeface="Rockwell"/>
                <a:ea typeface="+mn-lt"/>
                <a:cs typeface="+mn-lt"/>
              </a:rPr>
              <a:t>e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w</a:t>
            </a:r>
            <a:r>
              <a:rPr lang="zh-TW">
                <a:latin typeface="Rockwell"/>
                <a:ea typeface="+mn-lt"/>
                <a:cs typeface="+mn-lt"/>
              </a:rPr>
              <a:t>an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ts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n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bottles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of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water</a:t>
            </a:r>
            <a:r>
              <a:rPr lang="zh-TW">
                <a:latin typeface="Rockwell"/>
                <a:ea typeface="+mn-lt"/>
                <a:cs typeface="+mn-lt"/>
              </a:rPr>
              <a:t> a</a:t>
            </a:r>
            <a:r>
              <a:rPr lang="en-US" altLang="zh-TW" dirty="0">
                <a:latin typeface="Rockwell"/>
                <a:ea typeface="+mn-lt"/>
                <a:cs typeface="+mn-lt"/>
              </a:rPr>
              <a:t>n</a:t>
            </a:r>
            <a:r>
              <a:rPr lang="zh-TW">
                <a:latin typeface="Rockwell"/>
                <a:ea typeface="+mn-lt"/>
                <a:cs typeface="+mn-lt"/>
              </a:rPr>
              <a:t>d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h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will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g</a:t>
            </a:r>
            <a:r>
              <a:rPr lang="zh-TW">
                <a:latin typeface="Rockwell"/>
                <a:ea typeface="+mn-lt"/>
                <a:cs typeface="+mn-lt"/>
              </a:rPr>
              <a:t>ive </a:t>
            </a:r>
            <a:r>
              <a:rPr lang="en-US" altLang="zh-TW" dirty="0">
                <a:latin typeface="Rockwell"/>
                <a:ea typeface="+mn-lt"/>
                <a:cs typeface="+mn-lt"/>
              </a:rPr>
              <a:t>you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m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dol</a:t>
            </a:r>
            <a:r>
              <a:rPr lang="zh-TW">
                <a:latin typeface="Rockwell"/>
                <a:ea typeface="+mn-lt"/>
                <a:cs typeface="+mn-lt"/>
              </a:rPr>
              <a:t>l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ars</a:t>
            </a:r>
            <a:r>
              <a:rPr lang="en-US" altLang="zh-TW" dirty="0">
                <a:latin typeface="Rockwell"/>
                <a:ea typeface="+mn-lt"/>
                <a:cs typeface="+mn-lt"/>
              </a:rPr>
              <a:t>.</a:t>
            </a:r>
            <a:endParaRPr lang="en-US" altLang="zh-TW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As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a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staff,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you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need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to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g</a:t>
            </a:r>
            <a:r>
              <a:rPr lang="zh-TW">
                <a:latin typeface="Rockwell"/>
                <a:ea typeface="+mn-lt"/>
                <a:cs typeface="+mn-lt"/>
              </a:rPr>
              <a:t>i</a:t>
            </a:r>
            <a:r>
              <a:rPr lang="en-US" altLang="zh-TW" dirty="0">
                <a:latin typeface="Rockwell"/>
                <a:ea typeface="+mn-lt"/>
                <a:cs typeface="+mn-lt"/>
              </a:rPr>
              <a:t>v</a:t>
            </a:r>
            <a:r>
              <a:rPr lang="zh-TW">
                <a:latin typeface="Rockwell"/>
                <a:ea typeface="+mn-lt"/>
                <a:cs typeface="+mn-lt"/>
              </a:rPr>
              <a:t>e </a:t>
            </a:r>
            <a:r>
              <a:rPr lang="en-US" altLang="zh-TW" dirty="0">
                <a:latin typeface="Rockwell"/>
                <a:ea typeface="+mn-lt"/>
                <a:cs typeface="+mn-lt"/>
              </a:rPr>
              <a:t>changes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to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cu</a:t>
            </a:r>
            <a:r>
              <a:rPr lang="zh-TW">
                <a:latin typeface="Rockwell"/>
                <a:ea typeface="+mn-lt"/>
                <a:cs typeface="+mn-lt"/>
              </a:rPr>
              <a:t>s</a:t>
            </a:r>
            <a:r>
              <a:rPr lang="en-US" altLang="zh-TW" dirty="0">
                <a:latin typeface="Rockwell"/>
                <a:ea typeface="+mn-lt"/>
                <a:cs typeface="+mn-lt"/>
              </a:rPr>
              <a:t>tom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</a:rPr>
              <a:t>r</a:t>
            </a:r>
            <a:r>
              <a:rPr lang="zh-TW">
                <a:latin typeface="Rockwell"/>
                <a:ea typeface="+mn-lt"/>
                <a:cs typeface="+mn-lt"/>
              </a:rPr>
              <a:t>s i</a:t>
            </a:r>
            <a:r>
              <a:rPr lang="en-US" altLang="zh-TW" dirty="0">
                <a:latin typeface="Rockwell"/>
                <a:ea typeface="+mn-lt"/>
                <a:cs typeface="+mn-lt"/>
              </a:rPr>
              <a:t>n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minimum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coin</a:t>
            </a:r>
            <a:r>
              <a:rPr lang="zh-TW">
                <a:latin typeface="Rockwell"/>
                <a:ea typeface="+mn-lt"/>
                <a:cs typeface="+mn-lt"/>
              </a:rPr>
              <a:t>s</a:t>
            </a:r>
            <a:r>
              <a:rPr lang="en-US" altLang="zh-TW" dirty="0">
                <a:latin typeface="Rockwell"/>
                <a:ea typeface="+mn-lt"/>
                <a:cs typeface="+mn-lt"/>
              </a:rPr>
              <a:t>,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and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you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only</a:t>
            </a:r>
            <a:r>
              <a:rPr lang="zh-TW">
                <a:latin typeface="Rockwell"/>
                <a:ea typeface="+mn-lt"/>
                <a:cs typeface="+mn-lt"/>
              </a:rPr>
              <a:t> ha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ve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$100,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$50,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$10,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$5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a</a:t>
            </a:r>
            <a:r>
              <a:rPr lang="zh-TW">
                <a:latin typeface="Rockwell"/>
                <a:ea typeface="+mn-lt"/>
                <a:cs typeface="+mn-lt"/>
              </a:rPr>
              <a:t>nd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$1.</a:t>
            </a:r>
            <a:endParaRPr lang="en-US" altLang="zh-TW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Plea</a:t>
            </a:r>
            <a:r>
              <a:rPr lang="zh-TW">
                <a:latin typeface="Rockwell"/>
                <a:ea typeface="+mn-lt"/>
                <a:cs typeface="+mn-lt"/>
              </a:rPr>
              <a:t>s</a:t>
            </a:r>
            <a:r>
              <a:rPr lang="en-US" altLang="zh-TW" dirty="0">
                <a:latin typeface="Rockwell"/>
                <a:ea typeface="+mn-lt"/>
                <a:cs typeface="+mn-lt"/>
              </a:rPr>
              <a:t>e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calculate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h</a:t>
            </a:r>
            <a:r>
              <a:rPr lang="zh-TW">
                <a:latin typeface="Rockwell"/>
                <a:ea typeface="+mn-lt"/>
                <a:cs typeface="+mn-lt"/>
              </a:rPr>
              <a:t>o</a:t>
            </a:r>
            <a:r>
              <a:rPr lang="en-US" altLang="zh-TW" dirty="0">
                <a:latin typeface="Rockwell"/>
                <a:ea typeface="+mn-lt"/>
                <a:cs typeface="+mn-lt"/>
              </a:rPr>
              <a:t>w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zh-TW">
                <a:latin typeface="Rockwell"/>
                <a:ea typeface="+mn-lt"/>
                <a:cs typeface="+mn-lt"/>
              </a:rPr>
              <a:t>m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uch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coins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staff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needs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to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pay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and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output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it.</a:t>
            </a:r>
            <a:endParaRPr lang="en-US" altLang="zh-TW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zh-TW" dirty="0">
                <a:latin typeface="Rockwell"/>
                <a:ea typeface="+mn-lt"/>
                <a:cs typeface="+mn-lt"/>
              </a:rPr>
              <a:t># from le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tcode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#860</a:t>
            </a:r>
            <a:endParaRPr lang="en-US" altLang="zh-TW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zh-TW" dirty="0">
                <a:ea typeface="+mn-lt"/>
                <a:cs typeface="+mn-lt"/>
              </a:rPr>
              <a:t>Sample input : 5 100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zh-TW" dirty="0">
                <a:ea typeface="+mn-lt"/>
                <a:cs typeface="+mn-lt"/>
              </a:rPr>
              <a:t>Sample output : 4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zh-TW" dirty="0">
                <a:ea typeface="+mn-lt"/>
                <a:cs typeface="+mn-lt"/>
              </a:rPr>
              <a:t>( Describe about sample ,  100 – 5*5 = 75 = 50 + 2*10 + 5 , so the answer is 4 .</a:t>
            </a:r>
            <a:r>
              <a:rPr lang="en-US" dirty="0">
                <a:ea typeface="+mn-lt"/>
                <a:cs typeface="+mn-lt"/>
              </a:rPr>
              <a:t> )</a:t>
            </a:r>
          </a:p>
          <a:p>
            <a:pPr>
              <a:spcBef>
                <a:spcPts val="1200"/>
              </a:spcBef>
            </a:pPr>
            <a:endParaRPr lang="en-US" altLang="zh-TW" dirty="0">
              <a:ea typeface="+mn-lt"/>
              <a:cs typeface="+mn-lt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46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3.3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ea typeface="+mn-lt"/>
                <a:cs typeface="+mn-lt"/>
              </a:rPr>
              <a:t>Z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>
                <a:ea typeface="+mn-lt"/>
                <a:cs typeface="+mn-lt"/>
              </a:rPr>
              <a:t>r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 dirty="0">
                <a:ea typeface="+mn-lt"/>
                <a:cs typeface="+mn-lt"/>
              </a:rPr>
              <a:t>j</a:t>
            </a:r>
            <a:r>
              <a:rPr lang="zh-TW">
                <a:ea typeface="+mn-lt"/>
                <a:cs typeface="+mn-lt"/>
              </a:rPr>
              <a:t>u</a:t>
            </a:r>
            <a:r>
              <a:rPr lang="en-US" altLang="zh-TW" dirty="0" err="1">
                <a:ea typeface="+mn-lt"/>
                <a:cs typeface="+mn-lt"/>
              </a:rPr>
              <a:t>dge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a002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: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Link : 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ht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tp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s://zeroj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u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dge.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t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w/Sh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wP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r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oble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m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?probl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mid=a002</a:t>
            </a:r>
            <a:endParaRPr lang="zh-TW" altLang="en-US">
              <a:ea typeface="+mn-lt"/>
              <a:cs typeface="+mn-lt"/>
            </a:endParaRP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ea typeface="+mn-lt"/>
                <a:cs typeface="+mn-lt"/>
              </a:rPr>
              <a:t>Please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zh-TW">
                <a:ea typeface="+mn-lt"/>
                <a:cs typeface="+mn-lt"/>
              </a:rPr>
              <a:t>w</a:t>
            </a:r>
            <a:r>
              <a:rPr lang="en-US" altLang="zh-TW" dirty="0">
                <a:ea typeface="+mn-lt"/>
                <a:cs typeface="+mn-lt"/>
              </a:rPr>
              <a:t>r</a:t>
            </a:r>
            <a:r>
              <a:rPr lang="zh-TW">
                <a:ea typeface="+mn-lt"/>
                <a:cs typeface="+mn-lt"/>
              </a:rPr>
              <a:t>it</a:t>
            </a:r>
            <a:r>
              <a:rPr lang="en-US" altLang="zh-TW" dirty="0">
                <a:ea typeface="+mn-lt"/>
                <a:cs typeface="+mn-lt"/>
              </a:rPr>
              <a:t>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progr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>
                <a:ea typeface="+mn-lt"/>
                <a:cs typeface="+mn-lt"/>
              </a:rPr>
              <a:t>m,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n</a:t>
            </a:r>
            <a:r>
              <a:rPr lang="en-US" altLang="zh-TW" dirty="0">
                <a:ea typeface="+mn-lt"/>
                <a:cs typeface="+mn-lt"/>
              </a:rPr>
              <a:t>put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two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variables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</a:t>
            </a:r>
            <a:r>
              <a:rPr lang="zh-TW">
                <a:ea typeface="+mn-lt"/>
                <a:cs typeface="+mn-lt"/>
              </a:rPr>
              <a:t> a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d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b.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 err="1">
                <a:ea typeface="+mn-lt"/>
                <a:cs typeface="+mn-lt"/>
              </a:rPr>
              <a:t>Outpu</a:t>
            </a:r>
            <a:r>
              <a:rPr lang="zh-TW">
                <a:ea typeface="+mn-lt"/>
                <a:cs typeface="+mn-lt"/>
              </a:rPr>
              <a:t>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a+b</a:t>
            </a:r>
            <a:r>
              <a:rPr lang="zh-TW" altLang="en-US" dirty="0">
                <a:ea typeface="+mn-lt"/>
                <a:cs typeface="+mn-lt"/>
              </a:rPr>
              <a:t> </a:t>
            </a:r>
            <a:endParaRPr lang="en-US" altLang="zh-TW">
              <a:ea typeface="+mn-lt"/>
              <a:cs typeface="+mn-lt"/>
            </a:endParaRP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e </a:t>
            </a:r>
            <a:r>
              <a:rPr lang="en-US" altLang="zh-TW" dirty="0">
                <a:ea typeface="+mn-lt"/>
                <a:cs typeface="+mn-lt"/>
              </a:rPr>
              <a:t>program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wil</a:t>
            </a:r>
            <a:r>
              <a:rPr lang="zh-TW">
                <a:ea typeface="+mn-lt"/>
                <a:cs typeface="+mn-lt"/>
              </a:rPr>
              <a:t>l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stop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i</a:t>
            </a:r>
            <a:r>
              <a:rPr lang="en-US" altLang="zh-TW" dirty="0">
                <a:ea typeface="+mn-lt"/>
                <a:cs typeface="+mn-lt"/>
              </a:rPr>
              <a:t>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e i</a:t>
            </a:r>
            <a:r>
              <a:rPr lang="en-US" altLang="zh-TW" dirty="0" err="1">
                <a:ea typeface="+mn-lt"/>
                <a:cs typeface="+mn-lt"/>
              </a:rPr>
              <a:t>nput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is </a:t>
            </a:r>
            <a:r>
              <a:rPr lang="en-US" altLang="zh-TW" dirty="0">
                <a:ea typeface="+mn-lt"/>
                <a:cs typeface="+mn-lt"/>
              </a:rPr>
              <a:t>EOF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co</a:t>
            </a:r>
            <a:r>
              <a:rPr lang="zh-TW">
                <a:ea typeface="+mn-lt"/>
                <a:cs typeface="+mn-lt"/>
              </a:rPr>
              <a:t>nd</a:t>
            </a:r>
            <a:r>
              <a:rPr lang="en-US" altLang="zh-TW" dirty="0" err="1">
                <a:ea typeface="+mn-lt"/>
                <a:cs typeface="+mn-lt"/>
              </a:rPr>
              <a:t>iti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62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3.4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latin typeface="Rockwell"/>
                <a:ea typeface="+mn-lt"/>
                <a:cs typeface="+mn-lt"/>
              </a:rPr>
              <a:t>Please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write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a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program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to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input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two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number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with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height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and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weight.</a:t>
            </a:r>
            <a:endParaRPr lang="zh-TW" alt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unit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of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height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is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meters.</a:t>
            </a:r>
            <a:endParaRPr lang="zh-TW" alt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unit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of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weight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is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kliograms</a:t>
            </a:r>
            <a:r>
              <a:rPr lang="en-US" altLang="zh-TW" dirty="0">
                <a:latin typeface="Rockwell"/>
                <a:ea typeface="+mn-lt"/>
                <a:cs typeface="+mn-lt"/>
              </a:rPr>
              <a:t>.</a:t>
            </a:r>
            <a:endParaRPr lang="zh-TW" alt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And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they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"might</a:t>
            </a:r>
            <a:r>
              <a:rPr lang="en-US" dirty="0">
                <a:latin typeface="Rockwell"/>
                <a:ea typeface="+mn-lt"/>
                <a:cs typeface="+mn-lt"/>
              </a:rPr>
              <a:t>"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have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a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decimal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point.</a:t>
            </a:r>
            <a:endParaRPr lang="zh-TW" alt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Please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calculate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BMI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by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formula (weight)/(height</a:t>
            </a:r>
            <a:r>
              <a:rPr lang="zh-TW" altLang="en-US">
                <a:latin typeface="Rockwell"/>
                <a:ea typeface="+mn-lt"/>
                <a:cs typeface="+mn-lt"/>
              </a:rPr>
              <a:t>*</a:t>
            </a:r>
            <a:r>
              <a:rPr lang="en-US" altLang="zh-TW" dirty="0">
                <a:latin typeface="Rockwell"/>
                <a:ea typeface="+mn-lt"/>
                <a:cs typeface="+mn-lt"/>
              </a:rPr>
              <a:t>height)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and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output the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answer.</a:t>
            </a:r>
            <a:endParaRPr lang="zh-TW" alt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program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will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stop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when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input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is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not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numbers.</a:t>
            </a:r>
            <a:endParaRPr lang="en-US" dirty="0">
              <a:latin typeface="Rockwell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7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0" t="502" r="426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32" y="1402577"/>
            <a:ext cx="4970100" cy="2350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000" b="1" dirty="0">
                <a:ea typeface="微軟正黑體"/>
              </a:rPr>
              <a:t>Chapter 4 :</a:t>
            </a:r>
            <a:br>
              <a:rPr lang="en-US" altLang="zh-TW" sz="3000" b="1" dirty="0"/>
            </a:br>
            <a:br>
              <a:rPr lang="en-US" altLang="zh-TW" sz="3000" b="1" dirty="0"/>
            </a:br>
            <a:r>
              <a:rPr lang="en-US" sz="3000" dirty="0">
                <a:ea typeface="+mj-lt"/>
                <a:cs typeface="+mj-lt"/>
              </a:rPr>
              <a:t>Conditional expressions</a:t>
            </a:r>
            <a:endParaRPr lang="en-US" altLang="zh-TW" sz="3000" b="1" dirty="0"/>
          </a:p>
        </p:txBody>
      </p:sp>
    </p:spTree>
    <p:extLst>
      <p:ext uri="{BB962C8B-B14F-4D97-AF65-F5344CB8AC3E}">
        <p14:creationId xmlns:p14="http://schemas.microsoft.com/office/powerpoint/2010/main" val="30357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623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If-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>
                <a:ea typeface="+mn-lt"/>
                <a:cs typeface="+mn-lt"/>
              </a:rPr>
              <a:t>ls</a:t>
            </a:r>
            <a:r>
              <a:rPr lang="zh-TW">
                <a:ea typeface="+mn-lt"/>
                <a:cs typeface="+mn-lt"/>
              </a:rPr>
              <a:t>e </a:t>
            </a:r>
            <a:r>
              <a:rPr lang="en-US" altLang="zh-TW" dirty="0">
                <a:ea typeface="+mn-lt"/>
                <a:cs typeface="+mn-lt"/>
              </a:rPr>
              <a:t>co</a:t>
            </a:r>
            <a:r>
              <a:rPr lang="zh-TW">
                <a:ea typeface="+mn-lt"/>
                <a:cs typeface="+mn-lt"/>
              </a:rPr>
              <a:t>nd</a:t>
            </a:r>
            <a:r>
              <a:rPr lang="en-US" altLang="zh-TW" dirty="0" err="1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 dirty="0" err="1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al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>
                <a:ea typeface="+mn-lt"/>
                <a:cs typeface="+mn-lt"/>
              </a:rPr>
              <a:t>x</a:t>
            </a:r>
            <a:r>
              <a:rPr lang="zh-TW">
                <a:ea typeface="+mn-lt"/>
                <a:cs typeface="+mn-lt"/>
              </a:rPr>
              <a:t>pres</a:t>
            </a:r>
            <a:r>
              <a:rPr lang="en-US" altLang="zh-TW" dirty="0" err="1">
                <a:ea typeface="+mn-lt"/>
                <a:cs typeface="+mn-lt"/>
              </a:rPr>
              <a:t>si</a:t>
            </a:r>
            <a:r>
              <a:rPr lang="zh-TW">
                <a:ea typeface="+mn-lt"/>
                <a:cs typeface="+mn-lt"/>
              </a:rPr>
              <a:t>on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v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 err="1">
                <a:ea typeface="+mn-lt"/>
                <a:cs typeface="+mn-lt"/>
              </a:rPr>
              <a:t>ry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v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 err="1">
                <a:ea typeface="+mn-lt"/>
                <a:cs typeface="+mn-lt"/>
              </a:rPr>
              <a:t>ry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v</a:t>
            </a:r>
            <a:r>
              <a:rPr lang="zh-TW">
                <a:ea typeface="+mn-lt"/>
                <a:cs typeface="+mn-lt"/>
              </a:rPr>
              <a:t>ery impor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in whole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zh-TW">
                <a:ea typeface="+mn-lt"/>
                <a:cs typeface="+mn-lt"/>
              </a:rPr>
              <a:t>co</a:t>
            </a:r>
            <a:r>
              <a:rPr lang="en-US" altLang="zh-TW" dirty="0">
                <a:ea typeface="+mn-lt"/>
                <a:cs typeface="+mn-lt"/>
              </a:rPr>
              <a:t>d</a:t>
            </a:r>
            <a:r>
              <a:rPr lang="zh-TW">
                <a:ea typeface="+mn-lt"/>
                <a:cs typeface="+mn-lt"/>
              </a:rPr>
              <a:t>in</a:t>
            </a:r>
            <a:r>
              <a:rPr lang="en-US" altLang="zh-TW" dirty="0">
                <a:ea typeface="+mn-lt"/>
                <a:cs typeface="+mn-lt"/>
              </a:rPr>
              <a:t>g</a:t>
            </a:r>
            <a:r>
              <a:rPr lang="zh-TW">
                <a:ea typeface="+mn-lt"/>
                <a:cs typeface="+mn-lt"/>
              </a:rPr>
              <a:t> w</a:t>
            </a:r>
            <a:r>
              <a:rPr lang="en-US" altLang="zh-TW" dirty="0">
                <a:ea typeface="+mn-lt"/>
                <a:cs typeface="+mn-lt"/>
              </a:rPr>
              <a:t>or</a:t>
            </a:r>
            <a:r>
              <a:rPr lang="zh-TW">
                <a:ea typeface="+mn-lt"/>
                <a:cs typeface="+mn-lt"/>
              </a:rPr>
              <a:t>l</a:t>
            </a:r>
            <a:r>
              <a:rPr lang="en-US" altLang="zh-TW" dirty="0">
                <a:ea typeface="+mn-lt"/>
                <a:cs typeface="+mn-lt"/>
              </a:rPr>
              <a:t>d.</a:t>
            </a:r>
            <a:endParaRPr lang="zh-TW" alt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Conditional expressions will be used if you need to judge a thing or a condition and then it will have lots of result depending on the result of judging.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In C++ , we have two different kinds of conditional expressions , one is our topic today , the other one will introduce in next chapter called "switch-case".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ea typeface="+mn-lt"/>
                <a:cs typeface="+mn-lt"/>
              </a:rPr>
              <a:t>In C++ , if-else expression will be used like ( see next page ).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TW" dirty="0">
              <a:ea typeface="微軟正黑體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E4A61A2-4D44-6AD7-E48C-20DD5DD9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6557"/>
            <a:ext cx="8596668" cy="680279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If-else conditional expression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41362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C5A407-3193-0669-0566-713AFEB82C04}"/>
              </a:ext>
            </a:extLst>
          </p:cNvPr>
          <p:cNvSpPr txBox="1">
            <a:spLocks/>
          </p:cNvSpPr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If-else conditional expression</a:t>
            </a:r>
            <a:endParaRPr lang="en-US" altLang="zh-TW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lnSpc>
                <a:spcPct val="90000"/>
              </a:lnSpc>
            </a:pPr>
            <a:r>
              <a:rPr lang="en-US" altLang="zh-TW" sz="1400"/>
              <a:t>if ( the conditions )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 {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     ...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     program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     ...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 }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 else if ( others condition )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 {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     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 }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 else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 {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     </a:t>
            </a:r>
          </a:p>
          <a:p>
            <a:pPr>
              <a:lnSpc>
                <a:spcPct val="90000"/>
              </a:lnSpc>
            </a:pPr>
            <a:r>
              <a:rPr lang="en-US" altLang="zh-TW" sz="1400"/>
              <a:t>    }</a:t>
            </a:r>
          </a:p>
          <a:p>
            <a:pPr>
              <a:lnSpc>
                <a:spcPct val="90000"/>
              </a:lnSpc>
            </a:pPr>
            <a:endParaRPr lang="en-US" altLang="zh-TW" sz="140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634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6DDAC1D-5F56-BD89-1A8A-3E3C58ADC2B0}"/>
              </a:ext>
            </a:extLst>
          </p:cNvPr>
          <p:cNvSpPr txBox="1">
            <a:spLocks/>
          </p:cNvSpPr>
          <p:nvPr/>
        </p:nvSpPr>
        <p:spPr>
          <a:xfrm>
            <a:off x="1286933" y="1027471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If-else conditional expression explain</a:t>
            </a:r>
            <a:endParaRPr lang="en-US" altLang="zh-TW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內容版面配置區 2">
            <a:extLst>
              <a:ext uri="{FF2B5EF4-FFF2-40B4-BE49-F238E27FC236}">
                <a16:creationId xmlns:a16="http://schemas.microsoft.com/office/drawing/2014/main" id="{D5E5EDBA-C1EB-6BDF-F466-9BA2FB1F5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8039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6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1A53D-02AF-4B20-EDBB-85B83506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817"/>
            <a:ext cx="8596668" cy="713409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Before we start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52833C-C5CF-6E88-F3B0-EE65DA30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Before we start to talk about the C++ programming language, please install the C++ IDE or Compiler first.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>
                <a:ea typeface="+mn-lt"/>
                <a:cs typeface="+mn-lt"/>
              </a:rPr>
              <a:t>If you haven’t done it , Please download the choose one of these Compilers and Download.</a:t>
            </a:r>
            <a:endParaRPr lang="en-US" altLang="zh-TW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TW" alt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>
                <a:ea typeface="+mn-lt"/>
                <a:cs typeface="+mn-lt"/>
              </a:rPr>
              <a:t>DEV C++ ： </a:t>
            </a:r>
            <a:r>
              <a:rPr lang="zh-TW" dirty="0">
                <a:latin typeface="Rockwell"/>
                <a:ea typeface="微軟正黑體"/>
                <a:hlinkClick r:id="rId2"/>
              </a:rPr>
              <a:t>https://sourceforge.net/projects/orwelldevcpp/</a:t>
            </a:r>
            <a:endParaRPr lang="zh-TW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latin typeface="Rockwell"/>
                <a:ea typeface="+mn-lt"/>
              </a:rPr>
              <a:t>Code Blocks </a:t>
            </a:r>
            <a:r>
              <a:rPr lang="zh-TW" altLang="en-US">
                <a:latin typeface="Rockwell"/>
                <a:ea typeface="+mn-lt"/>
              </a:rPr>
              <a:t>：</a:t>
            </a:r>
            <a:r>
              <a:rPr lang="en-US" altLang="zh-TW" dirty="0">
                <a:latin typeface="Rockwell"/>
                <a:ea typeface="+mn-lt"/>
              </a:rPr>
              <a:t> </a:t>
            </a:r>
            <a:r>
              <a:rPr lang="en-US" altLang="zh-TW" dirty="0">
                <a:latin typeface="Rockwell"/>
                <a:ea typeface="+mn-lt"/>
                <a:hlinkClick r:id="rId3"/>
              </a:rPr>
              <a:t>https://www.codeblocks.org/downloads/</a:t>
            </a:r>
            <a:endParaRPr lang="en-US" altLang="zh-TW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latin typeface="Rockwell"/>
                <a:ea typeface="+mn-lt"/>
              </a:rPr>
              <a:t>I will use the DEV C++ to do the sample code.</a:t>
            </a:r>
            <a:endParaRPr lang="en-US" altLang="zh-TW" dirty="0">
              <a:ea typeface="+mn-lt"/>
              <a:cs typeface="+mn-lt"/>
            </a:endParaRPr>
          </a:p>
          <a:p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49229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AF51208-56C8-65C8-E136-CBE6363178AE}"/>
              </a:ext>
            </a:extLst>
          </p:cNvPr>
          <p:cNvSpPr txBox="1">
            <a:spLocks/>
          </p:cNvSpPr>
          <p:nvPr/>
        </p:nvSpPr>
        <p:spPr>
          <a:xfrm>
            <a:off x="676746" y="60960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Boolean</a:t>
            </a:r>
            <a:r>
              <a:rPr lang="en-US" altLang="zh-TW" sz="2800"/>
              <a:t> Algebra and Compare Symbols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E794795-BA84-7990-490D-6BD4988F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/>
              <a:t>When we use the conditional expresstion, we usually use the compare symbol lile &lt; , &gt; …etc. Then we sometimes will use the boolean algebra for supporting.</a:t>
            </a:r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D8CE848-6721-231C-601D-2F69EF812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38377"/>
              </p:ext>
            </p:extLst>
          </p:nvPr>
        </p:nvGraphicFramePr>
        <p:xfrm>
          <a:off x="4285325" y="1008437"/>
          <a:ext cx="7589419" cy="527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63">
                  <a:extLst>
                    <a:ext uri="{9D8B030D-6E8A-4147-A177-3AD203B41FA5}">
                      <a16:colId xmlns:a16="http://schemas.microsoft.com/office/drawing/2014/main" val="1439353425"/>
                    </a:ext>
                  </a:extLst>
                </a:gridCol>
                <a:gridCol w="4627306">
                  <a:extLst>
                    <a:ext uri="{9D8B030D-6E8A-4147-A177-3AD203B41FA5}">
                      <a16:colId xmlns:a16="http://schemas.microsoft.com/office/drawing/2014/main" val="2770082992"/>
                    </a:ext>
                  </a:extLst>
                </a:gridCol>
                <a:gridCol w="2143450">
                  <a:extLst>
                    <a:ext uri="{9D8B030D-6E8A-4147-A177-3AD203B41FA5}">
                      <a16:colId xmlns:a16="http://schemas.microsoft.com/office/drawing/2014/main" val="2151921325"/>
                    </a:ext>
                  </a:extLst>
                </a:gridCol>
              </a:tblGrid>
              <a:tr h="65678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>
                          <a:effectLst/>
                        </a:rPr>
                        <a:t>&gt;</a:t>
                      </a:r>
                      <a:r>
                        <a:rPr lang="zh-TW" altLang="en-US" sz="1400">
                          <a:effectLst/>
                        </a:rPr>
                        <a:t>​</a:t>
                      </a:r>
                      <a:endParaRPr lang="zh-TW" alt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A &gt; B , means when A bigger than B 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if ( A &gt; B )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extLst>
                  <a:ext uri="{0D108BD9-81ED-4DB2-BD59-A6C34878D82A}">
                    <a16:rowId xmlns:a16="http://schemas.microsoft.com/office/drawing/2014/main" val="2318358006"/>
                  </a:ext>
                </a:extLst>
              </a:tr>
              <a:tr h="65678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>
                          <a:effectLst/>
                        </a:rPr>
                        <a:t>&lt;</a:t>
                      </a:r>
                      <a:r>
                        <a:rPr lang="zh-TW" altLang="en-US" sz="1400">
                          <a:effectLst/>
                        </a:rPr>
                        <a:t>​</a:t>
                      </a:r>
                      <a:endParaRPr lang="zh-TW" alt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 u="none" strike="noStrike">
                          <a:effectLst/>
                        </a:rPr>
                        <a:t>A &lt; B , means when A </a:t>
                      </a:r>
                      <a:r>
                        <a:rPr lang="af-ZA" sz="1400" u="none" strike="noStrike">
                          <a:effectLst/>
                        </a:rPr>
                        <a:t>smaller </a:t>
                      </a:r>
                      <a:r>
                        <a:rPr lang="af-ZA" altLang="zh-TW" sz="1400" u="none" strike="noStrike">
                          <a:effectLst/>
                        </a:rPr>
                        <a:t>than B 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if ( A &lt; B )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extLst>
                  <a:ext uri="{0D108BD9-81ED-4DB2-BD59-A6C34878D82A}">
                    <a16:rowId xmlns:a16="http://schemas.microsoft.com/office/drawing/2014/main" val="3339570617"/>
                  </a:ext>
                </a:extLst>
              </a:tr>
              <a:tr h="65678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>
                          <a:effectLst/>
                        </a:rPr>
                        <a:t>&gt;=</a:t>
                      </a:r>
                      <a:r>
                        <a:rPr lang="zh-TW" altLang="en-US" sz="1400">
                          <a:effectLst/>
                        </a:rPr>
                        <a:t>​</a:t>
                      </a:r>
                      <a:endParaRPr lang="zh-TW" alt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A &gt;= B , means A bigger than or equal to B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if ( A &gt;= B ) 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extLst>
                  <a:ext uri="{0D108BD9-81ED-4DB2-BD59-A6C34878D82A}">
                    <a16:rowId xmlns:a16="http://schemas.microsoft.com/office/drawing/2014/main" val="3162393199"/>
                  </a:ext>
                </a:extLst>
              </a:tr>
              <a:tr h="65678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>
                          <a:effectLst/>
                        </a:rPr>
                        <a:t>&lt;=</a:t>
                      </a:r>
                      <a:r>
                        <a:rPr lang="zh-TW" altLang="en-US" sz="1400">
                          <a:effectLst/>
                        </a:rPr>
                        <a:t>​</a:t>
                      </a:r>
                      <a:endParaRPr lang="zh-TW" alt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A &lt;= B , </a:t>
                      </a:r>
                      <a:r>
                        <a:rPr lang="af-ZA" altLang="zh-TW" sz="1400" u="none" strike="noStrike">
                          <a:effectLst/>
                        </a:rPr>
                        <a:t>means A </a:t>
                      </a:r>
                      <a:r>
                        <a:rPr lang="af-ZA" sz="1400" u="none" strike="noStrike">
                          <a:effectLst/>
                        </a:rPr>
                        <a:t>small</a:t>
                      </a:r>
                      <a:r>
                        <a:rPr lang="af-ZA" altLang="zh-TW" sz="1400" u="none" strike="noStrike">
                          <a:effectLst/>
                        </a:rPr>
                        <a:t>er than or equal to B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if ( A &lt;= B )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extLst>
                  <a:ext uri="{0D108BD9-81ED-4DB2-BD59-A6C34878D82A}">
                    <a16:rowId xmlns:a16="http://schemas.microsoft.com/office/drawing/2014/main" val="2110709315"/>
                  </a:ext>
                </a:extLst>
              </a:tr>
              <a:tr h="38312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>
                          <a:effectLst/>
                        </a:rPr>
                        <a:t>==</a:t>
                      </a:r>
                      <a:r>
                        <a:rPr lang="zh-TW" altLang="en-US" sz="1400">
                          <a:effectLst/>
                        </a:rPr>
                        <a:t>​</a:t>
                      </a:r>
                      <a:endParaRPr lang="zh-TW" alt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A == B , means A equal to B 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 u="none" strike="noStrike">
                          <a:effectLst/>
                        </a:rPr>
                        <a:t>if ( A =</a:t>
                      </a:r>
                      <a:r>
                        <a:rPr lang="af-ZA" sz="1400" u="none" strike="noStrike">
                          <a:effectLst/>
                        </a:rPr>
                        <a:t>=</a:t>
                      </a:r>
                      <a:r>
                        <a:rPr lang="af-ZA" altLang="zh-TW" sz="1400" u="none" strike="noStrike">
                          <a:effectLst/>
                        </a:rPr>
                        <a:t> B )</a:t>
                      </a:r>
                      <a:r>
                        <a:rPr lang="af-ZA" altLang="zh-TW" sz="1400">
                          <a:effectLst/>
                        </a:rPr>
                        <a:t>​</a:t>
                      </a:r>
                      <a:endParaRPr lang="af-ZA" altLang="zh-TW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extLst>
                  <a:ext uri="{0D108BD9-81ED-4DB2-BD59-A6C34878D82A}">
                    <a16:rowId xmlns:a16="http://schemas.microsoft.com/office/drawing/2014/main" val="3668798885"/>
                  </a:ext>
                </a:extLst>
              </a:tr>
              <a:tr h="9486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>
                          <a:effectLst/>
                        </a:rPr>
                        <a:t>&amp;&amp;</a:t>
                      </a:r>
                      <a:r>
                        <a:rPr lang="zh-TW" altLang="en-US" sz="1400">
                          <a:effectLst/>
                        </a:rPr>
                        <a:t>​</a:t>
                      </a:r>
                      <a:endParaRPr lang="zh-TW" alt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A_condtion &amp;&amp; B_condition 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</a:p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A and B condition are all satisfied.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 u="none" strike="noStrike">
                          <a:effectLst/>
                        </a:rPr>
                        <a:t>if ( </a:t>
                      </a:r>
                      <a:r>
                        <a:rPr lang="af-ZA" sz="1400" u="none" strike="noStrike">
                          <a:effectLst/>
                        </a:rPr>
                        <a:t>(</a:t>
                      </a:r>
                      <a:r>
                        <a:rPr lang="af-ZA" altLang="zh-TW" sz="1400" u="none" strike="noStrike">
                          <a:effectLst/>
                        </a:rPr>
                        <a:t>A</a:t>
                      </a:r>
                      <a:r>
                        <a:rPr lang="af-ZA" sz="1400" u="none" strike="noStrike">
                          <a:effectLst/>
                        </a:rPr>
                        <a:t>)</a:t>
                      </a:r>
                      <a:r>
                        <a:rPr lang="af-ZA" altLang="zh-TW" sz="1400" u="none" strike="noStrike">
                          <a:effectLst/>
                        </a:rPr>
                        <a:t> </a:t>
                      </a:r>
                      <a:r>
                        <a:rPr lang="af-ZA" sz="1400" u="none" strike="noStrike">
                          <a:effectLst/>
                        </a:rPr>
                        <a:t>&amp;</a:t>
                      </a:r>
                      <a:r>
                        <a:rPr lang="af-ZA" altLang="zh-TW" sz="1400" u="none" strike="noStrike">
                          <a:effectLst/>
                        </a:rPr>
                        <a:t>&amp; </a:t>
                      </a:r>
                      <a:r>
                        <a:rPr lang="af-ZA" sz="1400" u="none" strike="noStrike">
                          <a:effectLst/>
                        </a:rPr>
                        <a:t>(B) </a:t>
                      </a:r>
                      <a:r>
                        <a:rPr lang="af-ZA" altLang="zh-TW" sz="1400" u="none" strike="noStrike">
                          <a:effectLst/>
                        </a:rPr>
                        <a:t>)</a:t>
                      </a:r>
                      <a:r>
                        <a:rPr lang="af-ZA" altLang="zh-TW" sz="1400">
                          <a:effectLst/>
                        </a:rPr>
                        <a:t>​</a:t>
                      </a:r>
                      <a:endParaRPr lang="af-ZA" altLang="zh-TW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extLst>
                  <a:ext uri="{0D108BD9-81ED-4DB2-BD59-A6C34878D82A}">
                    <a16:rowId xmlns:a16="http://schemas.microsoft.com/office/drawing/2014/main" val="2213634022"/>
                  </a:ext>
                </a:extLst>
              </a:tr>
              <a:tr h="65678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>
                          <a:effectLst/>
                        </a:rPr>
                        <a:t>||</a:t>
                      </a:r>
                      <a:r>
                        <a:rPr lang="zh-TW" altLang="en-US" sz="1400">
                          <a:effectLst/>
                        </a:rPr>
                        <a:t>​</a:t>
                      </a:r>
                      <a:endParaRPr lang="zh-TW" alt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 u="none" strike="noStrike">
                          <a:effectLst/>
                        </a:rPr>
                        <a:t>A_condtion </a:t>
                      </a:r>
                      <a:r>
                        <a:rPr lang="af-ZA" sz="1400" u="none" strike="noStrike">
                          <a:effectLst/>
                        </a:rPr>
                        <a:t>||</a:t>
                      </a:r>
                      <a:r>
                        <a:rPr lang="af-ZA" altLang="zh-TW" sz="1400" u="none" strike="noStrike">
                          <a:effectLst/>
                        </a:rPr>
                        <a:t> B_condition 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</a:p>
                    <a:p>
                      <a:pPr algn="l" fontAlgn="base"/>
                      <a:r>
                        <a:rPr lang="af-ZA" altLang="zh-TW" sz="1400" u="none" strike="noStrike">
                          <a:effectLst/>
                        </a:rPr>
                        <a:t>A o</a:t>
                      </a:r>
                      <a:r>
                        <a:rPr lang="af-ZA" sz="1400" u="none" strike="noStrike">
                          <a:effectLst/>
                        </a:rPr>
                        <a:t>r</a:t>
                      </a:r>
                      <a:r>
                        <a:rPr lang="af-ZA" altLang="zh-TW" sz="1400" u="none" strike="noStrike">
                          <a:effectLst/>
                        </a:rPr>
                        <a:t> B condition are satisfied</a:t>
                      </a:r>
                      <a:r>
                        <a:rPr lang="af-ZA" altLang="zh-TW" sz="1400">
                          <a:effectLst/>
                        </a:rPr>
                        <a:t>​</a:t>
                      </a:r>
                      <a:endParaRPr lang="af-ZA" altLang="zh-TW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 u="none" strike="noStrike">
                          <a:effectLst/>
                        </a:rPr>
                        <a:t>if ( </a:t>
                      </a:r>
                      <a:r>
                        <a:rPr lang="af-ZA" sz="1400" u="none" strike="noStrike">
                          <a:effectLst/>
                        </a:rPr>
                        <a:t>(</a:t>
                      </a:r>
                      <a:r>
                        <a:rPr lang="af-ZA" altLang="zh-TW" sz="1400" u="none" strike="noStrike">
                          <a:effectLst/>
                        </a:rPr>
                        <a:t>A</a:t>
                      </a:r>
                      <a:r>
                        <a:rPr lang="af-ZA" sz="1400" u="none" strike="noStrike">
                          <a:effectLst/>
                        </a:rPr>
                        <a:t>)</a:t>
                      </a:r>
                      <a:r>
                        <a:rPr lang="af-ZA" altLang="zh-TW" sz="1400" u="none" strike="noStrike">
                          <a:effectLst/>
                        </a:rPr>
                        <a:t> </a:t>
                      </a:r>
                      <a:r>
                        <a:rPr lang="af-ZA" sz="1400" u="none" strike="noStrike">
                          <a:effectLst/>
                        </a:rPr>
                        <a:t>||</a:t>
                      </a:r>
                      <a:r>
                        <a:rPr lang="af-ZA" altLang="zh-TW" sz="1400" u="none" strike="noStrike">
                          <a:effectLst/>
                        </a:rPr>
                        <a:t> </a:t>
                      </a:r>
                      <a:r>
                        <a:rPr lang="af-ZA" sz="1400" u="none" strike="noStrike">
                          <a:effectLst/>
                        </a:rPr>
                        <a:t>(B) </a:t>
                      </a:r>
                      <a:r>
                        <a:rPr lang="af-ZA" altLang="zh-TW" sz="1400" u="none" strike="noStrike">
                          <a:effectLst/>
                        </a:rPr>
                        <a:t>)</a:t>
                      </a:r>
                      <a:r>
                        <a:rPr lang="af-ZA" altLang="zh-TW" sz="1400">
                          <a:effectLst/>
                        </a:rPr>
                        <a:t>​</a:t>
                      </a:r>
                      <a:endParaRPr lang="af-ZA" altLang="zh-TW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extLst>
                  <a:ext uri="{0D108BD9-81ED-4DB2-BD59-A6C34878D82A}">
                    <a16:rowId xmlns:a16="http://schemas.microsoft.com/office/drawing/2014/main" val="44350057"/>
                  </a:ext>
                </a:extLst>
              </a:tr>
              <a:tr h="65678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>
                          <a:effectLst/>
                        </a:rPr>
                        <a:t>!</a:t>
                      </a:r>
                      <a:r>
                        <a:rPr lang="zh-TW" altLang="en-US" sz="1400">
                          <a:effectLst/>
                        </a:rPr>
                        <a:t>​</a:t>
                      </a:r>
                      <a:endParaRPr lang="zh-TW" alt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!A_condition ​</a:t>
                      </a:r>
                    </a:p>
                    <a:p>
                      <a:pPr algn="l" fontAlgn="base"/>
                      <a:r>
                        <a:rPr lang="af-ZA" altLang="zh-TW" sz="1400">
                          <a:effectLst/>
                        </a:rPr>
                        <a:t>A condition are not satified.</a:t>
                      </a:r>
                      <a:r>
                        <a:rPr lang="af-ZA" sz="1400">
                          <a:effectLst/>
                        </a:rPr>
                        <a:t>​</a:t>
                      </a:r>
                      <a:endParaRPr lang="af-ZA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400" u="none" strike="noStrike">
                          <a:effectLst/>
                        </a:rPr>
                        <a:t>if ( </a:t>
                      </a:r>
                      <a:r>
                        <a:rPr lang="af-ZA" sz="1400" u="none" strike="noStrike">
                          <a:effectLst/>
                        </a:rPr>
                        <a:t>!(</a:t>
                      </a:r>
                      <a:r>
                        <a:rPr lang="af-ZA" altLang="zh-TW" sz="1400" u="none" strike="noStrike">
                          <a:effectLst/>
                        </a:rPr>
                        <a:t>A</a:t>
                      </a:r>
                      <a:r>
                        <a:rPr lang="af-ZA" sz="1400" u="none" strike="noStrike">
                          <a:effectLst/>
                        </a:rPr>
                        <a:t>)</a:t>
                      </a:r>
                      <a:r>
                        <a:rPr lang="af-ZA" altLang="zh-TW" sz="1400" u="none" strike="noStrike">
                          <a:effectLst/>
                        </a:rPr>
                        <a:t> </a:t>
                      </a:r>
                      <a:r>
                        <a:rPr lang="af-ZA" sz="1400" u="none" strike="noStrike">
                          <a:effectLst/>
                        </a:rPr>
                        <a:t> </a:t>
                      </a:r>
                      <a:r>
                        <a:rPr lang="af-ZA" altLang="zh-TW" sz="1400" u="none" strike="noStrike">
                          <a:effectLst/>
                        </a:rPr>
                        <a:t>)</a:t>
                      </a:r>
                      <a:r>
                        <a:rPr lang="af-ZA" altLang="zh-TW" sz="1400">
                          <a:effectLst/>
                        </a:rPr>
                        <a:t>​</a:t>
                      </a:r>
                      <a:endParaRPr lang="af-ZA" altLang="zh-TW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253" marR="73253" marT="36627" marB="36627"/>
                </a:tc>
                <a:extLst>
                  <a:ext uri="{0D108BD9-81ED-4DB2-BD59-A6C34878D82A}">
                    <a16:rowId xmlns:a16="http://schemas.microsoft.com/office/drawing/2014/main" val="93274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11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Switch-case conditional</a:t>
            </a:r>
            <a:r>
              <a:rPr lang="en-US" altLang="zh-TW" dirty="0">
                <a:latin typeface="Trebuchet MS"/>
                <a:ea typeface="Microsoft JhengHei"/>
              </a:rPr>
              <a:t> </a:t>
            </a:r>
            <a:r>
              <a:rPr lang="en-US" dirty="0">
                <a:latin typeface="Trebuchet MS"/>
                <a:ea typeface="微軟正黑體"/>
              </a:rPr>
              <a:t>expression</a:t>
            </a:r>
            <a:endParaRPr lang="en-US" dirty="0">
              <a:ea typeface="+mj-lt"/>
              <a:cs typeface="+mj-lt"/>
            </a:endParaRPr>
          </a:p>
          <a:p>
            <a:endParaRPr lang="en-US" altLang="zh-TW" b="1" dirty="0">
              <a:latin typeface="微軟正黑體"/>
              <a:ea typeface="微軟正黑體"/>
            </a:endParaRP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zh-TW" sz="2400">
                <a:ea typeface="+mn-lt"/>
                <a:cs typeface="+mn-lt"/>
              </a:rPr>
              <a:t>Switch-case conditional expression is another skill for conditional expresstions.</a:t>
            </a:r>
            <a:endParaRPr lang="en-US" altLang="zh-TW" sz="240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r>
              <a:rPr lang="zh-TW" sz="2400">
                <a:ea typeface="+mn-lt"/>
                <a:cs typeface="+mn-lt"/>
              </a:rPr>
              <a:t>Actually, we usually use if-else and seldom use switch-case because if-else is more </a:t>
            </a:r>
            <a:r>
              <a:rPr lang="zh-TW" sz="2400">
                <a:latin typeface="Rockwell"/>
                <a:ea typeface="微軟正黑體"/>
              </a:rPr>
              <a:t>convenient</a:t>
            </a:r>
            <a:r>
              <a:rPr lang="zh-TW" sz="2400">
                <a:ea typeface="+mn-lt"/>
                <a:cs typeface="+mn-lt"/>
              </a:rPr>
              <a:t> than switch-case, but in APCS , Switch-case appears very frequently. In this term, we still have to know this skill.</a:t>
            </a:r>
            <a:endParaRPr lang="en-US" altLang="zh-TW" sz="240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r>
              <a:rPr lang="zh-TW" sz="2400">
                <a:ea typeface="+mn-lt"/>
                <a:cs typeface="+mn-lt"/>
              </a:rPr>
              <a:t>When we use switch-case , it will be like ( see next page ) .</a:t>
            </a:r>
          </a:p>
          <a:p>
            <a:endParaRPr lang="zh-TW" altLang="en-US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8186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C5A407-3193-0669-0566-713AFEB82C04}"/>
              </a:ext>
            </a:extLst>
          </p:cNvPr>
          <p:cNvSpPr txBox="1">
            <a:spLocks/>
          </p:cNvSpPr>
          <p:nvPr/>
        </p:nvSpPr>
        <p:spPr>
          <a:xfrm>
            <a:off x="1662385" y="1035586"/>
            <a:ext cx="2781602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Switch-case </a:t>
            </a:r>
            <a:endParaRPr lang="en-US" altLang="zh-TW" dirty="0">
              <a:ea typeface="微軟正黑體"/>
            </a:endParaRPr>
          </a:p>
          <a:p>
            <a:pPr>
              <a:spcAft>
                <a:spcPts val="600"/>
              </a:spcAft>
            </a:pPr>
            <a:r>
              <a:rPr lang="en-US" dirty="0"/>
              <a:t>conditional expression</a:t>
            </a:r>
            <a:endParaRPr lang="en-US" altLang="zh-TW">
              <a:ea typeface="微軟正黑體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918" y="1175406"/>
            <a:ext cx="792646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400" dirty="0">
                <a:latin typeface="Rockwell"/>
                <a:ea typeface="微軟正黑體"/>
              </a:rPr>
              <a:t>switch(</a:t>
            </a:r>
            <a:r>
              <a:rPr lang="zh-TW" altLang="en-US" sz="1400" dirty="0">
                <a:latin typeface="Rockwell"/>
                <a:ea typeface="微軟正黑體"/>
              </a:rPr>
              <a:t> </a:t>
            </a:r>
            <a:r>
              <a:rPr lang="en-US" altLang="zh-TW" sz="1400" i="1" u="sng" dirty="0">
                <a:latin typeface="Rockwell"/>
                <a:ea typeface="微軟正黑體"/>
              </a:rPr>
              <a:t>variable</a:t>
            </a:r>
            <a:r>
              <a:rPr lang="zh-TW" altLang="en-US" sz="1400" i="1" u="sng" dirty="0">
                <a:latin typeface="Rockwell"/>
                <a:ea typeface="微軟正黑體"/>
              </a:rPr>
              <a:t> </a:t>
            </a:r>
            <a:r>
              <a:rPr lang="en-US" altLang="zh-TW" sz="1400" i="1" u="sng" dirty="0">
                <a:latin typeface="Rockwell"/>
                <a:ea typeface="微軟正黑體"/>
              </a:rPr>
              <a:t>which</a:t>
            </a:r>
            <a:r>
              <a:rPr lang="zh-TW" altLang="en-US" sz="1400" i="1" u="sng" dirty="0">
                <a:latin typeface="Rockwell"/>
                <a:ea typeface="微軟正黑體"/>
              </a:rPr>
              <a:t> </a:t>
            </a:r>
            <a:r>
              <a:rPr lang="en-US" altLang="zh-TW" sz="1400" i="1" u="sng" dirty="0">
                <a:latin typeface="Rockwell"/>
                <a:ea typeface="微軟正黑體"/>
              </a:rPr>
              <a:t>would</a:t>
            </a:r>
            <a:r>
              <a:rPr lang="zh-TW" altLang="en-US" sz="1400" i="1" u="sng" dirty="0">
                <a:latin typeface="Rockwell"/>
                <a:ea typeface="微軟正黑體"/>
              </a:rPr>
              <a:t> </a:t>
            </a:r>
            <a:r>
              <a:rPr lang="en-US" altLang="zh-TW" sz="1400" i="1" u="sng" dirty="0">
                <a:latin typeface="Rockwell"/>
                <a:ea typeface="微軟正黑體"/>
              </a:rPr>
              <a:t>be</a:t>
            </a:r>
            <a:r>
              <a:rPr lang="zh-TW" altLang="en-US" sz="1400" i="1" u="sng" dirty="0">
                <a:latin typeface="Rockwell"/>
                <a:ea typeface="微軟正黑體"/>
              </a:rPr>
              <a:t> </a:t>
            </a:r>
            <a:r>
              <a:rPr lang="en-US" altLang="zh-TW" sz="1400" i="1" u="sng" dirty="0">
                <a:latin typeface="Rockwell"/>
                <a:ea typeface="微軟正黑體"/>
              </a:rPr>
              <a:t>judged</a:t>
            </a:r>
            <a:r>
              <a:rPr lang="zh-TW" altLang="en-US" sz="1400" i="1" u="sng" dirty="0">
                <a:latin typeface="Rockwell"/>
                <a:ea typeface="微軟正黑體"/>
              </a:rPr>
              <a:t>  </a:t>
            </a:r>
            <a:r>
              <a:rPr lang="en-US" altLang="zh-TW" sz="1400" dirty="0">
                <a:latin typeface="Rockwell"/>
                <a:ea typeface="微軟正黑體"/>
              </a:rPr>
              <a:t>)</a:t>
            </a:r>
            <a:endParaRPr lang="zh-TW" altLang="en-US" sz="1400" dirty="0">
              <a:latin typeface="Rockwell"/>
              <a:ea typeface="微軟正黑體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400" dirty="0">
                <a:latin typeface="Rockwell"/>
                <a:ea typeface="微軟正黑體"/>
              </a:rPr>
              <a:t>{</a:t>
            </a:r>
            <a:endParaRPr lang="zh-TW" altLang="en-US" sz="1400" dirty="0">
              <a:latin typeface="Rockwell"/>
              <a:ea typeface="微軟正黑體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1400" dirty="0">
                <a:latin typeface="Rockwell"/>
                <a:ea typeface="微軟正黑體"/>
              </a:rPr>
              <a:t>             </a:t>
            </a:r>
            <a:r>
              <a:rPr lang="en-US" altLang="zh-TW" sz="1400" dirty="0">
                <a:latin typeface="Rockwell"/>
                <a:ea typeface="微軟正黑體"/>
              </a:rPr>
              <a:t>case</a:t>
            </a:r>
            <a:r>
              <a:rPr lang="zh-TW" altLang="en-US" sz="1400" dirty="0">
                <a:latin typeface="Rockwell"/>
                <a:ea typeface="微軟正黑體"/>
              </a:rPr>
              <a:t> </a:t>
            </a:r>
            <a:r>
              <a:rPr lang="en-US" altLang="zh-TW" sz="1400" i="1" u="sng" dirty="0">
                <a:latin typeface="Rockwell"/>
                <a:ea typeface="微軟正黑體"/>
              </a:rPr>
              <a:t>the</a:t>
            </a:r>
            <a:r>
              <a:rPr lang="zh-TW" altLang="en-US" sz="1400" i="1" u="sng" dirty="0">
                <a:latin typeface="Rockwell"/>
                <a:ea typeface="微軟正黑體"/>
              </a:rPr>
              <a:t> </a:t>
            </a:r>
            <a:r>
              <a:rPr lang="en-US" altLang="zh-TW" sz="1400" i="1" u="sng" dirty="0" err="1">
                <a:latin typeface="Rockwell"/>
                <a:ea typeface="微軟正黑體"/>
              </a:rPr>
              <a:t>conditon</a:t>
            </a:r>
            <a:r>
              <a:rPr lang="zh-TW" altLang="en-US" sz="1400" dirty="0">
                <a:latin typeface="Rockwell"/>
                <a:ea typeface="微軟正黑體"/>
              </a:rPr>
              <a:t> </a:t>
            </a:r>
            <a:r>
              <a:rPr lang="en-US" altLang="zh-TW" sz="1400" dirty="0">
                <a:latin typeface="Rockwell"/>
                <a:ea typeface="微軟正黑體"/>
              </a:rPr>
              <a:t>(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might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be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a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number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,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a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char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or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a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range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)</a:t>
            </a:r>
            <a:r>
              <a:rPr lang="zh-TW" altLang="en-US" sz="1400" dirty="0">
                <a:latin typeface="Rockwell"/>
                <a:ea typeface="微軟正黑體"/>
              </a:rPr>
              <a:t> </a:t>
            </a:r>
            <a:r>
              <a:rPr lang="en-US" altLang="zh-TW" sz="1400" dirty="0">
                <a:latin typeface="Rockwell"/>
                <a:ea typeface="微軟正黑體"/>
              </a:rPr>
              <a:t>:</a:t>
            </a:r>
            <a:endParaRPr lang="zh-TW" altLang="en-US" sz="1400" dirty="0">
              <a:ea typeface="微軟正黑體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1400" dirty="0">
                <a:latin typeface="Rockwell"/>
                <a:ea typeface="微軟正黑體"/>
              </a:rPr>
              <a:t>                              </a:t>
            </a:r>
            <a:r>
              <a:rPr lang="en-US" altLang="zh-TW" sz="1400" dirty="0">
                <a:latin typeface="Rockwell"/>
                <a:ea typeface="微軟正黑體"/>
              </a:rPr>
              <a:t>//program</a:t>
            </a:r>
            <a:endParaRPr lang="en-US" sz="1400" dirty="0">
              <a:ea typeface="微軟正黑體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1400" dirty="0">
                <a:latin typeface="Rockwell"/>
                <a:ea typeface="微軟正黑體"/>
              </a:rPr>
              <a:t>                              </a:t>
            </a:r>
            <a:r>
              <a:rPr lang="en-US" altLang="zh-TW" sz="1400" dirty="0">
                <a:latin typeface="Rockwell"/>
                <a:ea typeface="微軟正黑體"/>
              </a:rPr>
              <a:t>break;</a:t>
            </a:r>
            <a:endParaRPr lang="en-US" sz="1400" dirty="0">
              <a:ea typeface="微軟正黑體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1400" dirty="0">
                <a:ea typeface="+mn-lt"/>
                <a:cs typeface="+mn-lt"/>
              </a:rPr>
              <a:t>             </a:t>
            </a:r>
            <a:r>
              <a:rPr lang="en-US" altLang="zh-TW" sz="1400">
                <a:ea typeface="+mn-lt"/>
                <a:cs typeface="+mn-lt"/>
              </a:rPr>
              <a:t>case</a:t>
            </a:r>
            <a:r>
              <a:rPr lang="zh-TW" altLang="en-US" sz="1400" dirty="0">
                <a:ea typeface="+mn-lt"/>
                <a:cs typeface="+mn-lt"/>
              </a:rPr>
              <a:t> </a:t>
            </a:r>
            <a:r>
              <a:rPr lang="en-US" sz="1400" i="1" u="sng">
                <a:ea typeface="+mn-lt"/>
                <a:cs typeface="+mn-lt"/>
              </a:rPr>
              <a:t>another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altLang="zh-TW" sz="1400" i="1" u="sng">
                <a:ea typeface="+mn-lt"/>
                <a:cs typeface="+mn-lt"/>
              </a:rPr>
              <a:t>conditon</a:t>
            </a:r>
            <a:r>
              <a:rPr lang="zh-TW" altLang="en-US" sz="1400" dirty="0">
                <a:ea typeface="+mn-lt"/>
                <a:cs typeface="+mn-lt"/>
              </a:rPr>
              <a:t> </a:t>
            </a:r>
            <a:r>
              <a:rPr lang="en-US" altLang="zh-TW" sz="1400">
                <a:ea typeface="+mn-lt"/>
                <a:cs typeface="+mn-lt"/>
              </a:rPr>
              <a:t>(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>
                <a:ea typeface="+mn-lt"/>
                <a:cs typeface="+mn-lt"/>
              </a:rPr>
              <a:t>might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>
                <a:ea typeface="+mn-lt"/>
                <a:cs typeface="+mn-lt"/>
              </a:rPr>
              <a:t>be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>
                <a:ea typeface="+mn-lt"/>
                <a:cs typeface="+mn-lt"/>
              </a:rPr>
              <a:t>a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>
                <a:ea typeface="+mn-lt"/>
                <a:cs typeface="+mn-lt"/>
              </a:rPr>
              <a:t>number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 dirty="0">
                <a:ea typeface="+mn-lt"/>
                <a:cs typeface="+mn-lt"/>
              </a:rPr>
              <a:t>,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>
                <a:ea typeface="+mn-lt"/>
                <a:cs typeface="+mn-lt"/>
              </a:rPr>
              <a:t>a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>
                <a:ea typeface="+mn-lt"/>
                <a:cs typeface="+mn-lt"/>
              </a:rPr>
              <a:t>char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>
                <a:ea typeface="+mn-lt"/>
                <a:cs typeface="+mn-lt"/>
              </a:rPr>
              <a:t>or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 dirty="0">
                <a:ea typeface="+mn-lt"/>
                <a:cs typeface="+mn-lt"/>
              </a:rPr>
              <a:t>a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 dirty="0">
                <a:ea typeface="+mn-lt"/>
                <a:cs typeface="+mn-lt"/>
              </a:rPr>
              <a:t>range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 dirty="0">
                <a:ea typeface="+mn-lt"/>
                <a:cs typeface="+mn-lt"/>
              </a:rPr>
              <a:t>)</a:t>
            </a:r>
            <a:r>
              <a:rPr lang="zh-TW" altLang="en-US" sz="1400" dirty="0">
                <a:ea typeface="+mn-lt"/>
                <a:cs typeface="+mn-lt"/>
              </a:rPr>
              <a:t> </a:t>
            </a:r>
            <a:r>
              <a:rPr lang="en-US" altLang="zh-TW" sz="1400" dirty="0">
                <a:ea typeface="+mn-lt"/>
                <a:cs typeface="+mn-lt"/>
              </a:rPr>
              <a:t>:</a:t>
            </a:r>
            <a:endParaRPr lang="zh-TW" alt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1400" dirty="0">
                <a:ea typeface="+mn-lt"/>
                <a:cs typeface="+mn-lt"/>
              </a:rPr>
              <a:t>                              </a:t>
            </a:r>
            <a:r>
              <a:rPr lang="en-US" altLang="zh-TW" sz="1400" dirty="0">
                <a:ea typeface="+mn-lt"/>
                <a:cs typeface="+mn-lt"/>
              </a:rPr>
              <a:t>//program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1400" dirty="0">
                <a:ea typeface="+mn-lt"/>
                <a:cs typeface="+mn-lt"/>
              </a:rPr>
              <a:t>                              </a:t>
            </a:r>
            <a:r>
              <a:rPr lang="en-US" altLang="zh-TW" sz="1400" dirty="0">
                <a:ea typeface="+mn-lt"/>
                <a:cs typeface="+mn-lt"/>
              </a:rPr>
              <a:t>break;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1400" dirty="0">
                <a:latin typeface="Rockwell"/>
                <a:ea typeface="微軟正黑體"/>
              </a:rPr>
              <a:t>             </a:t>
            </a:r>
            <a:r>
              <a:rPr lang="en-US" sz="1400" dirty="0">
                <a:latin typeface="Rockwell"/>
              </a:rPr>
              <a:t>default :</a:t>
            </a:r>
            <a:endParaRPr lang="zh-TW" alt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>
                <a:latin typeface="Rockwell"/>
              </a:rPr>
              <a:t>                             //program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>
                <a:latin typeface="Rockwell"/>
              </a:rPr>
              <a:t>                            break;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400" dirty="0">
                <a:latin typeface="Rockwell"/>
              </a:rPr>
              <a:t>}</a:t>
            </a:r>
            <a:endParaRPr lang="zh-TW" altLang="en-US" sz="1400" dirty="0">
              <a:latin typeface="Rockwell"/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</a:pPr>
            <a:endParaRPr lang="en-US" altLang="zh-TW" sz="1400" dirty="0">
              <a:ea typeface="微軟正黑體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830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6DDAC1D-5F56-BD89-1A8A-3E3C58ADC2B0}"/>
              </a:ext>
            </a:extLst>
          </p:cNvPr>
          <p:cNvSpPr txBox="1">
            <a:spLocks/>
          </p:cNvSpPr>
          <p:nvPr/>
        </p:nvSpPr>
        <p:spPr>
          <a:xfrm>
            <a:off x="1286933" y="1027471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Switch-case conditional expression explain</a:t>
            </a:r>
            <a:endParaRPr lang="en-US" altLang="zh-TW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內容版面配置區 2">
            <a:extLst>
              <a:ext uri="{FF2B5EF4-FFF2-40B4-BE49-F238E27FC236}">
                <a16:creationId xmlns:a16="http://schemas.microsoft.com/office/drawing/2014/main" id="{D5E5EDBA-C1EB-6BDF-F466-9BA2FB1F5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771"/>
              </p:ext>
            </p:extLst>
          </p:nvPr>
        </p:nvGraphicFramePr>
        <p:xfrm>
          <a:off x="1286933" y="1716630"/>
          <a:ext cx="10523698" cy="4689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07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s</a:t>
            </a:r>
            <a:r>
              <a:rPr lang="zh-TW" sz="2400">
                <a:latin typeface="Rockwell"/>
                <a:ea typeface="+mn-lt"/>
                <a:cs typeface="+mn-lt"/>
              </a:rPr>
              <a:t>witch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(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v</a:t>
            </a:r>
            <a:r>
              <a:rPr lang="zh-TW" sz="2400">
                <a:latin typeface="Rockwell"/>
                <a:ea typeface="+mn-lt"/>
                <a:cs typeface="+mn-lt"/>
              </a:rPr>
              <a:t>a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r</a:t>
            </a:r>
            <a:r>
              <a:rPr lang="zh-TW" sz="2400">
                <a:latin typeface="Rockwell"/>
                <a:ea typeface="+mn-lt"/>
                <a:cs typeface="+mn-lt"/>
              </a:rPr>
              <a:t>ia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b</a:t>
            </a:r>
            <a:r>
              <a:rPr lang="zh-TW" sz="2400">
                <a:latin typeface="Rockwell"/>
                <a:ea typeface="+mn-lt"/>
                <a:cs typeface="+mn-lt"/>
              </a:rPr>
              <a:t>le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)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{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   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ca</a:t>
            </a:r>
            <a:r>
              <a:rPr lang="zh-TW" sz="2400">
                <a:latin typeface="Rockwell"/>
                <a:ea typeface="+mn-lt"/>
                <a:cs typeface="+mn-lt"/>
              </a:rPr>
              <a:t>s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1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: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//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l</a:t>
            </a:r>
            <a:r>
              <a:rPr lang="zh-TW" sz="2400">
                <a:latin typeface="Rockwell"/>
                <a:ea typeface="+mn-lt"/>
                <a:cs typeface="+mn-lt"/>
              </a:rPr>
              <a:t>i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ke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zh-TW" sz="2400">
                <a:latin typeface="Rockwell"/>
                <a:ea typeface="+mn-lt"/>
                <a:cs typeface="+mn-lt"/>
              </a:rPr>
              <a:t>a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zh-TW" sz="2400">
                <a:latin typeface="Rockwell"/>
                <a:ea typeface="+mn-lt"/>
                <a:cs typeface="+mn-lt"/>
              </a:rPr>
              <a:t>n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umb</a:t>
            </a:r>
            <a:r>
              <a:rPr lang="zh-TW" sz="2400">
                <a:latin typeface="Rockwell"/>
                <a:ea typeface="+mn-lt"/>
                <a:cs typeface="+mn-lt"/>
              </a:rPr>
              <a:t>er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(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zh-TW" sz="2400">
                <a:latin typeface="Rockwell"/>
                <a:ea typeface="+mn-lt"/>
                <a:cs typeface="+mn-lt"/>
              </a:rPr>
              <a:t>if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va</a:t>
            </a:r>
            <a:r>
              <a:rPr lang="zh-TW" sz="2400">
                <a:latin typeface="Rockwell"/>
                <a:ea typeface="+mn-lt"/>
                <a:cs typeface="+mn-lt"/>
              </a:rPr>
              <a:t>rial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b</a:t>
            </a:r>
            <a:r>
              <a:rPr lang="zh-TW" sz="2400">
                <a:latin typeface="Rockwell"/>
                <a:ea typeface="+mn-lt"/>
                <a:cs typeface="+mn-lt"/>
              </a:rPr>
              <a:t>e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=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1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)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 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>
                <a:latin typeface="Rockwell"/>
                <a:ea typeface="+mn-lt"/>
                <a:cs typeface="+mn-lt"/>
              </a:rPr>
              <a:t>            </a:t>
            </a:r>
            <a:r>
              <a:rPr lang="zh-TW" sz="2400">
                <a:latin typeface="Rockwell"/>
                <a:ea typeface="+mn-lt"/>
                <a:cs typeface="+mn-lt"/>
              </a:rPr>
              <a:t>printf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(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"1\n"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)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;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        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br</a:t>
            </a:r>
            <a:r>
              <a:rPr lang="zh-TW" sz="2400">
                <a:latin typeface="Rockwell"/>
                <a:ea typeface="+mn-lt"/>
                <a:cs typeface="+mn-lt"/>
              </a:rPr>
              <a:t>ea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k;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 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>
                <a:latin typeface="Rockwell"/>
                <a:ea typeface="+mn-lt"/>
                <a:cs typeface="+mn-lt"/>
              </a:rPr>
              <a:t>        </a:t>
            </a:r>
            <a:r>
              <a:rPr lang="zh-TW" sz="2400">
                <a:latin typeface="Rockwell"/>
                <a:ea typeface="+mn-lt"/>
                <a:cs typeface="+mn-lt"/>
              </a:rPr>
              <a:t>case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'A'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: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//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lik</a:t>
            </a:r>
            <a:r>
              <a:rPr lang="zh-TW" sz="2400">
                <a:latin typeface="Rockwell"/>
                <a:ea typeface="+mn-lt"/>
                <a:cs typeface="+mn-lt"/>
              </a:rPr>
              <a:t>e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a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zh-TW" sz="2400">
                <a:latin typeface="Rockwell"/>
                <a:ea typeface="+mn-lt"/>
                <a:cs typeface="+mn-lt"/>
              </a:rPr>
              <a:t>c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h</a:t>
            </a:r>
            <a:r>
              <a:rPr lang="zh-TW" sz="2400">
                <a:latin typeface="Rockwell"/>
                <a:ea typeface="+mn-lt"/>
                <a:cs typeface="+mn-lt"/>
              </a:rPr>
              <a:t>a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r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(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zh-TW" sz="2400">
                <a:latin typeface="Rockwell"/>
                <a:ea typeface="+mn-lt"/>
                <a:cs typeface="+mn-lt"/>
              </a:rPr>
              <a:t>if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variab</a:t>
            </a:r>
            <a:r>
              <a:rPr lang="zh-TW" sz="2400">
                <a:latin typeface="Rockwell"/>
                <a:ea typeface="+mn-lt"/>
                <a:cs typeface="+mn-lt"/>
              </a:rPr>
              <a:t>le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=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'A'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)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       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p</a:t>
            </a:r>
            <a:r>
              <a:rPr lang="zh-TW" sz="2400">
                <a:latin typeface="Rockwell"/>
                <a:ea typeface="+mn-lt"/>
                <a:cs typeface="+mn-lt"/>
              </a:rPr>
              <a:t>r</a:t>
            </a:r>
            <a:r>
              <a:rPr lang="zh-TW" sz="2400">
                <a:latin typeface="Rockwell"/>
                <a:ea typeface="微軟正黑體"/>
              </a:rPr>
              <a:t>int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f(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"2\n"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)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;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        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bre</a:t>
            </a:r>
            <a:r>
              <a:rPr lang="zh-TW" sz="2400">
                <a:latin typeface="Rockwell"/>
                <a:ea typeface="+mn-lt"/>
                <a:cs typeface="+mn-lt"/>
              </a:rPr>
              <a:t>a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k;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>
                <a:latin typeface="Rockwell"/>
                <a:ea typeface="+mn-lt"/>
                <a:cs typeface="+mn-lt"/>
              </a:rPr>
              <a:t>        </a:t>
            </a:r>
            <a:r>
              <a:rPr lang="zh-TW" sz="2400">
                <a:latin typeface="Rockwell"/>
                <a:ea typeface="+mn-lt"/>
                <a:cs typeface="+mn-lt"/>
              </a:rPr>
              <a:t>case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1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...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90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: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//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l</a:t>
            </a:r>
            <a:r>
              <a:rPr lang="zh-TW" sz="2400">
                <a:latin typeface="Rockwell"/>
                <a:ea typeface="+mn-lt"/>
                <a:cs typeface="+mn-lt"/>
              </a:rPr>
              <a:t>i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ke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a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zh-TW" sz="2400">
                <a:latin typeface="Rockwell"/>
                <a:ea typeface="+mn-lt"/>
                <a:cs typeface="+mn-lt"/>
              </a:rPr>
              <a:t>ta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ng</a:t>
            </a:r>
            <a:r>
              <a:rPr lang="zh-TW" sz="2400">
                <a:latin typeface="Rockwell"/>
                <a:ea typeface="+mn-lt"/>
                <a:cs typeface="+mn-lt"/>
              </a:rPr>
              <a:t>e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of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numb</a:t>
            </a:r>
            <a:r>
              <a:rPr lang="zh-TW" sz="2400">
                <a:latin typeface="Rockwell"/>
                <a:ea typeface="+mn-lt"/>
                <a:cs typeface="+mn-lt"/>
              </a:rPr>
              <a:t>e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r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(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if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1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&lt;=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v</a:t>
            </a:r>
            <a:r>
              <a:rPr lang="zh-TW" sz="2400">
                <a:latin typeface="Rockwell"/>
                <a:ea typeface="+mn-lt"/>
                <a:cs typeface="+mn-lt"/>
              </a:rPr>
              <a:t>ar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ia</a:t>
            </a:r>
            <a:r>
              <a:rPr lang="zh-TW" sz="2400">
                <a:latin typeface="Rockwell"/>
                <a:ea typeface="+mn-lt"/>
                <a:cs typeface="+mn-lt"/>
              </a:rPr>
              <a:t>v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l</a:t>
            </a:r>
            <a:r>
              <a:rPr lang="zh-TW" sz="2400">
                <a:latin typeface="Rockwell"/>
                <a:ea typeface="+mn-lt"/>
                <a:cs typeface="+mn-lt"/>
              </a:rPr>
              <a:t>e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&lt;=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90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)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 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       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p</a:t>
            </a:r>
            <a:r>
              <a:rPr lang="zh-TW" sz="2400">
                <a:latin typeface="Rockwell"/>
                <a:ea typeface="+mn-lt"/>
                <a:cs typeface="+mn-lt"/>
              </a:rPr>
              <a:t>r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i</a:t>
            </a:r>
            <a:r>
              <a:rPr lang="zh-TW" sz="2400">
                <a:latin typeface="Rockwell"/>
                <a:ea typeface="+mn-lt"/>
                <a:cs typeface="+mn-lt"/>
              </a:rPr>
              <a:t>nt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f(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"3\</a:t>
            </a:r>
            <a:r>
              <a:rPr lang="zh-TW" sz="2400">
                <a:latin typeface="Rockwell"/>
                <a:ea typeface="+mn-lt"/>
                <a:cs typeface="+mn-lt"/>
              </a:rPr>
              <a:t>n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"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)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;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       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b</a:t>
            </a:r>
            <a:r>
              <a:rPr lang="zh-TW" sz="2400">
                <a:latin typeface="Rockwell"/>
                <a:ea typeface="+mn-lt"/>
                <a:cs typeface="+mn-lt"/>
              </a:rPr>
              <a:t>reak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;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   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d</a:t>
            </a:r>
            <a:r>
              <a:rPr lang="zh-TW" sz="2400">
                <a:latin typeface="Rockwell"/>
                <a:ea typeface="+mn-lt"/>
                <a:cs typeface="+mn-lt"/>
              </a:rPr>
              <a:t>e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fa</a:t>
            </a:r>
            <a:r>
              <a:rPr lang="zh-TW" sz="2400">
                <a:latin typeface="Rockwell"/>
                <a:ea typeface="+mn-lt"/>
                <a:cs typeface="+mn-lt"/>
              </a:rPr>
              <a:t>u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l</a:t>
            </a:r>
            <a:r>
              <a:rPr lang="zh-TW" sz="2400">
                <a:latin typeface="Rockwell"/>
                <a:ea typeface="+mn-lt"/>
                <a:cs typeface="+mn-lt"/>
              </a:rPr>
              <a:t>t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: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   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//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el</a:t>
            </a:r>
            <a:r>
              <a:rPr lang="zh-TW" sz="2400">
                <a:latin typeface="Rockwell"/>
                <a:ea typeface="+mn-lt"/>
                <a:cs typeface="+mn-lt"/>
              </a:rPr>
              <a:t>se</a:t>
            </a:r>
            <a:r>
              <a:rPr lang="zh-TW" altLang="en-US" sz="2400">
                <a:latin typeface="Rockwell"/>
                <a:ea typeface="+mn-lt"/>
                <a:cs typeface="+mn-lt"/>
              </a:rPr>
              <a:t> </a:t>
            </a:r>
            <a:endParaRPr lang="zh-TW" alt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       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pr</a:t>
            </a:r>
            <a:r>
              <a:rPr lang="zh-TW" sz="2400">
                <a:latin typeface="Rockwell"/>
                <a:ea typeface="+mn-lt"/>
                <a:cs typeface="+mn-lt"/>
              </a:rPr>
              <a:t>i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n</a:t>
            </a:r>
            <a:r>
              <a:rPr lang="zh-TW" sz="2400">
                <a:latin typeface="Rockwell"/>
                <a:ea typeface="+mn-lt"/>
                <a:cs typeface="+mn-lt"/>
              </a:rPr>
              <a:t>t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f</a:t>
            </a:r>
            <a:r>
              <a:rPr lang="zh-TW" sz="2400">
                <a:latin typeface="Rockwell"/>
                <a:ea typeface="+mn-lt"/>
                <a:cs typeface="+mn-lt"/>
              </a:rPr>
              <a:t>(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"4\</a:t>
            </a:r>
            <a:r>
              <a:rPr lang="zh-TW" sz="2400">
                <a:latin typeface="Rockwell"/>
                <a:ea typeface="+mn-lt"/>
                <a:cs typeface="+mn-lt"/>
              </a:rPr>
              <a:t>n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"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)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;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        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br</a:t>
            </a:r>
            <a:r>
              <a:rPr lang="zh-TW" sz="2400">
                <a:latin typeface="Rockwell"/>
                <a:ea typeface="+mn-lt"/>
                <a:cs typeface="+mn-lt"/>
              </a:rPr>
              <a:t>ea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k;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 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Rockwell"/>
                <a:ea typeface="+mn-lt"/>
                <a:cs typeface="+mn-lt"/>
              </a:rPr>
              <a:t>  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}</a:t>
            </a:r>
            <a:endParaRPr lang="zh-TW" sz="2400" dirty="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endParaRPr 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2437FED-8FD0-B034-F9B9-55842D5A23DC}"/>
              </a:ext>
            </a:extLst>
          </p:cNvPr>
          <p:cNvSpPr txBox="1">
            <a:spLocks/>
          </p:cNvSpPr>
          <p:nvPr/>
        </p:nvSpPr>
        <p:spPr>
          <a:xfrm>
            <a:off x="1286933" y="1027471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Case condition expression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0608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4.1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1" y="1109145"/>
            <a:ext cx="6716493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 err="1">
                <a:ea typeface="+mn-lt"/>
                <a:cs typeface="+mn-lt"/>
              </a:rPr>
              <a:t>Zerojudg</a:t>
            </a:r>
            <a:r>
              <a:rPr lang="zh-TW">
                <a:ea typeface="+mn-lt"/>
                <a:cs typeface="+mn-lt"/>
              </a:rPr>
              <a:t>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>
                <a:ea typeface="+mn-lt"/>
                <a:cs typeface="+mn-lt"/>
              </a:rPr>
              <a:t>003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: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Link : 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http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s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://z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r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ojudge.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tw/S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owProblem?proble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m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i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d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=a003</a:t>
            </a:r>
            <a:br>
              <a:rPr lang="en-US" altLang="zh-TW" dirty="0">
                <a:latin typeface="Rockwell"/>
                <a:ea typeface="+mn-lt"/>
                <a:cs typeface="+mn-lt"/>
              </a:rPr>
            </a:br>
            <a:r>
              <a:rPr lang="en-US" altLang="zh-TW" dirty="0">
                <a:latin typeface="Rockwell"/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lease</a:t>
            </a:r>
            <a:r>
              <a:rPr lang="en-US" altLang="zh-TW" dirty="0">
                <a:ea typeface="+mn-lt"/>
                <a:cs typeface="+mn-lt"/>
              </a:rPr>
              <a:t> write a program and it will input two variable M and D</a:t>
            </a:r>
            <a:r>
              <a:rPr lang="en-US" dirty="0">
                <a:ea typeface="+mn-lt"/>
                <a:cs typeface="+mn-lt"/>
              </a:rPr>
              <a:t>.</a:t>
            </a:r>
            <a:endParaRPr lang="zh-TW" dirty="0">
              <a:ea typeface="+mn-lt"/>
              <a:cs typeface="+mn-lt"/>
            </a:endParaRP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By the formula calculate S = (M</a:t>
            </a:r>
            <a:r>
              <a:rPr lang="zh-TW" altLang="en-US">
                <a:ea typeface="+mn-lt"/>
                <a:cs typeface="+mn-lt"/>
              </a:rPr>
              <a:t>*</a:t>
            </a:r>
            <a:r>
              <a:rPr lang="en-US" dirty="0">
                <a:ea typeface="+mn-lt"/>
                <a:cs typeface="+mn-lt"/>
              </a:rPr>
              <a:t>2+D)%3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When S = 0 , output "</a:t>
            </a:r>
            <a:r>
              <a:rPr lang="zh-TW" altLang="en-US" dirty="0" err="1">
                <a:ea typeface="+mn-lt"/>
                <a:cs typeface="+mn-lt"/>
              </a:rPr>
              <a:t>普通</a:t>
            </a:r>
            <a:r>
              <a:rPr lang="en-US" dirty="0">
                <a:ea typeface="+mn-lt"/>
                <a:cs typeface="+mn-lt"/>
              </a:rPr>
              <a:t>".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When S = 1 , output "</a:t>
            </a:r>
            <a:r>
              <a:rPr lang="zh-TW" altLang="en-US">
                <a:ea typeface="+mn-lt"/>
                <a:cs typeface="+mn-lt"/>
              </a:rPr>
              <a:t>吉</a:t>
            </a:r>
            <a:r>
              <a:rPr lang="en-US" dirty="0">
                <a:ea typeface="+mn-lt"/>
                <a:cs typeface="+mn-lt"/>
              </a:rPr>
              <a:t>".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600" dirty="0">
                <a:ea typeface="+mn-lt"/>
                <a:cs typeface="+mn-lt"/>
              </a:rPr>
              <a:t>When S = 2 , output "</a:t>
            </a:r>
            <a:r>
              <a:rPr lang="en-US" sz="1600" dirty="0" err="1">
                <a:ea typeface="+mn-lt"/>
                <a:cs typeface="+mn-lt"/>
              </a:rPr>
              <a:t>大吉</a:t>
            </a:r>
            <a:r>
              <a:rPr lang="en-US" sz="1600" dirty="0">
                <a:ea typeface="+mn-lt"/>
                <a:cs typeface="+mn-lt"/>
              </a:rPr>
              <a:t>".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95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4.2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ea typeface="+mn-lt"/>
                <a:cs typeface="+mn-lt"/>
              </a:rPr>
              <a:t>Please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altLang="zh-TW">
                <a:ea typeface="+mn-lt"/>
                <a:cs typeface="+mn-lt"/>
              </a:rPr>
              <a:t>write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pr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>
                <a:ea typeface="+mn-lt"/>
                <a:cs typeface="+mn-lt"/>
              </a:rPr>
              <a:t>gr</a:t>
            </a:r>
            <a:r>
              <a:rPr lang="zh-TW">
                <a:ea typeface="+mn-lt"/>
                <a:cs typeface="+mn-lt"/>
              </a:rPr>
              <a:t>am, input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va</a:t>
            </a:r>
            <a:r>
              <a:rPr lang="zh-TW">
                <a:ea typeface="+mn-lt"/>
                <a:cs typeface="+mn-lt"/>
              </a:rPr>
              <a:t>r</a:t>
            </a:r>
            <a:r>
              <a:rPr lang="en-US" altLang="zh-TW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>
                <a:ea typeface="+mn-lt"/>
                <a:cs typeface="+mn-lt"/>
              </a:rPr>
              <a:t>bl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>
                <a:ea typeface="+mn-lt"/>
                <a:cs typeface="+mn-lt"/>
              </a:rPr>
              <a:t>s</a:t>
            </a:r>
            <a:r>
              <a:rPr lang="zh-TW">
                <a:ea typeface="+mn-lt"/>
                <a:cs typeface="+mn-lt"/>
              </a:rPr>
              <a:t> a</a:t>
            </a:r>
            <a:r>
              <a:rPr lang="en-US" altLang="zh-TW">
                <a:ea typeface="+mn-lt"/>
                <a:cs typeface="+mn-lt"/>
              </a:rPr>
              <a:t>s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a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score.</a:t>
            </a:r>
            <a:endParaRPr lang="en-US">
              <a:ea typeface="+mn-lt"/>
              <a:cs typeface="+mn-lt"/>
            </a:endParaRP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>
                <a:ea typeface="+mn-lt"/>
                <a:cs typeface="+mn-lt"/>
              </a:rPr>
              <a:t>When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s</a:t>
            </a:r>
            <a:r>
              <a:rPr lang="zh-TW">
                <a:ea typeface="+mn-lt"/>
                <a:cs typeface="+mn-lt"/>
              </a:rPr>
              <a:t>c</a:t>
            </a:r>
            <a:r>
              <a:rPr lang="en-US" altLang="zh-TW">
                <a:ea typeface="+mn-lt"/>
                <a:cs typeface="+mn-lt"/>
              </a:rPr>
              <a:t>ore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&gt;=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90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outpu</a:t>
            </a:r>
            <a:r>
              <a:rPr lang="zh-TW">
                <a:ea typeface="+mn-lt"/>
                <a:cs typeface="+mn-lt"/>
              </a:rPr>
              <a:t>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"A"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.</a:t>
            </a:r>
            <a:endParaRPr lang="zh-TW" altLang="en-US" dirty="0">
              <a:ea typeface="+mn-lt"/>
              <a:cs typeface="+mn-lt"/>
            </a:endParaRP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>
                <a:ea typeface="+mn-lt"/>
                <a:cs typeface="+mn-lt"/>
              </a:rPr>
              <a:t>Wh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>
                <a:ea typeface="+mn-lt"/>
                <a:cs typeface="+mn-lt"/>
              </a:rPr>
              <a:t>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90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&gt;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scor</a:t>
            </a:r>
            <a:r>
              <a:rPr lang="zh-TW">
                <a:ea typeface="+mn-lt"/>
                <a:cs typeface="+mn-lt"/>
              </a:rPr>
              <a:t>e </a:t>
            </a:r>
            <a:r>
              <a:rPr lang="en-US" altLang="zh-TW">
                <a:ea typeface="+mn-lt"/>
                <a:cs typeface="+mn-lt"/>
              </a:rPr>
              <a:t>&gt;=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80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output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"B".</a:t>
            </a:r>
            <a:endParaRPr lang="zh-TW" altLang="en-US">
              <a:ea typeface="+mn-lt"/>
              <a:cs typeface="+mn-lt"/>
            </a:endParaRP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>
                <a:latin typeface="Rockwell"/>
                <a:ea typeface="+mn-lt"/>
                <a:cs typeface="+mn-lt"/>
              </a:rPr>
              <a:t>When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dirty="0">
                <a:latin typeface="Rockwell"/>
                <a:ea typeface="+mn-lt"/>
                <a:cs typeface="+mn-lt"/>
              </a:rPr>
              <a:t>8</a:t>
            </a:r>
            <a:r>
              <a:rPr lang="en-US" altLang="zh-TW" dirty="0">
                <a:latin typeface="Rockwell"/>
                <a:ea typeface="+mn-lt"/>
                <a:cs typeface="+mn-lt"/>
              </a:rPr>
              <a:t>0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&gt;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zh-TW">
                <a:latin typeface="Rockwell"/>
                <a:ea typeface="+mn-lt"/>
                <a:cs typeface="+mn-lt"/>
              </a:rPr>
              <a:t>s</a:t>
            </a:r>
            <a:r>
              <a:rPr lang="en-US" altLang="zh-TW">
                <a:latin typeface="Rockwell"/>
                <a:ea typeface="+mn-lt"/>
                <a:cs typeface="+mn-lt"/>
              </a:rPr>
              <a:t>cor</a:t>
            </a:r>
            <a:r>
              <a:rPr lang="zh-TW">
                <a:latin typeface="Rockwell"/>
                <a:ea typeface="+mn-lt"/>
                <a:cs typeface="+mn-lt"/>
              </a:rPr>
              <a:t>e </a:t>
            </a:r>
            <a:r>
              <a:rPr lang="en-US" altLang="zh-TW">
                <a:latin typeface="Rockwell"/>
                <a:ea typeface="+mn-lt"/>
                <a:cs typeface="+mn-lt"/>
              </a:rPr>
              <a:t>&gt;=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dirty="0">
                <a:latin typeface="Rockwell"/>
                <a:ea typeface="+mn-lt"/>
                <a:cs typeface="+mn-lt"/>
              </a:rPr>
              <a:t>7</a:t>
            </a:r>
            <a:r>
              <a:rPr lang="en-US" altLang="zh-TW" dirty="0">
                <a:latin typeface="Rockwell"/>
                <a:ea typeface="+mn-lt"/>
                <a:cs typeface="+mn-lt"/>
              </a:rPr>
              <a:t>0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,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output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"C".</a:t>
            </a:r>
            <a:endParaRPr lang="zh-TW" altLang="en-US">
              <a:ea typeface="+mn-lt"/>
              <a:cs typeface="+mn-lt"/>
            </a:endParaRP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>
                <a:latin typeface="Rockwell"/>
                <a:ea typeface="+mn-lt"/>
                <a:cs typeface="+mn-lt"/>
              </a:rPr>
              <a:t>W</a:t>
            </a:r>
            <a:r>
              <a:rPr lang="zh-TW">
                <a:latin typeface="Rockwell"/>
                <a:ea typeface="+mn-lt"/>
                <a:cs typeface="+mn-lt"/>
              </a:rPr>
              <a:t>h</a:t>
            </a:r>
            <a:r>
              <a:rPr lang="en-US" altLang="zh-TW">
                <a:latin typeface="Rockwell"/>
                <a:ea typeface="+mn-lt"/>
                <a:cs typeface="+mn-lt"/>
              </a:rPr>
              <a:t>e</a:t>
            </a:r>
            <a:r>
              <a:rPr lang="zh-TW">
                <a:latin typeface="Rockwell"/>
                <a:ea typeface="+mn-lt"/>
                <a:cs typeface="+mn-lt"/>
              </a:rPr>
              <a:t>n</a:t>
            </a:r>
            <a:r>
              <a:rPr lang="zh-TW" altLang="en-US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70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&gt;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scor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&gt;=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dirty="0">
                <a:latin typeface="Rockwell"/>
                <a:ea typeface="+mn-lt"/>
                <a:cs typeface="+mn-lt"/>
              </a:rPr>
              <a:t>6</a:t>
            </a:r>
            <a:r>
              <a:rPr lang="en-US" altLang="zh-TW" dirty="0">
                <a:latin typeface="Rockwell"/>
                <a:ea typeface="+mn-lt"/>
                <a:cs typeface="+mn-lt"/>
              </a:rPr>
              <a:t>0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,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output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>
                <a:latin typeface="Rockwell"/>
                <a:ea typeface="+mn-lt"/>
                <a:cs typeface="+mn-lt"/>
              </a:rPr>
              <a:t>"</a:t>
            </a:r>
            <a:r>
              <a:rPr lang="en-US" dirty="0">
                <a:latin typeface="Rockwell"/>
                <a:ea typeface="+mn-lt"/>
                <a:cs typeface="+mn-lt"/>
              </a:rPr>
              <a:t>D</a:t>
            </a:r>
            <a:r>
              <a:rPr lang="en-US" altLang="zh-TW">
                <a:latin typeface="Rockwell"/>
                <a:ea typeface="+mn-lt"/>
                <a:cs typeface="+mn-lt"/>
              </a:rPr>
              <a:t>".</a:t>
            </a:r>
            <a:endParaRPr lang="zh-TW" altLang="en-US">
              <a:latin typeface="Rockwell"/>
              <a:ea typeface="+mn-lt"/>
              <a:cs typeface="+mn-lt"/>
            </a:endParaRP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>
                <a:latin typeface="Rockwell"/>
                <a:ea typeface="+mn-lt"/>
                <a:cs typeface="+mn-lt"/>
              </a:rPr>
              <a:t>When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 </a:t>
            </a:r>
            <a:r>
              <a:rPr lang="en-US">
                <a:latin typeface="Rockwell"/>
                <a:ea typeface="+mn-lt"/>
                <a:cs typeface="+mn-lt"/>
              </a:rPr>
              <a:t>score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>
                <a:latin typeface="Rockwell"/>
                <a:ea typeface="+mn-lt"/>
                <a:cs typeface="+mn-lt"/>
              </a:rPr>
              <a:t>&lt;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>
                <a:latin typeface="Rockwell"/>
                <a:ea typeface="+mn-lt"/>
                <a:cs typeface="+mn-lt"/>
              </a:rPr>
              <a:t>6</a:t>
            </a:r>
            <a:r>
              <a:rPr lang="en-US">
                <a:latin typeface="Rockwell"/>
                <a:ea typeface="+mn-lt"/>
                <a:cs typeface="+mn-lt"/>
              </a:rPr>
              <a:t>0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>
                <a:latin typeface="Rockwell"/>
                <a:ea typeface="+mn-lt"/>
                <a:cs typeface="+mn-lt"/>
              </a:rPr>
              <a:t>,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>
                <a:latin typeface="Rockwell"/>
                <a:ea typeface="+mn-lt"/>
                <a:cs typeface="+mn-lt"/>
              </a:rPr>
              <a:t>output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dirty="0">
                <a:latin typeface="Rockwell"/>
                <a:ea typeface="+mn-lt"/>
                <a:cs typeface="+mn-lt"/>
              </a:rPr>
              <a:t>"F".</a:t>
            </a:r>
            <a:endParaRPr lang="zh-TW" altLang="en-US" dirty="0">
              <a:ea typeface="+mn-lt"/>
              <a:cs typeface="+mn-lt"/>
            </a:endParaRP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600">
                <a:ea typeface="+mn-lt"/>
                <a:cs typeface="+mn-lt"/>
              </a:rPr>
              <a:t>Please use the switch-case conditional expression to do it.</a:t>
            </a:r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25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4.3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92" y="1109145"/>
            <a:ext cx="6550842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altLang="zh-TW" dirty="0">
              <a:latin typeface="Rockwell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 err="1">
                <a:latin typeface="Rockwell"/>
                <a:ea typeface="+mn-lt"/>
                <a:cs typeface="+mn-lt"/>
              </a:rPr>
              <a:t>Zerojudge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c</a:t>
            </a:r>
            <a:r>
              <a:rPr lang="zh-TW" dirty="0">
                <a:latin typeface="Rockwell"/>
                <a:ea typeface="+mn-lt"/>
                <a:cs typeface="+mn-lt"/>
              </a:rPr>
              <a:t>4</a:t>
            </a:r>
            <a:r>
              <a:rPr lang="en-US" altLang="zh-TW" dirty="0">
                <a:latin typeface="Rockwell"/>
                <a:ea typeface="+mn-lt"/>
                <a:cs typeface="+mn-lt"/>
              </a:rPr>
              <a:t>6</a:t>
            </a:r>
            <a:r>
              <a:rPr lang="zh-TW" dirty="0">
                <a:latin typeface="Rockwell"/>
                <a:ea typeface="+mn-lt"/>
                <a:cs typeface="+mn-lt"/>
              </a:rPr>
              <a:t>1</a:t>
            </a:r>
            <a:r>
              <a:rPr lang="en-US" altLang="zh-TW" dirty="0">
                <a:latin typeface="Rockwell"/>
                <a:ea typeface="+mn-lt"/>
                <a:cs typeface="+mn-lt"/>
              </a:rPr>
              <a:t>: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 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A</a:t>
            </a:r>
            <a:r>
              <a:rPr lang="zh-TW">
                <a:latin typeface="Rockwell"/>
                <a:ea typeface="+mn-lt"/>
                <a:cs typeface="+mn-lt"/>
              </a:rPr>
              <a:t>P</a:t>
            </a:r>
            <a:r>
              <a:rPr lang="en-US" altLang="zh-TW" dirty="0">
                <a:latin typeface="Rockwell"/>
                <a:ea typeface="+mn-lt"/>
                <a:cs typeface="+mn-lt"/>
              </a:rPr>
              <a:t>CS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(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2017/10/18-1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)</a:t>
            </a:r>
            <a:r>
              <a:rPr lang="zh-TW" altLang="en-US">
                <a:latin typeface="Rockwell"/>
                <a:ea typeface="+mn-lt"/>
                <a:cs typeface="+mn-lt"/>
              </a:rPr>
              <a:t> </a:t>
            </a:r>
            <a:r>
              <a:rPr lang="zh-TW">
                <a:latin typeface="Rockwell"/>
                <a:ea typeface="+mn-lt"/>
                <a:cs typeface="+mn-lt"/>
              </a:rPr>
              <a:t>Lo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gi</a:t>
            </a:r>
            <a:r>
              <a:rPr lang="zh-TW">
                <a:latin typeface="Rockwell"/>
                <a:ea typeface="+mn-lt"/>
                <a:cs typeface="+mn-lt"/>
              </a:rPr>
              <a:t>c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zh-TW">
                <a:latin typeface="Rockwell"/>
                <a:ea typeface="+mn-lt"/>
                <a:cs typeface="+mn-lt"/>
              </a:rPr>
              <a:t>O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pera</a:t>
            </a:r>
            <a:r>
              <a:rPr lang="zh-TW">
                <a:latin typeface="Rockwell"/>
                <a:ea typeface="+mn-lt"/>
                <a:cs typeface="+mn-lt"/>
              </a:rPr>
              <a:t>tor</a:t>
            </a:r>
            <a:r>
              <a:rPr lang="en-US" altLang="zh-TW" dirty="0">
                <a:latin typeface="Rockwell"/>
                <a:ea typeface="+mn-lt"/>
                <a:cs typeface="+mn-lt"/>
              </a:rPr>
              <a:t>s</a:t>
            </a:r>
            <a:endParaRPr lang="zh-TW" altLang="en-US">
              <a:latin typeface="Rockwell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Link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: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ht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t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ps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: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//z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rojudg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.tw/S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owProblem?problemi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d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=c461</a:t>
            </a:r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3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0" t="502" r="426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000" b="1" dirty="0">
                <a:ea typeface="微軟正黑體"/>
              </a:rPr>
              <a:t>Chapter 5 :</a:t>
            </a:r>
            <a:br>
              <a:rPr lang="en-US" altLang="zh-TW" sz="3000" b="1" dirty="0"/>
            </a:br>
            <a:br>
              <a:rPr lang="en-US" altLang="zh-TW" sz="3000" b="1" dirty="0"/>
            </a:br>
            <a:r>
              <a:rPr lang="en-US" sz="3000" dirty="0"/>
              <a:t>Loops </a:t>
            </a:r>
            <a:endParaRPr lang="en-US" altLang="zh-TW" sz="3000" b="1" dirty="0"/>
          </a:p>
        </p:txBody>
      </p:sp>
    </p:spTree>
    <p:extLst>
      <p:ext uri="{BB962C8B-B14F-4D97-AF65-F5344CB8AC3E}">
        <p14:creationId xmlns:p14="http://schemas.microsoft.com/office/powerpoint/2010/main" val="3155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Switch-case conditional</a:t>
            </a:r>
            <a:r>
              <a:rPr lang="en-US" altLang="zh-TW" dirty="0">
                <a:latin typeface="Trebuchet MS"/>
                <a:ea typeface="Microsoft JhengHei"/>
              </a:rPr>
              <a:t> </a:t>
            </a:r>
            <a:r>
              <a:rPr lang="en-US" dirty="0">
                <a:latin typeface="Trebuchet MS"/>
                <a:ea typeface="微軟正黑體"/>
              </a:rPr>
              <a:t>expression</a:t>
            </a:r>
            <a:endParaRPr lang="en-US" dirty="0">
              <a:ea typeface="+mj-lt"/>
              <a:cs typeface="+mj-lt"/>
            </a:endParaRPr>
          </a:p>
          <a:p>
            <a:endParaRPr lang="en-US" altLang="zh-TW" b="1" dirty="0">
              <a:latin typeface="微軟正黑體"/>
              <a:ea typeface="微軟正黑體"/>
            </a:endParaRP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zh-TW" sz="2400">
                <a:ea typeface="+mn-lt"/>
                <a:cs typeface="+mn-lt"/>
              </a:rPr>
              <a:t>Switch-case conditional expression is another skill for conditional expresstions.</a:t>
            </a:r>
            <a:endParaRPr lang="en-US" altLang="zh-TW" sz="240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r>
              <a:rPr lang="zh-TW" sz="2400">
                <a:ea typeface="+mn-lt"/>
                <a:cs typeface="+mn-lt"/>
              </a:rPr>
              <a:t>Actually, we usually use if-else and seldom use switch-case because if-else is more </a:t>
            </a:r>
            <a:r>
              <a:rPr lang="zh-TW" sz="2400">
                <a:latin typeface="Rockwell"/>
                <a:ea typeface="微軟正黑體"/>
              </a:rPr>
              <a:t>convenient</a:t>
            </a:r>
            <a:r>
              <a:rPr lang="zh-TW" sz="2400">
                <a:ea typeface="+mn-lt"/>
                <a:cs typeface="+mn-lt"/>
              </a:rPr>
              <a:t> than switch-case, but in APCS , Switch-case appears very frequently. In this term, we still have to know this skill.</a:t>
            </a:r>
            <a:endParaRPr lang="en-US" altLang="zh-TW" sz="240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r>
              <a:rPr lang="zh-TW" sz="2400">
                <a:ea typeface="+mn-lt"/>
                <a:cs typeface="+mn-lt"/>
              </a:rPr>
              <a:t>When we use switch-case , it will be like ( see next page ) .</a:t>
            </a:r>
          </a:p>
          <a:p>
            <a:endParaRPr lang="zh-TW" altLang="en-US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31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Microsoft JhengHei"/>
                <a:ea typeface="微軟正黑體"/>
              </a:rPr>
              <a:t>Table</a:t>
            </a:r>
            <a:r>
              <a:rPr lang="zh-TW" b="1" dirty="0">
                <a:latin typeface="Microsoft JhengHei"/>
                <a:ea typeface="Microsoft JhengHei"/>
              </a:rPr>
              <a:t> </a:t>
            </a:r>
            <a:r>
              <a:rPr lang="en-US" altLang="zh-TW" b="1" dirty="0">
                <a:latin typeface="Microsoft JhengHei"/>
                <a:ea typeface="微軟正黑體"/>
              </a:rPr>
              <a:t>of</a:t>
            </a:r>
            <a:r>
              <a:rPr lang="zh-TW" altLang="en-US" b="1" dirty="0">
                <a:latin typeface="Microsoft JhengHei"/>
                <a:ea typeface="Microsoft JhengHei"/>
              </a:rPr>
              <a:t> </a:t>
            </a:r>
            <a:r>
              <a:rPr lang="en-US" altLang="zh-TW" b="1" dirty="0">
                <a:latin typeface="Microsoft JhengHei"/>
                <a:ea typeface="Microsoft JhengHei"/>
              </a:rPr>
              <a:t>C</a:t>
            </a:r>
            <a:r>
              <a:rPr lang="en-US" altLang="zh-TW" b="1" dirty="0">
                <a:latin typeface="Microsoft JhengHei"/>
                <a:ea typeface="微軟正黑體"/>
              </a:rPr>
              <a:t>ontents</a:t>
            </a:r>
            <a:endParaRPr lang="zh-TW" altLang="en-US" dirty="0">
              <a:latin typeface="Microsoft JhengHei"/>
              <a:ea typeface="Microsoft JhengHei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1. Introduction of C++ and Base structure 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2. Define variables and Input, Output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3. Calculate program and Repeated program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4. Conditional expressions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5. Loops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6. Array in 1-D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7. Array in 2-D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8. String in C++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9. C++ library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10. Sort function in a 1-D array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11. Reverse function in a 1-D array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lt"/>
                <a:cs typeface="+mn-lt"/>
              </a:rPr>
              <a:t>12. C++ STL &lt;vector&gt;</a:t>
            </a:r>
            <a:endParaRPr lang="zh-TW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zh-TW" altLang="en-US">
              <a:ea typeface="微軟正黑體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1749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Introduction of loops </a:t>
            </a:r>
            <a:endParaRPr lang="zh-TW" alt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L</a:t>
            </a:r>
            <a:r>
              <a:rPr lang="zh-TW" sz="2400">
                <a:ea typeface="+mn-lt"/>
                <a:cs typeface="+mn-lt"/>
              </a:rPr>
              <a:t>oop is a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v</a:t>
            </a:r>
            <a:r>
              <a:rPr lang="zh-TW" sz="2400">
                <a:ea typeface="+mn-lt"/>
                <a:cs typeface="+mn-lt"/>
              </a:rPr>
              <a:t>er</a:t>
            </a:r>
            <a:r>
              <a:rPr lang="en-US" altLang="zh-TW" sz="2400" dirty="0">
                <a:ea typeface="+mn-lt"/>
                <a:cs typeface="+mn-lt"/>
              </a:rPr>
              <a:t>y</a:t>
            </a:r>
            <a:r>
              <a:rPr lang="zh-TW" sz="2400">
                <a:ea typeface="+mn-lt"/>
                <a:cs typeface="+mn-lt"/>
              </a:rPr>
              <a:t> i</a:t>
            </a:r>
            <a:r>
              <a:rPr lang="en-US" altLang="zh-TW" sz="2400" dirty="0">
                <a:ea typeface="+mn-lt"/>
                <a:cs typeface="+mn-lt"/>
              </a:rPr>
              <a:t>mp</a:t>
            </a:r>
            <a:r>
              <a:rPr lang="zh-TW" sz="2400">
                <a:ea typeface="+mn-lt"/>
                <a:cs typeface="+mn-lt"/>
              </a:rPr>
              <a:t>or</a:t>
            </a:r>
            <a:r>
              <a:rPr lang="en-US" altLang="zh-TW" sz="2400" dirty="0">
                <a:ea typeface="+mn-lt"/>
                <a:cs typeface="+mn-lt"/>
              </a:rPr>
              <a:t>ta</a:t>
            </a:r>
            <a:r>
              <a:rPr lang="zh-TW" sz="2400">
                <a:ea typeface="+mn-lt"/>
                <a:cs typeface="+mn-lt"/>
              </a:rPr>
              <a:t>nt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part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in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th</a:t>
            </a:r>
            <a:r>
              <a:rPr lang="zh-TW" sz="2400">
                <a:ea typeface="+mn-lt"/>
                <a:cs typeface="+mn-lt"/>
              </a:rPr>
              <a:t>e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pro</a:t>
            </a:r>
            <a:r>
              <a:rPr lang="en-US" altLang="zh-TW" sz="2400" dirty="0">
                <a:ea typeface="+mn-lt"/>
                <a:cs typeface="+mn-lt"/>
              </a:rPr>
              <a:t>gram</a:t>
            </a:r>
            <a:r>
              <a:rPr lang="zh-TW" sz="2400" dirty="0"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In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C</a:t>
            </a:r>
            <a:r>
              <a:rPr lang="zh-TW" altLang="en-US" sz="2400">
                <a:ea typeface="+mn-lt"/>
                <a:cs typeface="+mn-lt"/>
              </a:rPr>
              <a:t>++ </a:t>
            </a:r>
            <a:r>
              <a:rPr lang="zh-TW" sz="2400">
                <a:ea typeface="+mn-lt"/>
                <a:cs typeface="+mn-lt"/>
              </a:rPr>
              <a:t>, we </a:t>
            </a:r>
            <a:r>
              <a:rPr lang="en-US" altLang="zh-TW" sz="2400" dirty="0">
                <a:ea typeface="+mn-lt"/>
                <a:cs typeface="+mn-lt"/>
              </a:rPr>
              <a:t>h</a:t>
            </a:r>
            <a:r>
              <a:rPr lang="zh-TW" sz="2400">
                <a:ea typeface="+mn-lt"/>
                <a:cs typeface="+mn-lt"/>
              </a:rPr>
              <a:t>a</a:t>
            </a:r>
            <a:r>
              <a:rPr lang="en-US" altLang="zh-TW" sz="2400" dirty="0">
                <a:ea typeface="+mn-lt"/>
                <a:cs typeface="+mn-lt"/>
              </a:rPr>
              <a:t>v</a:t>
            </a:r>
            <a:r>
              <a:rPr lang="zh-TW" sz="2400">
                <a:ea typeface="+mn-lt"/>
                <a:cs typeface="+mn-lt"/>
              </a:rPr>
              <a:t>e </a:t>
            </a:r>
            <a:r>
              <a:rPr lang="en-US" altLang="zh-TW" sz="2400" dirty="0">
                <a:ea typeface="+mn-lt"/>
                <a:cs typeface="+mn-lt"/>
              </a:rPr>
              <a:t>two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k</a:t>
            </a:r>
            <a:r>
              <a:rPr lang="zh-TW" sz="2400">
                <a:ea typeface="+mn-lt"/>
                <a:cs typeface="+mn-lt"/>
              </a:rPr>
              <a:t>inds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of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lo</a:t>
            </a:r>
            <a:r>
              <a:rPr lang="en-US" altLang="zh-TW" sz="2400" dirty="0">
                <a:ea typeface="+mn-lt"/>
                <a:cs typeface="+mn-lt"/>
              </a:rPr>
              <a:t>op</a:t>
            </a:r>
            <a:r>
              <a:rPr lang="zh-TW" sz="2400">
                <a:ea typeface="+mn-lt"/>
                <a:cs typeface="+mn-lt"/>
              </a:rPr>
              <a:t>s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,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on</a:t>
            </a:r>
            <a:r>
              <a:rPr lang="zh-TW" sz="2400">
                <a:ea typeface="+mn-lt"/>
                <a:cs typeface="+mn-lt"/>
              </a:rPr>
              <a:t>e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i</a:t>
            </a:r>
            <a:r>
              <a:rPr lang="en-US" altLang="zh-TW" sz="2400" dirty="0">
                <a:ea typeface="+mn-lt"/>
                <a:cs typeface="+mn-lt"/>
              </a:rPr>
              <a:t>s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for()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, </a:t>
            </a:r>
            <a:r>
              <a:rPr lang="zh-TW" sz="2400">
                <a:ea typeface="+mn-lt"/>
                <a:cs typeface="+mn-lt"/>
              </a:rPr>
              <a:t>the </a:t>
            </a:r>
            <a:r>
              <a:rPr lang="en-US" altLang="zh-TW" sz="2400" dirty="0" err="1">
                <a:ea typeface="+mn-lt"/>
                <a:cs typeface="+mn-lt"/>
              </a:rPr>
              <a:t>oth</a:t>
            </a:r>
            <a:r>
              <a:rPr lang="zh-TW" sz="2400">
                <a:ea typeface="+mn-lt"/>
                <a:cs typeface="+mn-lt"/>
              </a:rPr>
              <a:t>e</a:t>
            </a:r>
            <a:r>
              <a:rPr lang="en-US" altLang="zh-TW" sz="2400" dirty="0">
                <a:ea typeface="+mn-lt"/>
                <a:cs typeface="+mn-lt"/>
              </a:rPr>
              <a:t>r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on</a:t>
            </a:r>
            <a:r>
              <a:rPr lang="zh-TW" sz="2400">
                <a:ea typeface="+mn-lt"/>
                <a:cs typeface="+mn-lt"/>
              </a:rPr>
              <a:t>e is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wh</a:t>
            </a:r>
            <a:r>
              <a:rPr lang="zh-TW" sz="2400">
                <a:ea typeface="+mn-lt"/>
                <a:cs typeface="+mn-lt"/>
              </a:rPr>
              <a:t>i</a:t>
            </a:r>
            <a:r>
              <a:rPr lang="en-US" altLang="zh-TW" sz="2400" dirty="0">
                <a:ea typeface="+mn-lt"/>
                <a:cs typeface="+mn-lt"/>
              </a:rPr>
              <a:t>l</a:t>
            </a:r>
            <a:r>
              <a:rPr lang="zh-TW" sz="2400">
                <a:ea typeface="+mn-lt"/>
                <a:cs typeface="+mn-lt"/>
              </a:rPr>
              <a:t>e</a:t>
            </a:r>
            <a:r>
              <a:rPr lang="en-US" altLang="zh-TW" sz="2400" dirty="0">
                <a:ea typeface="+mn-lt"/>
                <a:cs typeface="+mn-lt"/>
              </a:rPr>
              <a:t>()</a:t>
            </a:r>
            <a:r>
              <a:rPr lang="zh-TW" sz="2400" dirty="0">
                <a:ea typeface="+mn-lt"/>
                <a:cs typeface="+mn-lt"/>
              </a:rPr>
              <a:t> </a:t>
            </a:r>
            <a:r>
              <a:rPr lang="en-US" altLang="zh-TW" sz="2400" dirty="0">
                <a:ea typeface="+mn-lt"/>
                <a:cs typeface="+mn-lt"/>
              </a:rPr>
              <a:t>fun</a:t>
            </a:r>
            <a:r>
              <a:rPr lang="zh-TW" sz="2400">
                <a:ea typeface="+mn-lt"/>
                <a:cs typeface="+mn-lt"/>
              </a:rPr>
              <a:t>c</a:t>
            </a:r>
            <a:r>
              <a:rPr lang="en-US" altLang="zh-TW" sz="2400" dirty="0" err="1">
                <a:ea typeface="+mn-lt"/>
                <a:cs typeface="+mn-lt"/>
              </a:rPr>
              <a:t>ti</a:t>
            </a:r>
            <a:r>
              <a:rPr lang="zh-TW" sz="2400">
                <a:ea typeface="+mn-lt"/>
                <a:cs typeface="+mn-lt"/>
              </a:rPr>
              <a:t>on</a:t>
            </a:r>
            <a:r>
              <a:rPr lang="en-US" altLang="zh-TW" sz="2400" dirty="0">
                <a:ea typeface="+mn-lt"/>
                <a:cs typeface="+mn-lt"/>
              </a:rPr>
              <a:t>.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We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talk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sz="2400">
                <a:ea typeface="+mn-lt"/>
                <a:cs typeface="+mn-lt"/>
              </a:rPr>
              <a:t>b</a:t>
            </a:r>
            <a:r>
              <a:rPr lang="en-US" altLang="zh-TW" sz="2400" dirty="0">
                <a:ea typeface="+mn-lt"/>
                <a:cs typeface="+mn-lt"/>
              </a:rPr>
              <a:t>o</a:t>
            </a:r>
            <a:r>
              <a:rPr lang="zh-TW" sz="2400">
                <a:ea typeface="+mn-lt"/>
                <a:cs typeface="+mn-lt"/>
              </a:rPr>
              <a:t>ut the f</a:t>
            </a:r>
            <a:r>
              <a:rPr lang="en-US" altLang="zh-TW" sz="2400" dirty="0">
                <a:ea typeface="+mn-lt"/>
                <a:cs typeface="+mn-lt"/>
              </a:rPr>
              <a:t>o</a:t>
            </a:r>
            <a:r>
              <a:rPr lang="zh-TW" sz="2400">
                <a:ea typeface="+mn-lt"/>
                <a:cs typeface="+mn-lt"/>
              </a:rPr>
              <a:t>r</a:t>
            </a:r>
            <a:r>
              <a:rPr lang="en-US" altLang="zh-TW" sz="2400" dirty="0">
                <a:ea typeface="+mn-lt"/>
                <a:cs typeface="+mn-lt"/>
              </a:rPr>
              <a:t>-</a:t>
            </a:r>
            <a:r>
              <a:rPr lang="zh-TW" sz="2400">
                <a:ea typeface="+mn-lt"/>
                <a:cs typeface="+mn-lt"/>
              </a:rPr>
              <a:t>l</a:t>
            </a:r>
            <a:r>
              <a:rPr lang="en-US" altLang="zh-TW" sz="2400" dirty="0" err="1">
                <a:ea typeface="+mn-lt"/>
                <a:cs typeface="+mn-lt"/>
              </a:rPr>
              <a:t>oop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i</a:t>
            </a:r>
            <a:r>
              <a:rPr lang="en-US" altLang="zh-TW" sz="2400" dirty="0">
                <a:ea typeface="+mn-lt"/>
                <a:cs typeface="+mn-lt"/>
              </a:rPr>
              <a:t>r</a:t>
            </a:r>
            <a:r>
              <a:rPr lang="zh-TW" sz="2400">
                <a:ea typeface="+mn-lt"/>
                <a:cs typeface="+mn-lt"/>
              </a:rPr>
              <a:t>st</a:t>
            </a:r>
            <a:r>
              <a:rPr lang="en-US" altLang="zh-TW" sz="24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Fo</a:t>
            </a:r>
            <a:r>
              <a:rPr lang="zh-TW" sz="2400">
                <a:ea typeface="+mn-lt"/>
                <a:cs typeface="+mn-lt"/>
              </a:rPr>
              <a:t>r</a:t>
            </a:r>
            <a:r>
              <a:rPr lang="en-US" altLang="zh-TW" sz="2400" dirty="0">
                <a:ea typeface="+mn-lt"/>
                <a:cs typeface="+mn-lt"/>
              </a:rPr>
              <a:t>-loop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, we have 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formula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to k</a:t>
            </a:r>
            <a:r>
              <a:rPr lang="en-US" altLang="zh-TW" sz="2400" dirty="0" err="1">
                <a:ea typeface="+mn-lt"/>
                <a:cs typeface="+mn-lt"/>
              </a:rPr>
              <a:t>eep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sz="2400">
                <a:ea typeface="+mn-lt"/>
                <a:cs typeface="+mn-lt"/>
              </a:rPr>
              <a:t>t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i</a:t>
            </a:r>
            <a:r>
              <a:rPr lang="en-US" altLang="zh-TW" sz="2400" dirty="0">
                <a:ea typeface="+mn-lt"/>
                <a:cs typeface="+mn-lt"/>
              </a:rPr>
              <a:t>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m</a:t>
            </a:r>
            <a:r>
              <a:rPr lang="zh-TW" sz="2400">
                <a:ea typeface="+mn-lt"/>
                <a:cs typeface="+mn-lt"/>
              </a:rPr>
              <a:t>i</a:t>
            </a:r>
            <a:r>
              <a:rPr lang="en-US" altLang="zh-TW" sz="2400" dirty="0" err="1">
                <a:ea typeface="+mn-lt"/>
                <a:cs typeface="+mn-lt"/>
              </a:rPr>
              <a:t>nd</a:t>
            </a:r>
            <a:r>
              <a:rPr lang="zh-TW" sz="2400" dirty="0"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zh-TW" sz="2400" dirty="0">
                <a:ea typeface="+mn-lt"/>
                <a:cs typeface="+mn-lt"/>
              </a:rPr>
              <a:t>for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(</a:t>
            </a:r>
            <a:r>
              <a:rPr lang="zh-TW" altLang="en-US" sz="2400">
                <a:ea typeface="+mn-lt"/>
                <a:cs typeface="+mn-lt"/>
              </a:rPr>
              <a:t> </a:t>
            </a:r>
            <a:r>
              <a:rPr lang="zh-TW" sz="2400" i="1" u="sng">
                <a:ea typeface="+mn-lt"/>
                <a:cs typeface="+mn-lt"/>
              </a:rPr>
              <a:t>sta</a:t>
            </a:r>
            <a:r>
              <a:rPr lang="en-US" altLang="zh-TW" sz="2400" i="1" u="sng" dirty="0" err="1">
                <a:ea typeface="+mn-lt"/>
                <a:cs typeface="+mn-lt"/>
              </a:rPr>
              <a:t>rt_point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zh-TW" sz="2400" dirty="0">
                <a:ea typeface="+mn-lt"/>
                <a:cs typeface="+mn-lt"/>
              </a:rPr>
              <a:t>;</a:t>
            </a:r>
            <a:r>
              <a:rPr lang="zh-TW" altLang="en-US" sz="2400">
                <a:ea typeface="+mn-lt"/>
                <a:cs typeface="+mn-lt"/>
              </a:rPr>
              <a:t> </a:t>
            </a:r>
            <a:r>
              <a:rPr lang="zh-TW" sz="2400" i="1" u="sng">
                <a:ea typeface="+mn-lt"/>
                <a:cs typeface="+mn-lt"/>
              </a:rPr>
              <a:t>s</a:t>
            </a:r>
            <a:r>
              <a:rPr lang="en-US" altLang="zh-TW" sz="2400" i="1" u="sng" dirty="0">
                <a:ea typeface="+mn-lt"/>
                <a:cs typeface="+mn-lt"/>
              </a:rPr>
              <a:t>top</a:t>
            </a:r>
            <a:r>
              <a:rPr lang="zh-TW" altLang="en-US" sz="2400" i="1" u="sng" dirty="0">
                <a:ea typeface="+mn-lt"/>
                <a:cs typeface="+mn-lt"/>
              </a:rPr>
              <a:t> </a:t>
            </a:r>
            <a:r>
              <a:rPr lang="en-US" altLang="zh-TW" sz="2400" i="1" u="sng" dirty="0" err="1">
                <a:ea typeface="+mn-lt"/>
                <a:cs typeface="+mn-lt"/>
              </a:rPr>
              <a:t>cond</a:t>
            </a:r>
            <a:r>
              <a:rPr lang="zh-TW" sz="2400" i="1" u="sng">
                <a:ea typeface="+mn-lt"/>
                <a:cs typeface="+mn-lt"/>
              </a:rPr>
              <a:t>iti</a:t>
            </a:r>
            <a:r>
              <a:rPr lang="en-US" altLang="zh-TW" sz="2400" i="1" u="sng" dirty="0">
                <a:ea typeface="+mn-lt"/>
                <a:cs typeface="+mn-lt"/>
              </a:rPr>
              <a:t>on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zh-TW" sz="2400" dirty="0">
                <a:ea typeface="+mn-lt"/>
                <a:cs typeface="+mn-lt"/>
              </a:rPr>
              <a:t>;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zh-TW" sz="2400" i="1" u="sng" dirty="0">
                <a:ea typeface="+mn-lt"/>
                <a:cs typeface="+mn-lt"/>
              </a:rPr>
              <a:t>count</a:t>
            </a:r>
            <a:r>
              <a:rPr lang="zh-TW" sz="2400" i="1" u="sng">
                <a:ea typeface="+mn-lt"/>
                <a:cs typeface="+mn-lt"/>
              </a:rPr>
              <a:t>e</a:t>
            </a:r>
            <a:r>
              <a:rPr lang="en-US" altLang="zh-TW" sz="2400" i="1" u="sng" dirty="0">
                <a:ea typeface="+mn-lt"/>
                <a:cs typeface="+mn-lt"/>
              </a:rPr>
              <a:t>r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zh-TW" sz="2400" dirty="0">
                <a:ea typeface="+mn-lt"/>
                <a:cs typeface="+mn-lt"/>
              </a:rPr>
              <a:t>)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endParaRPr lang="en-US" alt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{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ea typeface="+mn-lt"/>
                <a:cs typeface="+mn-lt"/>
              </a:rPr>
              <a:t>                 </a:t>
            </a:r>
            <a:r>
              <a:rPr lang="en-US" altLang="zh-TW" sz="2400" dirty="0">
                <a:ea typeface="+mn-lt"/>
                <a:cs typeface="+mn-lt"/>
              </a:rPr>
              <a:t>//r</a:t>
            </a:r>
            <a:r>
              <a:rPr lang="zh-TW" sz="2400">
                <a:ea typeface="+mn-lt"/>
                <a:cs typeface="+mn-lt"/>
              </a:rPr>
              <a:t>e</a:t>
            </a:r>
            <a:r>
              <a:rPr lang="en-US" altLang="zh-TW" sz="2400" dirty="0">
                <a:ea typeface="+mn-lt"/>
                <a:cs typeface="+mn-lt"/>
              </a:rPr>
              <a:t>p</a:t>
            </a:r>
            <a:r>
              <a:rPr lang="zh-TW" sz="2400">
                <a:ea typeface="+mn-lt"/>
                <a:cs typeface="+mn-lt"/>
              </a:rPr>
              <a:t>e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sz="2400">
                <a:ea typeface="+mn-lt"/>
                <a:cs typeface="+mn-lt"/>
              </a:rPr>
              <a:t>t</a:t>
            </a:r>
            <a:r>
              <a:rPr lang="en-US" altLang="zh-TW" sz="2400" dirty="0" err="1">
                <a:ea typeface="+mn-lt"/>
                <a:cs typeface="+mn-lt"/>
              </a:rPr>
              <a:t>ing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p</a:t>
            </a:r>
            <a:r>
              <a:rPr lang="en-US" altLang="zh-TW" sz="2400" dirty="0" err="1">
                <a:ea typeface="+mn-lt"/>
                <a:cs typeface="+mn-lt"/>
              </a:rPr>
              <a:t>rogr</a:t>
            </a:r>
            <a:r>
              <a:rPr lang="zh-TW" sz="2400">
                <a:ea typeface="+mn-lt"/>
                <a:cs typeface="+mn-lt"/>
              </a:rPr>
              <a:t>a</a:t>
            </a:r>
            <a:r>
              <a:rPr lang="en-US" altLang="zh-TW" sz="2400" dirty="0">
                <a:ea typeface="+mn-lt"/>
                <a:cs typeface="+mn-lt"/>
              </a:rPr>
              <a:t>m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}</a:t>
            </a:r>
            <a:endParaRPr lang="zh-TW" sz="2400" dirty="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endParaRPr 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1245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52" y="929148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For-loop</a:t>
            </a:r>
            <a:endParaRPr lang="en-US" altLang="zh-TW" dirty="0">
              <a:ea typeface="微軟正黑體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66F1372-03DA-5F21-E6CF-6FA5E07DF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44752"/>
              </p:ext>
            </p:extLst>
          </p:nvPr>
        </p:nvGraphicFramePr>
        <p:xfrm>
          <a:off x="1646264" y="1948543"/>
          <a:ext cx="8899472" cy="409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7">
                  <a:extLst>
                    <a:ext uri="{9D8B030D-6E8A-4147-A177-3AD203B41FA5}">
                      <a16:colId xmlns:a16="http://schemas.microsoft.com/office/drawing/2014/main" val="2073758742"/>
                    </a:ext>
                  </a:extLst>
                </a:gridCol>
                <a:gridCol w="3058827">
                  <a:extLst>
                    <a:ext uri="{9D8B030D-6E8A-4147-A177-3AD203B41FA5}">
                      <a16:colId xmlns:a16="http://schemas.microsoft.com/office/drawing/2014/main" val="2167513623"/>
                    </a:ext>
                  </a:extLst>
                </a:gridCol>
                <a:gridCol w="2508628">
                  <a:extLst>
                    <a:ext uri="{9D8B030D-6E8A-4147-A177-3AD203B41FA5}">
                      <a16:colId xmlns:a16="http://schemas.microsoft.com/office/drawing/2014/main" val="616399844"/>
                    </a:ext>
                  </a:extLst>
                </a:gridCol>
              </a:tblGrid>
              <a:tr h="484176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Start point</a:t>
                      </a:r>
                      <a:r>
                        <a:rPr lang="af-ZA" sz="2200">
                          <a:effectLst/>
                        </a:rPr>
                        <a:t>​</a:t>
                      </a:r>
                      <a:endParaRPr lang="af-ZA" sz="2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0040" marR="110040" marT="55020" marB="5502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Stop condition</a:t>
                      </a:r>
                      <a:r>
                        <a:rPr lang="af-ZA" sz="2200">
                          <a:effectLst/>
                        </a:rPr>
                        <a:t>​</a:t>
                      </a:r>
                      <a:endParaRPr lang="af-ZA" sz="2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0040" marR="110040" marT="55020" marB="5502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counter</a:t>
                      </a:r>
                      <a:r>
                        <a:rPr lang="af-ZA" sz="2200">
                          <a:effectLst/>
                        </a:rPr>
                        <a:t>​</a:t>
                      </a:r>
                      <a:endParaRPr lang="af-ZA" sz="2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0040" marR="110040" marT="55020" marB="55020"/>
                </a:tc>
                <a:extLst>
                  <a:ext uri="{0D108BD9-81ED-4DB2-BD59-A6C34878D82A}">
                    <a16:rowId xmlns:a16="http://schemas.microsoft.com/office/drawing/2014/main" val="1219653190"/>
                  </a:ext>
                </a:extLst>
              </a:tr>
              <a:tr h="14745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>
                          <a:effectLst/>
                        </a:rPr>
                        <a:t>We can use like "int i = 0 , int j = 1 "...etc. to set the start point.​</a:t>
                      </a:r>
                      <a:endParaRPr lang="en-US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0040" marR="110040" marT="55020" marB="5502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It just like the if-else condition expression which we put into the () ;</a:t>
                      </a:r>
                      <a:r>
                        <a:rPr lang="af-ZA" sz="2200">
                          <a:effectLst/>
                        </a:rPr>
                        <a:t>​</a:t>
                      </a:r>
                      <a:endParaRPr lang="af-ZA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0040" marR="110040" marT="55020" marB="5502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Like i++ , j++ , ++i ,++j </a:t>
                      </a:r>
                      <a:r>
                        <a:rPr lang="af-ZA" sz="2200">
                          <a:effectLst/>
                        </a:rPr>
                        <a:t>​</a:t>
                      </a:r>
                    </a:p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, i = i + 1 , j = j + 2 ...etc. ​</a:t>
                      </a:r>
                      <a:endParaRPr lang="af-ZA" altLang="zh-TW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0040" marR="110040" marT="55020" marB="55020"/>
                </a:tc>
                <a:extLst>
                  <a:ext uri="{0D108BD9-81ED-4DB2-BD59-A6C34878D82A}">
                    <a16:rowId xmlns:a16="http://schemas.microsoft.com/office/drawing/2014/main" val="3745525771"/>
                  </a:ext>
                </a:extLst>
              </a:tr>
              <a:tr h="2134773"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For example:​</a:t>
                      </a:r>
                    </a:p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 for ( int j = 0 ; j &lt; 10 ; j++ ) { //program ; }</a:t>
                      </a:r>
                      <a:r>
                        <a:rPr lang="af-ZA" sz="2200">
                          <a:effectLst/>
                        </a:rPr>
                        <a:t>​</a:t>
                      </a:r>
                    </a:p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It means that when we run the program in the for-loop one time, j will plus one until j &gt;= 10 ( the condition is not satisfied ).</a:t>
                      </a:r>
                      <a:r>
                        <a:rPr lang="af-ZA" sz="2200">
                          <a:effectLst/>
                        </a:rPr>
                        <a:t>​</a:t>
                      </a:r>
                    </a:p>
                    <a:p>
                      <a:pPr algn="l" fontAlgn="base"/>
                      <a:r>
                        <a:rPr lang="af-ZA" altLang="zh-TW" sz="2200">
                          <a:effectLst/>
                        </a:rPr>
                        <a:t>In this example , j will from 0 to 9 and it will stop at j = 10 , so it will run for 10 times.​</a:t>
                      </a:r>
                      <a:endParaRPr lang="af-ZA" altLang="zh-TW" sz="2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0040" marR="110040" marT="55020" marB="5502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8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835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latin typeface="Trebuchet MS"/>
                <a:ea typeface="微軟正黑體"/>
              </a:rPr>
              <a:t>Break and Continue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D5F25218-E262-CBBE-85C4-1DA4400F6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6389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349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While-loop</a:t>
            </a:r>
            <a:endParaRPr lang="zh-TW" alt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W</a:t>
            </a:r>
            <a:r>
              <a:rPr lang="zh-TW" sz="2400">
                <a:ea typeface="+mn-lt"/>
                <a:cs typeface="+mn-lt"/>
              </a:rPr>
              <a:t>hile</a:t>
            </a:r>
            <a:r>
              <a:rPr lang="en-US" altLang="zh-TW" sz="2400" dirty="0">
                <a:ea typeface="+mn-lt"/>
                <a:cs typeface="+mn-lt"/>
              </a:rPr>
              <a:t>-lo</a:t>
            </a:r>
            <a:r>
              <a:rPr lang="zh-TW" sz="2400">
                <a:ea typeface="+mn-lt"/>
                <a:cs typeface="+mn-lt"/>
              </a:rPr>
              <a:t>o</a:t>
            </a:r>
            <a:r>
              <a:rPr lang="en-US" altLang="zh-TW" sz="2400" dirty="0">
                <a:ea typeface="+mn-lt"/>
                <a:cs typeface="+mn-lt"/>
              </a:rPr>
              <a:t>p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is the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ot</a:t>
            </a:r>
            <a:r>
              <a:rPr lang="en-US" altLang="zh-TW" sz="2400" dirty="0">
                <a:ea typeface="+mn-lt"/>
                <a:cs typeface="+mn-lt"/>
              </a:rPr>
              <a:t>h</a:t>
            </a:r>
            <a:r>
              <a:rPr lang="zh-TW" sz="2400">
                <a:ea typeface="+mn-lt"/>
                <a:cs typeface="+mn-lt"/>
              </a:rPr>
              <a:t>er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m</a:t>
            </a:r>
            <a:r>
              <a:rPr lang="zh-TW" sz="2400">
                <a:ea typeface="+mn-lt"/>
                <a:cs typeface="+mn-lt"/>
              </a:rPr>
              <a:t>et</a:t>
            </a:r>
            <a:r>
              <a:rPr lang="en-US" altLang="zh-TW" sz="2400" dirty="0">
                <a:ea typeface="+mn-lt"/>
                <a:cs typeface="+mn-lt"/>
              </a:rPr>
              <a:t>h</a:t>
            </a:r>
            <a:r>
              <a:rPr lang="zh-TW" sz="2400">
                <a:ea typeface="+mn-lt"/>
                <a:cs typeface="+mn-lt"/>
              </a:rPr>
              <a:t>od </a:t>
            </a:r>
            <a:r>
              <a:rPr lang="en-US" altLang="zh-TW" sz="2400" dirty="0">
                <a:ea typeface="+mn-lt"/>
                <a:cs typeface="+mn-lt"/>
              </a:rPr>
              <a:t>to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do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the loo</a:t>
            </a:r>
            <a:r>
              <a:rPr lang="en-US" altLang="zh-TW" sz="2400" dirty="0" err="1">
                <a:ea typeface="+mn-lt"/>
                <a:cs typeface="+mn-lt"/>
              </a:rPr>
              <a:t>ps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in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C</a:t>
            </a:r>
            <a:r>
              <a:rPr lang="zh-TW" altLang="en-US" sz="2400" dirty="0">
                <a:ea typeface="+mn-lt"/>
                <a:cs typeface="+mn-lt"/>
              </a:rPr>
              <a:t>++</a:t>
            </a:r>
            <a:r>
              <a:rPr lang="en-US" altLang="zh-TW" sz="24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W</a:t>
            </a:r>
            <a:r>
              <a:rPr lang="zh-TW" sz="2400">
                <a:ea typeface="+mn-lt"/>
                <a:cs typeface="+mn-lt"/>
              </a:rPr>
              <a:t>e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c</a:t>
            </a:r>
            <a:r>
              <a:rPr lang="zh-TW" sz="2400">
                <a:ea typeface="+mn-lt"/>
                <a:cs typeface="+mn-lt"/>
              </a:rPr>
              <a:t>an see that the while</a:t>
            </a:r>
            <a:r>
              <a:rPr lang="en-US" altLang="zh-TW" sz="2400" dirty="0">
                <a:ea typeface="+mn-lt"/>
                <a:cs typeface="+mn-lt"/>
              </a:rPr>
              <a:t>-</a:t>
            </a:r>
            <a:r>
              <a:rPr lang="zh-TW" sz="2400">
                <a:ea typeface="+mn-lt"/>
                <a:cs typeface="+mn-lt"/>
              </a:rPr>
              <a:t>l</a:t>
            </a:r>
            <a:r>
              <a:rPr lang="en-US" altLang="zh-TW" sz="2400" dirty="0" err="1">
                <a:ea typeface="+mn-lt"/>
                <a:cs typeface="+mn-lt"/>
              </a:rPr>
              <a:t>oop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is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"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varia</a:t>
            </a:r>
            <a:r>
              <a:rPr lang="zh-TW" sz="2400">
                <a:latin typeface="Rockwell"/>
                <a:ea typeface="+mn-lt"/>
                <a:cs typeface="+mn-lt"/>
              </a:rPr>
              <a:t>nt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" of for-loop might be easier to understand it.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The expression of while-loop would be like</a:t>
            </a:r>
            <a:endParaRPr lang="en-US" alt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int </a:t>
            </a:r>
            <a:r>
              <a:rPr lang="en-US" altLang="zh-TW" sz="2400" u="sng" dirty="0">
                <a:latin typeface="Rockwell"/>
                <a:ea typeface="+mn-lt"/>
                <a:cs typeface="+mn-lt"/>
              </a:rPr>
              <a:t>counter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 = </a:t>
            </a:r>
            <a:r>
              <a:rPr lang="en-US" altLang="zh-TW" sz="2400" i="1" u="sng" dirty="0" err="1">
                <a:latin typeface="Rockwell"/>
                <a:ea typeface="+mn-lt"/>
                <a:cs typeface="+mn-lt"/>
              </a:rPr>
              <a:t>start_point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 ;</a:t>
            </a:r>
            <a:endParaRPr lang="en-US" alt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while ( </a:t>
            </a:r>
            <a:r>
              <a:rPr lang="en-US" altLang="zh-TW" sz="2400" i="1" u="sng" dirty="0">
                <a:latin typeface="Rockwell"/>
                <a:ea typeface="+mn-lt"/>
                <a:cs typeface="+mn-lt"/>
              </a:rPr>
              <a:t>counter &lt; </a:t>
            </a:r>
            <a:r>
              <a:rPr lang="en-US" altLang="zh-TW" sz="2400" i="1" u="sng" dirty="0" err="1">
                <a:latin typeface="Rockwell"/>
                <a:ea typeface="+mn-lt"/>
                <a:cs typeface="+mn-lt"/>
              </a:rPr>
              <a:t>stop_point</a:t>
            </a:r>
            <a:r>
              <a:rPr lang="en-US" altLang="zh-TW" sz="2400" i="1" u="sng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)</a:t>
            </a:r>
            <a:endParaRPr lang="en-US" alt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{</a:t>
            </a:r>
            <a:endParaRPr lang="en-US" alt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     //program</a:t>
            </a:r>
            <a:endParaRPr lang="en-US" alt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     count++;</a:t>
            </a:r>
            <a:br>
              <a:rPr lang="en-US" altLang="zh-TW" sz="2400" dirty="0">
                <a:latin typeface="Rockwell"/>
                <a:ea typeface="+mn-lt"/>
                <a:cs typeface="+mn-lt"/>
              </a:rPr>
            </a:br>
            <a:r>
              <a:rPr lang="en-US" altLang="zh-TW" sz="2400" dirty="0">
                <a:latin typeface="Rockwell"/>
                <a:ea typeface="+mn-lt"/>
                <a:cs typeface="+mn-lt"/>
              </a:rPr>
              <a:t>}</a:t>
            </a:r>
            <a:endParaRPr lang="en-US" alt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2400" dirty="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endParaRPr 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408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9518442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Compare between while-loop and for-loop</a:t>
            </a:r>
            <a:endParaRPr lang="zh-TW" alt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or </a:t>
            </a:r>
            <a:r>
              <a:rPr lang="en-US" altLang="zh-TW" sz="2400" dirty="0">
                <a:ea typeface="+mn-lt"/>
                <a:cs typeface="+mn-lt"/>
              </a:rPr>
              <a:t>(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int i = 0 ; i &lt; 10 ;  i++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)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{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ea typeface="+mn-lt"/>
                <a:cs typeface="+mn-lt"/>
              </a:rPr>
              <a:t>      </a:t>
            </a:r>
            <a:r>
              <a:rPr lang="en-US" altLang="zh-TW" sz="2400" dirty="0">
                <a:ea typeface="+mn-lt"/>
                <a:cs typeface="+mn-lt"/>
              </a:rPr>
              <a:t>//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progr</a:t>
            </a:r>
            <a:r>
              <a:rPr lang="zh-TW" sz="2400">
                <a:ea typeface="+mn-lt"/>
                <a:cs typeface="+mn-lt"/>
              </a:rPr>
              <a:t>a</a:t>
            </a:r>
            <a:r>
              <a:rPr lang="en-US" altLang="zh-TW" sz="2400" dirty="0">
                <a:ea typeface="+mn-lt"/>
                <a:cs typeface="+mn-lt"/>
              </a:rPr>
              <a:t>m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endParaRPr lang="en-US" alt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}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sz="2400">
                <a:ea typeface="+mn-lt"/>
                <a:cs typeface="+mn-lt"/>
              </a:rPr>
              <a:t>nt </a:t>
            </a: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=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0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sz="2400">
                <a:ea typeface="+mn-lt"/>
                <a:cs typeface="+mn-lt"/>
              </a:rPr>
              <a:t>while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(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&lt;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10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)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{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ea typeface="+mn-lt"/>
                <a:cs typeface="+mn-lt"/>
              </a:rPr>
              <a:t>      </a:t>
            </a:r>
            <a:r>
              <a:rPr lang="en-US" altLang="zh-TW" sz="2400" dirty="0">
                <a:ea typeface="+mn-lt"/>
                <a:cs typeface="+mn-lt"/>
              </a:rPr>
              <a:t>//program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ea typeface="+mn-lt"/>
                <a:cs typeface="+mn-lt"/>
              </a:rPr>
              <a:t>     </a:t>
            </a: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en-US" altLang="zh-TW" sz="2400" dirty="0">
                <a:ea typeface="+mn-lt"/>
                <a:cs typeface="+mn-lt"/>
              </a:rPr>
              <a:t>++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;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}</a:t>
            </a:r>
            <a:r>
              <a:rPr lang="zh-TW" altLang="en-US" sz="2400" dirty="0">
                <a:ea typeface="+mn-lt"/>
                <a:cs typeface="+mn-lt"/>
              </a:rPr>
              <a:t> 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文字方塊 1">
            <a:extLst>
              <a:ext uri="{FF2B5EF4-FFF2-40B4-BE49-F238E27FC236}">
                <a16:creationId xmlns:a16="http://schemas.microsoft.com/office/drawing/2014/main" id="{6531924E-EBDD-72E3-400D-6D07171C365C}"/>
              </a:ext>
            </a:extLst>
          </p:cNvPr>
          <p:cNvSpPr txBox="1"/>
          <p:nvPr/>
        </p:nvSpPr>
        <p:spPr>
          <a:xfrm>
            <a:off x="5367130" y="3252303"/>
            <a:ext cx="583095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/>
              <a:t>This two loop have the </a:t>
            </a:r>
            <a:r>
              <a:rPr lang="zh-TW" altLang="en-US" sz="2800">
                <a:latin typeface="Rockwell"/>
              </a:rPr>
              <a:t>same effect in fact.</a:t>
            </a:r>
            <a:endParaRPr lang="zh-TW" altLang="en-US" sz="2800" dirty="0">
              <a:latin typeface="Rockwell"/>
            </a:endParaRPr>
          </a:p>
          <a:p>
            <a:endParaRPr lang="zh-TW" altLang="en-US" sz="2800" dirty="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926903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5.1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1" y="1109145"/>
            <a:ext cx="6716493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ea typeface="+mn-lt"/>
                <a:cs typeface="+mn-lt"/>
              </a:rPr>
              <a:t>Pl</a:t>
            </a:r>
            <a:r>
              <a:rPr lang="zh-TW">
                <a:ea typeface="+mn-lt"/>
                <a:cs typeface="+mn-lt"/>
              </a:rPr>
              <a:t>ease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ou</a:t>
            </a:r>
            <a:r>
              <a:rPr lang="en-US" altLang="zh-TW" dirty="0" err="1">
                <a:ea typeface="+mn-lt"/>
                <a:cs typeface="+mn-lt"/>
              </a:rPr>
              <a:t>tput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g</a:t>
            </a:r>
            <a:r>
              <a:rPr lang="en-US" altLang="zh-TW" dirty="0">
                <a:ea typeface="+mn-lt"/>
                <a:cs typeface="+mn-lt"/>
              </a:rPr>
              <a:t>rap</a:t>
            </a:r>
            <a:r>
              <a:rPr lang="zh-TW">
                <a:ea typeface="+mn-lt"/>
                <a:cs typeface="+mn-lt"/>
              </a:rPr>
              <a:t>h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like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>
                <a:ea typeface="+mn-lt"/>
                <a:cs typeface="+mn-lt"/>
              </a:rPr>
              <a:t>    *</a:t>
            </a:r>
            <a:endParaRPr lang="en-US" altLang="zh-TW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>
                <a:ea typeface="+mn-lt"/>
                <a:cs typeface="+mn-lt"/>
              </a:rPr>
              <a:t>   **</a:t>
            </a:r>
            <a:endParaRPr lang="zh-TW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>
                <a:ea typeface="+mn-lt"/>
                <a:cs typeface="+mn-lt"/>
              </a:rPr>
              <a:t>  **</a:t>
            </a:r>
            <a:r>
              <a:rPr lang="zh-TW">
                <a:ea typeface="+mn-lt"/>
                <a:cs typeface="+mn-lt"/>
              </a:rPr>
              <a:t>*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>
                <a:ea typeface="+mn-lt"/>
                <a:cs typeface="+mn-lt"/>
              </a:rPr>
              <a:t> ****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>
                <a:ea typeface="+mn-lt"/>
                <a:cs typeface="+mn-lt"/>
              </a:rPr>
              <a:t>*****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ea typeface="+mn-lt"/>
                <a:cs typeface="+mn-lt"/>
              </a:rPr>
              <a:t>Use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for-loop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(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needs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double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for-loop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)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9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5.2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ea typeface="+mn-lt"/>
                <a:cs typeface="+mn-lt"/>
              </a:rPr>
              <a:t>Please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 dirty="0" err="1">
                <a:ea typeface="+mn-lt"/>
                <a:cs typeface="+mn-lt"/>
              </a:rPr>
              <a:t>ut</a:t>
            </a:r>
            <a:r>
              <a:rPr lang="zh-TW">
                <a:ea typeface="+mn-lt"/>
                <a:cs typeface="+mn-lt"/>
              </a:rPr>
              <a:t>put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gra</a:t>
            </a:r>
            <a:r>
              <a:rPr lang="zh-TW">
                <a:ea typeface="+mn-lt"/>
                <a:cs typeface="+mn-lt"/>
              </a:rPr>
              <a:t>ph l</a:t>
            </a:r>
            <a:r>
              <a:rPr lang="en-US" altLang="zh-TW" dirty="0" err="1">
                <a:ea typeface="+mn-lt"/>
                <a:cs typeface="+mn-lt"/>
              </a:rPr>
              <a:t>ik</a:t>
            </a:r>
            <a:r>
              <a:rPr lang="zh-TW">
                <a:ea typeface="+mn-lt"/>
                <a:cs typeface="+mn-lt"/>
              </a:rPr>
              <a:t>e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>
                <a:ea typeface="+mn-lt"/>
                <a:cs typeface="+mn-lt"/>
              </a:rPr>
              <a:t>    *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>
                <a:ea typeface="+mn-lt"/>
                <a:cs typeface="+mn-lt"/>
              </a:rPr>
              <a:t>   **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>
                <a:ea typeface="+mn-lt"/>
                <a:cs typeface="+mn-lt"/>
              </a:rPr>
              <a:t>  ***</a:t>
            </a:r>
            <a:endParaRPr lang="en-US" altLang="zh-TW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zh-TW" altLang="en-US" sz="1400">
                <a:ea typeface="+mn-lt"/>
                <a:cs typeface="+mn-lt"/>
              </a:rPr>
              <a:t>****</a:t>
            </a:r>
            <a:endParaRPr lang="en-US" altLang="zh-TW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altLang="en-US">
                <a:ea typeface="+mn-lt"/>
                <a:cs typeface="+mn-lt"/>
              </a:rPr>
              <a:t>*****</a:t>
            </a:r>
            <a:endParaRPr lang="en-US" altLang="zh-TW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ea typeface="+mn-lt"/>
                <a:cs typeface="+mn-lt"/>
              </a:rPr>
              <a:t>U</a:t>
            </a:r>
            <a:r>
              <a:rPr lang="zh-TW">
                <a:ea typeface="+mn-lt"/>
                <a:cs typeface="+mn-lt"/>
              </a:rPr>
              <a:t>se 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h</a:t>
            </a:r>
            <a:r>
              <a:rPr lang="en-US" altLang="zh-TW" dirty="0">
                <a:ea typeface="+mn-lt"/>
                <a:cs typeface="+mn-lt"/>
              </a:rPr>
              <a:t>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while-loop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(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needs double for-loop )</a:t>
            </a:r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5.3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92" y="1109145"/>
            <a:ext cx="6550842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 err="1">
                <a:latin typeface="Rockwell"/>
                <a:ea typeface="+mn-lt"/>
                <a:cs typeface="+mn-lt"/>
              </a:rPr>
              <a:t>Z</a:t>
            </a:r>
            <a:r>
              <a:rPr lang="en-US" altLang="zh-TW" sz="1800" dirty="0" err="1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rojudge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zh-TW">
                <a:latin typeface="Rockwell"/>
                <a:ea typeface="+mn-lt"/>
                <a:cs typeface="+mn-lt"/>
              </a:rPr>
              <a:t>a</a:t>
            </a:r>
            <a:r>
              <a:rPr lang="en-US" altLang="zh-TW" dirty="0">
                <a:latin typeface="Rockwell"/>
                <a:ea typeface="+mn-lt"/>
                <a:cs typeface="+mn-lt"/>
              </a:rPr>
              <a:t>005</a:t>
            </a:r>
            <a:endParaRPr lang="zh-TW" altLang="en-US" sz="1800" dirty="0">
              <a:ea typeface="+mn-lt"/>
              <a:cs typeface="+mn-lt"/>
            </a:endParaRPr>
          </a:p>
          <a:p>
            <a:pPr marL="742950" lvl="2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sz="1600">
                <a:latin typeface="Rockwell"/>
                <a:ea typeface="+mn-lt"/>
                <a:cs typeface="+mn-lt"/>
              </a:rPr>
              <a:t>L</a:t>
            </a:r>
            <a:r>
              <a:rPr lang="en-US" altLang="zh-TW" sz="1600" dirty="0">
                <a:latin typeface="Rockwell"/>
                <a:ea typeface="+mn-lt"/>
                <a:cs typeface="+mn-lt"/>
              </a:rPr>
              <a:t>ink</a:t>
            </a:r>
            <a:r>
              <a:rPr lang="zh-TW" altLang="en-US" sz="16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1600" dirty="0">
                <a:latin typeface="Rockwell"/>
                <a:ea typeface="+mn-lt"/>
                <a:cs typeface="+mn-lt"/>
              </a:rPr>
              <a:t>:</a:t>
            </a:r>
            <a:r>
              <a:rPr lang="zh-TW" altLang="en-US" sz="1600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/>
              </a:rPr>
              <a:t>ht</a:t>
            </a:r>
            <a:r>
              <a:rPr lang="zh-TW" sz="1600" dirty="0">
                <a:latin typeface="Rockwell"/>
                <a:ea typeface="+mn-lt"/>
                <a:cs typeface="+mn-lt"/>
                <a:hlinkClick r:id="rId2"/>
              </a:rPr>
              <a:t>t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/>
              </a:rPr>
              <a:t>ps:</a:t>
            </a:r>
            <a:r>
              <a:rPr lang="zh-TW" sz="1600" dirty="0">
                <a:latin typeface="Rockwell"/>
                <a:ea typeface="+mn-lt"/>
                <a:cs typeface="+mn-lt"/>
                <a:hlinkClick r:id="rId2"/>
              </a:rPr>
              <a:t>//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/>
              </a:rPr>
              <a:t>z</a:t>
            </a:r>
            <a:r>
              <a:rPr lang="zh-TW" sz="1600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/>
              </a:rPr>
              <a:t>rojudg</a:t>
            </a:r>
            <a:r>
              <a:rPr lang="zh-TW" sz="1600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/>
              </a:rPr>
              <a:t>.tw/S</a:t>
            </a:r>
            <a:r>
              <a:rPr lang="zh-TW" sz="1600" dirty="0">
                <a:latin typeface="Rockwell"/>
                <a:ea typeface="+mn-lt"/>
                <a:cs typeface="+mn-lt"/>
                <a:hlinkClick r:id="rId2"/>
              </a:rPr>
              <a:t>h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/>
              </a:rPr>
              <a:t>owProblem?problemi</a:t>
            </a:r>
            <a:r>
              <a:rPr lang="zh-TW" sz="1600" dirty="0">
                <a:latin typeface="Rockwell"/>
                <a:ea typeface="+mn-lt"/>
                <a:cs typeface="+mn-lt"/>
                <a:hlinkClick r:id="rId2"/>
              </a:rPr>
              <a:t>d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/>
              </a:rPr>
              <a:t>=a005</a:t>
            </a:r>
            <a:endParaRPr lang="zh-TW" altLang="en-US" sz="1600">
              <a:ea typeface="+mn-lt"/>
              <a:cs typeface="+mn-lt"/>
            </a:endParaRPr>
          </a:p>
          <a:p>
            <a:pPr marL="742950" lvl="2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600" dirty="0">
                <a:latin typeface="Rockwell"/>
                <a:ea typeface="+mn-lt"/>
                <a:cs typeface="+mn-lt"/>
              </a:rPr>
              <a:t>For-loop can do it too.</a:t>
            </a:r>
            <a:endParaRPr lang="en-US" sz="16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86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5.4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92" y="1109145"/>
            <a:ext cx="6550842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altLang="zh-TW" dirty="0">
              <a:latin typeface="Rockwell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 err="1">
                <a:latin typeface="Rockwell"/>
                <a:ea typeface="+mn-lt"/>
                <a:cs typeface="+mn-lt"/>
              </a:rPr>
              <a:t>Zerojudge</a:t>
            </a:r>
            <a:r>
              <a:rPr lang="zh-TW">
                <a:latin typeface="Rockwell"/>
                <a:ea typeface="+mn-lt"/>
                <a:cs typeface="+mn-lt"/>
              </a:rPr>
              <a:t> d649: </a:t>
            </a:r>
            <a:endParaRPr lang="en-US" altLang="zh-TW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latin typeface="Rockwell"/>
                <a:ea typeface="+mn-lt"/>
                <a:cs typeface="+mn-lt"/>
              </a:rPr>
              <a:t>Hint : use the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sample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p</a:t>
            </a:r>
            <a:r>
              <a:rPr lang="zh-TW">
                <a:latin typeface="Rockwell"/>
                <a:ea typeface="+mn-lt"/>
                <a:cs typeface="+mn-lt"/>
              </a:rPr>
              <a:t>rac</a:t>
            </a:r>
            <a:r>
              <a:rPr lang="en-US" altLang="zh-TW" dirty="0">
                <a:latin typeface="Rockwell"/>
                <a:ea typeface="+mn-lt"/>
                <a:cs typeface="+mn-lt"/>
              </a:rPr>
              <a:t>tice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to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r>
              <a:rPr lang="en" dirty="0">
                <a:latin typeface="Rockwell"/>
                <a:ea typeface="+mn-lt"/>
                <a:cs typeface="+mn-lt"/>
              </a:rPr>
              <a:t>modify</a:t>
            </a:r>
            <a:endParaRPr lang="zh-TW" dirty="0">
              <a:ea typeface="+mn-lt"/>
              <a:cs typeface="+mn-lt"/>
            </a:endParaRPr>
          </a:p>
          <a:p>
            <a:pPr marL="74295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sz="1600">
                <a:latin typeface="Rockwell"/>
                <a:ea typeface="+mn-lt"/>
                <a:cs typeface="+mn-lt"/>
              </a:rPr>
              <a:t>L</a:t>
            </a:r>
            <a:r>
              <a:rPr lang="en-US" altLang="zh-TW" dirty="0">
                <a:latin typeface="Rockwell"/>
                <a:ea typeface="+mn-lt"/>
                <a:cs typeface="+mn-lt"/>
              </a:rPr>
              <a:t>ink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1600" dirty="0">
                <a:latin typeface="Rockwell"/>
                <a:ea typeface="+mn-lt"/>
                <a:cs typeface="+mn-lt"/>
              </a:rPr>
              <a:t>:</a:t>
            </a:r>
            <a:r>
              <a:rPr lang="zh-TW" sz="1600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rojudg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owProblem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problemi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d6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r>
              <a:rPr lang="en-US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  <a:endParaRPr lang="zh-TW" altLang="en-US">
              <a:ea typeface="+mn-lt"/>
              <a:cs typeface="+mn-lt"/>
            </a:endParaRPr>
          </a:p>
          <a:p>
            <a:pPr marL="74295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endParaRPr lang="en-US" altLang="zh-TW" sz="1600" dirty="0">
              <a:ea typeface="+mn-lt"/>
              <a:cs typeface="+mn-lt"/>
            </a:endParaRPr>
          </a:p>
          <a:p>
            <a:pPr marL="74295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endParaRPr lang="en-US" altLang="zh-TW" sz="1600" dirty="0">
              <a:latin typeface="Rockwell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6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5.5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92" y="1109145"/>
            <a:ext cx="6550842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 err="1">
                <a:latin typeface="Rockwell"/>
                <a:ea typeface="+mn-lt"/>
                <a:cs typeface="+mn-lt"/>
              </a:rPr>
              <a:t>Zerojudge</a:t>
            </a:r>
            <a:r>
              <a:rPr lang="zh-TW">
                <a:latin typeface="Rockwell"/>
                <a:ea typeface="+mn-lt"/>
                <a:cs typeface="+mn-lt"/>
              </a:rPr>
              <a:t> a</a:t>
            </a:r>
            <a:r>
              <a:rPr lang="en-US" altLang="zh-TW" dirty="0">
                <a:latin typeface="Rockwell"/>
                <a:ea typeface="+mn-lt"/>
                <a:cs typeface="+mn-lt"/>
              </a:rPr>
              <a:t>038:</a:t>
            </a:r>
            <a:r>
              <a:rPr lang="zh-TW" altLang="en-US" dirty="0">
                <a:latin typeface="Rockwell"/>
                <a:ea typeface="+mn-lt"/>
                <a:cs typeface="+mn-lt"/>
              </a:rPr>
              <a:t> </a:t>
            </a:r>
            <a:endParaRPr lang="en-US" altLang="zh-TW" dirty="0">
              <a:ea typeface="+mn-lt"/>
              <a:cs typeface="+mn-lt"/>
            </a:endParaRPr>
          </a:p>
          <a:p>
            <a:pPr marL="74295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sz="1600">
                <a:latin typeface="Rockwell"/>
                <a:ea typeface="+mn-lt"/>
                <a:cs typeface="+mn-lt"/>
              </a:rPr>
              <a:t>L</a:t>
            </a:r>
            <a:r>
              <a:rPr lang="en-US" altLang="zh-TW" dirty="0">
                <a:latin typeface="Rockwell"/>
                <a:ea typeface="+mn-lt"/>
                <a:cs typeface="+mn-lt"/>
              </a:rPr>
              <a:t>ink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1600" dirty="0">
                <a:latin typeface="Rockwell"/>
                <a:ea typeface="+mn-lt"/>
                <a:cs typeface="+mn-lt"/>
              </a:rPr>
              <a:t>:</a:t>
            </a:r>
            <a:r>
              <a:rPr lang="zh-TW" sz="1600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rojudg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owProblem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problemi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a038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6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Formulae written on a blackboard">
            <a:extLst>
              <a:ext uri="{FF2B5EF4-FFF2-40B4-BE49-F238E27FC236}">
                <a16:creationId xmlns:a16="http://schemas.microsoft.com/office/drawing/2014/main" id="{E5A693B4-C065-34A8-7C05-FEE0AC607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0" r="22029" b="909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000" b="1"/>
              <a:t>Chapter 1 :</a:t>
            </a:r>
            <a:br>
              <a:rPr lang="en-US" altLang="zh-TW" sz="3000" b="1"/>
            </a:br>
            <a:br>
              <a:rPr lang="en-US" altLang="zh-TW" sz="3000" b="1"/>
            </a:br>
            <a:r>
              <a:rPr lang="en-US" sz="3000"/>
              <a:t>Introduction of C++ and Base structure </a:t>
            </a:r>
            <a:endParaRPr lang="en-US" altLang="zh-TW" sz="3000" b="1"/>
          </a:p>
        </p:txBody>
      </p:sp>
    </p:spTree>
    <p:extLst>
      <p:ext uri="{BB962C8B-B14F-4D97-AF65-F5344CB8AC3E}">
        <p14:creationId xmlns:p14="http://schemas.microsoft.com/office/powerpoint/2010/main" val="34983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0" t="502" r="426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000" b="1" dirty="0">
                <a:ea typeface="微軟正黑體"/>
              </a:rPr>
              <a:t>Chapter 6 :</a:t>
            </a:r>
            <a:br>
              <a:rPr lang="en-US" altLang="zh-TW" sz="3000" b="1" dirty="0">
                <a:ea typeface="微軟正黑體"/>
              </a:rPr>
            </a:br>
            <a:br>
              <a:rPr lang="en-US" altLang="zh-TW" sz="3000" b="1" dirty="0"/>
            </a:br>
            <a:r>
              <a:rPr lang="en-US" sz="3000" dirty="0"/>
              <a:t>Array in 1-D</a:t>
            </a:r>
          </a:p>
        </p:txBody>
      </p:sp>
    </p:spTree>
    <p:extLst>
      <p:ext uri="{BB962C8B-B14F-4D97-AF65-F5344CB8AC3E}">
        <p14:creationId xmlns:p14="http://schemas.microsoft.com/office/powerpoint/2010/main" val="24713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370" y="920839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Array</a:t>
            </a:r>
            <a:endParaRPr lang="zh-TW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225BB1C6-A661-ABED-F63E-B7C755D43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98345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39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31" y="119360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Array implement</a:t>
            </a:r>
            <a:endParaRPr lang="zh-TW" alt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000815"/>
            <a:ext cx="9211184" cy="43478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If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we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need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to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do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project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that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you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must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store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ten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values,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and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we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haven't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learned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zh-TW" sz="2400" dirty="0">
                <a:ea typeface="+mn-lt"/>
                <a:cs typeface="+mn-lt"/>
              </a:rPr>
              <a:t>what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i</a:t>
            </a:r>
            <a:r>
              <a:rPr lang="en-US" altLang="zh-TW" sz="2400" dirty="0">
                <a:ea typeface="+mn-lt"/>
                <a:cs typeface="+mn-lt"/>
              </a:rPr>
              <a:t>s</a:t>
            </a:r>
            <a:r>
              <a:rPr lang="zh-TW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sz="2400">
                <a:ea typeface="+mn-lt"/>
                <a:cs typeface="+mn-lt"/>
              </a:rPr>
              <a:t>rray, you would write </a:t>
            </a:r>
            <a:r>
              <a:rPr lang="en-US" altLang="zh-TW" sz="2400" dirty="0">
                <a:ea typeface="+mn-lt"/>
                <a:cs typeface="+mn-lt"/>
              </a:rPr>
              <a:t>that</a:t>
            </a:r>
            <a:r>
              <a:rPr lang="zh-TW" altLang="en-US" sz="2400" b="1" dirty="0">
                <a:ea typeface="+mn-lt"/>
                <a:cs typeface="+mn-lt"/>
              </a:rPr>
              <a:t> </a:t>
            </a:r>
            <a:r>
              <a:rPr lang="en-US" altLang="zh-TW" sz="2400" b="1" dirty="0">
                <a:ea typeface="+mn-lt"/>
                <a:cs typeface="+mn-lt"/>
              </a:rPr>
              <a:t>int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a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,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b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,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c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,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d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,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e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,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f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,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g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,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h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,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…..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.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That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 err="1">
                <a:ea typeface="+mn-lt"/>
                <a:cs typeface="+mn-lt"/>
              </a:rPr>
              <a:t>i</a:t>
            </a:r>
            <a:r>
              <a:rPr lang="zh-TW" sz="2400" b="1">
                <a:ea typeface="+mn-lt"/>
                <a:cs typeface="+mn-lt"/>
              </a:rPr>
              <a:t>s</a:t>
            </a:r>
            <a:r>
              <a:rPr lang="zh-TW" altLang="en-US" sz="2400" b="1">
                <a:ea typeface="+mn-lt"/>
                <a:cs typeface="+mn-lt"/>
              </a:rPr>
              <a:t> </a:t>
            </a:r>
            <a:r>
              <a:rPr lang="zh-TW" sz="2400" b="1">
                <a:ea typeface="+mn-lt"/>
                <a:cs typeface="+mn-lt"/>
              </a:rPr>
              <a:t>t</a:t>
            </a:r>
            <a:r>
              <a:rPr lang="en-US" altLang="zh-TW" sz="2400" b="1" dirty="0" err="1">
                <a:ea typeface="+mn-lt"/>
                <a:cs typeface="+mn-lt"/>
              </a:rPr>
              <a:t>oo</a:t>
            </a:r>
            <a:r>
              <a:rPr lang="zh-TW" altLang="en-US" sz="2400" b="1" dirty="0">
                <a:ea typeface="+mn-lt"/>
                <a:cs typeface="+mn-lt"/>
              </a:rPr>
              <a:t> </a:t>
            </a:r>
            <a:r>
              <a:rPr lang="en-US" altLang="zh-TW" sz="2400" b="1" dirty="0" err="1">
                <a:ea typeface="+mn-lt"/>
                <a:cs typeface="+mn-lt"/>
              </a:rPr>
              <a:t>i</a:t>
            </a:r>
            <a:r>
              <a:rPr lang="zh-TW" sz="2400" b="1">
                <a:ea typeface="+mn-lt"/>
                <a:cs typeface="+mn-lt"/>
              </a:rPr>
              <a:t>ne</a:t>
            </a:r>
            <a:r>
              <a:rPr lang="en-US" altLang="zh-TW" sz="2400" b="1" dirty="0" err="1">
                <a:ea typeface="+mn-lt"/>
                <a:cs typeface="+mn-lt"/>
              </a:rPr>
              <a:t>fficient</a:t>
            </a:r>
            <a:r>
              <a:rPr lang="en-US" altLang="zh-TW" sz="2400" b="1" dirty="0">
                <a:ea typeface="+mn-lt"/>
                <a:cs typeface="+mn-lt"/>
              </a:rPr>
              <a:t>.</a:t>
            </a:r>
            <a:endParaRPr lang="en-US" alt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If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we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use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method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of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array</a:t>
            </a:r>
            <a:r>
              <a:rPr lang="zh-TW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in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1-D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,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we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jus</a:t>
            </a:r>
            <a:r>
              <a:rPr lang="zh-TW" sz="2400">
                <a:latin typeface="Rockwell"/>
                <a:ea typeface="+mn-lt"/>
                <a:cs typeface="+mn-lt"/>
              </a:rPr>
              <a:t>t ha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v</a:t>
            </a:r>
            <a:r>
              <a:rPr lang="zh-TW" sz="2400">
                <a:latin typeface="Rockwell"/>
                <a:ea typeface="+mn-lt"/>
                <a:cs typeface="+mn-lt"/>
              </a:rPr>
              <a:t>e</a:t>
            </a:r>
            <a:r>
              <a:rPr lang="zh-TW" altLang="en-US" sz="240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to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write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that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sz="2400" b="1" dirty="0">
                <a:latin typeface="Rockwell"/>
                <a:ea typeface="+mn-lt"/>
                <a:cs typeface="+mn-lt"/>
              </a:rPr>
              <a:t>int</a:t>
            </a:r>
            <a:r>
              <a:rPr lang="zh-TW" altLang="en-US" sz="2400" b="1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b="1" dirty="0" err="1">
                <a:latin typeface="Rockwell"/>
                <a:ea typeface="+mn-lt"/>
                <a:cs typeface="+mn-lt"/>
              </a:rPr>
              <a:t>ar</a:t>
            </a:r>
            <a:r>
              <a:rPr lang="zh-TW" sz="2400" b="1">
                <a:latin typeface="Rockwell"/>
                <a:ea typeface="+mn-lt"/>
                <a:cs typeface="+mn-lt"/>
              </a:rPr>
              <a:t>r</a:t>
            </a:r>
            <a:r>
              <a:rPr lang="en-US" altLang="zh-TW" sz="2400" b="1" dirty="0">
                <a:latin typeface="Rockwell"/>
                <a:ea typeface="+mn-lt"/>
                <a:cs typeface="+mn-lt"/>
              </a:rPr>
              <a:t>ay</a:t>
            </a:r>
            <a:r>
              <a:rPr lang="zh-TW" sz="2400" b="1">
                <a:latin typeface="Rockwell"/>
                <a:ea typeface="+mn-lt"/>
                <a:cs typeface="+mn-lt"/>
              </a:rPr>
              <a:t>_name[n]</a:t>
            </a:r>
            <a:r>
              <a:rPr lang="zh-TW" sz="2400">
                <a:latin typeface="Rockwell"/>
                <a:ea typeface="+mn-lt"/>
                <a:cs typeface="+mn-lt"/>
              </a:rPr>
              <a:t>, n is represent that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how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much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values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you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nee</a:t>
            </a:r>
            <a:r>
              <a:rPr lang="zh-TW" sz="2400">
                <a:latin typeface="Rockwell"/>
                <a:ea typeface="+mn-lt"/>
                <a:cs typeface="+mn-lt"/>
              </a:rPr>
              <a:t>d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to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store.</a:t>
            </a:r>
            <a:endParaRPr lang="zh-TW" altLang="en-US" sz="2400" dirty="0">
              <a:latin typeface="Rockwell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We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can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imagine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that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what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array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i</a:t>
            </a:r>
            <a:r>
              <a:rPr lang="zh-TW" sz="2400">
                <a:latin typeface="Rockwell"/>
                <a:ea typeface="+mn-lt"/>
                <a:cs typeface="+mn-lt"/>
              </a:rPr>
              <a:t>t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will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becom</a:t>
            </a:r>
            <a:r>
              <a:rPr lang="zh-TW" sz="2400">
                <a:latin typeface="Rockwell"/>
                <a:ea typeface="+mn-lt"/>
                <a:cs typeface="+mn-lt"/>
              </a:rPr>
              <a:t>e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a</a:t>
            </a:r>
            <a:r>
              <a:rPr lang="zh-TW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"1</a:t>
            </a:r>
            <a:r>
              <a:rPr lang="zh-TW" altLang="en-US" sz="2400">
                <a:latin typeface="Rockwell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n"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table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,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 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have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n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b</a:t>
            </a:r>
            <a:r>
              <a:rPr lang="zh-TW" sz="2400">
                <a:latin typeface="Rockwell"/>
                <a:ea typeface="+mn-lt"/>
                <a:cs typeface="+mn-lt"/>
              </a:rPr>
              <a:t>l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a</a:t>
            </a:r>
            <a:r>
              <a:rPr lang="zh-TW" sz="2400">
                <a:latin typeface="Rockwell"/>
                <a:ea typeface="+mn-lt"/>
                <a:cs typeface="+mn-lt"/>
              </a:rPr>
              <a:t>nks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.</a:t>
            </a:r>
            <a:endParaRPr lang="zh-TW" altLang="en-US" sz="2400" dirty="0">
              <a:latin typeface="Rockwell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2400" dirty="0">
              <a:latin typeface="Rockwell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number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i</a:t>
            </a:r>
            <a:r>
              <a:rPr lang="zh-TW" sz="2400">
                <a:latin typeface="Rockwell"/>
                <a:ea typeface="+mn-lt"/>
                <a:cs typeface="+mn-lt"/>
              </a:rPr>
              <a:t>n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th</a:t>
            </a:r>
            <a:r>
              <a:rPr lang="zh-TW" sz="2400" dirty="0">
                <a:latin typeface="Rockwell"/>
                <a:ea typeface="+mn-lt"/>
                <a:cs typeface="+mn-lt"/>
              </a:rPr>
              <a:t>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[]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w</a:t>
            </a:r>
            <a:r>
              <a:rPr lang="zh-TW" sz="2400" dirty="0">
                <a:latin typeface="Rockwell"/>
                <a:ea typeface="+mn-lt"/>
                <a:cs typeface="+mn-lt"/>
              </a:rPr>
              <a:t>e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called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zh-TW" sz="2400" dirty="0">
                <a:latin typeface="Rockwell"/>
                <a:ea typeface="+mn-lt"/>
                <a:cs typeface="+mn-lt"/>
              </a:rPr>
              <a:t>that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is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an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"index",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and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the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range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zh-TW" sz="2400" dirty="0">
                <a:latin typeface="Rockwell"/>
                <a:ea typeface="+mn-lt"/>
                <a:cs typeface="+mn-lt"/>
              </a:rPr>
              <a:t>o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f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 err="1">
                <a:latin typeface="Rockwell"/>
                <a:ea typeface="+mn-lt"/>
                <a:cs typeface="+mn-lt"/>
              </a:rPr>
              <a:t>ind</a:t>
            </a:r>
            <a:r>
              <a:rPr lang="zh-TW" sz="2400" dirty="0">
                <a:latin typeface="Rockwell"/>
                <a:ea typeface="+mn-lt"/>
                <a:cs typeface="+mn-lt"/>
              </a:rPr>
              <a:t>e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x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shou</a:t>
            </a:r>
            <a:r>
              <a:rPr lang="zh-TW" sz="2400" dirty="0">
                <a:latin typeface="Rockwell"/>
                <a:ea typeface="+mn-lt"/>
                <a:cs typeface="+mn-lt"/>
              </a:rPr>
              <a:t>l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d</a:t>
            </a:r>
            <a:r>
              <a:rPr lang="zh-TW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b</a:t>
            </a:r>
            <a:r>
              <a:rPr lang="zh-TW" sz="2400" dirty="0">
                <a:latin typeface="Rockwell"/>
                <a:ea typeface="+mn-lt"/>
                <a:cs typeface="+mn-lt"/>
              </a:rPr>
              <a:t>e from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0</a:t>
            </a:r>
            <a:r>
              <a:rPr lang="zh-TW" altLang="en-US" sz="2400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to</a:t>
            </a:r>
            <a:r>
              <a:rPr lang="zh-TW" sz="2400" dirty="0">
                <a:latin typeface="Rockwell"/>
                <a:ea typeface="+mn-lt"/>
                <a:cs typeface="+mn-lt"/>
              </a:rPr>
              <a:t> n</a:t>
            </a:r>
            <a:r>
              <a:rPr lang="en-US" altLang="zh-TW" sz="2400" dirty="0">
                <a:latin typeface="Rockwell"/>
                <a:ea typeface="+mn-lt"/>
                <a:cs typeface="+mn-lt"/>
              </a:rPr>
              <a:t>-1.</a:t>
            </a:r>
            <a:endParaRPr lang="zh-TW" altLang="en-US" sz="2400" dirty="0">
              <a:latin typeface="Rockwell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FBA8ED-28AA-1ACD-EBD8-CCB834E0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01462"/>
              </p:ext>
            </p:extLst>
          </p:nvPr>
        </p:nvGraphicFramePr>
        <p:xfrm>
          <a:off x="1460551" y="4312981"/>
          <a:ext cx="9934575" cy="100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416400152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9719408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52853191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44211907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684836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54363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82244425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69707041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41297956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Array[0]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value​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2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3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4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5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6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>
                          <a:effectLst/>
                        </a:rPr>
                        <a:t>…</a:t>
                      </a:r>
                      <a:r>
                        <a:rPr lang="zh-TW" altLang="en-US" sz="1800">
                          <a:effectLst/>
                        </a:rPr>
                        <a:t>​</a:t>
                      </a:r>
                      <a:endParaRPr lang="zh-TW" alt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n-1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9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599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6.1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1" y="1109145"/>
            <a:ext cx="6716493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Z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rojud</a:t>
            </a:r>
            <a:r>
              <a:rPr lang="zh-TW">
                <a:latin typeface="Rockwell"/>
                <a:ea typeface="+mn-lt"/>
                <a:cs typeface="+mn-lt"/>
              </a:rPr>
              <a:t>ge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en-US" altLang="zh-TW" dirty="0">
                <a:latin typeface="Rockwell"/>
                <a:ea typeface="+mn-lt"/>
                <a:cs typeface="+mn-lt"/>
              </a:rPr>
              <a:t>b96</a:t>
            </a:r>
            <a:r>
              <a:rPr lang="zh-TW">
                <a:latin typeface="Rockwell"/>
                <a:ea typeface="+mn-lt"/>
                <a:cs typeface="+mn-lt"/>
              </a:rPr>
              <a:t>4:</a:t>
            </a:r>
            <a:endParaRPr lang="en-US" altLang="zh-TW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latin typeface="Rockwell"/>
                <a:ea typeface="+mn-lt"/>
                <a:cs typeface="+mn-lt"/>
              </a:rPr>
              <a:t>Link : 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https: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//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zerojudge.tw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wPr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blem?pro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b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l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mi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d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=</a:t>
            </a:r>
            <a:r>
              <a:rPr lang="en-US" dirty="0">
                <a:latin typeface="Rockwell"/>
                <a:ea typeface="+mn-lt"/>
                <a:cs typeface="+mn-lt"/>
                <a:hlinkClick r:id="rId2"/>
              </a:rPr>
              <a:t>b964</a:t>
            </a:r>
            <a:endParaRPr lang="zh-TW" altLang="en-US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>
                <a:latin typeface="Rockwell"/>
                <a:ea typeface="+mn-lt"/>
                <a:cs typeface="+mn-lt"/>
              </a:rPr>
              <a:t>APCS 2016/03/05-1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1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6.2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altLang="zh-TW" dirty="0">
              <a:latin typeface="Rockwell"/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Zer</a:t>
            </a:r>
            <a:r>
              <a:rPr lang="zh-TW">
                <a:latin typeface="Rockwell"/>
                <a:ea typeface="+mn-lt"/>
                <a:cs typeface="+mn-lt"/>
              </a:rPr>
              <a:t>o</a:t>
            </a:r>
            <a:r>
              <a:rPr lang="en-US" altLang="zh-TW" dirty="0">
                <a:latin typeface="Rockwell"/>
                <a:ea typeface="+mn-lt"/>
                <a:cs typeface="+mn-lt"/>
              </a:rPr>
              <a:t>j</a:t>
            </a:r>
            <a:r>
              <a:rPr lang="zh-TW">
                <a:latin typeface="Rockwell"/>
                <a:ea typeface="+mn-lt"/>
                <a:cs typeface="+mn-lt"/>
              </a:rPr>
              <a:t>u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dge</a:t>
            </a:r>
            <a:r>
              <a:rPr lang="zh-TW">
                <a:latin typeface="Rockwell"/>
                <a:ea typeface="+mn-lt"/>
                <a:cs typeface="+mn-lt"/>
              </a:rPr>
              <a:t> g595:</a:t>
            </a:r>
            <a:endParaRPr lang="en-US" altLang="zh-TW"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latin typeface="Rockwell"/>
                <a:ea typeface="+mn-lt"/>
                <a:cs typeface="+mn-lt"/>
              </a:rPr>
              <a:t>Link : 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https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://zerojudg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.tw/S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wPro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ble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m?p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ro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blemid=g595</a:t>
            </a:r>
            <a:endParaRPr lang="zh-TW" altLang="en-US"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APCS 2021/11-1</a:t>
            </a:r>
            <a:endParaRPr lang="en-US" altLang="zh-TW" dirty="0">
              <a:ea typeface="+mn-lt"/>
              <a:cs typeface="+mn-lt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5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6.3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92" y="1109145"/>
            <a:ext cx="6550842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 err="1">
                <a:latin typeface="Rockwell"/>
                <a:ea typeface="+mn-lt"/>
                <a:cs typeface="+mn-lt"/>
              </a:rPr>
              <a:t>Zerojudge</a:t>
            </a:r>
            <a:r>
              <a:rPr lang="zh-TW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</a:rPr>
              <a:t>i399</a:t>
            </a:r>
            <a:r>
              <a:rPr lang="zh-TW">
                <a:latin typeface="Rockwell"/>
                <a:ea typeface="+mn-lt"/>
                <a:cs typeface="+mn-lt"/>
              </a:rPr>
              <a:t>:</a:t>
            </a:r>
            <a:r>
              <a:rPr lang="zh-TW" altLang="en-US">
                <a:latin typeface="Rockwell"/>
                <a:ea typeface="+mn-lt"/>
                <a:cs typeface="+mn-lt"/>
              </a:rPr>
              <a:t> </a:t>
            </a:r>
            <a:endParaRPr lang="en-US" altLang="zh-TW">
              <a:ea typeface="+mn-lt"/>
              <a:cs typeface="+mn-lt"/>
            </a:endParaRPr>
          </a:p>
          <a:p>
            <a:pPr marL="74295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 sz="1600">
                <a:latin typeface="Rockwell"/>
                <a:ea typeface="+mn-lt"/>
                <a:cs typeface="+mn-lt"/>
              </a:rPr>
              <a:t>L</a:t>
            </a:r>
            <a:r>
              <a:rPr lang="en-US" altLang="zh-TW" dirty="0">
                <a:latin typeface="Rockwell"/>
                <a:ea typeface="+mn-lt"/>
                <a:cs typeface="+mn-lt"/>
              </a:rPr>
              <a:t>ink</a:t>
            </a:r>
            <a:r>
              <a:rPr lang="zh-TW" altLang="en-US" dirty="0">
                <a:latin typeface="Rockwell"/>
                <a:ea typeface="+mn-lt"/>
                <a:cs typeface="+mn-lt"/>
              </a:rPr>
              <a:t> </a:t>
            </a:r>
            <a:r>
              <a:rPr lang="en-US" altLang="zh-TW" sz="1600" dirty="0">
                <a:latin typeface="Rockwell"/>
                <a:ea typeface="+mn-lt"/>
                <a:cs typeface="+mn-lt"/>
              </a:rPr>
              <a:t>:</a:t>
            </a:r>
            <a:r>
              <a:rPr lang="zh-TW" sz="1600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rojudg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owProblem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altLang="zh-TW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problemi</a:t>
            </a:r>
            <a:r>
              <a:rPr 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altLang="zh-TW" sz="1600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dirty="0">
                <a:latin typeface="Rockwel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i399</a:t>
            </a:r>
            <a:endParaRPr lang="zh-TW" sz="1600">
              <a:ea typeface="+mn-lt"/>
              <a:cs typeface="+mn-lt"/>
            </a:endParaRPr>
          </a:p>
          <a:p>
            <a:pPr marL="74295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>
                <a:latin typeface="Rockwell"/>
                <a:ea typeface="+mn-lt"/>
                <a:cs typeface="+mn-lt"/>
              </a:rPr>
              <a:t>APCS 2022/06-1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1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0" t="502" r="426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000" b="1" dirty="0">
                <a:ea typeface="微軟正黑體"/>
              </a:rPr>
              <a:t>Chapter 7 :</a:t>
            </a:r>
            <a:br>
              <a:rPr lang="en-US" altLang="zh-TW" sz="3000" b="1" dirty="0">
                <a:ea typeface="微軟正黑體"/>
              </a:rPr>
            </a:br>
            <a:br>
              <a:rPr lang="en-US" altLang="zh-TW" sz="3000" b="1" dirty="0"/>
            </a:br>
            <a:r>
              <a:rPr lang="en-US" sz="3000" dirty="0"/>
              <a:t>Array in 2-D</a:t>
            </a:r>
          </a:p>
        </p:txBody>
      </p:sp>
    </p:spTree>
    <p:extLst>
      <p:ext uri="{BB962C8B-B14F-4D97-AF65-F5344CB8AC3E}">
        <p14:creationId xmlns:p14="http://schemas.microsoft.com/office/powerpoint/2010/main" val="9306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Array in 2-D</a:t>
            </a:r>
            <a:endParaRPr lang="zh-TW" alt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W</a:t>
            </a:r>
            <a:r>
              <a:rPr lang="zh-TW" sz="2400">
                <a:ea typeface="+mn-lt"/>
                <a:cs typeface="+mn-lt"/>
              </a:rPr>
              <a:t>e </a:t>
            </a:r>
            <a:r>
              <a:rPr lang="en-US" altLang="zh-TW" sz="2400" dirty="0">
                <a:ea typeface="+mn-lt"/>
                <a:cs typeface="+mn-lt"/>
              </a:rPr>
              <a:t>mem</a:t>
            </a:r>
            <a:r>
              <a:rPr lang="zh-TW" sz="2400">
                <a:ea typeface="+mn-lt"/>
                <a:cs typeface="+mn-lt"/>
              </a:rPr>
              <a:t>t</a:t>
            </a:r>
            <a:r>
              <a:rPr lang="en-US" altLang="zh-TW" sz="2400" dirty="0">
                <a:ea typeface="+mn-lt"/>
                <a:cs typeface="+mn-lt"/>
              </a:rPr>
              <a:t>io</a:t>
            </a:r>
            <a:r>
              <a:rPr lang="zh-TW" sz="2400">
                <a:ea typeface="+mn-lt"/>
                <a:cs typeface="+mn-lt"/>
              </a:rPr>
              <a:t>ne</a:t>
            </a:r>
            <a:r>
              <a:rPr lang="en-US" altLang="zh-TW" sz="2400" dirty="0">
                <a:ea typeface="+mn-lt"/>
                <a:cs typeface="+mn-lt"/>
              </a:rPr>
              <a:t>d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the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1-D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ar</a:t>
            </a:r>
            <a:r>
              <a:rPr lang="zh-TW" sz="2400">
                <a:ea typeface="+mn-lt"/>
                <a:cs typeface="+mn-lt"/>
              </a:rPr>
              <a:t>r</a:t>
            </a:r>
            <a:r>
              <a:rPr lang="en-US" altLang="zh-TW" sz="2400" dirty="0">
                <a:ea typeface="+mn-lt"/>
                <a:cs typeface="+mn-lt"/>
              </a:rPr>
              <a:t>ay</a:t>
            </a:r>
            <a:r>
              <a:rPr lang="zh-TW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in</a:t>
            </a:r>
            <a:r>
              <a:rPr lang="zh-TW" altLang="en-US" sz="2400">
                <a:ea typeface="+mn-lt"/>
                <a:cs typeface="+mn-lt"/>
              </a:rPr>
              <a:t> last </a:t>
            </a:r>
            <a:r>
              <a:rPr lang="en-US" altLang="zh-TW" sz="2400" dirty="0">
                <a:ea typeface="+mn-lt"/>
                <a:cs typeface="+mn-lt"/>
              </a:rPr>
              <a:t>chap</a:t>
            </a:r>
            <a:r>
              <a:rPr lang="zh-TW" sz="2400">
                <a:ea typeface="+mn-lt"/>
                <a:cs typeface="+mn-lt"/>
              </a:rPr>
              <a:t>ter</a:t>
            </a:r>
            <a:r>
              <a:rPr lang="en-US" altLang="zh-TW" sz="2400" dirty="0">
                <a:ea typeface="+mn-lt"/>
                <a:cs typeface="+mn-lt"/>
              </a:rPr>
              <a:t>.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N</a:t>
            </a:r>
            <a:r>
              <a:rPr lang="zh-TW" sz="2400">
                <a:ea typeface="+mn-lt"/>
                <a:cs typeface="+mn-lt"/>
              </a:rPr>
              <a:t>o</a:t>
            </a:r>
            <a:r>
              <a:rPr lang="en-US" altLang="zh-TW" sz="2400" dirty="0">
                <a:ea typeface="+mn-lt"/>
                <a:cs typeface="+mn-lt"/>
              </a:rPr>
              <a:t>w,</a:t>
            </a:r>
            <a:r>
              <a:rPr lang="zh-TW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w</a:t>
            </a:r>
            <a:r>
              <a:rPr lang="zh-TW" sz="2400">
                <a:ea typeface="+mn-lt"/>
                <a:cs typeface="+mn-lt"/>
              </a:rPr>
              <a:t>e </a:t>
            </a:r>
            <a:r>
              <a:rPr lang="en-US" altLang="zh-TW" sz="2400" dirty="0">
                <a:ea typeface="+mn-lt"/>
                <a:cs typeface="+mn-lt"/>
              </a:rPr>
              <a:t>ha</a:t>
            </a:r>
            <a:r>
              <a:rPr lang="zh-TW" sz="2400">
                <a:ea typeface="+mn-lt"/>
                <a:cs typeface="+mn-lt"/>
              </a:rPr>
              <a:t>ve to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describe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sz="2400">
                <a:ea typeface="+mn-lt"/>
                <a:cs typeface="+mn-lt"/>
              </a:rPr>
              <a:t>bo</a:t>
            </a:r>
            <a:r>
              <a:rPr lang="en-US" altLang="zh-TW" sz="2400" dirty="0" err="1">
                <a:ea typeface="+mn-lt"/>
                <a:cs typeface="+mn-lt"/>
              </a:rPr>
              <a:t>ut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the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array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in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2-D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even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the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array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in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n-D.</a:t>
            </a:r>
            <a:endParaRPr lang="zh-TW" alt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We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imagi</a:t>
            </a:r>
            <a:r>
              <a:rPr lang="zh-TW" sz="2400">
                <a:ea typeface="+mn-lt"/>
                <a:cs typeface="+mn-lt"/>
              </a:rPr>
              <a:t>n</a:t>
            </a:r>
            <a:r>
              <a:rPr lang="en-US" altLang="zh-TW" sz="2400" dirty="0">
                <a:ea typeface="+mn-lt"/>
                <a:cs typeface="+mn-lt"/>
              </a:rPr>
              <a:t>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that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1-D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array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is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ju</a:t>
            </a:r>
            <a:r>
              <a:rPr lang="zh-TW" sz="2400">
                <a:ea typeface="+mn-lt"/>
                <a:cs typeface="+mn-lt"/>
              </a:rPr>
              <a:t>s</a:t>
            </a:r>
            <a:r>
              <a:rPr lang="en-US" altLang="zh-TW" sz="2400" dirty="0">
                <a:ea typeface="+mn-lt"/>
                <a:cs typeface="+mn-lt"/>
              </a:rPr>
              <a:t>t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like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1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table,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by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th</a:t>
            </a:r>
            <a:r>
              <a:rPr lang="zh-TW" sz="2400">
                <a:ea typeface="+mn-lt"/>
                <a:cs typeface="+mn-lt"/>
              </a:rPr>
              <a:t>e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same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way,</a:t>
            </a:r>
            <a:r>
              <a:rPr lang="zh-TW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we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zh-TW" sz="2400" dirty="0">
                <a:ea typeface="+mn-lt"/>
                <a:cs typeface="+mn-lt"/>
              </a:rPr>
              <a:t>also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can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imagin</a:t>
            </a:r>
            <a:r>
              <a:rPr lang="zh-TW" sz="2400">
                <a:ea typeface="+mn-lt"/>
                <a:cs typeface="+mn-lt"/>
              </a:rPr>
              <a:t>e that </a:t>
            </a:r>
            <a:r>
              <a:rPr lang="en-US" altLang="zh-TW" sz="2400" dirty="0">
                <a:ea typeface="+mn-lt"/>
                <a:cs typeface="+mn-lt"/>
              </a:rPr>
              <a:t>2-D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array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is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just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like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n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m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table.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The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code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which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is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going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to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declare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2-D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array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w</a:t>
            </a:r>
            <a:r>
              <a:rPr lang="en-US" altLang="zh-TW" sz="2400" dirty="0" err="1">
                <a:ea typeface="+mn-lt"/>
                <a:cs typeface="+mn-lt"/>
              </a:rPr>
              <a:t>ou</a:t>
            </a:r>
            <a:r>
              <a:rPr lang="zh-TW" sz="2400">
                <a:ea typeface="+mn-lt"/>
                <a:cs typeface="+mn-lt"/>
              </a:rPr>
              <a:t>l</a:t>
            </a:r>
            <a:r>
              <a:rPr lang="en-US" altLang="zh-TW" sz="2400" dirty="0">
                <a:ea typeface="+mn-lt"/>
                <a:cs typeface="+mn-lt"/>
              </a:rPr>
              <a:t>d</a:t>
            </a:r>
            <a:r>
              <a:rPr lang="zh-TW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b</a:t>
            </a:r>
            <a:r>
              <a:rPr lang="zh-TW" sz="2400">
                <a:ea typeface="+mn-lt"/>
                <a:cs typeface="+mn-lt"/>
              </a:rPr>
              <a:t>e </a:t>
            </a:r>
            <a:r>
              <a:rPr lang="en-US" altLang="zh-TW" sz="2400" dirty="0">
                <a:ea typeface="+mn-lt"/>
                <a:cs typeface="+mn-lt"/>
              </a:rPr>
              <a:t>like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int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array[n][m]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;</a:t>
            </a:r>
            <a:r>
              <a:rPr lang="zh-TW" altLang="en-US" sz="2400" dirty="0">
                <a:ea typeface="+mn-lt"/>
                <a:cs typeface="+mn-lt"/>
              </a:rPr>
              <a:t>  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An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sz="2400">
                <a:ea typeface="+mn-lt"/>
                <a:cs typeface="+mn-lt"/>
              </a:rPr>
              <a:t>nt</a:t>
            </a:r>
            <a:r>
              <a:rPr lang="en-US" altLang="zh-TW" sz="2400" dirty="0" err="1">
                <a:ea typeface="+mn-lt"/>
                <a:cs typeface="+mn-lt"/>
              </a:rPr>
              <a:t>eger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array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in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2-D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for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example.</a:t>
            </a:r>
            <a:endParaRPr lang="zh-TW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881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Array in 2-D</a:t>
            </a:r>
            <a:endParaRPr lang="zh-TW" alt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sz="2400">
                <a:ea typeface="+mn-lt"/>
                <a:cs typeface="+mn-lt"/>
              </a:rPr>
              <a:t>nt Arr</a:t>
            </a:r>
            <a:r>
              <a:rPr lang="en-US" altLang="zh-TW" sz="2400" dirty="0">
                <a:ea typeface="+mn-lt"/>
                <a:cs typeface="+mn-lt"/>
              </a:rPr>
              <a:t>a</a:t>
            </a:r>
            <a:r>
              <a:rPr lang="zh-TW" sz="2400">
                <a:ea typeface="+mn-lt"/>
                <a:cs typeface="+mn-lt"/>
              </a:rPr>
              <a:t>y[n</a:t>
            </a:r>
            <a:r>
              <a:rPr lang="en-US" altLang="zh-TW" sz="2400" dirty="0">
                <a:ea typeface="+mn-lt"/>
                <a:cs typeface="+mn-lt"/>
              </a:rPr>
              <a:t>][m]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;</a:t>
            </a:r>
            <a:r>
              <a:rPr lang="zh-TW" altLang="en-US" sz="2400" dirty="0">
                <a:ea typeface="+mn-lt"/>
                <a:cs typeface="+mn-lt"/>
              </a:rPr>
              <a:t>  </a:t>
            </a:r>
            <a:r>
              <a:rPr lang="en-US" altLang="zh-TW" sz="2400" dirty="0">
                <a:ea typeface="+mn-lt"/>
                <a:cs typeface="+mn-lt"/>
              </a:rPr>
              <a:t>I</a:t>
            </a:r>
            <a:r>
              <a:rPr lang="zh-TW" sz="2400">
                <a:ea typeface="+mn-lt"/>
                <a:cs typeface="+mn-lt"/>
              </a:rPr>
              <a:t>t w</a:t>
            </a:r>
            <a:r>
              <a:rPr lang="en-US" altLang="zh-TW" sz="2400" dirty="0" err="1">
                <a:ea typeface="+mn-lt"/>
                <a:cs typeface="+mn-lt"/>
              </a:rPr>
              <a:t>ou</a:t>
            </a:r>
            <a:r>
              <a:rPr lang="zh-TW" sz="2400">
                <a:ea typeface="+mn-lt"/>
                <a:cs typeface="+mn-lt"/>
              </a:rPr>
              <a:t>l</a:t>
            </a:r>
            <a:r>
              <a:rPr lang="en-US" altLang="zh-TW" sz="2400" dirty="0">
                <a:ea typeface="+mn-lt"/>
                <a:cs typeface="+mn-lt"/>
              </a:rPr>
              <a:t>d</a:t>
            </a:r>
            <a:r>
              <a:rPr lang="zh-TW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b</a:t>
            </a:r>
            <a:r>
              <a:rPr lang="zh-TW" sz="2400">
                <a:ea typeface="+mn-lt"/>
                <a:cs typeface="+mn-lt"/>
              </a:rPr>
              <a:t>e </a:t>
            </a:r>
            <a:r>
              <a:rPr lang="en-US" altLang="zh-TW" sz="2400" dirty="0">
                <a:ea typeface="+mn-lt"/>
                <a:cs typeface="+mn-lt"/>
              </a:rPr>
              <a:t>like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: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endParaRPr lang="zh-TW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24EA13-E982-6BA8-97E2-53A71DBF6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9081"/>
              </p:ext>
            </p:extLst>
          </p:nvPr>
        </p:nvGraphicFramePr>
        <p:xfrm>
          <a:off x="1743896" y="2644403"/>
          <a:ext cx="922972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51398828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24977603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3318947617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6410749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63668003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Array[0][</a:t>
                      </a:r>
                      <a:r>
                        <a:rPr lang="af-ZA" sz="1800" u="none" strike="noStrike">
                          <a:effectLst/>
                        </a:rPr>
                        <a:t>0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Array[0][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Array[0][2]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u="none" strike="noStrike">
                          <a:effectLst/>
                        </a:rPr>
                        <a:t>..........</a:t>
                      </a:r>
                      <a:r>
                        <a:rPr lang="zh-TW" altLang="en-US" sz="1800">
                          <a:effectLst/>
                        </a:rPr>
                        <a:t>​</a:t>
                      </a:r>
                      <a:endParaRPr lang="zh-TW" alt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Array[0][</a:t>
                      </a:r>
                      <a:r>
                        <a:rPr lang="af-ZA" sz="1800" u="none" strike="noStrike">
                          <a:effectLst/>
                        </a:rPr>
                        <a:t>n-1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424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0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2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..........</a:t>
                      </a:r>
                      <a:r>
                        <a:rPr lang="en-US" altLang="zh-TW" sz="1800">
                          <a:effectLst/>
                        </a:rPr>
                        <a:t>​</a:t>
                      </a:r>
                      <a:endParaRPr lang="en-US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n-1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8075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2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0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2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2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2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..........</a:t>
                      </a:r>
                      <a:r>
                        <a:rPr lang="en-US" altLang="zh-TW" sz="1800">
                          <a:effectLst/>
                        </a:rPr>
                        <a:t>​</a:t>
                      </a:r>
                      <a:endParaRPr lang="en-US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2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n-1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8488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3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0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3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3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2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..........</a:t>
                      </a:r>
                      <a:r>
                        <a:rPr lang="en-US" altLang="zh-TW" sz="1800">
                          <a:effectLst/>
                        </a:rPr>
                        <a:t>​</a:t>
                      </a:r>
                      <a:endParaRPr lang="en-US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3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n-1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612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...........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>
                          <a:effectLst/>
                        </a:rPr>
                        <a:t>...........</a:t>
                      </a:r>
                      <a:r>
                        <a:rPr lang="zh-TW" altLang="en-US" sz="1800">
                          <a:effectLst/>
                        </a:rPr>
                        <a:t>​</a:t>
                      </a:r>
                      <a:endParaRPr lang="zh-TW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>
                          <a:effectLst/>
                        </a:rPr>
                        <a:t>...........</a:t>
                      </a:r>
                      <a:r>
                        <a:rPr lang="zh-TW" altLang="en-US" sz="1800">
                          <a:effectLst/>
                        </a:rPr>
                        <a:t>​</a:t>
                      </a:r>
                      <a:endParaRPr lang="zh-TW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>
                          <a:effectLst/>
                        </a:rPr>
                        <a:t>..........​</a:t>
                      </a:r>
                      <a:endParaRPr lang="zh-TW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>
                          <a:effectLst/>
                        </a:rPr>
                        <a:t>..........</a:t>
                      </a:r>
                      <a:r>
                        <a:rPr lang="zh-TW" altLang="en-US" sz="1800">
                          <a:effectLst/>
                        </a:rPr>
                        <a:t>​</a:t>
                      </a:r>
                      <a:endParaRPr lang="zh-TW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883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m-1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0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m-1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m-1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2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..........</a:t>
                      </a:r>
                      <a:r>
                        <a:rPr lang="en-US" altLang="zh-TW" sz="1800">
                          <a:effectLst/>
                        </a:rPr>
                        <a:t>​</a:t>
                      </a:r>
                      <a:endParaRPr lang="en-US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Array[</a:t>
                      </a:r>
                      <a:r>
                        <a:rPr lang="af-ZA" sz="1800" u="none" strike="noStrike">
                          <a:effectLst/>
                        </a:rPr>
                        <a:t>m-1</a:t>
                      </a:r>
                      <a:r>
                        <a:rPr lang="af-ZA" altLang="zh-TW" sz="1800" u="none" strike="noStrike">
                          <a:effectLst/>
                        </a:rPr>
                        <a:t>][</a:t>
                      </a:r>
                      <a:r>
                        <a:rPr lang="af-ZA" sz="1800" u="none" strike="noStrike">
                          <a:effectLst/>
                        </a:rPr>
                        <a:t>n-1</a:t>
                      </a:r>
                      <a:r>
                        <a:rPr lang="af-ZA" altLang="zh-TW" sz="1800" u="none" strike="noStrike">
                          <a:effectLst/>
                        </a:rPr>
                        <a:t>]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l" fontAlgn="base"/>
                      <a:r>
                        <a:rPr lang="af-ZA" altLang="zh-TW" sz="1800" u="none" strike="noStrike">
                          <a:effectLst/>
                        </a:rPr>
                        <a:t>value</a:t>
                      </a:r>
                      <a:r>
                        <a:rPr lang="af-ZA" altLang="zh-TW" sz="1800">
                          <a:effectLst/>
                        </a:rPr>
                        <a:t>​</a:t>
                      </a:r>
                      <a:endParaRPr lang="af-ZA" altLang="zh-TW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0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321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7.1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1" y="1109145"/>
            <a:ext cx="6716493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Z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rojud</a:t>
            </a:r>
            <a:r>
              <a:rPr lang="zh-TW">
                <a:latin typeface="Rockwell"/>
                <a:ea typeface="+mn-lt"/>
                <a:cs typeface="+mn-lt"/>
              </a:rPr>
              <a:t>ge </a:t>
            </a:r>
            <a:r>
              <a:rPr lang="en-US" altLang="zh-TW" dirty="0">
                <a:latin typeface="Rockwell"/>
                <a:ea typeface="+mn-lt"/>
                <a:cs typeface="+mn-lt"/>
              </a:rPr>
              <a:t>g275</a:t>
            </a:r>
            <a:r>
              <a:rPr lang="zh-TW" altLang="en-US">
                <a:latin typeface="Rockwell"/>
                <a:ea typeface="+mn-lt"/>
                <a:cs typeface="+mn-lt"/>
              </a:rPr>
              <a:t> </a:t>
            </a:r>
            <a:r>
              <a:rPr lang="zh-TW">
                <a:latin typeface="Rockwell"/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latin typeface="Rockwell"/>
                <a:ea typeface="+mn-lt"/>
                <a:cs typeface="+mn-lt"/>
              </a:rPr>
              <a:t>Link : 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https: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//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zerojudge.tw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wPr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blem?pro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b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l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mi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d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=</a:t>
            </a:r>
            <a:r>
              <a:rPr lang="en-US" dirty="0">
                <a:latin typeface="Rockwell"/>
                <a:ea typeface="+mn-lt"/>
                <a:cs typeface="+mn-lt"/>
                <a:hlinkClick r:id="rId2"/>
              </a:rPr>
              <a:t>g275</a:t>
            </a:r>
            <a:endParaRPr lang="en-US" altLang="zh-TW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>
                <a:latin typeface="Rockwell"/>
                <a:ea typeface="+mn-lt"/>
                <a:cs typeface="+mn-lt"/>
              </a:rPr>
              <a:t>APCS 2021/9 - 1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6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949"/>
            <a:ext cx="8596668" cy="10888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icrosoft JhengHei"/>
                <a:ea typeface="Microsoft JhengHei"/>
              </a:rPr>
              <a:t>Chapter 1 : </a:t>
            </a:r>
            <a:br>
              <a:rPr lang="en-US" b="1" dirty="0">
                <a:latin typeface="Microsoft JhengHei"/>
                <a:ea typeface="Microsoft JhengHei"/>
              </a:rPr>
            </a:br>
            <a:r>
              <a:rPr lang="en-US" b="1" dirty="0">
                <a:latin typeface="Microsoft JhengHei"/>
                <a:ea typeface="Microsoft JhengHei"/>
              </a:rPr>
              <a:t>Introduction of</a:t>
            </a:r>
            <a:r>
              <a:rPr lang="en-US" altLang="zh-TW" b="1" dirty="0">
                <a:latin typeface="Microsoft JhengHei"/>
                <a:ea typeface="Microsoft JhengHei"/>
              </a:rPr>
              <a:t> C++ and Base </a:t>
            </a:r>
            <a:r>
              <a:rPr lang="en-US" b="1" dirty="0">
                <a:latin typeface="Microsoft JhengHei"/>
                <a:ea typeface="Microsoft JhengHei"/>
              </a:rPr>
              <a:t>structure </a:t>
            </a:r>
            <a:endParaRPr lang="en-US" b="1">
              <a:ea typeface="+mj-lt"/>
              <a:cs typeface="+mj-lt"/>
            </a:endParaRPr>
          </a:p>
          <a:p>
            <a:endParaRPr lang="en-US" altLang="zh-TW" b="1" dirty="0">
              <a:latin typeface="微軟正黑體"/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zh-TW" altLang="en-US">
                <a:ea typeface="微軟正黑體"/>
              </a:rPr>
              <a:t>C++ is a Object-oriented coding language, on the other hand, C is not.</a:t>
            </a:r>
          </a:p>
          <a:p>
            <a:pPr>
              <a:buAutoNum type="arabicPeriod"/>
            </a:pPr>
            <a:r>
              <a:rPr lang="zh-TW" altLang="en-US">
                <a:ea typeface="微軟正黑體"/>
              </a:rPr>
              <a:t>We can use a graph to show about the relation between C and C++.</a:t>
            </a:r>
          </a:p>
          <a:p>
            <a:pPr marL="0" indent="0">
              <a:buNone/>
            </a:pPr>
            <a:endParaRPr lang="zh-TW" altLang="en-US" dirty="0">
              <a:ea typeface="微軟正黑體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E4D93A6-3AFF-266C-F437-60C4FF978E3E}"/>
              </a:ext>
            </a:extLst>
          </p:cNvPr>
          <p:cNvSpPr/>
          <p:nvPr/>
        </p:nvSpPr>
        <p:spPr>
          <a:xfrm>
            <a:off x="1606826" y="3180521"/>
            <a:ext cx="5665304" cy="33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微軟正黑體"/>
              </a:rPr>
              <a:t>                                                   </a:t>
            </a:r>
            <a:endParaRPr lang="zh-TW" altLang="en-US">
              <a:ea typeface="微軟正黑體" panose="020B0604030504040204" pitchFamily="34" charset="-120"/>
            </a:endParaRPr>
          </a:p>
          <a:p>
            <a:pPr algn="ctr"/>
            <a:endParaRPr lang="zh-TW" altLang="en-US" dirty="0">
              <a:ea typeface="微軟正黑體"/>
            </a:endParaRPr>
          </a:p>
          <a:p>
            <a:pPr algn="ctr"/>
            <a:endParaRPr lang="zh-TW" altLang="en-US" dirty="0">
              <a:ea typeface="微軟正黑體"/>
            </a:endParaRPr>
          </a:p>
          <a:p>
            <a:pPr algn="ctr"/>
            <a:endParaRPr lang="zh-TW" altLang="en-US" dirty="0">
              <a:ea typeface="微軟正黑體"/>
            </a:endParaRPr>
          </a:p>
          <a:p>
            <a:pPr algn="ctr"/>
            <a:endParaRPr lang="zh-TW" altLang="en-US" dirty="0">
              <a:ea typeface="微軟正黑體"/>
            </a:endParaRPr>
          </a:p>
          <a:p>
            <a:pPr algn="ctr"/>
            <a:endParaRPr lang="zh-TW" altLang="en-US" dirty="0">
              <a:ea typeface="微軟正黑體"/>
            </a:endParaRPr>
          </a:p>
          <a:p>
            <a:pPr algn="ctr"/>
            <a:endParaRPr lang="zh-TW" altLang="en-US" dirty="0">
              <a:ea typeface="微軟正黑體"/>
            </a:endParaRPr>
          </a:p>
          <a:p>
            <a:pPr algn="ctr"/>
            <a:r>
              <a:rPr lang="zh-TW" altLang="en-US">
                <a:ea typeface="微軟正黑體"/>
              </a:rPr>
              <a:t>C++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9A66987-2E00-1C3B-3E60-BD81F1617B98}"/>
              </a:ext>
            </a:extLst>
          </p:cNvPr>
          <p:cNvSpPr/>
          <p:nvPr/>
        </p:nvSpPr>
        <p:spPr>
          <a:xfrm>
            <a:off x="2705652" y="3660913"/>
            <a:ext cx="3169478" cy="1722782"/>
          </a:xfrm>
          <a:prstGeom prst="ellipse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微軟正黑體"/>
              </a:rPr>
              <a:t>C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38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7.2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539" y="117483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02870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Wingdings 3"/>
            </a:pPr>
            <a:r>
              <a:rPr lang="en-US" altLang="zh-TW" dirty="0">
                <a:ea typeface="+mn-lt"/>
                <a:cs typeface="+mn-lt"/>
              </a:rPr>
              <a:t>Ze</a:t>
            </a:r>
            <a:r>
              <a:rPr lang="en-US" altLang="zh-TW" sz="1800" dirty="0">
                <a:ea typeface="+mn-lt"/>
                <a:cs typeface="+mn-lt"/>
              </a:rPr>
              <a:t>r</a:t>
            </a:r>
            <a:r>
              <a:rPr lang="zh-TW" sz="1800">
                <a:ea typeface="+mn-lt"/>
                <a:cs typeface="+mn-lt"/>
              </a:rPr>
              <a:t>o</a:t>
            </a:r>
            <a:r>
              <a:rPr lang="en-US" altLang="zh-TW" sz="1800" dirty="0">
                <a:ea typeface="+mn-lt"/>
                <a:cs typeface="+mn-lt"/>
              </a:rPr>
              <a:t>j</a:t>
            </a:r>
            <a:r>
              <a:rPr lang="zh-TW" sz="1800">
                <a:ea typeface="+mn-lt"/>
                <a:cs typeface="+mn-lt"/>
              </a:rPr>
              <a:t>u</a:t>
            </a:r>
            <a:r>
              <a:rPr lang="en-US" altLang="zh-TW" sz="1800" dirty="0">
                <a:ea typeface="+mn-lt"/>
                <a:cs typeface="+mn-lt"/>
              </a:rPr>
              <a:t>d</a:t>
            </a:r>
            <a:r>
              <a:rPr lang="zh-TW" sz="1800">
                <a:ea typeface="+mn-lt"/>
                <a:cs typeface="+mn-lt"/>
              </a:rPr>
              <a:t>g</a:t>
            </a:r>
            <a:r>
              <a:rPr lang="en-US" altLang="zh-TW" sz="1800" dirty="0">
                <a:ea typeface="+mn-lt"/>
                <a:cs typeface="+mn-lt"/>
              </a:rPr>
              <a:t>e</a:t>
            </a:r>
            <a:r>
              <a:rPr lang="zh-TW" altLang="en-US" sz="1800" dirty="0">
                <a:ea typeface="+mn-lt"/>
                <a:cs typeface="+mn-lt"/>
              </a:rPr>
              <a:t> </a:t>
            </a:r>
            <a:r>
              <a:rPr lang="en-US" altLang="zh-TW" sz="1800" dirty="0">
                <a:ea typeface="+mn-lt"/>
                <a:cs typeface="+mn-lt"/>
              </a:rPr>
              <a:t>f580</a:t>
            </a:r>
            <a:r>
              <a:rPr lang="zh-TW" altLang="en-US" sz="1800">
                <a:ea typeface="+mn-lt"/>
                <a:cs typeface="+mn-lt"/>
              </a:rPr>
              <a:t> </a:t>
            </a:r>
            <a:r>
              <a:rPr lang="zh-TW" sz="1800">
                <a:ea typeface="+mn-lt"/>
                <a:cs typeface="+mn-lt"/>
              </a:rPr>
              <a:t>:</a:t>
            </a:r>
            <a:endParaRPr lang="en-US" sz="1800">
              <a:ea typeface="+mn-lt"/>
              <a:cs typeface="+mn-lt"/>
            </a:endParaRPr>
          </a:p>
          <a:p>
            <a:pPr marL="102870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Wingdings 3"/>
            </a:pPr>
            <a:r>
              <a:rPr lang="zh-TW" sz="1800">
                <a:ea typeface="+mn-lt"/>
                <a:cs typeface="+mn-lt"/>
              </a:rPr>
              <a:t>Link : </a:t>
            </a:r>
            <a:r>
              <a:rPr lang="zh-TW" sz="1800" dirty="0">
                <a:ea typeface="+mn-lt"/>
                <a:cs typeface="+mn-lt"/>
                <a:hlinkClick r:id="rId2"/>
              </a:rPr>
              <a:t>https</a:t>
            </a:r>
            <a:r>
              <a:rPr lang="en-US" altLang="zh-TW" sz="1800" dirty="0">
                <a:ea typeface="+mn-lt"/>
                <a:cs typeface="+mn-lt"/>
                <a:hlinkClick r:id="rId2"/>
              </a:rPr>
              <a:t>://zerojudg</a:t>
            </a:r>
            <a:r>
              <a:rPr lang="zh-TW" sz="1800" dirty="0">
                <a:ea typeface="+mn-lt"/>
                <a:cs typeface="+mn-lt"/>
                <a:hlinkClick r:id="rId2"/>
              </a:rPr>
              <a:t>e</a:t>
            </a:r>
            <a:r>
              <a:rPr lang="en-US" altLang="zh-TW" sz="1800" dirty="0">
                <a:ea typeface="+mn-lt"/>
                <a:cs typeface="+mn-lt"/>
                <a:hlinkClick r:id="rId2"/>
              </a:rPr>
              <a:t>.tw/S</a:t>
            </a:r>
            <a:r>
              <a:rPr lang="zh-TW" sz="1800" dirty="0">
                <a:ea typeface="+mn-lt"/>
                <a:cs typeface="+mn-lt"/>
                <a:hlinkClick r:id="rId2"/>
              </a:rPr>
              <a:t>ho</a:t>
            </a:r>
            <a:r>
              <a:rPr lang="en-US" altLang="zh-TW" sz="1800" dirty="0">
                <a:ea typeface="+mn-lt"/>
                <a:cs typeface="+mn-lt"/>
                <a:hlinkClick r:id="rId2"/>
              </a:rPr>
              <a:t>wPro</a:t>
            </a:r>
            <a:r>
              <a:rPr lang="zh-TW" sz="1800" dirty="0">
                <a:ea typeface="+mn-lt"/>
                <a:cs typeface="+mn-lt"/>
                <a:hlinkClick r:id="rId2"/>
              </a:rPr>
              <a:t>ble</a:t>
            </a:r>
            <a:r>
              <a:rPr lang="en-US" altLang="zh-TW" sz="1800" dirty="0">
                <a:ea typeface="+mn-lt"/>
                <a:cs typeface="+mn-lt"/>
                <a:hlinkClick r:id="rId2"/>
              </a:rPr>
              <a:t>m?p</a:t>
            </a:r>
            <a:r>
              <a:rPr lang="zh-TW" sz="1800" dirty="0">
                <a:ea typeface="+mn-lt"/>
                <a:cs typeface="+mn-lt"/>
                <a:hlinkClick r:id="rId2"/>
              </a:rPr>
              <a:t>ro</a:t>
            </a:r>
            <a:r>
              <a:rPr lang="en-US" altLang="zh-TW" sz="1800" dirty="0">
                <a:ea typeface="+mn-lt"/>
                <a:cs typeface="+mn-lt"/>
                <a:hlinkClick r:id="rId2"/>
              </a:rPr>
              <a:t>blemid=</a:t>
            </a:r>
            <a:r>
              <a:rPr lang="en-US" sz="1800" dirty="0">
                <a:latin typeface="Rockwell"/>
                <a:ea typeface="+mn-lt"/>
                <a:cs typeface="+mn-lt"/>
                <a:hlinkClick r:id="rId2"/>
              </a:rPr>
              <a:t>f580</a:t>
            </a:r>
            <a:endParaRPr lang="en-US" altLang="zh-TW" sz="1800">
              <a:ea typeface="+mn-lt"/>
              <a:cs typeface="+mn-lt"/>
            </a:endParaRPr>
          </a:p>
          <a:p>
            <a:pPr marL="102870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Wingdings 3"/>
            </a:pPr>
            <a:r>
              <a:rPr lang="en-US" sz="1800" dirty="0">
                <a:latin typeface="Rockwell"/>
                <a:ea typeface="+mn-lt"/>
                <a:cs typeface="+mn-lt"/>
              </a:rPr>
              <a:t>APCS 2020/7 - 2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68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7.3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92" y="1109145"/>
            <a:ext cx="6550842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 err="1">
                <a:ea typeface="+mn-lt"/>
                <a:cs typeface="+mn-lt"/>
              </a:rPr>
              <a:t>Zerojudge</a:t>
            </a:r>
            <a:r>
              <a:rPr lang="zh-TW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f313</a:t>
            </a:r>
            <a:r>
              <a:rPr lang="zh-TW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Link</a:t>
            </a:r>
            <a:r>
              <a:rPr lang="zh-TW" dirty="0">
                <a:ea typeface="+mn-lt"/>
                <a:cs typeface="+mn-lt"/>
              </a:rPr>
              <a:t> </a:t>
            </a:r>
            <a:r>
              <a:rPr lang="en-US" sz="1600" dirty="0">
                <a:ea typeface="+mn-lt"/>
                <a:cs typeface="+mn-lt"/>
              </a:rPr>
              <a:t>:</a:t>
            </a:r>
            <a:r>
              <a:rPr lang="zh-TW" sz="1600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https://zerojudge</a:t>
            </a:r>
            <a:r>
              <a:rPr lang="en-US" sz="1600" dirty="0">
                <a:ea typeface="+mn-lt"/>
                <a:cs typeface="+mn-lt"/>
                <a:hlinkClick r:id="rId2"/>
              </a:rPr>
              <a:t>.</a:t>
            </a:r>
            <a:r>
              <a:rPr lang="en-US" dirty="0">
                <a:ea typeface="+mn-lt"/>
                <a:cs typeface="+mn-lt"/>
                <a:hlinkClick r:id="rId2"/>
              </a:rPr>
              <a:t>tw</a:t>
            </a:r>
            <a:r>
              <a:rPr lang="en-US" sz="1600" dirty="0">
                <a:ea typeface="+mn-lt"/>
                <a:cs typeface="+mn-lt"/>
                <a:hlinkClick r:id="rId2"/>
              </a:rPr>
              <a:t>/</a:t>
            </a:r>
            <a:r>
              <a:rPr lang="en-US" dirty="0">
                <a:ea typeface="+mn-lt"/>
                <a:cs typeface="+mn-lt"/>
                <a:hlinkClick r:id="rId2"/>
              </a:rPr>
              <a:t>ShowProblem</a:t>
            </a:r>
            <a:r>
              <a:rPr lang="en-US" sz="1600" dirty="0">
                <a:ea typeface="+mn-lt"/>
                <a:cs typeface="+mn-lt"/>
                <a:hlinkClick r:id="rId2"/>
              </a:rPr>
              <a:t>?</a:t>
            </a:r>
            <a:r>
              <a:rPr lang="en-US" dirty="0">
                <a:ea typeface="+mn-lt"/>
                <a:cs typeface="+mn-lt"/>
                <a:hlinkClick r:id="rId2"/>
              </a:rPr>
              <a:t>problemid</a:t>
            </a:r>
            <a:r>
              <a:rPr lang="en-US" sz="1600" dirty="0">
                <a:ea typeface="+mn-lt"/>
                <a:cs typeface="+mn-lt"/>
                <a:hlinkClick r:id="rId2"/>
              </a:rPr>
              <a:t>=</a:t>
            </a:r>
            <a:r>
              <a:rPr lang="en-US" dirty="0">
                <a:ea typeface="+mn-lt"/>
                <a:cs typeface="+mn-lt"/>
                <a:hlinkClick r:id="rId2"/>
              </a:rPr>
              <a:t>f313</a:t>
            </a:r>
            <a:endParaRPr lang="en-US" sz="160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APCS 2020/10 - 2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850" b="115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800" b="1" dirty="0">
                <a:ea typeface="微軟正黑體"/>
              </a:rPr>
              <a:t>Chapter 8 :</a:t>
            </a:r>
            <a:br>
              <a:rPr lang="en-US" altLang="zh-TW" sz="3800" b="1" dirty="0"/>
            </a:br>
            <a:br>
              <a:rPr lang="en-US" altLang="zh-TW" sz="3800" b="1" dirty="0"/>
            </a:br>
            <a:r>
              <a:rPr lang="en-US" altLang="zh-TW" sz="3800" b="1" dirty="0">
                <a:ea typeface="微軟正黑體"/>
              </a:rPr>
              <a:t>String in C++</a:t>
            </a:r>
            <a:endParaRPr lang="en-US" sz="3800" dirty="0"/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28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微軟正黑體"/>
              </a:rPr>
              <a:t>String in C++ </a:t>
            </a: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+mn-lt"/>
                <a:cs typeface="+mn-lt"/>
              </a:rPr>
              <a:t>In C++, we have two types could represent "String" 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One is using the "character array" to represent a string.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The other one is that we are going to mention. C++ provides a type named "string" to represent a string.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Unlike the character array which is finite , the string type is "infinite".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886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Character Array Method to use String</a:t>
            </a:r>
            <a:endParaRPr lang="zh-TW" alt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Rockwell"/>
                <a:ea typeface="微軟正黑體"/>
              </a:rPr>
              <a:t>We</a:t>
            </a:r>
            <a:r>
              <a:rPr lang="zh-TW" altLang="en-US" sz="2400" dirty="0">
                <a:latin typeface="Rockwell"/>
                <a:ea typeface="微軟正黑體"/>
              </a:rPr>
              <a:t> </a:t>
            </a:r>
            <a:r>
              <a:rPr lang="en-US" altLang="zh-TW" sz="2400" dirty="0">
                <a:latin typeface="Rockwell"/>
                <a:ea typeface="微軟正黑體"/>
              </a:rPr>
              <a:t>can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imagine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that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a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char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means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a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"letter",</a:t>
            </a:r>
            <a:r>
              <a:rPr lang="zh-TW" altLang="en-US" sz="2400" dirty="0">
                <a:latin typeface="Rockwell"/>
                <a:ea typeface="微軟正黑體"/>
              </a:rPr>
              <a:t> </a:t>
            </a:r>
            <a:r>
              <a:rPr lang="en-US" altLang="zh-TW" sz="2400" dirty="0">
                <a:latin typeface="Rockwell"/>
                <a:ea typeface="微軟正黑體"/>
              </a:rPr>
              <a:t>so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an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array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of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"chars"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means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many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"letters".</a:t>
            </a:r>
            <a:r>
              <a:rPr lang="zh-TW" altLang="en-US" sz="2400" dirty="0">
                <a:latin typeface="Rockwell"/>
                <a:ea typeface="微軟正黑體"/>
              </a:rPr>
              <a:t> </a:t>
            </a:r>
            <a:r>
              <a:rPr lang="en-US" altLang="zh-TW" sz="2400" dirty="0">
                <a:latin typeface="Rockwell"/>
                <a:ea typeface="微軟正黑體"/>
              </a:rPr>
              <a:t>What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it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would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be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by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an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array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of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chars,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we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can</a:t>
            </a:r>
            <a:r>
              <a:rPr lang="zh-TW" altLang="en-US" sz="2400" dirty="0">
                <a:latin typeface="Rockwell"/>
                <a:ea typeface="微軟正黑體"/>
              </a:rPr>
              <a:t> </a:t>
            </a:r>
            <a:r>
              <a:rPr lang="en-US" altLang="zh-TW" sz="2400" dirty="0">
                <a:latin typeface="Rockwell"/>
                <a:ea typeface="微軟正黑體"/>
              </a:rPr>
              <a:t>imagine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that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it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is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a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"string"</a:t>
            </a:r>
            <a:r>
              <a:rPr lang="zh-TW" altLang="en-US" sz="2400" dirty="0">
                <a:latin typeface="Rockwell"/>
                <a:ea typeface="微軟正黑體"/>
              </a:rPr>
              <a:t> </a:t>
            </a:r>
            <a:r>
              <a:rPr lang="en-US" altLang="zh-TW" sz="2400" dirty="0">
                <a:latin typeface="Rockwell"/>
                <a:ea typeface="微軟正黑體"/>
              </a:rPr>
              <a:t>easily.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微軟正黑體"/>
              </a:rPr>
              <a:t>In the end of a character array string, there is a '\0' to tell the computer that this string is finished.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Rockwell"/>
                <a:ea typeface="微軟正黑體"/>
              </a:rPr>
              <a:t>'\0' is an escape character we mentioned before.</a:t>
            </a: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677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rebuchet MS"/>
                <a:ea typeface="微軟正黑體"/>
              </a:rPr>
              <a:t>Character Array Method to use String </a:t>
            </a:r>
            <a:endParaRPr lang="en-US">
              <a:ea typeface="+mj-lt"/>
              <a:cs typeface="+mj-lt"/>
            </a:endParaRPr>
          </a:p>
          <a:p>
            <a:endParaRPr lang="en-US" altLang="zh-TW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altLang="zh-TW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500" dirty="0">
                <a:ea typeface="+mn-lt"/>
                <a:cs typeface="+mn-lt"/>
              </a:rPr>
              <a:t>In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the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C</a:t>
            </a:r>
            <a:r>
              <a:rPr lang="zh-TW" altLang="en-US" sz="1500" dirty="0">
                <a:ea typeface="+mn-lt"/>
                <a:cs typeface="+mn-lt"/>
              </a:rPr>
              <a:t>++ </a:t>
            </a:r>
            <a:r>
              <a:rPr lang="en-US" altLang="zh-TW" sz="1500" dirty="0">
                <a:ea typeface="+mn-lt"/>
                <a:cs typeface="+mn-lt"/>
              </a:rPr>
              <a:t>,</a:t>
            </a:r>
            <a:r>
              <a:rPr lang="zh-TW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w</a:t>
            </a:r>
            <a:r>
              <a:rPr lang="zh-TW" sz="1500">
                <a:ea typeface="+mn-lt"/>
                <a:cs typeface="+mn-lt"/>
              </a:rPr>
              <a:t>e </a:t>
            </a:r>
            <a:r>
              <a:rPr lang="en-US" altLang="zh-TW" sz="1500" dirty="0">
                <a:ea typeface="+mn-lt"/>
                <a:cs typeface="+mn-lt"/>
              </a:rPr>
              <a:t>define a character array to represent a string , but this method is originated from the C language. Therefore, if we use this method to do a string, we must use the </a:t>
            </a:r>
            <a:r>
              <a:rPr lang="en-US" altLang="zh-TW" sz="1500" dirty="0" err="1">
                <a:ea typeface="+mn-lt"/>
                <a:cs typeface="+mn-lt"/>
              </a:rPr>
              <a:t>scanf</a:t>
            </a:r>
            <a:r>
              <a:rPr lang="en-US" altLang="zh-TW" sz="1500" dirty="0">
                <a:ea typeface="+mn-lt"/>
                <a:cs typeface="+mn-lt"/>
              </a:rPr>
              <a:t>() and </a:t>
            </a:r>
            <a:r>
              <a:rPr lang="en-US" altLang="zh-TW" sz="1500" dirty="0" err="1">
                <a:ea typeface="+mn-lt"/>
                <a:cs typeface="+mn-lt"/>
              </a:rPr>
              <a:t>printf</a:t>
            </a:r>
            <a:r>
              <a:rPr lang="en-US" altLang="zh-TW" sz="1500" dirty="0">
                <a:ea typeface="+mn-lt"/>
                <a:cs typeface="+mn-lt"/>
              </a:rPr>
              <a:t>() function to do , mustn't use the </a:t>
            </a:r>
            <a:r>
              <a:rPr lang="en-US" altLang="zh-TW" sz="1500" dirty="0" err="1">
                <a:ea typeface="+mn-lt"/>
                <a:cs typeface="+mn-lt"/>
              </a:rPr>
              <a:t>cin</a:t>
            </a:r>
            <a:r>
              <a:rPr lang="en-US" altLang="zh-TW" sz="1500" dirty="0">
                <a:ea typeface="+mn-lt"/>
                <a:cs typeface="+mn-lt"/>
              </a:rPr>
              <a:t> and </a:t>
            </a:r>
            <a:r>
              <a:rPr lang="en-US" altLang="zh-TW" sz="1500" dirty="0" err="1">
                <a:ea typeface="+mn-lt"/>
                <a:cs typeface="+mn-lt"/>
              </a:rPr>
              <a:t>cout</a:t>
            </a:r>
            <a:r>
              <a:rPr lang="en-US" altLang="zh-TW" sz="1500" dirty="0">
                <a:ea typeface="+mn-lt"/>
                <a:cs typeface="+mn-lt"/>
              </a:rPr>
              <a:t> .</a:t>
            </a:r>
            <a:endParaRPr lang="en-US" sz="15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500" dirty="0">
                <a:ea typeface="+mn-lt"/>
                <a:cs typeface="+mn-lt"/>
              </a:rPr>
              <a:t>We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define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that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is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"%s",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so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if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we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 err="1">
                <a:ea typeface="+mn-lt"/>
                <a:cs typeface="+mn-lt"/>
              </a:rPr>
              <a:t>mentio</a:t>
            </a:r>
            <a:r>
              <a:rPr lang="zh-TW" sz="1500">
                <a:ea typeface="+mn-lt"/>
                <a:cs typeface="+mn-lt"/>
              </a:rPr>
              <a:t>n </a:t>
            </a:r>
            <a:r>
              <a:rPr lang="en-US" altLang="zh-TW" sz="1500" dirty="0">
                <a:ea typeface="+mn-lt"/>
                <a:cs typeface="+mn-lt"/>
              </a:rPr>
              <a:t>a</a:t>
            </a:r>
            <a:r>
              <a:rPr lang="zh-TW" altLang="en-US" sz="1500">
                <a:ea typeface="+mn-lt"/>
                <a:cs typeface="+mn-lt"/>
              </a:rPr>
              <a:t> </a:t>
            </a:r>
            <a:r>
              <a:rPr lang="zh-TW" sz="1500">
                <a:ea typeface="+mn-lt"/>
                <a:cs typeface="+mn-lt"/>
              </a:rPr>
              <a:t>s</a:t>
            </a:r>
            <a:r>
              <a:rPr lang="en-US" altLang="zh-TW" sz="1500" dirty="0" err="1">
                <a:ea typeface="+mn-lt"/>
                <a:cs typeface="+mn-lt"/>
              </a:rPr>
              <a:t>tring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and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do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a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program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to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input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and</a:t>
            </a:r>
            <a:r>
              <a:rPr lang="zh-TW" altLang="en-US" sz="1500" dirty="0">
                <a:ea typeface="+mn-lt"/>
                <a:cs typeface="+mn-lt"/>
              </a:rPr>
              <a:t> </a:t>
            </a:r>
            <a:r>
              <a:rPr lang="en-US" altLang="zh-TW" sz="1500" dirty="0">
                <a:ea typeface="+mn-lt"/>
                <a:cs typeface="+mn-lt"/>
              </a:rPr>
              <a:t>output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it.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It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would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be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written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b</a:t>
            </a:r>
            <a:r>
              <a:rPr lang="zh-TW" sz="1500">
                <a:ea typeface="+mn-lt"/>
                <a:cs typeface="+mn-lt"/>
              </a:rPr>
              <a:t>e</a:t>
            </a:r>
            <a:r>
              <a:rPr lang="en-US" altLang="zh-TW" sz="1500" dirty="0">
                <a:ea typeface="+mn-lt"/>
                <a:cs typeface="+mn-lt"/>
              </a:rPr>
              <a:t>coming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500" dirty="0">
                <a:ea typeface="+mn-lt"/>
                <a:cs typeface="+mn-lt"/>
              </a:rPr>
              <a:t>char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string[100]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;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500" dirty="0" err="1">
                <a:ea typeface="+mn-lt"/>
                <a:cs typeface="+mn-lt"/>
              </a:rPr>
              <a:t>scanf</a:t>
            </a:r>
            <a:r>
              <a:rPr lang="en-US" altLang="zh-TW" sz="1500" dirty="0">
                <a:ea typeface="+mn-lt"/>
                <a:cs typeface="+mn-lt"/>
              </a:rPr>
              <a:t>(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"%s"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,</a:t>
            </a:r>
            <a:r>
              <a:rPr lang="zh-TW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string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)</a:t>
            </a:r>
            <a:r>
              <a:rPr lang="zh-TW" altLang="en-US" sz="1500" dirty="0">
                <a:ea typeface="+mn-lt"/>
                <a:cs typeface="+mn-lt"/>
              </a:rPr>
              <a:t> </a:t>
            </a:r>
            <a:r>
              <a:rPr lang="en-US" altLang="zh-TW" sz="1500" dirty="0">
                <a:ea typeface="+mn-lt"/>
                <a:cs typeface="+mn-lt"/>
              </a:rPr>
              <a:t>;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endParaRPr lang="en-US" altLang="zh-TW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500" dirty="0">
                <a:ea typeface="+mn-lt"/>
                <a:cs typeface="+mn-lt"/>
              </a:rPr>
              <a:t>//the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string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type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we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don't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use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"&amp;"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 err="1">
                <a:ea typeface="+mn-lt"/>
                <a:cs typeface="+mn-lt"/>
              </a:rPr>
              <a:t>befor</a:t>
            </a:r>
            <a:r>
              <a:rPr lang="zh-TW" sz="1500">
                <a:ea typeface="+mn-lt"/>
                <a:cs typeface="+mn-lt"/>
              </a:rPr>
              <a:t>e th</a:t>
            </a:r>
            <a:r>
              <a:rPr lang="en-US" altLang="zh-TW" sz="1500" dirty="0">
                <a:ea typeface="+mn-lt"/>
                <a:cs typeface="+mn-lt"/>
              </a:rPr>
              <a:t>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variable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n</a:t>
            </a:r>
            <a:r>
              <a:rPr lang="zh-TW" sz="1500">
                <a:ea typeface="+mn-lt"/>
                <a:cs typeface="+mn-lt"/>
              </a:rPr>
              <a:t>a</a:t>
            </a:r>
            <a:r>
              <a:rPr lang="en-US" altLang="zh-TW" sz="1500" dirty="0">
                <a:ea typeface="+mn-lt"/>
                <a:cs typeface="+mn-lt"/>
              </a:rPr>
              <a:t>me</a:t>
            </a:r>
            <a:r>
              <a:rPr lang="zh-TW" altLang="en-US" sz="1500" dirty="0">
                <a:ea typeface="+mn-lt"/>
                <a:cs typeface="+mn-lt"/>
              </a:rPr>
              <a:t> ,</a:t>
            </a:r>
            <a:r>
              <a:rPr lang="en-US" altLang="zh-TW" sz="1500" dirty="0">
                <a:ea typeface="+mn-lt"/>
                <a:cs typeface="+mn-lt"/>
              </a:rPr>
              <a:t>we</a:t>
            </a:r>
            <a:r>
              <a:rPr lang="zh-TW" altLang="en-US" sz="1500">
                <a:ea typeface="+mn-lt"/>
                <a:cs typeface="+mn-lt"/>
              </a:rPr>
              <a:t> </a:t>
            </a:r>
            <a:r>
              <a:rPr lang="zh-TW" sz="1500">
                <a:ea typeface="+mn-lt"/>
                <a:cs typeface="+mn-lt"/>
              </a:rPr>
              <a:t>w</a:t>
            </a:r>
            <a:r>
              <a:rPr lang="en-US" altLang="zh-TW" sz="1500" dirty="0">
                <a:ea typeface="+mn-lt"/>
                <a:cs typeface="+mn-lt"/>
              </a:rPr>
              <a:t>il</a:t>
            </a:r>
            <a:r>
              <a:rPr lang="zh-TW" sz="1500">
                <a:ea typeface="+mn-lt"/>
                <a:cs typeface="+mn-lt"/>
              </a:rPr>
              <a:t>l</a:t>
            </a:r>
            <a:r>
              <a:rPr lang="zh-TW" altLang="en-US" sz="150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d</a:t>
            </a:r>
            <a:r>
              <a:rPr lang="zh-TW" sz="1500">
                <a:ea typeface="+mn-lt"/>
                <a:cs typeface="+mn-lt"/>
              </a:rPr>
              <a:t>iscuss a</a:t>
            </a:r>
            <a:r>
              <a:rPr lang="en-US" altLang="zh-TW" sz="1500" dirty="0">
                <a:ea typeface="+mn-lt"/>
                <a:cs typeface="+mn-lt"/>
              </a:rPr>
              <a:t>bout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it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 err="1">
                <a:ea typeface="+mn-lt"/>
                <a:cs typeface="+mn-lt"/>
              </a:rPr>
              <a:t>wh</a:t>
            </a:r>
            <a:r>
              <a:rPr lang="zh-TW" sz="1500">
                <a:ea typeface="+mn-lt"/>
                <a:cs typeface="+mn-lt"/>
              </a:rPr>
              <a:t>en</a:t>
            </a:r>
            <a:r>
              <a:rPr lang="zh-TW" altLang="en-US" sz="150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we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get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to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the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"pointer"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chapter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500" dirty="0" err="1">
                <a:ea typeface="+mn-lt"/>
                <a:cs typeface="+mn-lt"/>
              </a:rPr>
              <a:t>printf</a:t>
            </a:r>
            <a:r>
              <a:rPr lang="en-US" altLang="zh-TW" sz="1500" dirty="0">
                <a:ea typeface="+mn-lt"/>
                <a:cs typeface="+mn-lt"/>
              </a:rPr>
              <a:t>(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"%s\n"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,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s</a:t>
            </a:r>
            <a:r>
              <a:rPr lang="zh-TW" sz="1500">
                <a:ea typeface="+mn-lt"/>
                <a:cs typeface="+mn-lt"/>
              </a:rPr>
              <a:t>t</a:t>
            </a:r>
            <a:r>
              <a:rPr lang="en-US" altLang="zh-TW" sz="1500" dirty="0">
                <a:ea typeface="+mn-lt"/>
                <a:cs typeface="+mn-lt"/>
              </a:rPr>
              <a:t>ring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)</a:t>
            </a:r>
            <a:r>
              <a:rPr lang="zh-TW" altLang="en-US" sz="1500" dirty="0">
                <a:ea typeface="+mn-lt"/>
                <a:cs typeface="+mn-lt"/>
              </a:rPr>
              <a:t> </a:t>
            </a:r>
            <a:r>
              <a:rPr lang="en-US" altLang="zh-TW" sz="1500" dirty="0">
                <a:ea typeface="+mn-lt"/>
                <a:cs typeface="+mn-lt"/>
              </a:rPr>
              <a:t>;</a:t>
            </a:r>
            <a:r>
              <a:rPr lang="zh-TW" altLang="en-US" sz="1500" dirty="0">
                <a:ea typeface="+mn-lt"/>
                <a:cs typeface="+mn-lt"/>
              </a:rPr>
              <a:t> </a:t>
            </a:r>
            <a:endParaRPr lang="zh-TW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150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703694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String type Method in C++</a:t>
            </a:r>
            <a:endParaRPr lang="en-US" altLang="zh-TW" dirty="0">
              <a:ea typeface="微軟正黑體"/>
            </a:endParaRP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In the C++ , we usually use this method to represent a string.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If we use this method, the same, we also can’t use the </a:t>
            </a:r>
            <a:r>
              <a:rPr lang="en-US" altLang="zh-TW" sz="2400" dirty="0" err="1">
                <a:ea typeface="微軟正黑體"/>
              </a:rPr>
              <a:t>scanf</a:t>
            </a:r>
            <a:r>
              <a:rPr lang="en-US" altLang="zh-TW" sz="2400" dirty="0">
                <a:ea typeface="微軟正黑體"/>
              </a:rPr>
              <a:t>() and </a:t>
            </a:r>
            <a:r>
              <a:rPr lang="en-US" altLang="zh-TW" sz="2400" dirty="0" err="1">
                <a:ea typeface="微軟正黑體"/>
              </a:rPr>
              <a:t>printf</a:t>
            </a:r>
            <a:r>
              <a:rPr lang="en-US" altLang="zh-TW" sz="2400" dirty="0">
                <a:ea typeface="微軟正黑體"/>
              </a:rPr>
              <a:t>() function to do the input and output, only can use </a:t>
            </a:r>
            <a:r>
              <a:rPr lang="en-US" altLang="zh-TW" sz="2400" dirty="0" err="1">
                <a:ea typeface="微軟正黑體"/>
              </a:rPr>
              <a:t>cin</a:t>
            </a:r>
            <a:r>
              <a:rPr lang="en-US" altLang="zh-TW" sz="2400" dirty="0">
                <a:ea typeface="微軟正黑體"/>
              </a:rPr>
              <a:t> and </a:t>
            </a:r>
            <a:r>
              <a:rPr lang="en-US" altLang="zh-TW" sz="2400" dirty="0" err="1">
                <a:ea typeface="微軟正黑體"/>
              </a:rPr>
              <a:t>cout</a:t>
            </a:r>
            <a:r>
              <a:rPr lang="en-US" altLang="zh-TW" sz="2400" dirty="0">
                <a:ea typeface="微軟正黑體"/>
              </a:rPr>
              <a:t> to do.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The code for example: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string s 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 err="1">
                <a:ea typeface="微軟正黑體"/>
              </a:rPr>
              <a:t>cin</a:t>
            </a:r>
            <a:r>
              <a:rPr lang="en-US" altLang="zh-TW" sz="2400" dirty="0">
                <a:ea typeface="微軟正黑體"/>
              </a:rPr>
              <a:t> &gt;&gt; s 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 err="1">
                <a:ea typeface="微軟正黑體"/>
              </a:rPr>
              <a:t>cout</a:t>
            </a:r>
            <a:r>
              <a:rPr lang="en-US" altLang="zh-TW" sz="2400" dirty="0">
                <a:ea typeface="微軟正黑體"/>
              </a:rPr>
              <a:t> &lt;&lt; s &lt;&lt; </a:t>
            </a:r>
            <a:r>
              <a:rPr lang="en-US" altLang="zh-TW" sz="2400" dirty="0" err="1">
                <a:ea typeface="微軟正黑體"/>
              </a:rPr>
              <a:t>endl</a:t>
            </a:r>
            <a:r>
              <a:rPr lang="en-US" altLang="zh-TW" sz="2400" dirty="0">
                <a:ea typeface="微軟正黑體"/>
              </a:rPr>
              <a:t> ; //Output whole the string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err="1">
                <a:ea typeface="微軟正黑體"/>
              </a:rPr>
              <a:t>cout</a:t>
            </a:r>
            <a:r>
              <a:rPr lang="en-US" sz="2400" dirty="0">
                <a:ea typeface="微軟正黑體"/>
              </a:rPr>
              <a:t> &lt;&lt; s[0] &lt;&lt; </a:t>
            </a:r>
            <a:r>
              <a:rPr lang="en-US" sz="2400" dirty="0" err="1">
                <a:ea typeface="微軟正黑體"/>
              </a:rPr>
              <a:t>endl</a:t>
            </a:r>
            <a:r>
              <a:rPr lang="en-US" sz="2400" dirty="0">
                <a:ea typeface="微軟正黑體"/>
              </a:rPr>
              <a:t> ;// Output the first character od string</a:t>
            </a:r>
            <a:endParaRPr lang="en-US" altLang="zh-TW" sz="2400" dirty="0">
              <a:ea typeface="微軟正黑體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517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微軟正黑體"/>
              </a:rPr>
              <a:t>String C++ library</a:t>
            </a: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When we use the string skill, we will usually include the string library to help us to do something easier.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When we use the Character Array Method, we will include &lt;</a:t>
            </a:r>
            <a:r>
              <a:rPr lang="en-US" altLang="zh-TW" sz="2400" dirty="0" err="1">
                <a:ea typeface="微軟正黑體"/>
              </a:rPr>
              <a:t>string.h</a:t>
            </a:r>
            <a:r>
              <a:rPr lang="en-US" altLang="zh-TW" sz="2400" dirty="0">
                <a:ea typeface="微軟正黑體"/>
              </a:rPr>
              <a:t>&gt; or &lt;</a:t>
            </a:r>
            <a:r>
              <a:rPr lang="en-US" altLang="zh-TW" sz="2400" dirty="0" err="1">
                <a:ea typeface="微軟正黑體"/>
              </a:rPr>
              <a:t>cstring</a:t>
            </a:r>
            <a:r>
              <a:rPr lang="en-US" altLang="zh-TW" sz="2400" dirty="0">
                <a:ea typeface="微軟正黑體"/>
              </a:rPr>
              <a:t>&gt; ( These two are the same thing, I will explain it in the C++ library chapter).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On the other hand , when we use the String type Method, we will include &lt;string&gt; to help us.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These two library are defined lots of thing which is the same, for example, </a:t>
            </a:r>
            <a:r>
              <a:rPr lang="en-US" altLang="zh-TW" sz="2400" dirty="0" err="1">
                <a:ea typeface="微軟正黑體"/>
              </a:rPr>
              <a:t>memset</a:t>
            </a:r>
            <a:r>
              <a:rPr lang="en-US" altLang="zh-TW" sz="2400" dirty="0">
                <a:ea typeface="微軟正黑體"/>
              </a:rPr>
              <a:t>() function is defined in both. </a:t>
            </a: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9419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微軟正黑體"/>
              </a:rPr>
              <a:t>#include &lt;</a:t>
            </a:r>
            <a:r>
              <a:rPr lang="en-US" altLang="zh-TW" dirty="0" err="1">
                <a:ea typeface="微軟正黑體"/>
              </a:rPr>
              <a:t>string.h</a:t>
            </a:r>
            <a:r>
              <a:rPr lang="en-US" altLang="zh-TW" dirty="0">
                <a:ea typeface="微軟正黑體"/>
              </a:rPr>
              <a:t>&gt; or &lt;</a:t>
            </a:r>
            <a:r>
              <a:rPr lang="en-US" altLang="zh-TW" dirty="0" err="1">
                <a:ea typeface="微軟正黑體"/>
              </a:rPr>
              <a:t>cstirng</a:t>
            </a:r>
            <a:r>
              <a:rPr lang="en-US" altLang="zh-TW" dirty="0">
                <a:ea typeface="微軟正黑體"/>
              </a:rPr>
              <a:t>&gt;</a:t>
            </a:r>
          </a:p>
        </p:txBody>
      </p:sp>
      <p:pic>
        <p:nvPicPr>
          <p:cNvPr id="20" name="Picture 19" descr="Magnifying glass on clear background">
            <a:extLst>
              <a:ext uri="{FF2B5EF4-FFF2-40B4-BE49-F238E27FC236}">
                <a16:creationId xmlns:a16="http://schemas.microsoft.com/office/drawing/2014/main" id="{7553116F-BCA6-CC15-E48B-6D6E4C73F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50943" r="24929" b="9087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1700" dirty="0">
                <a:ea typeface="微軟正黑體"/>
              </a:rPr>
              <a:t>In the &lt;</a:t>
            </a:r>
            <a:r>
              <a:rPr lang="en-US" altLang="zh-TW" sz="1700" dirty="0" err="1">
                <a:ea typeface="微軟正黑體"/>
              </a:rPr>
              <a:t>string.h</a:t>
            </a:r>
            <a:r>
              <a:rPr lang="en-US" altLang="zh-TW" sz="1700" dirty="0">
                <a:ea typeface="微軟正黑體"/>
              </a:rPr>
              <a:t>&gt; library, we have these function to help us to do.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AutoNum type="arabicPeriod"/>
            </a:pPr>
            <a:r>
              <a:rPr lang="en-US" altLang="zh-TW" sz="1700" dirty="0" err="1">
                <a:ea typeface="微軟正黑體"/>
              </a:rPr>
              <a:t>strlen</a:t>
            </a:r>
            <a:r>
              <a:rPr lang="en-US" altLang="zh-TW" sz="1700" dirty="0">
                <a:ea typeface="微軟正黑體"/>
              </a:rPr>
              <a:t>( </a:t>
            </a:r>
            <a:r>
              <a:rPr lang="en-US" altLang="zh-TW" sz="1700" i="1" u="sng" dirty="0">
                <a:ea typeface="微軟正黑體"/>
              </a:rPr>
              <a:t>character array name</a:t>
            </a:r>
            <a:r>
              <a:rPr lang="en-US" altLang="zh-TW" sz="1700" dirty="0">
                <a:ea typeface="微軟正黑體"/>
              </a:rPr>
              <a:t> ) ; </a:t>
            </a:r>
            <a:endParaRPr lang="en-US" sz="1700" dirty="0">
              <a:ea typeface="微軟正黑體"/>
            </a:endParaRPr>
          </a:p>
          <a:p>
            <a:pPr marL="5715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TW" sz="1700" dirty="0">
                <a:ea typeface="微軟正黑體"/>
              </a:rPr>
              <a:t>//return the length of the string</a:t>
            </a:r>
            <a:endParaRPr lang="en-US" sz="1700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AutoNum type="arabicPeriod"/>
            </a:pPr>
            <a:r>
              <a:rPr lang="en-US" altLang="zh-TW" sz="1700" dirty="0" err="1">
                <a:ea typeface="微軟正黑體"/>
              </a:rPr>
              <a:t>strcmp</a:t>
            </a:r>
            <a:r>
              <a:rPr lang="en-US" altLang="zh-TW" sz="1700" dirty="0">
                <a:ea typeface="微軟正黑體"/>
              </a:rPr>
              <a:t>( </a:t>
            </a:r>
            <a:r>
              <a:rPr lang="en-US" altLang="zh-TW" sz="1700" i="1" u="sng" dirty="0">
                <a:ea typeface="微軟正黑體"/>
              </a:rPr>
              <a:t>character array name</a:t>
            </a:r>
            <a:r>
              <a:rPr lang="en-US" altLang="zh-TW" sz="1700" dirty="0">
                <a:ea typeface="微軟正黑體"/>
              </a:rPr>
              <a:t> , </a:t>
            </a:r>
            <a:r>
              <a:rPr lang="en-US" altLang="zh-TW" sz="1700" i="1" u="sng" dirty="0">
                <a:ea typeface="微軟正黑體"/>
              </a:rPr>
              <a:t>the other string</a:t>
            </a:r>
            <a:r>
              <a:rPr lang="en-US" altLang="zh-TW" sz="1700" dirty="0">
                <a:ea typeface="微軟正黑體"/>
              </a:rPr>
              <a:t> ) ;</a:t>
            </a:r>
          </a:p>
          <a:p>
            <a:pPr marL="5715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700" dirty="0">
                <a:ea typeface="微軟正黑體"/>
              </a:rPr>
              <a:t>// if the array equal to the other string , return 0 </a:t>
            </a:r>
            <a:endParaRPr lang="en-US" sz="1700" dirty="0">
              <a:ea typeface="+mn-lt"/>
              <a:cs typeface="+mn-lt"/>
            </a:endParaRPr>
          </a:p>
          <a:p>
            <a:pPr marL="5715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700" dirty="0">
                <a:ea typeface="微軟正黑體"/>
              </a:rPr>
              <a:t>// else return 1 </a:t>
            </a:r>
            <a:endParaRPr lang="en-US" sz="1700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AutoNum type="arabicPeriod"/>
            </a:pPr>
            <a:r>
              <a:rPr lang="en-US" altLang="zh-TW" sz="1700" dirty="0" err="1">
                <a:ea typeface="微軟正黑體"/>
              </a:rPr>
              <a:t>memset</a:t>
            </a:r>
            <a:r>
              <a:rPr lang="en-US" altLang="zh-TW" sz="1700" dirty="0">
                <a:ea typeface="微軟正黑體"/>
              </a:rPr>
              <a:t>( </a:t>
            </a:r>
            <a:r>
              <a:rPr lang="en-US" altLang="zh-TW" sz="1700" i="1" u="sng" dirty="0" err="1">
                <a:ea typeface="微軟正黑體"/>
              </a:rPr>
              <a:t>array_name</a:t>
            </a:r>
            <a:r>
              <a:rPr lang="en-US" altLang="zh-TW" sz="1700" dirty="0">
                <a:ea typeface="微軟正黑體"/>
              </a:rPr>
              <a:t>, </a:t>
            </a:r>
            <a:r>
              <a:rPr lang="en-US" altLang="zh-TW" sz="1700" i="1" u="sng" dirty="0">
                <a:ea typeface="微軟正黑體"/>
              </a:rPr>
              <a:t>a letter or an integer</a:t>
            </a:r>
            <a:r>
              <a:rPr lang="en-US" altLang="zh-TW" sz="1700" dirty="0">
                <a:ea typeface="微軟正黑體"/>
              </a:rPr>
              <a:t> , </a:t>
            </a:r>
            <a:r>
              <a:rPr lang="en-US" altLang="zh-TW" sz="1700" dirty="0" err="1">
                <a:ea typeface="微軟正黑體"/>
              </a:rPr>
              <a:t>sizeof</a:t>
            </a:r>
            <a:r>
              <a:rPr lang="en-US" altLang="zh-TW" sz="1700" dirty="0">
                <a:ea typeface="微軟正黑體"/>
              </a:rPr>
              <a:t>( </a:t>
            </a:r>
            <a:r>
              <a:rPr lang="en-US" altLang="zh-TW" sz="1700" i="1" u="sng" dirty="0" err="1">
                <a:ea typeface="微軟正黑體"/>
              </a:rPr>
              <a:t>array_name</a:t>
            </a:r>
            <a:r>
              <a:rPr lang="en-US" altLang="zh-TW" sz="1700" i="1" u="sng" dirty="0">
                <a:ea typeface="微軟正黑體"/>
              </a:rPr>
              <a:t> </a:t>
            </a:r>
            <a:r>
              <a:rPr lang="en-US" altLang="zh-TW" sz="1700" dirty="0">
                <a:ea typeface="微軟正黑體"/>
              </a:rPr>
              <a:t>)) ;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TW" sz="1700" dirty="0">
                <a:ea typeface="微軟正黑體"/>
              </a:rPr>
              <a:t>       // It is </a:t>
            </a:r>
            <a:r>
              <a:rPr lang="en-US" altLang="zh-TW" sz="1700" dirty="0" err="1">
                <a:ea typeface="微軟正黑體"/>
              </a:rPr>
              <a:t>alse</a:t>
            </a:r>
            <a:r>
              <a:rPr lang="en-US" altLang="zh-TW" sz="1700" dirty="0">
                <a:ea typeface="微軟正黑體"/>
              </a:rPr>
              <a:t> defined in &lt;string&gt; library. To let the whole spaces of the array become the letter or the integer.</a:t>
            </a:r>
          </a:p>
        </p:txBody>
      </p:sp>
    </p:spTree>
    <p:extLst>
      <p:ext uri="{BB962C8B-B14F-4D97-AF65-F5344CB8AC3E}">
        <p14:creationId xmlns:p14="http://schemas.microsoft.com/office/powerpoint/2010/main" val="31240834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微軟正黑體"/>
              </a:rPr>
              <a:t>#include &lt;string&gt; </a:t>
            </a:r>
          </a:p>
        </p:txBody>
      </p:sp>
      <p:pic>
        <p:nvPicPr>
          <p:cNvPr id="20" name="Picture 19" descr="Multi-coloured lines">
            <a:extLst>
              <a:ext uri="{FF2B5EF4-FFF2-40B4-BE49-F238E27FC236}">
                <a16:creationId xmlns:a16="http://schemas.microsoft.com/office/drawing/2014/main" id="{FC47324A-410B-DC3E-681E-571E794C6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30" t="9092" r="33747" b="-8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ea typeface="微軟正黑體"/>
              </a:rPr>
              <a:t>In the &lt;string&gt; library, we have these function to help us to do.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altLang="zh-TW" sz="2000" i="1" u="sng" dirty="0" err="1">
                <a:ea typeface="微軟正黑體"/>
              </a:rPr>
              <a:t>string_name</a:t>
            </a:r>
            <a:r>
              <a:rPr lang="en-US" altLang="zh-TW" sz="2000" dirty="0" err="1">
                <a:ea typeface="微軟正黑體"/>
              </a:rPr>
              <a:t>.size</a:t>
            </a:r>
            <a:r>
              <a:rPr lang="en-US" altLang="zh-TW" sz="2000" dirty="0">
                <a:ea typeface="微軟正黑體"/>
              </a:rPr>
              <a:t>() ; or </a:t>
            </a:r>
            <a:r>
              <a:rPr lang="en-US" altLang="zh-TW" sz="2000" i="1" u="sng" dirty="0" err="1">
                <a:ea typeface="微軟正黑體"/>
              </a:rPr>
              <a:t>string_name.length</a:t>
            </a:r>
            <a:r>
              <a:rPr lang="en-US" altLang="zh-TW" sz="2000" i="1" u="sng" dirty="0">
                <a:ea typeface="微軟正黑體"/>
              </a:rPr>
              <a:t>()</a:t>
            </a:r>
            <a:r>
              <a:rPr lang="en-US" altLang="zh-TW" sz="2000" dirty="0">
                <a:ea typeface="微軟正黑體"/>
              </a:rPr>
              <a:t> ;</a:t>
            </a:r>
          </a:p>
          <a:p>
            <a:pPr marL="571500" lvl="1" indent="0">
              <a:spcBef>
                <a:spcPts val="1200"/>
              </a:spcBef>
              <a:buNone/>
            </a:pPr>
            <a:r>
              <a:rPr lang="en-US" altLang="zh-TW" sz="1800" dirty="0">
                <a:ea typeface="微軟正黑體"/>
              </a:rPr>
              <a:t>//return the length of the string</a:t>
            </a:r>
            <a:endParaRPr lang="en-US" sz="18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4799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78" y="1983894"/>
            <a:ext cx="8596668" cy="2246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In the graph in the last page, we can easily know that "what we can do in C language, so can C++".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So if you read my C note before, the any skills I told would be useful in C++,too.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If you read my C note before , you can skip the chapter 3~7 , they just the same that I wrote in C note.</a:t>
            </a:r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02654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8.1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1" y="1109145"/>
            <a:ext cx="6716493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altLang="zh-TW" dirty="0">
              <a:latin typeface="Rockwell"/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Z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rojud</a:t>
            </a:r>
            <a:r>
              <a:rPr lang="zh-TW">
                <a:latin typeface="Rockwell"/>
                <a:ea typeface="+mn-lt"/>
                <a:cs typeface="+mn-lt"/>
              </a:rPr>
              <a:t>ge </a:t>
            </a:r>
            <a:r>
              <a:rPr lang="en-US" altLang="zh-TW" dirty="0">
                <a:latin typeface="Rockwell"/>
                <a:ea typeface="+mn-lt"/>
                <a:cs typeface="+mn-lt"/>
              </a:rPr>
              <a:t>a001</a:t>
            </a:r>
            <a:r>
              <a:rPr lang="zh-TW">
                <a:latin typeface="Rockwell"/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latin typeface="Rockwell"/>
                <a:ea typeface="+mn-lt"/>
                <a:cs typeface="+mn-lt"/>
              </a:rPr>
              <a:t>Link : 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https: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//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zerojudge.tw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wPr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blem?pro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b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l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mi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d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=</a:t>
            </a:r>
            <a:r>
              <a:rPr lang="en-US" dirty="0">
                <a:latin typeface="Rockwell"/>
                <a:ea typeface="+mn-lt"/>
                <a:cs typeface="+mn-lt"/>
                <a:hlinkClick r:id="rId2"/>
              </a:rPr>
              <a:t>a001</a:t>
            </a:r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99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8.2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539" y="117483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Wingdings 3"/>
            </a:pPr>
            <a:r>
              <a:rPr lang="en-US" sz="1800" dirty="0" err="1">
                <a:latin typeface="Rockwell"/>
                <a:ea typeface="+mn-lt"/>
                <a:cs typeface="+mn-lt"/>
              </a:rPr>
              <a:t>Zerojudge</a:t>
            </a:r>
            <a:r>
              <a:rPr lang="zh-TW" sz="1800">
                <a:latin typeface="Rockwell"/>
                <a:ea typeface="+mn-lt"/>
                <a:cs typeface="+mn-lt"/>
              </a:rPr>
              <a:t> </a:t>
            </a:r>
            <a:r>
              <a:rPr lang="en-US" altLang="zh-TW" sz="1800">
                <a:latin typeface="Rockwell"/>
                <a:ea typeface="+mn-lt"/>
                <a:cs typeface="+mn-lt"/>
              </a:rPr>
              <a:t>g006</a:t>
            </a:r>
            <a:r>
              <a:rPr lang="zh-TW" sz="1800">
                <a:latin typeface="Rockwell"/>
                <a:ea typeface="+mn-lt"/>
                <a:cs typeface="+mn-lt"/>
              </a:rPr>
              <a:t>: </a:t>
            </a:r>
            <a:endParaRPr lang="en-US" sz="180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Wingdings 3"/>
            </a:pPr>
            <a:r>
              <a:rPr lang="zh-TW" sz="1800">
                <a:latin typeface="Rockwell"/>
                <a:ea typeface="+mn-lt"/>
                <a:cs typeface="+mn-lt"/>
              </a:rPr>
              <a:t>Link : 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https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://zerojudg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.tw/S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ho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wPro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ble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m?p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ro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blemid=</a:t>
            </a:r>
            <a:r>
              <a:rPr lang="en-US" sz="1800" dirty="0">
                <a:latin typeface="Rockwell"/>
                <a:ea typeface="+mn-lt"/>
                <a:cs typeface="+mn-lt"/>
                <a:hlinkClick r:id="rId2"/>
              </a:rPr>
              <a:t>g006</a:t>
            </a:r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55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850" b="115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800" b="1" dirty="0">
                <a:ea typeface="微軟正黑體"/>
              </a:rPr>
              <a:t>Chapter 9:</a:t>
            </a:r>
            <a:br>
              <a:rPr lang="en-US" altLang="zh-TW" sz="3800" b="1" dirty="0"/>
            </a:br>
            <a:br>
              <a:rPr lang="en-US" altLang="zh-TW" sz="3800" b="1" dirty="0"/>
            </a:br>
            <a:r>
              <a:rPr lang="en-US" altLang="zh-TW" sz="3800" b="1" dirty="0">
                <a:ea typeface="微軟正黑體"/>
              </a:rPr>
              <a:t> C++ library</a:t>
            </a:r>
            <a:endParaRPr lang="en-US" sz="3800" dirty="0"/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7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C++ library</a:t>
            </a:r>
            <a:endParaRPr lang="en-US" altLang="zh-TW" dirty="0">
              <a:ea typeface="微軟正黑體"/>
            </a:endParaRP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In this chapter , we will introduce some useful C++ library.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Before we discuss about it, we have to explain a concept between C and C++ library.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In C language, when we include a library, in the end of the library always have a ".h".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In fact , in C++ , we also can use the ".h" library, but C++ also define another type of it ---- use "c".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For example , when we include &lt;</a:t>
            </a:r>
            <a:r>
              <a:rPr lang="en-US" altLang="zh-TW" sz="2400" dirty="0" err="1">
                <a:ea typeface="微軟正黑體"/>
              </a:rPr>
              <a:t>stdio.h</a:t>
            </a:r>
            <a:r>
              <a:rPr lang="en-US" altLang="zh-TW" sz="2400" dirty="0">
                <a:ea typeface="微軟正黑體"/>
              </a:rPr>
              <a:t>&gt; in C++ , we also can write it become include &lt;</a:t>
            </a:r>
            <a:r>
              <a:rPr lang="en-US" altLang="zh-TW" sz="2400" dirty="0" err="1">
                <a:ea typeface="微軟正黑體"/>
              </a:rPr>
              <a:t>cstdio</a:t>
            </a:r>
            <a:r>
              <a:rPr lang="en-US" altLang="zh-TW" sz="2400" dirty="0">
                <a:ea typeface="微軟正黑體"/>
              </a:rPr>
              <a:t>&gt;.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These two are the same.</a:t>
            </a: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44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C++ library</a:t>
            </a:r>
            <a:endParaRPr lang="en-US" altLang="zh-TW" dirty="0">
              <a:ea typeface="微軟正黑體"/>
            </a:endParaRP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So ,in conclusion, all of C language library can be included in a C++ code.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On the other hand , there are also some C++ library which are C++ only.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Now , we show some of them.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281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C++ library</a:t>
            </a:r>
            <a:endParaRPr lang="en-US" altLang="zh-TW" dirty="0">
              <a:ea typeface="微軟正黑體"/>
            </a:endParaRP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#include &lt;algorithm&gt; </a:t>
            </a:r>
          </a:p>
          <a:p>
            <a:pPr marL="4572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TW" sz="2200" dirty="0">
                <a:ea typeface="微軟正黑體"/>
              </a:rPr>
              <a:t>// we will use it in chapter 10 and 11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#include &lt;vector&gt;</a:t>
            </a:r>
          </a:p>
          <a:p>
            <a:pPr marL="4572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TW" sz="2200" dirty="0">
                <a:ea typeface="微軟正黑體"/>
              </a:rPr>
              <a:t>// we will use it in chapter 12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#include &lt;stack&gt;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#include &lt;queue&gt;</a:t>
            </a:r>
          </a:p>
          <a:p>
            <a:pPr marL="4572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TW" sz="2200" dirty="0">
                <a:ea typeface="微軟正黑體"/>
              </a:rPr>
              <a:t>// we won’t discuss these two in this note.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…..................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90310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59E2DC-9EE2-AEBA-2A53-6E6032B1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</a:rPr>
              <a:t>C++ library</a:t>
            </a:r>
            <a:endParaRPr lang="zh-TW" dirty="0">
              <a:ea typeface="+mj-lt"/>
              <a:cs typeface="+mj-lt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81617-82B4-3165-D859-672803364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</a:rPr>
              <a:t>We can observe these library and compare with the C library, we can see that these C++ only library they don't have "c" in the front or ".h" in the end. Because of it , we can say that "the C++ only library" wouldn't have ".h" or "c" in the &lt;&gt; .</a:t>
            </a:r>
            <a:endParaRPr lang="zh-TW" dirty="0">
              <a:ea typeface="+mn-lt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9493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850" b="115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800" b="1" dirty="0">
                <a:ea typeface="微軟正黑體"/>
              </a:rPr>
              <a:t>Chapter 10:</a:t>
            </a:r>
            <a:br>
              <a:rPr lang="en-US" altLang="zh-TW" sz="3800" b="1" dirty="0"/>
            </a:br>
            <a:br>
              <a:rPr lang="en-US" altLang="zh-TW" sz="3800" b="1" dirty="0"/>
            </a:br>
            <a:r>
              <a:rPr lang="en-US" altLang="zh-TW" sz="3800" b="1" dirty="0">
                <a:ea typeface="微軟正黑體"/>
              </a:rPr>
              <a:t> </a:t>
            </a:r>
            <a:r>
              <a:rPr lang="en-US" sz="3800" dirty="0">
                <a:ea typeface="微軟正黑體"/>
              </a:rPr>
              <a:t>Sort function in a </a:t>
            </a:r>
            <a:br>
              <a:rPr lang="en-US" sz="3800" dirty="0">
                <a:ea typeface="微軟正黑體"/>
              </a:rPr>
            </a:br>
            <a:r>
              <a:rPr lang="en-US" sz="3800" dirty="0">
                <a:ea typeface="微軟正黑體"/>
              </a:rPr>
              <a:t>1-D array</a:t>
            </a:r>
            <a:endParaRPr lang="en-US" sz="3800" dirty="0"/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4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Sort function in a 1-D array</a:t>
            </a:r>
            <a:endParaRPr lang="zh-TW" alt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Sort is a base algorithm in the coding world.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There are many types of sort algorithms , for example , bubble sort , search sort , binary sort...etc.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But in C++ , we have a function named sort() which is defined in the C++ only library &lt;algorithm&gt;.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We can use it to sort a 1-D array easily.</a:t>
            </a: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23959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31014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Sort function in a 1-D array</a:t>
            </a:r>
            <a:endParaRPr lang="zh-TW" altLang="en-US" dirty="0"/>
          </a:p>
        </p:txBody>
      </p:sp>
      <p:sp>
        <p:nvSpPr>
          <p:cNvPr id="44" name="Isosceles Triangle 2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>
                <a:ea typeface="微軟正黑體"/>
              </a:rPr>
              <a:t>The formula of sort() will show like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ea typeface="微軟正黑體"/>
              </a:rPr>
              <a:t>sort( </a:t>
            </a:r>
            <a:r>
              <a:rPr lang="en-US" altLang="zh-TW" i="1" u="sng" dirty="0" err="1">
                <a:ea typeface="微軟正黑體"/>
              </a:rPr>
              <a:t>the_start_pointer_of_the_array</a:t>
            </a:r>
            <a:r>
              <a:rPr lang="en-US" altLang="zh-TW" dirty="0">
                <a:ea typeface="微軟正黑體"/>
              </a:rPr>
              <a:t> , </a:t>
            </a:r>
            <a:r>
              <a:rPr lang="en-US" altLang="zh-TW" i="1" u="sng" dirty="0" err="1">
                <a:ea typeface="微軟正黑體"/>
              </a:rPr>
              <a:t>the_end_pointer_of_the_array</a:t>
            </a:r>
            <a:r>
              <a:rPr lang="en-US" altLang="zh-TW" dirty="0">
                <a:ea typeface="微軟正黑體"/>
              </a:rPr>
              <a:t> ) ;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ea typeface="微軟正黑體"/>
              </a:rPr>
              <a:t>You might have a question , what is pointer ? 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ea typeface="微軟正黑體"/>
              </a:rPr>
              <a:t>Pointer is an advanced concept of C++ , so we wouldn't explain it now.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ea typeface="微軟正黑體"/>
              </a:rPr>
              <a:t>Because of it , I will show an easy way to let you to use it.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微軟正黑體"/>
              </a:rPr>
              <a:t>sort( </a:t>
            </a:r>
            <a:r>
              <a:rPr lang="en-US" i="1" u="sng" dirty="0" err="1">
                <a:ea typeface="微軟正黑體"/>
              </a:rPr>
              <a:t>the_array_name</a:t>
            </a:r>
            <a:r>
              <a:rPr lang="en-US" dirty="0">
                <a:ea typeface="微軟正黑體"/>
              </a:rPr>
              <a:t> , </a:t>
            </a:r>
            <a:r>
              <a:rPr lang="en-US" i="1" u="sng" dirty="0" err="1">
                <a:ea typeface="微軟正黑體"/>
              </a:rPr>
              <a:t>the_array_name</a:t>
            </a:r>
            <a:r>
              <a:rPr lang="en-US" dirty="0">
                <a:ea typeface="微軟正黑體"/>
              </a:rPr>
              <a:t> + </a:t>
            </a:r>
            <a:r>
              <a:rPr lang="en-US" i="1" u="sng" dirty="0" err="1">
                <a:ea typeface="微軟正黑體"/>
              </a:rPr>
              <a:t>how_much_spaces_of_the_array</a:t>
            </a:r>
            <a:r>
              <a:rPr lang="en-US" dirty="0">
                <a:ea typeface="微軟正黑體"/>
              </a:rPr>
              <a:t> ) ;</a:t>
            </a:r>
            <a:endParaRPr lang="en-US" altLang="zh-TW" dirty="0">
              <a:ea typeface="微軟正黑體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ea typeface="微軟正黑體"/>
              </a:rPr>
              <a:t>We can use the second way to remember this function, but we also need to keep the original definition in mind. The original definition will be used in the chapter 12. </a:t>
            </a:r>
          </a:p>
          <a:p>
            <a:pPr>
              <a:spcBef>
                <a:spcPts val="1200"/>
              </a:spcBef>
            </a:pPr>
            <a:endParaRPr lang="en-US" altLang="zh-TW" dirty="0">
              <a:ea typeface="微軟正黑體"/>
            </a:endParaRPr>
          </a:p>
        </p:txBody>
      </p:sp>
      <p:sp>
        <p:nvSpPr>
          <p:cNvPr id="45" name="Isosceles Triangle 2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9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Base structure of C++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B2DE440-53C0-2B15-210B-9C425E28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6944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68E2F-C865-948C-B711-171E2010F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/>
              <a:t>Base structure of C++ would be like the graph show to us.</a:t>
            </a:r>
            <a:endParaRPr lang="en-US" altLang="zh-TW" sz="1500"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sz="1500">
                <a:ea typeface="+mn-lt"/>
                <a:cs typeface="+mn-lt"/>
              </a:rPr>
              <a:t>By the sample case, we need to "include" a C</a:t>
            </a:r>
            <a:r>
              <a:rPr lang="en-US" altLang="zh-TW" sz="1500" dirty="0">
                <a:ea typeface="+mn-lt"/>
                <a:cs typeface="+mn-lt"/>
              </a:rPr>
              <a:t>++-</a:t>
            </a:r>
            <a:r>
              <a:rPr lang="zh-TW" sz="1500">
                <a:ea typeface="+mn-lt"/>
                <a:cs typeface="+mn-lt"/>
              </a:rPr>
              <a:t>Library </a:t>
            </a:r>
            <a:r>
              <a:rPr lang="en-US" sz="1500" dirty="0">
                <a:ea typeface="+mn-lt"/>
                <a:cs typeface="+mn-lt"/>
              </a:rPr>
              <a:t>named "iostream" .</a:t>
            </a:r>
            <a:endParaRPr lang="en-US" sz="150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r>
              <a:rPr lang="en-US" sz="1500" dirty="0">
                <a:ea typeface="+mn-lt"/>
                <a:cs typeface="+mn-lt"/>
              </a:rPr>
              <a:t>The instruction of "using namespace std;" will be used to help us to use the input and output instructions.</a:t>
            </a:r>
            <a:endParaRPr lang="en-US" sz="150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r>
              <a:rPr lang="en-US" sz="1500" dirty="0">
                <a:ea typeface="+mn-lt"/>
                <a:cs typeface="+mn-lt"/>
              </a:rPr>
              <a:t>After them, we need to declare our main program. </a:t>
            </a:r>
            <a:endParaRPr lang="en-US" sz="1500">
              <a:ea typeface="+mn-lt"/>
              <a:cs typeface="+mn-lt"/>
            </a:endParaRPr>
          </a:p>
          <a:p>
            <a:endParaRPr lang="en-US" sz="15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094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10.1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1" y="1109145"/>
            <a:ext cx="6716493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altLang="zh-TW" dirty="0">
              <a:latin typeface="Rockwell"/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Z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rojud</a:t>
            </a:r>
            <a:r>
              <a:rPr lang="zh-TW">
                <a:latin typeface="Rockwell"/>
                <a:ea typeface="+mn-lt"/>
                <a:cs typeface="+mn-lt"/>
              </a:rPr>
              <a:t>ge </a:t>
            </a:r>
            <a:r>
              <a:rPr lang="en-US" altLang="zh-TW" dirty="0">
                <a:latin typeface="Rockwell"/>
                <a:ea typeface="+mn-lt"/>
                <a:cs typeface="+mn-lt"/>
              </a:rPr>
              <a:t>a104</a:t>
            </a:r>
            <a:r>
              <a:rPr lang="zh-TW">
                <a:latin typeface="Rockwell"/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latin typeface="Rockwell"/>
                <a:ea typeface="+mn-lt"/>
                <a:cs typeface="+mn-lt"/>
              </a:rPr>
              <a:t>Link : 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https: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//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zerojudge.tw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wPr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blem?pro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b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l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mi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d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=</a:t>
            </a:r>
            <a:r>
              <a:rPr lang="en-US" dirty="0">
                <a:latin typeface="Rockwell"/>
                <a:ea typeface="+mn-lt"/>
                <a:cs typeface="+mn-lt"/>
                <a:hlinkClick r:id="rId2"/>
              </a:rPr>
              <a:t>a104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09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10.2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539" y="117483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Wingdings 3"/>
            </a:pPr>
            <a:r>
              <a:rPr lang="en-US" sz="1800" dirty="0" err="1">
                <a:latin typeface="Rockwell"/>
                <a:ea typeface="+mn-lt"/>
                <a:cs typeface="+mn-lt"/>
              </a:rPr>
              <a:t>Zerojudge</a:t>
            </a:r>
            <a:r>
              <a:rPr lang="zh-TW" sz="1800" dirty="0">
                <a:latin typeface="Rockwell"/>
                <a:ea typeface="+mn-lt"/>
                <a:cs typeface="+mn-lt"/>
              </a:rPr>
              <a:t> </a:t>
            </a:r>
            <a:r>
              <a:rPr lang="en-US" altLang="zh-TW" sz="1800" dirty="0">
                <a:latin typeface="Rockwell"/>
                <a:ea typeface="+mn-lt"/>
                <a:cs typeface="+mn-lt"/>
              </a:rPr>
              <a:t>f312</a:t>
            </a:r>
            <a:r>
              <a:rPr lang="zh-TW" sz="1800">
                <a:latin typeface="Rockwell"/>
                <a:ea typeface="+mn-lt"/>
                <a:cs typeface="+mn-lt"/>
              </a:rPr>
              <a:t>: </a:t>
            </a:r>
            <a:endParaRPr lang="en-US" sz="180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Wingdings 3"/>
            </a:pPr>
            <a:r>
              <a:rPr lang="zh-TW" sz="1800">
                <a:latin typeface="Rockwell"/>
                <a:ea typeface="+mn-lt"/>
                <a:cs typeface="+mn-lt"/>
              </a:rPr>
              <a:t>Link : 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https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://zerojudg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.tw/S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ho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wPro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ble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m?p</a:t>
            </a:r>
            <a:r>
              <a:rPr lang="zh-TW" sz="1800" dirty="0">
                <a:latin typeface="Rockwell"/>
                <a:ea typeface="+mn-lt"/>
                <a:cs typeface="+mn-lt"/>
                <a:hlinkClick r:id="rId2"/>
              </a:rPr>
              <a:t>ro</a:t>
            </a:r>
            <a:r>
              <a:rPr lang="en-US" altLang="zh-TW" sz="1800" dirty="0">
                <a:latin typeface="Rockwell"/>
                <a:ea typeface="+mn-lt"/>
                <a:cs typeface="+mn-lt"/>
                <a:hlinkClick r:id="rId2"/>
              </a:rPr>
              <a:t>blemid=f312</a:t>
            </a:r>
            <a:endParaRPr lang="en-US" sz="1800">
              <a:latin typeface="Rockwell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Wingdings 3"/>
            </a:pPr>
            <a:r>
              <a:rPr lang="en-US" altLang="zh-TW" sz="1800" dirty="0">
                <a:latin typeface="Rockwell"/>
                <a:ea typeface="微軟正黑體"/>
              </a:rPr>
              <a:t>APCS 2020/10-1</a:t>
            </a:r>
            <a:endParaRPr lang="en-US" altLang="zh-TW" sz="1800" dirty="0">
              <a:latin typeface="Rockwell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41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850" b="115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altLang="zh-TW" sz="3800" b="1" dirty="0">
                <a:ea typeface="微軟正黑體"/>
              </a:rPr>
              <a:t>Chapter 11:</a:t>
            </a:r>
            <a:br>
              <a:rPr lang="en-US" altLang="zh-TW" sz="3800" b="1" dirty="0"/>
            </a:br>
            <a:br>
              <a:rPr lang="en-US" altLang="zh-TW" sz="3800" b="1" dirty="0"/>
            </a:br>
            <a:r>
              <a:rPr lang="en-US" sz="3800" dirty="0">
                <a:ea typeface="微軟正黑體"/>
              </a:rPr>
              <a:t>Reverse function in a </a:t>
            </a:r>
            <a:br>
              <a:rPr lang="en-US" sz="3800" dirty="0">
                <a:ea typeface="微軟正黑體"/>
              </a:rPr>
            </a:br>
            <a:r>
              <a:rPr lang="en-US" sz="3800" dirty="0">
                <a:ea typeface="微軟正黑體"/>
              </a:rPr>
              <a:t>1-D array</a:t>
            </a:r>
            <a:endParaRPr lang="en-US" sz="3800" dirty="0"/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8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31014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Reverse function in a 1-D array</a:t>
            </a:r>
            <a:endParaRPr lang="zh-TW" altLang="en-US" dirty="0"/>
          </a:p>
        </p:txBody>
      </p:sp>
      <p:sp>
        <p:nvSpPr>
          <p:cNvPr id="44" name="Isosceles Triangle 2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The formula of reverse() will show like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reverse( </a:t>
            </a:r>
            <a:r>
              <a:rPr lang="en-US" altLang="zh-TW" sz="2400" i="1" u="sng" dirty="0" err="1">
                <a:ea typeface="微軟正黑體"/>
              </a:rPr>
              <a:t>the_start_pointer_of_the_array</a:t>
            </a:r>
            <a:r>
              <a:rPr lang="en-US" altLang="zh-TW" sz="2400" dirty="0">
                <a:ea typeface="微軟正黑體"/>
              </a:rPr>
              <a:t> , </a:t>
            </a:r>
            <a:r>
              <a:rPr lang="en-US" altLang="zh-TW" sz="2400" i="1" u="sng" dirty="0" err="1">
                <a:ea typeface="微軟正黑體"/>
              </a:rPr>
              <a:t>the_end_pointer_of_the_array</a:t>
            </a:r>
            <a:r>
              <a:rPr lang="en-US" altLang="zh-TW" sz="2400" dirty="0">
                <a:ea typeface="微軟正黑體"/>
              </a:rPr>
              <a:t> ) 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ea typeface="微軟正黑體"/>
              </a:rPr>
              <a:t>reverse( </a:t>
            </a:r>
            <a:r>
              <a:rPr lang="en-US" sz="2400" i="1" u="sng" dirty="0" err="1">
                <a:ea typeface="微軟正黑體"/>
              </a:rPr>
              <a:t>the_array_name</a:t>
            </a:r>
            <a:r>
              <a:rPr lang="en-US" sz="2400" dirty="0">
                <a:ea typeface="微軟正黑體"/>
              </a:rPr>
              <a:t> , </a:t>
            </a:r>
            <a:r>
              <a:rPr lang="en-US" sz="2400" i="1" u="sng" dirty="0" err="1">
                <a:ea typeface="微軟正黑體"/>
              </a:rPr>
              <a:t>the_array_name</a:t>
            </a:r>
            <a:r>
              <a:rPr lang="en-US" sz="2400" dirty="0">
                <a:ea typeface="微軟正黑體"/>
              </a:rPr>
              <a:t> + </a:t>
            </a:r>
            <a:r>
              <a:rPr lang="en-US" sz="2400" i="1" u="sng" dirty="0" err="1">
                <a:ea typeface="微軟正黑體"/>
              </a:rPr>
              <a:t>how_much_spaces_of_the_array</a:t>
            </a:r>
            <a:r>
              <a:rPr lang="en-US" sz="2400" dirty="0">
                <a:ea typeface="微軟正黑體"/>
              </a:rPr>
              <a:t> ) ;</a:t>
            </a:r>
            <a:endParaRPr lang="en-US" altLang="zh-TW" sz="2400" dirty="0">
              <a:ea typeface="微軟正黑體"/>
            </a:endParaRPr>
          </a:p>
          <a:p>
            <a:pPr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The same as sort() function.</a:t>
            </a:r>
          </a:p>
        </p:txBody>
      </p:sp>
      <p:sp>
        <p:nvSpPr>
          <p:cNvPr id="45" name="Isosceles Triangle 2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7641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11.1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1" y="1109145"/>
            <a:ext cx="6716493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altLang="zh-TW" dirty="0">
              <a:latin typeface="Rockwell"/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Z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rojud</a:t>
            </a:r>
            <a:r>
              <a:rPr lang="zh-TW">
                <a:latin typeface="Rockwell"/>
                <a:ea typeface="+mn-lt"/>
                <a:cs typeface="+mn-lt"/>
              </a:rPr>
              <a:t>ge </a:t>
            </a:r>
            <a:r>
              <a:rPr lang="en-US" altLang="zh-TW" dirty="0">
                <a:ea typeface="+mn-lt"/>
                <a:cs typeface="+mn-lt"/>
              </a:rPr>
              <a:t>f345</a:t>
            </a:r>
            <a:r>
              <a:rPr lang="zh-TW">
                <a:latin typeface="Rockwell"/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latin typeface="Rockwell"/>
                <a:ea typeface="+mn-lt"/>
                <a:cs typeface="+mn-lt"/>
              </a:rPr>
              <a:t>Link : 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https: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//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zerojudge.tw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wPr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blem?pro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b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l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mi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d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=</a:t>
            </a:r>
            <a:r>
              <a:rPr lang="en-US" dirty="0">
                <a:ea typeface="+mn-lt"/>
                <a:cs typeface="+mn-lt"/>
                <a:hlinkClick r:id="rId2"/>
              </a:rPr>
              <a:t>f345</a:t>
            </a:r>
            <a:endParaRPr lang="en-US">
              <a:latin typeface="Rockwell"/>
              <a:ea typeface="+mn-lt"/>
              <a:cs typeface="+mn-lt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5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850" b="115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800" b="1" dirty="0">
                <a:ea typeface="微軟正黑體"/>
              </a:rPr>
              <a:t>Chapter 12:</a:t>
            </a:r>
            <a:br>
              <a:rPr lang="en-US" altLang="zh-TW" sz="3800" b="1" dirty="0"/>
            </a:br>
            <a:br>
              <a:rPr lang="en-US" altLang="zh-TW" sz="3800" b="1" dirty="0"/>
            </a:br>
            <a:r>
              <a:rPr lang="en-US" sz="3800" dirty="0">
                <a:ea typeface="微軟正黑體"/>
              </a:rPr>
              <a:t>C++ STL &lt;vector&gt;</a:t>
            </a:r>
            <a:endParaRPr lang="en-US" sz="3800" dirty="0"/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C++ STL &lt;vector&gt;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微軟正黑體"/>
            </a:endParaRP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In the end chapter of C++ note , I want to introduce a very important thing in C++ , it called STL &lt;vector&gt;.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We have learned what is array before. We know that array is a finite list of variables.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ea typeface="微軟正黑體"/>
              </a:rPr>
              <a:t>But actually , the problems we meet usually need unknown of spaces ,in these cases, the vector skill can help us to deal with it.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34978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28556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微軟正黑體"/>
              </a:rPr>
              <a:t>C++ STL &lt;vector&gt;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微軟正黑體"/>
            </a:endParaRP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800" dirty="0">
                <a:ea typeface="微軟正黑體"/>
              </a:rPr>
              <a:t>Vector is a STL (</a:t>
            </a:r>
            <a:r>
              <a:rPr lang="en-US" sz="2800" dirty="0">
                <a:ea typeface="+mn-lt"/>
                <a:cs typeface="+mn-lt"/>
              </a:rPr>
              <a:t>Standard Template Library</a:t>
            </a:r>
            <a:r>
              <a:rPr lang="en-US" altLang="zh-TW" sz="2800" dirty="0">
                <a:ea typeface="微軟正黑體"/>
              </a:rPr>
              <a:t>) in C++.</a:t>
            </a:r>
            <a:endParaRPr lang="en-US" altLang="zh-TW" sz="2800"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800" dirty="0">
                <a:ea typeface="微軟正黑體"/>
              </a:rPr>
              <a:t>We can imagine that vector is an "infinite" array.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800" dirty="0">
                <a:ea typeface="微軟正黑體"/>
              </a:rPr>
              <a:t>But it has some specific method to do it.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TW" sz="2400" dirty="0">
              <a:ea typeface="微軟正黑體"/>
            </a:endParaRPr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64708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500">
                <a:ea typeface="微軟正黑體"/>
              </a:rPr>
              <a:t>#include &lt;vector&gt;</a:t>
            </a: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500">
                <a:ea typeface="微軟正黑體"/>
              </a:rPr>
              <a:t>…</a:t>
            </a: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500">
                <a:ea typeface="微軟正黑體"/>
              </a:rPr>
              <a:t>vector &lt; </a:t>
            </a:r>
            <a:r>
              <a:rPr lang="en-US" sz="1500" i="1" u="sng">
                <a:ea typeface="微軟正黑體"/>
              </a:rPr>
              <a:t>type</a:t>
            </a:r>
            <a:r>
              <a:rPr lang="en-US" sz="1500">
                <a:ea typeface="微軟正黑體"/>
              </a:rPr>
              <a:t> &gt; </a:t>
            </a:r>
            <a:r>
              <a:rPr lang="en-US" sz="1500" i="1" u="sng" err="1">
                <a:ea typeface="微軟正黑體"/>
              </a:rPr>
              <a:t>vector_name</a:t>
            </a:r>
            <a:r>
              <a:rPr lang="en-US" sz="1500">
                <a:ea typeface="微軟正黑體"/>
              </a:rPr>
              <a:t> ; </a:t>
            </a:r>
          </a:p>
          <a:p>
            <a:pPr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500">
                <a:ea typeface="微軟正黑體"/>
              </a:rPr>
              <a:t>// declare a vector </a:t>
            </a:r>
            <a:endParaRPr lang="en-US" sz="150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500" i="1" u="sng" err="1">
                <a:ea typeface="微軟正黑體"/>
              </a:rPr>
              <a:t>vector_name</a:t>
            </a:r>
            <a:r>
              <a:rPr lang="en-US" sz="1500" err="1">
                <a:ea typeface="微軟正黑體"/>
              </a:rPr>
              <a:t>.push_back</a:t>
            </a:r>
            <a:r>
              <a:rPr lang="en-US" sz="1500">
                <a:ea typeface="微軟正黑體"/>
              </a:rPr>
              <a:t>( </a:t>
            </a:r>
            <a:r>
              <a:rPr lang="en-US" sz="1500" i="1" u="sng">
                <a:ea typeface="微軟正黑體"/>
              </a:rPr>
              <a:t>variable</a:t>
            </a:r>
            <a:r>
              <a:rPr lang="en-US" sz="1500">
                <a:ea typeface="微軟正黑體"/>
              </a:rPr>
              <a:t> ) ; </a:t>
            </a:r>
          </a:p>
          <a:p>
            <a:pPr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500">
                <a:ea typeface="微軟正黑體"/>
              </a:rPr>
              <a:t>// put a variable into the vector</a:t>
            </a: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500" i="1" u="sng" err="1">
                <a:ea typeface="微軟正黑體"/>
              </a:rPr>
              <a:t>vector_name</a:t>
            </a:r>
            <a:r>
              <a:rPr lang="en-US" sz="1500" err="1">
                <a:ea typeface="微軟正黑體"/>
              </a:rPr>
              <a:t>.clear</a:t>
            </a:r>
            <a:r>
              <a:rPr lang="en-US" sz="1500">
                <a:ea typeface="微軟正黑體"/>
              </a:rPr>
              <a:t>( ) ; </a:t>
            </a:r>
          </a:p>
          <a:p>
            <a:pPr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500">
                <a:ea typeface="微軟正黑體"/>
              </a:rPr>
              <a:t>// clear whole the vector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500" i="1" u="sng" err="1">
                <a:ea typeface="微軟正黑體"/>
              </a:rPr>
              <a:t>vector_name</a:t>
            </a:r>
            <a:r>
              <a:rPr lang="en-US" sz="1500" err="1">
                <a:ea typeface="微軟正黑體"/>
              </a:rPr>
              <a:t>.begin</a:t>
            </a:r>
            <a:r>
              <a:rPr lang="en-US" sz="1500">
                <a:ea typeface="微軟正黑體"/>
              </a:rPr>
              <a:t>() ; </a:t>
            </a:r>
          </a:p>
          <a:p>
            <a:pPr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500">
                <a:ea typeface="微軟正黑體"/>
              </a:rPr>
              <a:t>// return the first pointer of the vector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500" i="1" u="sng" err="1">
                <a:ea typeface="微軟正黑體"/>
              </a:rPr>
              <a:t>vector_name</a:t>
            </a:r>
            <a:r>
              <a:rPr lang="en-US" sz="1500" err="1">
                <a:ea typeface="微軟正黑體"/>
              </a:rPr>
              <a:t>.end</a:t>
            </a:r>
            <a:r>
              <a:rPr lang="en-US" sz="1500">
                <a:ea typeface="微軟正黑體"/>
              </a:rPr>
              <a:t>() ; </a:t>
            </a:r>
          </a:p>
          <a:p>
            <a:pPr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500">
                <a:ea typeface="微軟正黑體"/>
              </a:rPr>
              <a:t>// return the end pointer of the vector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微軟正黑體"/>
              </a:rPr>
              <a:t>C++ STL &lt;vector&gt; Method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>
              <a:solidFill>
                <a:schemeClr val="bg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246174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1500" dirty="0">
              <a:ea typeface="微軟正黑體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500" i="1" u="sng" dirty="0" err="1">
                <a:ea typeface="微軟正黑體"/>
              </a:rPr>
              <a:t>vector_name</a:t>
            </a:r>
            <a:r>
              <a:rPr lang="en-US" sz="1500" dirty="0" err="1">
                <a:ea typeface="微軟正黑體"/>
              </a:rPr>
              <a:t>.size</a:t>
            </a:r>
            <a:r>
              <a:rPr lang="en-US" sz="1500" dirty="0">
                <a:ea typeface="微軟正黑體"/>
              </a:rPr>
              <a:t>(  ) ; </a:t>
            </a:r>
          </a:p>
          <a:p>
            <a:pPr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500" dirty="0">
                <a:ea typeface="微軟正黑體"/>
              </a:rPr>
              <a:t>// return the length of the vector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500" i="1" u="sng" dirty="0" err="1">
                <a:ea typeface="微軟正黑體"/>
              </a:rPr>
              <a:t>vector_name</a:t>
            </a:r>
            <a:r>
              <a:rPr lang="en-US" sz="1500" dirty="0" err="1">
                <a:ea typeface="微軟正黑體"/>
              </a:rPr>
              <a:t>.earse</a:t>
            </a:r>
            <a:r>
              <a:rPr lang="en-US" sz="1500" dirty="0">
                <a:ea typeface="微軟正黑體"/>
              </a:rPr>
              <a:t>( </a:t>
            </a:r>
            <a:r>
              <a:rPr lang="en-US" sz="1500" i="1" u="sng" dirty="0" err="1">
                <a:ea typeface="微軟正黑體"/>
              </a:rPr>
              <a:t>the_element_pointer</a:t>
            </a:r>
            <a:r>
              <a:rPr lang="en-US" sz="1500" dirty="0">
                <a:ea typeface="微軟正黑體"/>
              </a:rPr>
              <a:t> ) ; </a:t>
            </a:r>
          </a:p>
          <a:p>
            <a:pPr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500" dirty="0">
                <a:ea typeface="微軟正黑體"/>
              </a:rPr>
              <a:t>// delete the element in the vector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微軟正黑體"/>
              </a:rPr>
              <a:t>C++ STL &lt;vector&gt; Method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>
              <a:solidFill>
                <a:schemeClr val="bg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4067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A4B62AD-8CAF-ED3B-CD00-AEAF03D8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850" b="115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3800" b="1"/>
              <a:t>Chapter 2 :</a:t>
            </a:r>
            <a:br>
              <a:rPr lang="en-US" altLang="zh-TW" sz="3800" b="1"/>
            </a:br>
            <a:br>
              <a:rPr lang="en-US" altLang="zh-TW" sz="3800" b="1"/>
            </a:br>
            <a:r>
              <a:rPr lang="en-US" sz="3800"/>
              <a:t>Define variables and Input, Output </a:t>
            </a:r>
            <a:endParaRPr lang="en-US" altLang="zh-TW" sz="3800" b="1"/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8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12.1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1" y="1109145"/>
            <a:ext cx="6716493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altLang="zh-TW" dirty="0">
              <a:latin typeface="Rockwell"/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Z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rojud</a:t>
            </a:r>
            <a:r>
              <a:rPr lang="zh-TW">
                <a:latin typeface="Rockwell"/>
                <a:ea typeface="+mn-lt"/>
                <a:cs typeface="+mn-lt"/>
              </a:rPr>
              <a:t>ge </a:t>
            </a:r>
            <a:r>
              <a:rPr lang="en-US" altLang="zh-TW" dirty="0">
                <a:latin typeface="Rockwell"/>
                <a:ea typeface="+mn-lt"/>
                <a:cs typeface="+mn-lt"/>
              </a:rPr>
              <a:t>g005</a:t>
            </a:r>
            <a:r>
              <a:rPr lang="zh-TW">
                <a:latin typeface="Rockwell"/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latin typeface="Rockwell"/>
                <a:ea typeface="+mn-lt"/>
                <a:cs typeface="+mn-lt"/>
              </a:rPr>
              <a:t>Link : https:</a:t>
            </a:r>
            <a:r>
              <a:rPr lang="en-US" altLang="zh-TW" dirty="0">
                <a:latin typeface="Rockwell"/>
                <a:ea typeface="+mn-lt"/>
                <a:cs typeface="+mn-lt"/>
              </a:rPr>
              <a:t>//</a:t>
            </a:r>
            <a:r>
              <a:rPr lang="zh-TW">
                <a:latin typeface="Rockwell"/>
                <a:ea typeface="+mn-lt"/>
                <a:cs typeface="+mn-lt"/>
              </a:rPr>
              <a:t>zerojudge.tw</a:t>
            </a:r>
            <a:r>
              <a:rPr lang="en-US" altLang="zh-TW" dirty="0">
                <a:latin typeface="Rockwell"/>
                <a:ea typeface="+mn-lt"/>
                <a:cs typeface="+mn-lt"/>
              </a:rPr>
              <a:t>/S</a:t>
            </a:r>
            <a:r>
              <a:rPr lang="zh-TW">
                <a:latin typeface="Rockwell"/>
                <a:ea typeface="+mn-lt"/>
                <a:cs typeface="+mn-lt"/>
              </a:rPr>
              <a:t>ho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wPr</a:t>
            </a:r>
            <a:r>
              <a:rPr lang="zh-TW">
                <a:latin typeface="Rockwell"/>
                <a:ea typeface="+mn-lt"/>
                <a:cs typeface="+mn-lt"/>
              </a:rPr>
              <a:t>o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blem?pro</a:t>
            </a:r>
            <a:r>
              <a:rPr lang="zh-TW">
                <a:latin typeface="Rockwell"/>
                <a:ea typeface="+mn-lt"/>
                <a:cs typeface="+mn-lt"/>
              </a:rPr>
              <a:t>b</a:t>
            </a:r>
            <a:r>
              <a:rPr lang="en-US" altLang="zh-TW" dirty="0">
                <a:latin typeface="Rockwell"/>
                <a:ea typeface="+mn-lt"/>
                <a:cs typeface="+mn-lt"/>
              </a:rPr>
              <a:t>l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</a:rPr>
              <a:t>mi</a:t>
            </a:r>
            <a:r>
              <a:rPr lang="zh-TW">
                <a:latin typeface="Rockwell"/>
                <a:ea typeface="+mn-lt"/>
                <a:cs typeface="+mn-lt"/>
              </a:rPr>
              <a:t>d</a:t>
            </a:r>
            <a:r>
              <a:rPr lang="en-US" altLang="zh-TW" dirty="0">
                <a:latin typeface="Rockwell"/>
                <a:ea typeface="+mn-lt"/>
                <a:cs typeface="+mn-lt"/>
              </a:rPr>
              <a:t>=g005</a:t>
            </a:r>
            <a:endParaRPr lang="en-US" dirty="0">
              <a:latin typeface="Trebuchet MS"/>
              <a:ea typeface="+mn-lt"/>
              <a:cs typeface="+mn-lt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80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42B09-AA70-CD5A-DFB8-224B4A8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Practice 12.2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DB99E-7818-E42D-33DA-CA8BEB4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1" y="1109145"/>
            <a:ext cx="6716493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altLang="zh-TW" dirty="0">
              <a:latin typeface="Rockwell"/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zh-TW" dirty="0">
                <a:latin typeface="Rockwell"/>
                <a:ea typeface="+mn-lt"/>
                <a:cs typeface="+mn-lt"/>
              </a:rPr>
              <a:t>Z</a:t>
            </a:r>
            <a:r>
              <a:rPr lang="zh-TW">
                <a:latin typeface="Rockwell"/>
                <a:ea typeface="+mn-lt"/>
                <a:cs typeface="+mn-lt"/>
              </a:rPr>
              <a:t>e</a:t>
            </a:r>
            <a:r>
              <a:rPr lang="en-US" altLang="zh-TW" dirty="0" err="1">
                <a:latin typeface="Rockwell"/>
                <a:ea typeface="+mn-lt"/>
                <a:cs typeface="+mn-lt"/>
              </a:rPr>
              <a:t>rojud</a:t>
            </a:r>
            <a:r>
              <a:rPr lang="zh-TW">
                <a:latin typeface="Rockwell"/>
                <a:ea typeface="+mn-lt"/>
                <a:cs typeface="+mn-lt"/>
              </a:rPr>
              <a:t>ge </a:t>
            </a:r>
            <a:r>
              <a:rPr lang="en-US" altLang="zh-TW" dirty="0">
                <a:ea typeface="+mn-lt"/>
                <a:cs typeface="+mn-lt"/>
              </a:rPr>
              <a:t>c296</a:t>
            </a:r>
            <a:r>
              <a:rPr lang="zh-TW">
                <a:latin typeface="Rockwell"/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zh-TW">
                <a:latin typeface="Rockwell"/>
                <a:ea typeface="+mn-lt"/>
                <a:cs typeface="+mn-lt"/>
              </a:rPr>
              <a:t>Link : 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https: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//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zerojudge.tw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/S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ho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wPr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o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blem?pro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b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l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mi</a:t>
            </a:r>
            <a:r>
              <a:rPr lang="zh-TW" dirty="0">
                <a:latin typeface="Rockwell"/>
                <a:ea typeface="+mn-lt"/>
                <a:cs typeface="+mn-lt"/>
                <a:hlinkClick r:id="rId2"/>
              </a:rPr>
              <a:t>d</a:t>
            </a:r>
            <a:r>
              <a:rPr lang="en-US" altLang="zh-TW" dirty="0">
                <a:latin typeface="Rockwell"/>
                <a:ea typeface="+mn-lt"/>
                <a:cs typeface="+mn-lt"/>
                <a:hlinkClick r:id="rId2"/>
              </a:rPr>
              <a:t>=</a:t>
            </a:r>
            <a:r>
              <a:rPr lang="en-US" dirty="0">
                <a:ea typeface="+mn-lt"/>
                <a:cs typeface="+mn-lt"/>
                <a:hlinkClick r:id="rId2"/>
              </a:rPr>
              <a:t>c296</a:t>
            </a:r>
            <a:endParaRPr lang="en-US" dirty="0">
              <a:ea typeface="+mn-lt"/>
              <a:cs typeface="+mn-lt"/>
            </a:endParaRPr>
          </a:p>
          <a:p>
            <a:pPr marL="34290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APCS 2016/10-3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6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E161C5-0783-D863-BA8B-630AF5C4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2900">
                <a:solidFill>
                  <a:srgbClr val="FFFFFF"/>
                </a:solidFill>
              </a:rPr>
              <a:t>Ending~~~~~~~~~~~~~~~~~~~~~~~~~~~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16AD7-0353-3A9A-7487-20781610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04" y="3962088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>
                <a:solidFill>
                  <a:srgbClr val="FFFFFF">
                    <a:alpha val="70000"/>
                  </a:srgbClr>
                </a:solidFill>
              </a:rPr>
              <a:t>We finish whole essential concepts of C++ ~~~~~~~~~~~~~~~~~~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8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EC657-26BC-2918-BB0D-0670BCF0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zh-TW" altLang="en-US" sz="3300">
                <a:ea typeface="微軟正黑體"/>
              </a:rPr>
              <a:t>IF you want FULL Of this note anD the answer of practices</a:t>
            </a:r>
            <a:endParaRPr lang="zh-TW" altLang="en-US" sz="3300"/>
          </a:p>
        </p:txBody>
      </p:sp>
      <p:pic>
        <p:nvPicPr>
          <p:cNvPr id="5" name="Picture 4" descr="Black pen against a sheet with shaded numbers">
            <a:extLst>
              <a:ext uri="{FF2B5EF4-FFF2-40B4-BE49-F238E27FC236}">
                <a16:creationId xmlns:a16="http://schemas.microsoft.com/office/drawing/2014/main" id="{CC629B0F-9088-88CB-E517-C9F3B7AB1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4" r="12102" b="4"/>
          <a:stretch/>
        </p:blipFill>
        <p:spPr>
          <a:xfrm>
            <a:off x="1" y="10"/>
            <a:ext cx="7546216" cy="685799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1E824-2538-C12E-F091-2EAD3C86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600"/>
              <a:t>Please follow this IG @study_dises.</a:t>
            </a:r>
          </a:p>
          <a:p>
            <a:pPr>
              <a:buClr>
                <a:srgbClr val="9E3611"/>
              </a:buClr>
            </a:pPr>
            <a:r>
              <a:rPr lang="zh-TW" altLang="en-US" sz="1600"/>
              <a:t>Tag two friend under this post and Press the heart of this post.</a:t>
            </a:r>
          </a:p>
          <a:p>
            <a:pPr>
              <a:buClr>
                <a:srgbClr val="9E3611"/>
              </a:buClr>
            </a:pPr>
            <a:r>
              <a:rPr lang="zh-TW" altLang="en-US" sz="1600"/>
              <a:t>Share this post to your Story and tag this account , make a screenshot and send to me.</a:t>
            </a:r>
          </a:p>
          <a:p>
            <a:pPr>
              <a:buClr>
                <a:srgbClr val="9E3611"/>
              </a:buClr>
            </a:pPr>
            <a:r>
              <a:rPr lang="zh-TW" altLang="en-US" sz="1600"/>
              <a:t>Then I will give you the link.</a:t>
            </a:r>
          </a:p>
          <a:p>
            <a:pPr>
              <a:buClr>
                <a:srgbClr val="9E3611"/>
              </a:buClr>
            </a:pPr>
            <a:endParaRPr lang="zh-TW" altLang="en-US" sz="1600"/>
          </a:p>
          <a:p>
            <a:pPr>
              <a:buClr>
                <a:srgbClr val="9E3611"/>
              </a:buClr>
            </a:pPr>
            <a:endParaRPr lang="zh-TW" altLang="en-US" sz="1600"/>
          </a:p>
          <a:p>
            <a:pPr>
              <a:buClr>
                <a:srgbClr val="9E3611"/>
              </a:buClr>
            </a:pPr>
            <a:r>
              <a:rPr lang="zh-TW" altLang="en-US" sz="1600"/>
              <a:t>@study_dises</a:t>
            </a:r>
          </a:p>
        </p:txBody>
      </p:sp>
    </p:spTree>
    <p:extLst>
      <p:ext uri="{BB962C8B-B14F-4D97-AF65-F5344CB8AC3E}">
        <p14:creationId xmlns:p14="http://schemas.microsoft.com/office/powerpoint/2010/main" val="29628153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木質樣式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寬螢幕</PresentationFormat>
  <Paragraphs>0</Paragraphs>
  <Slides>93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93</vt:i4>
      </vt:variant>
    </vt:vector>
  </HeadingPairs>
  <TitlesOfParts>
    <vt:vector size="95" baseType="lpstr">
      <vt:lpstr>面向</vt:lpstr>
      <vt:lpstr>木質樣式</vt:lpstr>
      <vt:lpstr>C++ Programing Note</vt:lpstr>
      <vt:lpstr>@study_dises</vt:lpstr>
      <vt:lpstr>Before we start</vt:lpstr>
      <vt:lpstr>Table of Contents</vt:lpstr>
      <vt:lpstr>Chapter 1 :  Introduction of C++ and Base structure </vt:lpstr>
      <vt:lpstr>Chapter 1 :  Introduction of C++ and Base structure  </vt:lpstr>
      <vt:lpstr>PowerPoint 簡報</vt:lpstr>
      <vt:lpstr>Base structure of C++</vt:lpstr>
      <vt:lpstr>Chapter 2 :  Define variables and Input, Output </vt:lpstr>
      <vt:lpstr>Chapter 2 : Define variables and Input, Output  </vt:lpstr>
      <vt:lpstr>DEFINE VARIABLES sample</vt:lpstr>
      <vt:lpstr>Input and Output instructions</vt:lpstr>
      <vt:lpstr>The important points of cin and cout</vt:lpstr>
      <vt:lpstr>Escape character and endl</vt:lpstr>
      <vt:lpstr>Practice 2.1</vt:lpstr>
      <vt:lpstr>Practice 2.2</vt:lpstr>
      <vt:lpstr>Practice 2.3</vt:lpstr>
      <vt:lpstr>Chapter 3 :  Calculate program and Repeated program </vt:lpstr>
      <vt:lpstr>Calculate program</vt:lpstr>
      <vt:lpstr>Calculate program</vt:lpstr>
      <vt:lpstr>Repeated program</vt:lpstr>
      <vt:lpstr>Practice 3.1</vt:lpstr>
      <vt:lpstr>Practice 3.2</vt:lpstr>
      <vt:lpstr>Practice 3.3</vt:lpstr>
      <vt:lpstr>Practice 3.4</vt:lpstr>
      <vt:lpstr>Chapter 4 :  Conditional expressions</vt:lpstr>
      <vt:lpstr>If-else conditional expression</vt:lpstr>
      <vt:lpstr>PowerPoint 簡報</vt:lpstr>
      <vt:lpstr>PowerPoint 簡報</vt:lpstr>
      <vt:lpstr>PowerPoint 簡報</vt:lpstr>
      <vt:lpstr>Switch-case conditional expression </vt:lpstr>
      <vt:lpstr>PowerPoint 簡報</vt:lpstr>
      <vt:lpstr>PowerPoint 簡報</vt:lpstr>
      <vt:lpstr>PowerPoint 簡報</vt:lpstr>
      <vt:lpstr>Practice 4.1</vt:lpstr>
      <vt:lpstr>Practice 4.2</vt:lpstr>
      <vt:lpstr>Practice 4.3</vt:lpstr>
      <vt:lpstr>Chapter 5 :  Loops </vt:lpstr>
      <vt:lpstr>Switch-case conditional expression </vt:lpstr>
      <vt:lpstr>Introduction of loops </vt:lpstr>
      <vt:lpstr>For-loop</vt:lpstr>
      <vt:lpstr>Break and Continue</vt:lpstr>
      <vt:lpstr>While-loop</vt:lpstr>
      <vt:lpstr>Compare between while-loop and for-loop</vt:lpstr>
      <vt:lpstr>Practice 5.1</vt:lpstr>
      <vt:lpstr>Practice 5.2</vt:lpstr>
      <vt:lpstr>Practice 5.3</vt:lpstr>
      <vt:lpstr>Practice 5.4</vt:lpstr>
      <vt:lpstr>Practice 5.5</vt:lpstr>
      <vt:lpstr>Chapter 6 :  Array in 1-D</vt:lpstr>
      <vt:lpstr>Array</vt:lpstr>
      <vt:lpstr>Array implement</vt:lpstr>
      <vt:lpstr>Practice 6.1</vt:lpstr>
      <vt:lpstr>Practice 6.2</vt:lpstr>
      <vt:lpstr>Practice 6.3</vt:lpstr>
      <vt:lpstr>Chapter 7 :  Array in 2-D</vt:lpstr>
      <vt:lpstr>Array in 2-D</vt:lpstr>
      <vt:lpstr>Array in 2-D</vt:lpstr>
      <vt:lpstr>Practice 7.1</vt:lpstr>
      <vt:lpstr>Practice 7.2</vt:lpstr>
      <vt:lpstr>Practice 7.3</vt:lpstr>
      <vt:lpstr>Chapter 8 :  String in C++</vt:lpstr>
      <vt:lpstr>String in C++ </vt:lpstr>
      <vt:lpstr>Character Array Method to use String</vt:lpstr>
      <vt:lpstr>Character Array Method to use String  </vt:lpstr>
      <vt:lpstr>String type Method in C++</vt:lpstr>
      <vt:lpstr>String C++ library</vt:lpstr>
      <vt:lpstr>#include &lt;string.h&gt; or &lt;cstirng&gt;</vt:lpstr>
      <vt:lpstr>#include &lt;string&gt; </vt:lpstr>
      <vt:lpstr>Practice 8.1</vt:lpstr>
      <vt:lpstr>Practice 8.2</vt:lpstr>
      <vt:lpstr>Chapter 9:   C++ library</vt:lpstr>
      <vt:lpstr>C++ library</vt:lpstr>
      <vt:lpstr>C++ library</vt:lpstr>
      <vt:lpstr>C++ library</vt:lpstr>
      <vt:lpstr>C++ library</vt:lpstr>
      <vt:lpstr>Chapter 10:   Sort function in a  1-D array</vt:lpstr>
      <vt:lpstr>Sort function in a 1-D array</vt:lpstr>
      <vt:lpstr>Sort function in a 1-D array</vt:lpstr>
      <vt:lpstr>Practice 10.1</vt:lpstr>
      <vt:lpstr>Practice 10.2</vt:lpstr>
      <vt:lpstr>Chapter 11:  Reverse function in a  1-D array</vt:lpstr>
      <vt:lpstr>Reverse function in a 1-D array</vt:lpstr>
      <vt:lpstr>Practice 11.1</vt:lpstr>
      <vt:lpstr>Chapter 12:  C++ STL &lt;vector&gt;</vt:lpstr>
      <vt:lpstr>C++ STL &lt;vector&gt; </vt:lpstr>
      <vt:lpstr>C++ STL &lt;vector&gt; </vt:lpstr>
      <vt:lpstr>C++ STL &lt;vector&gt; Method  </vt:lpstr>
      <vt:lpstr>C++ STL &lt;vector&gt; Method  </vt:lpstr>
      <vt:lpstr>Practice 12.1</vt:lpstr>
      <vt:lpstr>Practice 12.2</vt:lpstr>
      <vt:lpstr>Ending~~~~~~~~~~~~~~~~~~~~~~~~~~~</vt:lpstr>
      <vt:lpstr>IF you want FULL Of this note anD the answer of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1280</cp:revision>
  <dcterms:created xsi:type="dcterms:W3CDTF">2023-02-13T07:53:14Z</dcterms:created>
  <dcterms:modified xsi:type="dcterms:W3CDTF">2023-02-14T09:12:37Z</dcterms:modified>
</cp:coreProperties>
</file>