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035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46216" y="3840366"/>
            <a:ext cx="829956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46217" y="2173864"/>
            <a:ext cx="8299565" cy="1257964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936973" y="5599066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5936973" y="586145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4967">
          <p15:clr>
            <a:srgbClr val="FBAE40"/>
          </p15:clr>
        </p15:guide>
        <p15:guide id="4294967295" orient="horz" pos="2160">
          <p15:clr>
            <a:srgbClr val="FBAE40"/>
          </p15:clr>
        </p15:guide>
        <p15:guide id="4294967295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46449" y="2151936"/>
            <a:ext cx="5746613" cy="73974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46451" y="2948831"/>
            <a:ext cx="5746612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435371"/>
            <a:ext cx="12192000" cy="14226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 rot="5400000">
            <a:off x="9460120" y="2447246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9489378" y="1320079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9489376" y="192913"/>
            <a:ext cx="1389022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9460120" y="3574391"/>
            <a:ext cx="1389021" cy="151707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9807374" y="4322201"/>
            <a:ext cx="694512" cy="151707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5400000">
            <a:off x="9941471" y="-204140"/>
            <a:ext cx="484840" cy="1084863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46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47384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97740" y="406103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97740" y="1292218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724603"/>
            <a:ext cx="12192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rot="5400000">
            <a:off x="11613874" y="6160752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11613874" y="6398363"/>
            <a:ext cx="318052" cy="331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8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90000"/>
        <a:buFont typeface="Wingdings 3" panose="05040102010807070707" pitchFamily="18" charset="2"/>
        <a:buChar char=""/>
        <a:defRPr sz="20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817563"/>
            <a:ext cx="9144000" cy="238760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项目总结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81190" y="4977130"/>
            <a:ext cx="46475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charset="0"/>
                <a:ea typeface="微软雅黑" charset="0"/>
              </a:rPr>
              <a:t>伪装者</a:t>
            </a:r>
            <a:r>
              <a:rPr lang="en-US" altLang="zh-CN" sz="2400">
                <a:latin typeface="微软雅黑" charset="0"/>
                <a:ea typeface="微软雅黑" charset="0"/>
              </a:rPr>
              <a:t>W</a:t>
            </a:r>
            <a:r>
              <a:rPr lang="zh-CN" altLang="en-US" sz="2400">
                <a:latin typeface="微软雅黑" charset="0"/>
                <a:ea typeface="微软雅黑" charset="0"/>
              </a:rPr>
              <a:t>（</a:t>
            </a:r>
            <a:r>
              <a:rPr lang="en-US" altLang="zh-CN" sz="2400">
                <a:latin typeface="微软雅黑" charset="0"/>
                <a:ea typeface="微软雅黑" charset="0"/>
              </a:rPr>
              <a:t>Four Dogs</a:t>
            </a:r>
            <a:r>
              <a:rPr lang="zh-CN" altLang="en-US" sz="2400">
                <a:latin typeface="微软雅黑" charset="0"/>
                <a:ea typeface="微软雅黑" charset="0"/>
              </a:rPr>
              <a:t>）小组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系统管理员模块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数据层（序列化文件）</a:t>
            </a:r>
            <a:endParaRPr lang="en-US" altLang="zh-CN" dirty="0"/>
          </a:p>
          <a:p>
            <a:r>
              <a:rPr lang="zh-CN" altLang="en-US" dirty="0" smtClean="0"/>
              <a:t>逻辑层（主要逻辑，改动较大）</a:t>
            </a:r>
            <a:endParaRPr lang="en-US" altLang="zh-CN" dirty="0" smtClean="0"/>
          </a:p>
          <a:p>
            <a:r>
              <a:rPr lang="zh-CN" altLang="en-US" dirty="0"/>
              <a:t>界面</a:t>
            </a:r>
            <a:r>
              <a:rPr lang="zh-CN" altLang="en-US" dirty="0" smtClean="0"/>
              <a:t>层（纯手工，代码量比较大）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体系结构上的问题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9720" y="1811004"/>
            <a:ext cx="13738934" cy="447231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单据的问题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数据传递方面的问题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分工方式带来的缺陷</a:t>
            </a:r>
            <a:endParaRPr lang="en-US" altLang="zh-CN" dirty="0"/>
          </a:p>
        </p:txBody>
      </p:sp>
      <p:pic>
        <p:nvPicPr>
          <p:cNvPr id="1026" name="Picture 9" descr="体系结构设计逻辑方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9451"/>
            <a:ext cx="6993914" cy="538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345" y="1802765"/>
            <a:ext cx="11316970" cy="4885055"/>
          </a:xfrm>
        </p:spPr>
        <p:txBody>
          <a:bodyPr>
            <a:normAutofit/>
          </a:bodyPr>
          <a:lstStyle/>
          <a:p>
            <a:r>
              <a:rPr lang="zh-CN" altLang="en-US" sz="2800" b="1">
                <a:latin typeface="微软雅黑" charset="0"/>
                <a:ea typeface="微软雅黑" charset="0"/>
              </a:rPr>
              <a:t>分工真的是分层式分工吗？</a:t>
            </a:r>
          </a:p>
          <a:p>
            <a:endParaRPr lang="zh-CN" altLang="en-US" sz="2800" b="1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/>
              <a:t>一开始的分工：按人员分工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张家盛：中转中心业务员 数据</a:t>
            </a:r>
            <a:r>
              <a:rPr lang="en-US" altLang="zh-CN"/>
              <a:t>+</a:t>
            </a:r>
            <a:r>
              <a:rPr lang="zh-CN" altLang="en-US"/>
              <a:t>逻辑</a:t>
            </a:r>
            <a:r>
              <a:rPr lang="en-US" altLang="zh-CN"/>
              <a:t>+</a:t>
            </a:r>
            <a:r>
              <a:rPr lang="zh-CN" altLang="en-US"/>
              <a:t>界面                                      组内美工</a:t>
            </a:r>
          </a:p>
          <a:p>
            <a:pPr algn="l"/>
            <a:r>
              <a:rPr lang="zh-CN" altLang="en-US"/>
              <a:t>张词校：快递员、营业厅业务员 数据</a:t>
            </a:r>
            <a:r>
              <a:rPr lang="en-US" altLang="zh-CN"/>
              <a:t>+</a:t>
            </a:r>
            <a:r>
              <a:rPr lang="zh-CN" altLang="en-US"/>
              <a:t>逻辑</a:t>
            </a:r>
            <a:r>
              <a:rPr lang="en-US" altLang="zh-CN"/>
              <a:t>+</a:t>
            </a:r>
            <a:r>
              <a:rPr lang="zh-CN" altLang="en-US"/>
              <a:t>界面                        组内主程序员</a:t>
            </a:r>
          </a:p>
          <a:p>
            <a:pPr algn="l"/>
            <a:r>
              <a:rPr lang="zh-CN" altLang="en-US"/>
              <a:t>王丽莉：财务人员 数据</a:t>
            </a:r>
            <a:r>
              <a:rPr lang="en-US" altLang="zh-CN"/>
              <a:t>+</a:t>
            </a:r>
            <a:r>
              <a:rPr lang="zh-CN" altLang="en-US"/>
              <a:t>逻辑</a:t>
            </a:r>
            <a:r>
              <a:rPr lang="en-US" altLang="zh-CN"/>
              <a:t>+</a:t>
            </a:r>
            <a:r>
              <a:rPr lang="zh-CN" altLang="en-US"/>
              <a:t>界面                                                   组内文档负责人</a:t>
            </a:r>
          </a:p>
          <a:p>
            <a:pPr algn="l"/>
            <a:r>
              <a:rPr lang="zh-CN" altLang="en-US"/>
              <a:t>魏彦淑：管理员、总经理、仓库管理员 数据</a:t>
            </a:r>
            <a:r>
              <a:rPr lang="en-US" altLang="zh-CN"/>
              <a:t>+</a:t>
            </a:r>
            <a:r>
              <a:rPr lang="zh-CN" altLang="en-US"/>
              <a:t>逻辑</a:t>
            </a:r>
            <a:r>
              <a:rPr lang="en-US" altLang="zh-CN"/>
              <a:t>+</a:t>
            </a:r>
            <a:r>
              <a:rPr lang="zh-CN" altLang="en-US"/>
              <a:t>界面           </a:t>
            </a:r>
            <a:r>
              <a:rPr lang="zh-CN" altLang="en-US">
                <a:sym typeface="+mn-ea"/>
              </a:rPr>
              <a:t>组内文档负责人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98475" y="1699260"/>
            <a:ext cx="11241405" cy="3380740"/>
          </a:xfrm>
        </p:spPr>
        <p:txBody>
          <a:bodyPr>
            <a:normAutofit/>
          </a:bodyPr>
          <a:lstStyle/>
          <a:p>
            <a:r>
              <a:rPr lang="zh-CN" altLang="en-US" sz="2800" b="1">
                <a:latin typeface="微软雅黑" charset="0"/>
                <a:ea typeface="微软雅黑" charset="0"/>
              </a:rPr>
              <a:t>一开始的分包：有的包分出来了但是最后并没有用到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比如：</a:t>
            </a:r>
          </a:p>
          <a:p>
            <a:pPr algn="l"/>
            <a:r>
              <a:rPr lang="en-US" altLang="zh-CN"/>
              <a:t>receiptUI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本意是所有单据的显示界面</a:t>
            </a:r>
          </a:p>
          <a:p>
            <a:pPr algn="l"/>
            <a:r>
              <a:rPr lang="en-US" altLang="zh-CN"/>
              <a:t>receiptBL</a:t>
            </a:r>
            <a:r>
              <a:rPr lang="zh-CN" altLang="en-US"/>
              <a:t>，本意放所有单据的逻辑处理，</a:t>
            </a:r>
          </a:p>
          <a:p>
            <a:pPr algn="l"/>
            <a:r>
              <a:rPr lang="en-US" altLang="zh-CN"/>
              <a:t>receiptData</a:t>
            </a:r>
            <a:r>
              <a:rPr lang="zh-CN" altLang="en-US"/>
              <a:t>，本意存放所有单据数据</a:t>
            </a:r>
          </a:p>
          <a:p>
            <a:pPr algn="l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  <p:sp>
        <p:nvSpPr>
          <p:cNvPr id="5" name="副标题 3"/>
          <p:cNvSpPr>
            <a:spLocks noGrp="1"/>
          </p:cNvSpPr>
          <p:nvPr/>
        </p:nvSpPr>
        <p:spPr>
          <a:xfrm>
            <a:off x="475615" y="4222750"/>
            <a:ext cx="10185400" cy="1938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  <a:p>
            <a:endParaRPr lang="zh-CN" altLang="en-US"/>
          </a:p>
          <a:p>
            <a:pPr algn="l"/>
            <a:r>
              <a:rPr lang="zh-CN" altLang="en-US"/>
              <a:t>但是：</a:t>
            </a:r>
            <a:r>
              <a:rPr lang="zh-CN" altLang="en-US">
                <a:solidFill>
                  <a:srgbClr val="FF0000"/>
                </a:solidFill>
              </a:rPr>
              <a:t>这些包到最后都是空的！！！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因为按人员显示的话，不需要一个专门的单据显示界面，所以每个人都把自己负责的数据写在了自己对应的数据包里，逻辑放在了自己对应的逻辑包里</a:t>
            </a: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865" y="2486025"/>
            <a:ext cx="10170795" cy="3143885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+mn-ea"/>
              </a:rPr>
              <a:t>每人写自己的单据、进行逻辑处理的结果就是</a:t>
            </a:r>
            <a:r>
              <a:rPr lang="en-US" altLang="zh-CN" sz="2800">
                <a:latin typeface="+mn-ea"/>
              </a:rPr>
              <a:t>……</a:t>
            </a:r>
          </a:p>
          <a:p>
            <a:pPr algn="l"/>
            <a:endParaRPr lang="en-US" altLang="zh-CN" sz="2800">
              <a:latin typeface="+mn-ea"/>
            </a:endParaRPr>
          </a:p>
          <a:p>
            <a:pPr algn="l"/>
            <a:r>
              <a:rPr lang="zh-CN" altLang="en-US" sz="2800">
                <a:latin typeface="+mn-ea"/>
              </a:rPr>
              <a:t>不同人员的单据属性不同，一开始写了</a:t>
            </a:r>
            <a:r>
              <a:rPr lang="en-US" altLang="zh-CN" sz="2800">
                <a:latin typeface="+mn-ea"/>
              </a:rPr>
              <a:t>ReceiptPO</a:t>
            </a:r>
            <a:r>
              <a:rPr lang="zh-CN" altLang="en-US" sz="2800">
                <a:latin typeface="+mn-ea"/>
              </a:rPr>
              <a:t>，所有单据继承这个类，有的人没有继承，该有的属性没有，总经理的单据审批，遇到很多的问题</a:t>
            </a:r>
            <a:r>
              <a:rPr lang="en-US" altLang="zh-CN" sz="2800">
                <a:latin typeface="+mn-ea"/>
              </a:rPr>
              <a:t>……</a:t>
            </a:r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2835" y="2203450"/>
            <a:ext cx="9829165" cy="3560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latin typeface="微软雅黑" charset="0"/>
                <a:ea typeface="微软雅黑" charset="0"/>
              </a:rPr>
              <a:t>组内沟通不足，没有在一开始定下统一的标准</a:t>
            </a:r>
          </a:p>
          <a:p>
            <a:endParaRPr lang="zh-CN" altLang="en-US" sz="2800" b="1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/>
              <a:t>数据层的处理：两个组员用的一种文件读写方法，两个组员用的另一组文件读写方法，最后打包的时候要改成绝对路径，发现两个女生的文件读写方法会报错，导致最后大幅度修改数据层的代码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092835" y="2203450"/>
            <a:ext cx="9829165" cy="356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>
                <a:latin typeface="微软雅黑" charset="0"/>
                <a:ea typeface="微软雅黑" charset="0"/>
              </a:rPr>
              <a:t>一开始体系结构设计的接口脆弱、甚至有些不合理</a:t>
            </a:r>
          </a:p>
          <a:p>
            <a:endParaRPr lang="zh-CN" altLang="en-US" sz="2800" b="1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/>
              <a:t>后期频繁修改接口，一个人改接口，其他</a:t>
            </a:r>
            <a:r>
              <a:rPr lang="en-US" altLang="zh-CN"/>
              <a:t>3</a:t>
            </a:r>
            <a:r>
              <a:rPr lang="zh-CN" altLang="en-US"/>
              <a:t>个人都要和她（咳咳，就是我</a:t>
            </a:r>
            <a:r>
              <a:rPr lang="en-US" altLang="zh-CN"/>
              <a:t>……</a:t>
            </a:r>
            <a:r>
              <a:rPr lang="zh-CN" altLang="en-US"/>
              <a:t>）一起改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有的接口从头到尾从来没有调用过（还是我写的，比如</a:t>
            </a:r>
            <a:r>
              <a:rPr lang="en-US" altLang="zh-CN"/>
              <a:t>deletePerWage</a:t>
            </a:r>
            <a:r>
              <a:rPr lang="zh-CN" altLang="en-US"/>
              <a:t>， </a:t>
            </a:r>
            <a:r>
              <a:rPr lang="en-US" altLang="zh-CN"/>
              <a:t>deleteBasicSalary</a:t>
            </a:r>
            <a:r>
              <a:rPr lang="zh-CN" altLang="en-US"/>
              <a:t>， </a:t>
            </a:r>
            <a:r>
              <a:rPr lang="en-US" altLang="zh-CN"/>
              <a:t>deleteCost</a:t>
            </a:r>
            <a:r>
              <a:rPr lang="zh-CN" altLang="en-US"/>
              <a:t>，最后的功能只允许总经理对他们进行修改，不能删除）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6515" y="383286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Lizi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8519160" y="3573780"/>
            <a:ext cx="33528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9355" y="2262505"/>
            <a:ext cx="9768205" cy="4566285"/>
          </a:xfrm>
        </p:spPr>
        <p:txBody>
          <a:bodyPr/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代码问题</a:t>
            </a:r>
          </a:p>
          <a:p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代码风格不统一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命名的接口，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只看接口的名字会混淆两个相近的方法，导致逻辑错误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有的组员注释不清或注释较少，给别人带来麻烦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4880" y="2400300"/>
            <a:ext cx="10165080" cy="4732655"/>
          </a:xfrm>
        </p:spPr>
        <p:txBody>
          <a:bodyPr/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毫无限制的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乱拿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模式（后期被改掉了）</a:t>
            </a:r>
          </a:p>
          <a:p>
            <a:endParaRPr lang="zh-CN" altLang="en-US" b="1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比如财务人员要拿其他人的数据，但是其他人忘记写接口和方法给她，财务人员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一气之下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，直接跑到了别人的数据层，拿了数据，自己处理</a:t>
            </a:r>
            <a:r>
              <a:rPr lang="en-US" altLang="zh-CN">
                <a:sym typeface="+mn-ea"/>
              </a:rPr>
              <a:t>……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违反了分层模式的思想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4880" y="2400300"/>
            <a:ext cx="10165080" cy="4732655"/>
          </a:xfrm>
        </p:spPr>
        <p:txBody>
          <a:bodyPr/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毫无限制的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乱拿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模式（后期被改掉了）</a:t>
            </a:r>
          </a:p>
          <a:p>
            <a:endParaRPr lang="zh-CN" altLang="en-US" b="1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比如财务人员要拿其他人的数据，但是其他人忘记写接口和方法给她，财务人员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一气之下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，直接跑到了别人的数据层，拿了数据，自己处理</a:t>
            </a:r>
            <a:r>
              <a:rPr lang="en-US" altLang="zh-CN">
                <a:sym typeface="+mn-ea"/>
              </a:rPr>
              <a:t>……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违反了分层模式的思想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76275"/>
            <a:ext cx="9485630" cy="958850"/>
          </a:xfrm>
        </p:spPr>
        <p:txBody>
          <a:bodyPr>
            <a:normAutofit/>
          </a:bodyPr>
          <a:lstStyle/>
          <a:p>
            <a:r>
              <a:rPr lang="zh-CN" altLang="en-US"/>
              <a:t>回顾与反思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按人员划分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快递员模块</a:t>
            </a:r>
            <a:endParaRPr lang="en-US" altLang="zh-CN" dirty="0" smtClean="0"/>
          </a:p>
          <a:p>
            <a:r>
              <a:rPr lang="zh-CN" altLang="en-US" dirty="0" smtClean="0"/>
              <a:t>营业厅人员模块</a:t>
            </a:r>
            <a:endParaRPr lang="en-US" altLang="zh-CN" dirty="0" smtClean="0"/>
          </a:p>
          <a:p>
            <a:r>
              <a:rPr lang="zh-CN" altLang="en-US" dirty="0"/>
              <a:t>中转</a:t>
            </a:r>
            <a:r>
              <a:rPr lang="zh-CN" altLang="en-US" dirty="0" smtClean="0"/>
              <a:t>中心人员模块</a:t>
            </a:r>
            <a:endParaRPr lang="en-US" altLang="zh-CN" dirty="0" smtClean="0"/>
          </a:p>
          <a:p>
            <a:r>
              <a:rPr lang="zh-CN" altLang="en-US" dirty="0" smtClean="0"/>
              <a:t>仓库管理人员模块</a:t>
            </a:r>
            <a:endParaRPr lang="en-US" altLang="zh-CN" dirty="0" smtClean="0"/>
          </a:p>
          <a:p>
            <a:r>
              <a:rPr lang="zh-CN" altLang="en-US" dirty="0" smtClean="0"/>
              <a:t>财务人员模块</a:t>
            </a:r>
            <a:endParaRPr lang="en-US" altLang="zh-CN" dirty="0" smtClean="0"/>
          </a:p>
          <a:p>
            <a:r>
              <a:rPr lang="zh-CN" altLang="en-US" dirty="0" smtClean="0"/>
              <a:t>总经理模块</a:t>
            </a:r>
            <a:endParaRPr lang="en-US" altLang="zh-CN" dirty="0" smtClean="0"/>
          </a:p>
          <a:p>
            <a:r>
              <a:rPr lang="zh-CN" altLang="en-US" dirty="0" smtClean="0"/>
              <a:t>管理员模块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快递员模块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物流信息查询</a:t>
            </a:r>
            <a:endParaRPr lang="en-US" altLang="zh-CN" dirty="0" smtClean="0"/>
          </a:p>
          <a:p>
            <a:r>
              <a:rPr lang="zh-CN" altLang="en-US" dirty="0"/>
              <a:t>订单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/>
              <a:t>收费</a:t>
            </a:r>
            <a:r>
              <a:rPr lang="zh-CN" altLang="en-US" dirty="0" smtClean="0"/>
              <a:t>信息汇总</a:t>
            </a:r>
            <a:endParaRPr lang="en-US" altLang="zh-CN" dirty="0" smtClean="0"/>
          </a:p>
          <a:p>
            <a:r>
              <a:rPr lang="zh-CN" altLang="en-US" dirty="0"/>
              <a:t>收件</a:t>
            </a:r>
            <a:r>
              <a:rPr lang="zh-CN" altLang="en-US" dirty="0" smtClean="0"/>
              <a:t>信息输入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营业厅业务员模块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车辆信息管理</a:t>
            </a:r>
            <a:endParaRPr lang="en-US" altLang="zh-CN" dirty="0" smtClean="0"/>
          </a:p>
          <a:p>
            <a:r>
              <a:rPr lang="zh-CN" altLang="en-US" dirty="0" smtClean="0"/>
              <a:t>接收货物</a:t>
            </a:r>
            <a:endParaRPr lang="en-US" altLang="zh-CN" dirty="0" smtClean="0"/>
          </a:p>
          <a:p>
            <a:r>
              <a:rPr lang="zh-CN" altLang="en-US" dirty="0" smtClean="0"/>
              <a:t>车辆信息管理</a:t>
            </a:r>
            <a:endParaRPr lang="en-US" altLang="zh-CN" dirty="0" smtClean="0"/>
          </a:p>
          <a:p>
            <a:r>
              <a:rPr lang="zh-CN" altLang="en-US" dirty="0" smtClean="0"/>
              <a:t>接收货物</a:t>
            </a:r>
            <a:endParaRPr lang="en-US" altLang="zh-CN" dirty="0" smtClean="0"/>
          </a:p>
          <a:p>
            <a:r>
              <a:rPr lang="zh-CN" altLang="en-US" dirty="0"/>
              <a:t>派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/>
              <a:t>收款</a:t>
            </a:r>
            <a:r>
              <a:rPr lang="zh-CN" altLang="en-US" dirty="0" smtClean="0"/>
              <a:t>汇总</a:t>
            </a:r>
            <a:endParaRPr lang="en-US" altLang="zh-CN" dirty="0" smtClean="0"/>
          </a:p>
          <a:p>
            <a:r>
              <a:rPr lang="zh-CN" altLang="en-US" dirty="0" smtClean="0"/>
              <a:t>司机信息管理</a:t>
            </a:r>
            <a:endParaRPr lang="en-US" altLang="zh-CN" dirty="0" smtClean="0"/>
          </a:p>
          <a:p>
            <a:r>
              <a:rPr lang="zh-CN" altLang="en-US" dirty="0" smtClean="0"/>
              <a:t>车辆装车管理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中转中心业务员模块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飞机装运管理</a:t>
            </a:r>
            <a:endParaRPr lang="en-US" altLang="zh-CN" dirty="0" smtClean="0"/>
          </a:p>
          <a:p>
            <a:r>
              <a:rPr lang="zh-CN" altLang="en-US" dirty="0" smtClean="0"/>
              <a:t>火车装运管理</a:t>
            </a:r>
            <a:endParaRPr lang="en-US" altLang="zh-CN" dirty="0" smtClean="0"/>
          </a:p>
          <a:p>
            <a:r>
              <a:rPr lang="zh-CN" altLang="en-US" dirty="0"/>
              <a:t>汽车</a:t>
            </a:r>
            <a:r>
              <a:rPr lang="zh-CN" altLang="en-US" dirty="0" smtClean="0"/>
              <a:t>装运管理</a:t>
            </a:r>
            <a:endParaRPr lang="en-US" altLang="zh-CN" dirty="0" smtClean="0"/>
          </a:p>
          <a:p>
            <a:r>
              <a:rPr lang="zh-CN" altLang="en-US" dirty="0" smtClean="0"/>
              <a:t>中转接收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财务人员模块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结算管理</a:t>
            </a:r>
            <a:endParaRPr lang="en-US" altLang="zh-CN" dirty="0" smtClean="0"/>
          </a:p>
          <a:p>
            <a:r>
              <a:rPr lang="zh-CN" altLang="en-US" dirty="0" smtClean="0"/>
              <a:t>新建付款单</a:t>
            </a:r>
            <a:endParaRPr lang="en-US" altLang="zh-CN" dirty="0" smtClean="0"/>
          </a:p>
          <a:p>
            <a:r>
              <a:rPr lang="zh-CN" altLang="en-US" dirty="0" smtClean="0"/>
              <a:t>新建成本收益表</a:t>
            </a:r>
            <a:endParaRPr lang="en-US" altLang="zh-CN" dirty="0" smtClean="0"/>
          </a:p>
          <a:p>
            <a:r>
              <a:rPr lang="zh-CN" altLang="en-US" dirty="0" smtClean="0"/>
              <a:t>查看经营情况表</a:t>
            </a:r>
            <a:endParaRPr lang="en-US" altLang="zh-CN" dirty="0" smtClean="0"/>
          </a:p>
          <a:p>
            <a:r>
              <a:rPr lang="zh-CN" altLang="en-US" dirty="0"/>
              <a:t>期初</a:t>
            </a:r>
            <a:r>
              <a:rPr lang="zh-CN" altLang="en-US" dirty="0" smtClean="0"/>
              <a:t>建账</a:t>
            </a:r>
            <a:endParaRPr lang="en-US" altLang="zh-CN" dirty="0" smtClean="0"/>
          </a:p>
          <a:p>
            <a:r>
              <a:rPr lang="zh-CN" altLang="en-US" dirty="0" smtClean="0"/>
              <a:t>账户管理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仓库管理人员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入库</a:t>
            </a:r>
            <a:endParaRPr lang="en-US" altLang="zh-CN" dirty="0" smtClean="0"/>
          </a:p>
          <a:p>
            <a:r>
              <a:rPr lang="zh-CN" altLang="en-US" dirty="0" smtClean="0"/>
              <a:t>库存信息初始化</a:t>
            </a:r>
            <a:endParaRPr lang="en-US" altLang="zh-CN" dirty="0" smtClean="0"/>
          </a:p>
          <a:p>
            <a:r>
              <a:rPr lang="zh-CN" altLang="en-US" dirty="0" smtClean="0"/>
              <a:t>库存查看</a:t>
            </a:r>
            <a:endParaRPr lang="en-US" altLang="zh-CN" dirty="0" smtClean="0"/>
          </a:p>
          <a:p>
            <a:r>
              <a:rPr lang="zh-CN" altLang="en-US" dirty="0" smtClean="0"/>
              <a:t>库存盘点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初期考虑不周，只分为一个用例（后功能扩展）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总经理模块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en-US" altLang="zh-CN" dirty="0" smtClean="0"/>
          </a:p>
          <a:p>
            <a:r>
              <a:rPr lang="zh-CN" altLang="en-US" dirty="0" smtClean="0"/>
              <a:t>人员管理</a:t>
            </a:r>
            <a:endParaRPr lang="en-US" altLang="zh-CN" dirty="0" smtClean="0"/>
          </a:p>
          <a:p>
            <a:r>
              <a:rPr lang="zh-CN" altLang="en-US" dirty="0" smtClean="0"/>
              <a:t>单据审批</a:t>
            </a:r>
            <a:endParaRPr lang="en-US" altLang="zh-CN" dirty="0" smtClean="0"/>
          </a:p>
          <a:p>
            <a:r>
              <a:rPr lang="zh-CN" altLang="en-US" dirty="0" smtClean="0"/>
              <a:t>查看成本收益表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数据修改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A000120150910A21KPBG</Template>
  <TotalTime>1</TotalTime>
  <Words>759</Words>
  <Application>Microsoft Office PowerPoint</Application>
  <PresentationFormat>宽屏</PresentationFormat>
  <Paragraphs>119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幼圆</vt:lpstr>
      <vt:lpstr>Arial</vt:lpstr>
      <vt:lpstr>Baskerville Old Face</vt:lpstr>
      <vt:lpstr>Calibri</vt:lpstr>
      <vt:lpstr>Wingdings 3</vt:lpstr>
      <vt:lpstr>A000120140530A99PPBG</vt:lpstr>
      <vt:lpstr>项目总结</vt:lpstr>
      <vt:lpstr>模块划分</vt:lpstr>
      <vt:lpstr>按人员划分</vt:lpstr>
      <vt:lpstr>快递员模块</vt:lpstr>
      <vt:lpstr>营业厅业务员模块</vt:lpstr>
      <vt:lpstr>中转中心业务员模块</vt:lpstr>
      <vt:lpstr>财务人员模块</vt:lpstr>
      <vt:lpstr>仓库管理人员</vt:lpstr>
      <vt:lpstr>总经理模块</vt:lpstr>
      <vt:lpstr>系统管理员模块</vt:lpstr>
      <vt:lpstr>分层结构</vt:lpstr>
      <vt:lpstr>体系结构上的问题</vt:lpstr>
      <vt:lpstr>回顾与反思</vt:lpstr>
      <vt:lpstr>回顾与反思</vt:lpstr>
      <vt:lpstr>回顾与反思</vt:lpstr>
      <vt:lpstr>回顾与反思</vt:lpstr>
      <vt:lpstr>回顾与反思</vt:lpstr>
      <vt:lpstr>回顾与反思</vt:lpstr>
      <vt:lpstr>回顾与反思</vt:lpstr>
      <vt:lpstr>回顾与反思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项目总结</dc:title>
  <dc:creator>LHCan</dc:creator>
  <cp:lastModifiedBy>dell1</cp:lastModifiedBy>
  <cp:revision>8</cp:revision>
  <dcterms:created xsi:type="dcterms:W3CDTF">2015-05-05T08:02:00Z</dcterms:created>
  <dcterms:modified xsi:type="dcterms:W3CDTF">2015-12-31T14:39:28Z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