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Public Sans Bold" charset="1" panose="00000000000000000000"/>
      <p:regular r:id="rId28"/>
    </p:embeddedFont>
    <p:embeddedFont>
      <p:font typeface="Playfair Display" charset="1" panose="00000500000000000000"/>
      <p:regular r:id="rId29"/>
    </p:embeddedFont>
    <p:embeddedFont>
      <p:font typeface="Public Sans" charset="1" panose="00000000000000000000"/>
      <p:regular r:id="rId30"/>
    </p:embeddedFont>
    <p:embeddedFont>
      <p:font typeface="Playfair Display Bold" charset="1" panose="00000800000000000000"/>
      <p:regular r:id="rId31"/>
    </p:embeddedFont>
    <p:embeddedFont>
      <p:font typeface="Playfair Display Italics" charset="1" panose="000005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embeddings/oleObject2.bin" Type="http://schemas.openxmlformats.org/officeDocument/2006/relationships/oleObjec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https://www.linkedin.com/in/disha-sharma-0b9601218/" TargetMode="External" Type="http://schemas.openxmlformats.org/officeDocument/2006/relationships/hyperlink"/><Relationship Id="rId5" Target="https://www.linkedin.com/in/disha-sharma-0b9601218/" TargetMode="External" Type="http://schemas.openxmlformats.org/officeDocument/2006/relationships/hyperlink"/><Relationship Id="rId6" Target="https://www.linkedin.com/in/disha-sharma-0b9601218/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50985" y="540995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6428474" y="409007"/>
            <a:ext cx="5431052" cy="1918972"/>
          </a:xfrm>
          <a:custGeom>
            <a:avLst/>
            <a:gdLst/>
            <a:ahLst/>
            <a:cxnLst/>
            <a:rect r="r" b="b" t="t" l="l"/>
            <a:pathLst>
              <a:path h="1918972" w="5431052">
                <a:moveTo>
                  <a:pt x="0" y="0"/>
                </a:moveTo>
                <a:lnTo>
                  <a:pt x="5431052" y="0"/>
                </a:lnTo>
                <a:lnTo>
                  <a:pt x="5431052" y="1918972"/>
                </a:lnTo>
                <a:lnTo>
                  <a:pt x="0" y="1918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39840" y="5772485"/>
            <a:ext cx="16230600" cy="506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b="true" sz="2914" spc="66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MINOR PROJECT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29150" y="3347154"/>
            <a:ext cx="16408332" cy="166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9"/>
              </a:lnSpc>
            </a:pPr>
            <a:r>
              <a:rPr lang="en-US" sz="6999" spc="3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Email-based Data Exfiltration Through Insider Threat Detection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75047" y="7625941"/>
            <a:ext cx="7862435" cy="130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Disha Sharma</a:t>
            </a:r>
          </a:p>
          <a:p>
            <a:pPr algn="r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240103002014</a:t>
            </a:r>
          </a:p>
          <a:p>
            <a:pPr algn="r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9</a:t>
            </a: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</a:t>
            </a: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May 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9840" y="6593806"/>
            <a:ext cx="7862435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b="true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Faculty Advisor : Mr. Dharmesh Dave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PROBLEM STATEMENT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9354482" y="1028700"/>
            <a:ext cx="8215479" cy="5813255"/>
            <a:chOff x="0" y="0"/>
            <a:chExt cx="2498814" cy="17681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98814" cy="1768156"/>
            </a:xfrm>
            <a:custGeom>
              <a:avLst/>
              <a:gdLst/>
              <a:ahLst/>
              <a:cxnLst/>
              <a:rect r="r" b="b" t="t" l="l"/>
              <a:pathLst>
                <a:path h="1768156" w="2498814">
                  <a:moveTo>
                    <a:pt x="0" y="0"/>
                  </a:moveTo>
                  <a:lnTo>
                    <a:pt x="2498814" y="0"/>
                  </a:lnTo>
                  <a:lnTo>
                    <a:pt x="2498814" y="1768156"/>
                  </a:lnTo>
                  <a:lnTo>
                    <a:pt x="0" y="17681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2B2C3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2498814" cy="1796731"/>
            </a:xfrm>
            <a:prstGeom prst="rect">
              <a:avLst/>
            </a:prstGeom>
          </p:spPr>
          <p:txBody>
            <a:bodyPr anchor="ctr" rtlCol="false" tIns="68580" lIns="68580" bIns="68580" rIns="68580"/>
            <a:lstStyle/>
            <a:p>
              <a:pPr algn="ctr">
                <a:lnSpc>
                  <a:spcPts val="188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105470" y="1427624"/>
            <a:ext cx="6639913" cy="4833938"/>
            <a:chOff x="0" y="0"/>
            <a:chExt cx="8853217" cy="6445250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/>
            <a:srcRect l="0" t="892" r="0" b="892"/>
            <a:stretch>
              <a:fillRect/>
            </a:stretch>
          </p:blipFill>
          <p:spPr>
            <a:xfrm flipH="false" flipV="false">
              <a:off x="0" y="0"/>
              <a:ext cx="8853217" cy="6445250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1028700" y="2323929"/>
            <a:ext cx="7877184" cy="2598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This project aims to develop a custom, real time threat detection system tailored for small and medium sized organizations, enhancing security visibility against email-based insider threads.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8936" y="6364117"/>
            <a:ext cx="7926948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b="true" sz="2799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Keywords : Email Communication, Intent Classification, Rule-based model, Real-time alerting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93280" y="6965780"/>
            <a:ext cx="1353788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Figure 02 : Motivation Behind Malicious Attackers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39529" y="9556709"/>
            <a:ext cx="10260739" cy="45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20"/>
              </a:lnSpc>
              <a:spcBef>
                <a:spcPct val="0"/>
              </a:spcBef>
            </a:pPr>
            <a:r>
              <a:rPr lang="en-US" sz="113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“Understanding the Shifting Perceptions of Insider Threats over External Cyber Attacks.” Securonix, 25 Jan. 2024, www.securonix.com/blog/shifting-perceptions-of-insider-threats-vs-external-cyber-attacks/.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003749" y="3265495"/>
            <a:ext cx="5891780" cy="3756010"/>
          </a:xfrm>
          <a:custGeom>
            <a:avLst/>
            <a:gdLst/>
            <a:ahLst/>
            <a:cxnLst/>
            <a:rect r="r" b="b" t="t" l="l"/>
            <a:pathLst>
              <a:path h="3756010" w="5891780">
                <a:moveTo>
                  <a:pt x="0" y="0"/>
                </a:moveTo>
                <a:lnTo>
                  <a:pt x="5891780" y="0"/>
                </a:lnTo>
                <a:lnTo>
                  <a:pt x="5891780" y="3756010"/>
                </a:lnTo>
                <a:lnTo>
                  <a:pt x="0" y="3756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FRAMEWORK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2251554"/>
            <a:ext cx="5146395" cy="4945691"/>
            <a:chOff x="0" y="0"/>
            <a:chExt cx="6861860" cy="659425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66675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Email Monitoring Schedule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43374"/>
              <a:ext cx="6861860" cy="862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Gmail API, Email Headers, Drafts, Forwarded Emails, Signature Attachments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97189"/>
              <a:ext cx="6861860" cy="12926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Content &amp; Attachment Analyzer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3567638"/>
              <a:ext cx="6861860" cy="862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Static rules engine, File tagging and hashing module, NLP Engine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921453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Behavioral Analysis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731501"/>
              <a:ext cx="6861860" cy="862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Frequency, User Roles, User History, Repeated Actions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857354" y="2251554"/>
            <a:ext cx="5146395" cy="4450391"/>
            <a:chOff x="0" y="0"/>
            <a:chExt cx="6861860" cy="593385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Threat Classification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743374"/>
              <a:ext cx="6861860" cy="1307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Careless Insider, Malicious Insider, Normal Communication, Severity - High, Medium, Low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541689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Alert &amp; Logging System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3351738"/>
              <a:ext cx="6861860" cy="4182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CLI, Centralized logging, Real-time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4261053"/>
              <a:ext cx="6861860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b="true">
                  <a:solidFill>
                    <a:srgbClr val="2B2C30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Dashboard/Interface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5071101"/>
              <a:ext cx="6861860" cy="862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2B2C3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Incident History, User Activity, Real-time Alerts and Logs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180697" y="7145330"/>
            <a:ext cx="1353788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Figure 03 : System Model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489915" y="9497104"/>
            <a:ext cx="11661690" cy="460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36"/>
              </a:lnSpc>
              <a:spcBef>
                <a:spcPct val="0"/>
              </a:spcBef>
            </a:pPr>
            <a:r>
              <a:rPr lang="en-US" sz="1147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Alsowail, Rakan A., and Taher Al-Shehari. “A Multi-Tiered Framework for Insider Threat Prevention.” MDPI, Multidisciplinary Digital Publishing Institute, 22 Apr. 2021, www.mdpi.com/2079-9292/10/9/1005.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417758" y="1970720"/>
            <a:ext cx="138677" cy="138677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98038" y="1970720"/>
            <a:ext cx="138677" cy="13867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620000" y="2040058"/>
            <a:ext cx="138677" cy="13867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896600" y="2040058"/>
            <a:ext cx="138677" cy="13867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173200" y="1970720"/>
            <a:ext cx="138677" cy="13867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2C3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0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>
            <a:off x="1098038" y="1970720"/>
            <a:ext cx="17396401" cy="0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4398705" y="4840018"/>
            <a:ext cx="9490583" cy="5425302"/>
          </a:xfrm>
          <a:custGeom>
            <a:avLst/>
            <a:gdLst/>
            <a:ahLst/>
            <a:cxnLst/>
            <a:rect r="r" b="b" t="t" l="l"/>
            <a:pathLst>
              <a:path h="5425302" w="9490583">
                <a:moveTo>
                  <a:pt x="0" y="0"/>
                </a:moveTo>
                <a:lnTo>
                  <a:pt x="9490583" y="0"/>
                </a:lnTo>
                <a:lnTo>
                  <a:pt x="9490583" y="5425302"/>
                </a:lnTo>
                <a:lnTo>
                  <a:pt x="0" y="54253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METHODOLOGY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20000" y="2957500"/>
            <a:ext cx="3086100" cy="1423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Confidentiality</a:t>
            </a: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Cross References</a:t>
            </a: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Access Control</a:t>
            </a: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Signature Protection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620000" y="2490397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i="true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File Tagging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06871" y="2921685"/>
            <a:ext cx="3086100" cy="1423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Sender/Recipient Analysis</a:t>
            </a: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Timestamp</a:t>
            </a: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Subject</a:t>
            </a: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Email Body Attachments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98038" y="2490397"/>
            <a:ext cx="302617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i="true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Email Monitoring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343400" y="2921685"/>
            <a:ext cx="3086100" cy="1784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Static Detection</a:t>
            </a: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Phishing Attempts</a:t>
            </a: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Misaddressed Emails</a:t>
            </a: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Unauthorized File Uploads</a:t>
            </a: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417758" y="2490397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i="true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Rule-Based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706100" y="2988360"/>
            <a:ext cx="3086100" cy="1423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Fuzzy Hashing</a:t>
            </a: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Hash Database</a:t>
            </a: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NLP Based</a:t>
            </a:r>
          </a:p>
          <a:p>
            <a:pPr algn="l">
              <a:lnSpc>
                <a:spcPts val="288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0700922" y="2559735"/>
            <a:ext cx="3086100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i="true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Content Matching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242538" y="2988360"/>
            <a:ext cx="3086100" cy="1784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Intention - Accidental or Intentional</a:t>
            </a: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Severity - High, Medium, Low</a:t>
            </a:r>
          </a:p>
          <a:p>
            <a:pPr algn="l">
              <a:lnSpc>
                <a:spcPts val="288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User Behavior Analysis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173200" y="2559735"/>
            <a:ext cx="2785647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0"/>
              </a:lnSpc>
            </a:pPr>
            <a:r>
              <a:rPr lang="en-US" sz="2900" i="true">
                <a:solidFill>
                  <a:srgbClr val="2B2C30"/>
                </a:solidFill>
                <a:latin typeface="Playfair Display Italics"/>
                <a:ea typeface="Playfair Display Italics"/>
                <a:cs typeface="Playfair Display Italics"/>
                <a:sym typeface="Playfair Display Italics"/>
              </a:rPr>
              <a:t>Classification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797082" y="9838160"/>
            <a:ext cx="1353788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Figure 04 : Gantt Chart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88318" y="3858579"/>
            <a:ext cx="11311363" cy="2493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5"/>
              </a:lnSpc>
            </a:pPr>
            <a:r>
              <a:rPr lang="en-US" b="true" sz="7650" spc="38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04 : EMPIRICAL RESULT ANALYSIS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96845" y="2084762"/>
            <a:ext cx="8027242" cy="2359138"/>
          </a:xfrm>
          <a:custGeom>
            <a:avLst/>
            <a:gdLst/>
            <a:ahLst/>
            <a:cxnLst/>
            <a:rect r="r" b="b" t="t" l="l"/>
            <a:pathLst>
              <a:path h="2359138" w="8027242">
                <a:moveTo>
                  <a:pt x="0" y="0"/>
                </a:moveTo>
                <a:lnTo>
                  <a:pt x="8027242" y="0"/>
                </a:lnTo>
                <a:lnTo>
                  <a:pt x="8027242" y="2359137"/>
                </a:lnTo>
                <a:lnTo>
                  <a:pt x="0" y="2359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078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96845" y="5521271"/>
            <a:ext cx="8027242" cy="3517517"/>
          </a:xfrm>
          <a:custGeom>
            <a:avLst/>
            <a:gdLst/>
            <a:ahLst/>
            <a:cxnLst/>
            <a:rect r="r" b="b" t="t" l="l"/>
            <a:pathLst>
              <a:path h="3517517" w="8027242">
                <a:moveTo>
                  <a:pt x="0" y="0"/>
                </a:moveTo>
                <a:lnTo>
                  <a:pt x="8027242" y="0"/>
                </a:lnTo>
                <a:lnTo>
                  <a:pt x="8027242" y="3517517"/>
                </a:lnTo>
                <a:lnTo>
                  <a:pt x="0" y="35175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078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549693" y="3553213"/>
            <a:ext cx="9518954" cy="3936117"/>
          </a:xfrm>
          <a:custGeom>
            <a:avLst/>
            <a:gdLst/>
            <a:ahLst/>
            <a:cxnLst/>
            <a:rect r="r" b="b" t="t" l="l"/>
            <a:pathLst>
              <a:path h="3936117" w="9518954">
                <a:moveTo>
                  <a:pt x="0" y="0"/>
                </a:moveTo>
                <a:lnTo>
                  <a:pt x="9518953" y="0"/>
                </a:lnTo>
                <a:lnTo>
                  <a:pt x="9518953" y="3936117"/>
                </a:lnTo>
                <a:lnTo>
                  <a:pt x="0" y="39361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547" t="-22148" r="-10175" b="-1279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EXPERIMENTAL SETUP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40228" y="7613155"/>
            <a:ext cx="1353788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Figure 06 : Zerotrace Acceptable Usage Policy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2458476" y="9220200"/>
            <a:ext cx="1353788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Figure 07 : Confidential Attachments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2458476" y="4567724"/>
            <a:ext cx="1353788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Figure 05 : Authorizing Users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EVALUATION METRICS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Object 4" id="4"/>
          <p:cNvGraphicFramePr/>
          <p:nvPr/>
        </p:nvGraphicFramePr>
        <p:xfrm>
          <a:off x="6209851" y="2518475"/>
          <a:ext cx="3190875" cy="2933700"/>
        </p:xfrm>
        <a:graphic>
          <a:graphicData uri="http://schemas.openxmlformats.org/presentationml/2006/ole">
            <p:oleObj imgW="3822700" imgH="35687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2375058" y="9424036"/>
            <a:ext cx="1353788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Table 03 : Evaluation Criteria and Results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222563" y="2142483"/>
            <a:ext cx="5923959" cy="6002034"/>
          </a:xfrm>
          <a:custGeom>
            <a:avLst/>
            <a:gdLst/>
            <a:ahLst/>
            <a:cxnLst/>
            <a:rect r="r" b="b" t="t" l="l"/>
            <a:pathLst>
              <a:path h="6002034" w="5923959">
                <a:moveTo>
                  <a:pt x="0" y="0"/>
                </a:moveTo>
                <a:lnTo>
                  <a:pt x="5923959" y="0"/>
                </a:lnTo>
                <a:lnTo>
                  <a:pt x="5923959" y="6002034"/>
                </a:lnTo>
                <a:lnTo>
                  <a:pt x="0" y="600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15378" y="2142483"/>
            <a:ext cx="10346418" cy="2043418"/>
          </a:xfrm>
          <a:custGeom>
            <a:avLst/>
            <a:gdLst/>
            <a:ahLst/>
            <a:cxnLst/>
            <a:rect r="r" b="b" t="t" l="l"/>
            <a:pathLst>
              <a:path h="2043418" w="10346418">
                <a:moveTo>
                  <a:pt x="0" y="0"/>
                </a:moveTo>
                <a:lnTo>
                  <a:pt x="10346419" y="0"/>
                </a:lnTo>
                <a:lnTo>
                  <a:pt x="10346419" y="2043418"/>
                </a:lnTo>
                <a:lnTo>
                  <a:pt x="0" y="204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EDGE CASE #1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2458476" y="8658867"/>
            <a:ext cx="1353788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Figure 08 : Phishing Email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19645" y="4490701"/>
            <a:ext cx="1353788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Figure 09: Alert Detected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49996" y="5791675"/>
            <a:ext cx="7877184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Why? - To detect accidental of incidental phishing attempts. External Email, Internal Forwards (repeated), Obfuscation, Encoding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86047" y="2145603"/>
            <a:ext cx="5848839" cy="5995795"/>
          </a:xfrm>
          <a:custGeom>
            <a:avLst/>
            <a:gdLst/>
            <a:ahLst/>
            <a:cxnLst/>
            <a:rect r="r" b="b" t="t" l="l"/>
            <a:pathLst>
              <a:path h="5995795" w="5848839">
                <a:moveTo>
                  <a:pt x="0" y="0"/>
                </a:moveTo>
                <a:lnTo>
                  <a:pt x="5848838" y="0"/>
                </a:lnTo>
                <a:lnTo>
                  <a:pt x="5848838" y="5995794"/>
                </a:lnTo>
                <a:lnTo>
                  <a:pt x="0" y="5995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69000" y="2385195"/>
            <a:ext cx="10481292" cy="1952141"/>
          </a:xfrm>
          <a:custGeom>
            <a:avLst/>
            <a:gdLst/>
            <a:ahLst/>
            <a:cxnLst/>
            <a:rect r="r" b="b" t="t" l="l"/>
            <a:pathLst>
              <a:path h="1952141" w="10481292">
                <a:moveTo>
                  <a:pt x="0" y="0"/>
                </a:moveTo>
                <a:lnTo>
                  <a:pt x="10481292" y="0"/>
                </a:lnTo>
                <a:lnTo>
                  <a:pt x="10481292" y="1952141"/>
                </a:lnTo>
                <a:lnTo>
                  <a:pt x="0" y="19521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EDGE CASE #2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2458476" y="8658867"/>
            <a:ext cx="1353788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Figure 10 : Misaddressed Email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19645" y="4490701"/>
            <a:ext cx="1353788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Figure 11: Alert Detected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49996" y="5791675"/>
            <a:ext cx="7877184" cy="207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Why? - To detect misaddressed emails (accidental), personal email uploads (intentional), Confidential Attachments, ZIP Attachments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372469" y="2146645"/>
            <a:ext cx="5875995" cy="5993711"/>
          </a:xfrm>
          <a:custGeom>
            <a:avLst/>
            <a:gdLst/>
            <a:ahLst/>
            <a:cxnLst/>
            <a:rect r="r" b="b" t="t" l="l"/>
            <a:pathLst>
              <a:path h="5993711" w="5875995">
                <a:moveTo>
                  <a:pt x="0" y="0"/>
                </a:moveTo>
                <a:lnTo>
                  <a:pt x="5875995" y="0"/>
                </a:lnTo>
                <a:lnTo>
                  <a:pt x="5875995" y="5993710"/>
                </a:lnTo>
                <a:lnTo>
                  <a:pt x="0" y="59937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19585" y="2146645"/>
            <a:ext cx="9538004" cy="2766021"/>
          </a:xfrm>
          <a:custGeom>
            <a:avLst/>
            <a:gdLst/>
            <a:ahLst/>
            <a:cxnLst/>
            <a:rect r="r" b="b" t="t" l="l"/>
            <a:pathLst>
              <a:path h="2766021" w="9538004">
                <a:moveTo>
                  <a:pt x="0" y="0"/>
                </a:moveTo>
                <a:lnTo>
                  <a:pt x="9538005" y="0"/>
                </a:lnTo>
                <a:lnTo>
                  <a:pt x="9538005" y="2766021"/>
                </a:lnTo>
                <a:lnTo>
                  <a:pt x="0" y="27660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EDGE CASE #3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2342238" y="8445155"/>
            <a:ext cx="1353788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Figure 12 : Normal Email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19645" y="5217466"/>
            <a:ext cx="1353788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Figure 13: Alert Detected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22171" y="6589685"/>
            <a:ext cx="7877184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Why? - To distinguish normal emails from suspicious ones, False Positives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421224"/>
            <a:ext cx="13208550" cy="339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11968" indent="-555984" lvl="1">
              <a:lnSpc>
                <a:spcPts val="6695"/>
              </a:lnSpc>
              <a:buFont typeface="Arial"/>
              <a:buChar char="•"/>
            </a:pPr>
            <a:r>
              <a:rPr lang="en-US" sz="5150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Distinguishes and Classifies Intention</a:t>
            </a:r>
          </a:p>
          <a:p>
            <a:pPr algn="l" marL="1111968" indent="-555984" lvl="1">
              <a:lnSpc>
                <a:spcPts val="6695"/>
              </a:lnSpc>
              <a:buFont typeface="Arial"/>
              <a:buChar char="•"/>
            </a:pPr>
            <a:r>
              <a:rPr lang="en-US" sz="5150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Customizable according to Organization’s needs</a:t>
            </a:r>
          </a:p>
          <a:p>
            <a:pPr algn="l" marL="1111968" indent="-555984" lvl="1">
              <a:lnSpc>
                <a:spcPts val="6695"/>
              </a:lnSpc>
              <a:buFont typeface="Arial"/>
              <a:buChar char="•"/>
            </a:pPr>
            <a:r>
              <a:rPr lang="en-US" sz="5150" spc="2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Lightweight and Resource Intensive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FINAL THOUGHTS 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28700" y="2800187"/>
          <a:ext cx="16230600" cy="6338960"/>
        </p:xfrm>
        <a:graphic>
          <a:graphicData uri="http://schemas.openxmlformats.org/drawingml/2006/table">
            <a:tbl>
              <a:tblPr/>
              <a:tblGrid>
                <a:gridCol w="2439175"/>
                <a:gridCol w="4536369"/>
                <a:gridCol w="9255056"/>
              </a:tblGrid>
              <a:tr h="95659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89"/>
                        </a:lnSpc>
                        <a:defRPr/>
                      </a:pPr>
                      <a:r>
                        <a:rPr lang="en-US" sz="184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SR. NO.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89"/>
                        </a:lnSpc>
                        <a:defRPr/>
                      </a:pPr>
                      <a:r>
                        <a:rPr lang="en-US" sz="184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TOPIC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64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9"/>
                        </a:lnSpc>
                        <a:defRPr/>
                      </a:pPr>
                      <a:r>
                        <a:rPr lang="en-US" sz="16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1.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9"/>
                        </a:lnSpc>
                        <a:defRPr/>
                      </a:pPr>
                      <a:r>
                        <a:rPr lang="en-US" sz="16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Introduction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9"/>
                        </a:lnSpc>
                        <a:defRPr/>
                      </a:pPr>
                      <a:r>
                        <a:rPr lang="en-US" sz="16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Motivation and Scope of the Project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64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9"/>
                        </a:lnSpc>
                        <a:defRPr/>
                      </a:pPr>
                      <a:r>
                        <a:rPr lang="en-US" sz="16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2.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9"/>
                        </a:lnSpc>
                        <a:defRPr/>
                      </a:pPr>
                      <a:r>
                        <a:rPr lang="en-US" sz="16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Theoretical Background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9"/>
                        </a:lnSpc>
                        <a:defRPr/>
                      </a:pPr>
                      <a:r>
                        <a:rPr lang="en-US" sz="16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Research Findings and Comparative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64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9"/>
                        </a:lnSpc>
                        <a:defRPr/>
                      </a:pPr>
                      <a:r>
                        <a:rPr lang="en-US" sz="16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3.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9"/>
                        </a:lnSpc>
                        <a:defRPr/>
                      </a:pPr>
                      <a:r>
                        <a:rPr lang="en-US" sz="16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Proposed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9"/>
                        </a:lnSpc>
                        <a:defRPr/>
                      </a:pPr>
                      <a:r>
                        <a:rPr lang="en-US" sz="16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Problem Statement Revisited, Framework, Methodology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64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9"/>
                        </a:lnSpc>
                        <a:defRPr/>
                      </a:pPr>
                      <a:r>
                        <a:rPr lang="en-US" sz="16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4.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9"/>
                        </a:lnSpc>
                        <a:defRPr/>
                      </a:pPr>
                      <a:r>
                        <a:rPr lang="en-US" sz="16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Empirical Result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9"/>
                        </a:lnSpc>
                        <a:defRPr/>
                      </a:pPr>
                      <a:r>
                        <a:rPr lang="en-US" sz="16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Experimental Setup, Evaluation Metrics, Testing/Implementation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764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9"/>
                        </a:lnSpc>
                        <a:defRPr/>
                      </a:pPr>
                      <a:r>
                        <a:rPr lang="en-US" sz="16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5.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9"/>
                        </a:lnSpc>
                        <a:defRPr/>
                      </a:pPr>
                      <a:r>
                        <a:rPr lang="en-US" sz="16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Conclusion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09"/>
                        </a:lnSpc>
                        <a:defRPr/>
                      </a:pPr>
                      <a:r>
                        <a:rPr lang="en-US" sz="164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Future Scope. Progress Report, References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TABLE OF CONTENTS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32713"/>
            <a:ext cx="13208550" cy="498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9252" indent="-469626" lvl="1">
              <a:lnSpc>
                <a:spcPts val="5655"/>
              </a:lnSpc>
              <a:buFont typeface="Arial"/>
              <a:buChar char="•"/>
            </a:pPr>
            <a:r>
              <a:rPr lang="en-US" sz="435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Machine Learning Integration</a:t>
            </a:r>
          </a:p>
          <a:p>
            <a:pPr algn="l" marL="939252" indent="-469626" lvl="1">
              <a:lnSpc>
                <a:spcPts val="5655"/>
              </a:lnSpc>
              <a:buFont typeface="Arial"/>
              <a:buChar char="•"/>
            </a:pPr>
            <a:r>
              <a:rPr lang="en-US" sz="435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Behavioral Baseline Profiling</a:t>
            </a:r>
          </a:p>
          <a:p>
            <a:pPr algn="l" marL="939252" indent="-469626" lvl="1">
              <a:lnSpc>
                <a:spcPts val="5655"/>
              </a:lnSpc>
              <a:buFont typeface="Arial"/>
              <a:buChar char="•"/>
            </a:pPr>
            <a:r>
              <a:rPr lang="en-US" sz="435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Advanced NLP Techniques</a:t>
            </a:r>
          </a:p>
          <a:p>
            <a:pPr algn="l" marL="939252" indent="-469626" lvl="1">
              <a:lnSpc>
                <a:spcPts val="5655"/>
              </a:lnSpc>
              <a:buFont typeface="Arial"/>
              <a:buChar char="•"/>
            </a:pPr>
            <a:r>
              <a:rPr lang="en-US" sz="435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Multi-Channel Monitoring</a:t>
            </a:r>
          </a:p>
          <a:p>
            <a:pPr algn="l" marL="939252" indent="-469626" lvl="1">
              <a:lnSpc>
                <a:spcPts val="5655"/>
              </a:lnSpc>
              <a:buFont typeface="Arial"/>
              <a:buChar char="•"/>
            </a:pPr>
            <a:r>
              <a:rPr lang="en-US" sz="435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SIEM Integration</a:t>
            </a:r>
          </a:p>
          <a:p>
            <a:pPr algn="l" marL="939252" indent="-469626" lvl="1">
              <a:lnSpc>
                <a:spcPts val="5655"/>
              </a:lnSpc>
              <a:buFont typeface="Arial"/>
              <a:buChar char="•"/>
            </a:pPr>
            <a:r>
              <a:rPr lang="en-US" sz="435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Macro Parsing </a:t>
            </a:r>
          </a:p>
          <a:p>
            <a:pPr algn="l" marL="939252" indent="-469626" lvl="1">
              <a:lnSpc>
                <a:spcPts val="5655"/>
              </a:lnSpc>
              <a:buFont typeface="Arial"/>
              <a:buChar char="•"/>
            </a:pPr>
            <a:r>
              <a:rPr lang="en-US" sz="4350" spc="2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Automated Response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FUTURE SCOPE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REFERENCES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-7086597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14350" y="2378441"/>
            <a:ext cx="17259300" cy="6134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4913"/>
              </a:lnSpc>
              <a:buFont typeface="Arial"/>
              <a:buChar char="•"/>
            </a:pPr>
            <a:r>
              <a:rPr lang="en-US" sz="2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Gelman, H., &amp; Hastings, J. D. (2025). Scalable and Ethical Insider Threat Detection through Data Synthesis and Analysis by LLMs. arXiv preprint arXiv:2502.07045. https://arxiv.org/abs/2502.07045</a:t>
            </a:r>
          </a:p>
          <a:p>
            <a:pPr algn="l" marL="453388" indent="-226694" lvl="1">
              <a:lnSpc>
                <a:spcPts val="4913"/>
              </a:lnSpc>
              <a:buFont typeface="Arial"/>
              <a:buChar char="•"/>
            </a:pPr>
            <a:r>
              <a:rPr lang="en-US" sz="2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Koli, L., Kalra, S., Thakur, R., Saifi, A., &amp; Singh, K. (2025). AI-Driven IRM: Transforming Insider Risk Management with Adaptive Scoring and LLM-Based Threat Detection. arXiv preprint arXiv:2505.03796. https://arxiv.org/abs/2505.03796</a:t>
            </a:r>
          </a:p>
          <a:p>
            <a:pPr algn="l" marL="453388" indent="-226694" lvl="1">
              <a:lnSpc>
                <a:spcPts val="4913"/>
              </a:lnSpc>
              <a:buFont typeface="Arial"/>
              <a:buChar char="•"/>
            </a:pPr>
            <a:r>
              <a:rPr lang="en-US" sz="2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Kantchelian, A., Neo, C., Stevens, R., Kim, H., Fu, Z., Momeni, S., ... &amp; Poletto, M. (2024). Facade: High-Precision Insider Threat Detection Using Deep Contextual Anomaly Detection. arXiv preprint arXiv:2412.06700. https://arxiv.org/abs/2412.06700</a:t>
            </a:r>
          </a:p>
          <a:p>
            <a:pPr algn="l" marL="453388" indent="-226694" lvl="1">
              <a:lnSpc>
                <a:spcPts val="4913"/>
              </a:lnSpc>
              <a:buFont typeface="Arial"/>
              <a:buChar char="•"/>
            </a:pPr>
            <a:r>
              <a:rPr lang="en-US" sz="2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Gayathri, R. G., et al. (2024). FedAT: Federated Adversarial Training for Distributed Insider Threat Detection. arXiv preprint arXiv:2409.13083. https://arxiv.org/abs/2409.13083</a:t>
            </a:r>
          </a:p>
          <a:p>
            <a:pPr algn="l" marL="453388" indent="-226694" lvl="1">
              <a:lnSpc>
                <a:spcPts val="4913"/>
              </a:lnSpc>
              <a:buFont typeface="Arial"/>
              <a:buChar char="•"/>
            </a:pPr>
            <a:r>
              <a:rPr lang="en-US" sz="2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Zhang, Y., Wang, H., &amp; Li, X. (2023). Insider Threat Detection Based on User Behavior Modeling and Anomaly Detection Algorithms. Applied Sciences, 9(19), 4018. https://www.mdpi.com/2076-3417/9/19/4018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6" y="4514765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31104" y="8613893"/>
            <a:ext cx="467602" cy="467602"/>
          </a:xfrm>
          <a:custGeom>
            <a:avLst/>
            <a:gdLst/>
            <a:ahLst/>
            <a:cxnLst/>
            <a:rect r="r" b="b" t="t" l="l"/>
            <a:pathLst>
              <a:path h="467602" w="467602">
                <a:moveTo>
                  <a:pt x="0" y="0"/>
                </a:moveTo>
                <a:lnTo>
                  <a:pt x="467602" y="0"/>
                </a:lnTo>
                <a:lnTo>
                  <a:pt x="467602" y="467603"/>
                </a:lnTo>
                <a:lnTo>
                  <a:pt x="0" y="4676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8980" y="9258300"/>
            <a:ext cx="551849" cy="519388"/>
          </a:xfrm>
          <a:custGeom>
            <a:avLst/>
            <a:gdLst/>
            <a:ahLst/>
            <a:cxnLst/>
            <a:rect r="r" b="b" t="t" l="l"/>
            <a:pathLst>
              <a:path h="519388" w="551849">
                <a:moveTo>
                  <a:pt x="0" y="0"/>
                </a:moveTo>
                <a:lnTo>
                  <a:pt x="551849" y="0"/>
                </a:lnTo>
                <a:lnTo>
                  <a:pt x="551849" y="519388"/>
                </a:lnTo>
                <a:lnTo>
                  <a:pt x="0" y="5193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6" y="5057775"/>
            <a:ext cx="15063570" cy="610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6"/>
              </a:lnSpc>
              <a:spcBef>
                <a:spcPct val="0"/>
              </a:spcBef>
            </a:pPr>
            <a:r>
              <a:rPr lang="en-US" b="true" sz="3447" spc="782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PRESENTED BY : DISHA SHARMA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0974" y="2265741"/>
            <a:ext cx="13985053" cy="1774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98"/>
              </a:lnSpc>
            </a:pPr>
            <a:r>
              <a:rPr lang="en-US" sz="14283" spc="71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8980" y="7863324"/>
            <a:ext cx="7862435" cy="864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Enrollment Number : 240103002014</a:t>
            </a:r>
          </a:p>
          <a:p>
            <a:pPr algn="l">
              <a:lnSpc>
                <a:spcPts val="3450"/>
              </a:lnSpc>
            </a:pPr>
            <a:r>
              <a:rPr lang="en-US" sz="23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98706" y="8680568"/>
            <a:ext cx="4381415" cy="475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3"/>
              </a:lnSpc>
            </a:pPr>
            <a:r>
              <a:rPr lang="en-US" sz="1275" u="sng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  <a:hlinkClick r:id="rId4" tooltip="https://www.linkedin.com/in/disha-sharma-0b9601218/"/>
              </a:rPr>
              <a:t>: https://www.linkedin.com/in/disha-sharma-0b9601218/</a:t>
            </a:r>
          </a:p>
          <a:p>
            <a:pPr algn="l">
              <a:lnSpc>
                <a:spcPts val="1913"/>
              </a:lnSpc>
            </a:pPr>
            <a:r>
              <a:rPr lang="en-US" sz="1275" u="sng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  <a:hlinkClick r:id="rId5" tooltip="https://www.linkedin.com/in/disha-sharma-0b9601218/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57067" y="9375603"/>
            <a:ext cx="4381415" cy="237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3"/>
              </a:lnSpc>
            </a:pPr>
            <a:r>
              <a:rPr lang="en-US" sz="1275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</a:t>
            </a:r>
            <a:r>
              <a:rPr lang="en-US" sz="1275" u="sng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  <a:hlinkClick r:id="rId6" tooltip="https://www.linkedin.com/in/disha-sharma-0b9601218/"/>
              </a:rPr>
              <a:t>https://github.com/Disha0611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88318" y="4487229"/>
            <a:ext cx="11311363" cy="1236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5"/>
              </a:lnSpc>
            </a:pPr>
            <a:r>
              <a:rPr lang="en-US" b="true" sz="7650" spc="38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01 :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95905"/>
            <a:ext cx="16242893" cy="1971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589" indent="-329295" lvl="1">
              <a:lnSpc>
                <a:spcPts val="3965"/>
              </a:lnSpc>
              <a:buFont typeface="Arial"/>
              <a:buChar char="•"/>
            </a:pPr>
            <a:r>
              <a:rPr lang="en-US" sz="3050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Complicated IT Environment </a:t>
            </a:r>
          </a:p>
          <a:p>
            <a:pPr algn="l" marL="658589" indent="-329295" lvl="1">
              <a:lnSpc>
                <a:spcPts val="3965"/>
              </a:lnSpc>
              <a:buFont typeface="Arial"/>
              <a:buChar char="•"/>
            </a:pPr>
            <a:r>
              <a:rPr lang="en-US" sz="3050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Inadequate Security Measures  </a:t>
            </a:r>
          </a:p>
          <a:p>
            <a:pPr algn="l" marL="658589" indent="-329295" lvl="1">
              <a:lnSpc>
                <a:spcPts val="3965"/>
              </a:lnSpc>
              <a:buFont typeface="Arial"/>
              <a:buChar char="•"/>
            </a:pPr>
            <a:r>
              <a:rPr lang="en-US" sz="3050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Lack of Employee Training and Awareness </a:t>
            </a:r>
          </a:p>
          <a:p>
            <a:pPr algn="l" marL="658589" indent="-329295" lvl="1">
              <a:lnSpc>
                <a:spcPts val="3965"/>
              </a:lnSpc>
              <a:buFont typeface="Arial"/>
              <a:buChar char="•"/>
            </a:pPr>
            <a:r>
              <a:rPr lang="en-US" sz="3050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Weak Enforcement Policies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MOTIVATION</a:t>
            </a:r>
          </a:p>
        </p:txBody>
      </p:sp>
      <p:sp>
        <p:nvSpPr>
          <p:cNvPr name="AutoShape 4" id="4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994579" y="6390324"/>
            <a:ext cx="16242893" cy="2466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589" indent="-329295" lvl="1">
              <a:lnSpc>
                <a:spcPts val="3965"/>
              </a:lnSpc>
              <a:buFont typeface="Arial"/>
              <a:buChar char="•"/>
            </a:pPr>
            <a:r>
              <a:rPr lang="en-US" sz="3050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83% of Organizations reported at least one Insider Threat. (IBM)</a:t>
            </a:r>
          </a:p>
          <a:p>
            <a:pPr algn="l" marL="658589" indent="-329295" lvl="1">
              <a:lnSpc>
                <a:spcPts val="3965"/>
              </a:lnSpc>
              <a:buFont typeface="Arial"/>
              <a:buChar char="•"/>
            </a:pPr>
            <a:r>
              <a:rPr lang="en-US" sz="3050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67% of insiders are likely to email sensitive data externally. (Teramind)</a:t>
            </a:r>
          </a:p>
          <a:p>
            <a:pPr algn="l" marL="658589" indent="-329295" lvl="1">
              <a:lnSpc>
                <a:spcPts val="3965"/>
              </a:lnSpc>
              <a:buFont typeface="Arial"/>
              <a:buChar char="•"/>
            </a:pPr>
            <a:r>
              <a:rPr lang="en-US" sz="3050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36% organizations only had effective access control solutions in place. (IBM)</a:t>
            </a:r>
          </a:p>
          <a:p>
            <a:pPr algn="l" marL="658589" indent="-329295" lvl="1">
              <a:lnSpc>
                <a:spcPts val="3965"/>
              </a:lnSpc>
              <a:buFont typeface="Arial"/>
              <a:buChar char="•"/>
            </a:pPr>
            <a:r>
              <a:rPr lang="en-US" sz="3050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54% of insiders already have credentialed access. (StationX)</a:t>
            </a:r>
          </a:p>
          <a:p>
            <a:pPr algn="l" marL="658589" indent="-329295" lvl="1">
              <a:lnSpc>
                <a:spcPts val="3965"/>
              </a:lnSpc>
              <a:buFont typeface="Arial"/>
              <a:buChar char="•"/>
            </a:pPr>
            <a:r>
              <a:rPr lang="en-US" sz="3050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44% insiders use applications that can leak data eg Email (StationX)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4579" y="2077421"/>
            <a:ext cx="16242893" cy="485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5"/>
              </a:lnSpc>
            </a:pPr>
            <a:r>
              <a:rPr lang="en-US" sz="3050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Reasons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771840"/>
            <a:ext cx="16252418" cy="485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5"/>
              </a:lnSpc>
            </a:pPr>
            <a:r>
              <a:rPr lang="en-US" sz="3050" spc="15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The Numbers :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194638" y="1965957"/>
            <a:ext cx="11588757" cy="6539966"/>
          </a:xfrm>
          <a:custGeom>
            <a:avLst/>
            <a:gdLst/>
            <a:ahLst/>
            <a:cxnLst/>
            <a:rect r="r" b="b" t="t" l="l"/>
            <a:pathLst>
              <a:path h="6539966" w="11588757">
                <a:moveTo>
                  <a:pt x="0" y="0"/>
                </a:moveTo>
                <a:lnTo>
                  <a:pt x="11588757" y="0"/>
                </a:lnTo>
                <a:lnTo>
                  <a:pt x="11588757" y="6539966"/>
                </a:lnTo>
                <a:lnTo>
                  <a:pt x="0" y="6539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717" r="0" b="-913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SCOPE OF THE PROJECT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53229" y="8629748"/>
            <a:ext cx="1353788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Figure 01 : A PERT chart created to organize the scope and roadmap of the project.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88318" y="3858579"/>
            <a:ext cx="11311363" cy="2493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5"/>
              </a:lnSpc>
            </a:pPr>
            <a:r>
              <a:rPr lang="en-US" b="true" sz="7650" spc="38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02 : THEORETICAL BACKGROUND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340603" y="3086100"/>
          <a:ext cx="15896868" cy="4114800"/>
        </p:xfrm>
        <a:graphic>
          <a:graphicData uri="http://schemas.openxmlformats.org/drawingml/2006/table">
            <a:tbl>
              <a:tblPr/>
              <a:tblGrid>
                <a:gridCol w="4841326"/>
                <a:gridCol w="11055542"/>
              </a:tblGrid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Detection Approach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Signature Based VS Anomaly Based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Suitability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Static Analysis VS Behavioral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Customization &amp; Extensibility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Small-scale VS Large-scale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7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Alerting &amp; Logging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CLI VS GUI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RESEARCH FINDINGS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53229" y="7467375"/>
            <a:ext cx="1353788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Table 01 : Findings From Literature Review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95" y="1760761"/>
            <a:ext cx="16230594" cy="38509"/>
          </a:xfrm>
          <a:prstGeom prst="line">
            <a:avLst/>
          </a:prstGeom>
          <a:ln cap="flat" w="9525">
            <a:solidFill>
              <a:srgbClr val="2B2C3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06871" y="942975"/>
            <a:ext cx="16230600" cy="65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0"/>
              </a:lnSpc>
              <a:spcBef>
                <a:spcPct val="0"/>
              </a:spcBef>
            </a:pPr>
            <a:r>
              <a:rPr lang="en-US" b="true" sz="3714" spc="843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COMPARATIVE ANALYSIS</a:t>
            </a:r>
          </a:p>
        </p:txBody>
      </p:sp>
      <p:graphicFrame>
        <p:nvGraphicFramePr>
          <p:cNvPr name="Object 4" id="4"/>
          <p:cNvGraphicFramePr/>
          <p:nvPr/>
        </p:nvGraphicFramePr>
        <p:xfrm>
          <a:off x="1259237" y="2828441"/>
          <a:ext cx="6591300" cy="2933700"/>
        </p:xfrm>
        <a:graphic>
          <a:graphicData uri="http://schemas.openxmlformats.org/presentationml/2006/ole">
            <p:oleObj imgW="7899400" imgH="42418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2706657" y="8951595"/>
            <a:ext cx="1353788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Table 02 : Comparative Analysis of Existing Tools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88318" y="4487229"/>
            <a:ext cx="11311363" cy="1236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5"/>
              </a:lnSpc>
            </a:pPr>
            <a:r>
              <a:rPr lang="en-US" b="true" sz="7650" spc="38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03 : PROPOSED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DAGm0yDsXFY</dc:identifier>
  <dcterms:modified xsi:type="dcterms:W3CDTF">2011-08-01T06:04:30Z</dcterms:modified>
  <cp:revision>1</cp:revision>
  <dc:title>DishaSharma_MinorProject_Presentation</dc:title>
</cp:coreProperties>
</file>