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57" r:id="rId2"/>
    <p:sldId id="408" r:id="rId3"/>
    <p:sldId id="492" r:id="rId4"/>
    <p:sldId id="484" r:id="rId5"/>
    <p:sldId id="493" r:id="rId6"/>
    <p:sldId id="494" r:id="rId7"/>
    <p:sldId id="495" r:id="rId8"/>
    <p:sldId id="496" r:id="rId9"/>
    <p:sldId id="497" r:id="rId10"/>
    <p:sldId id="498" r:id="rId11"/>
    <p:sldId id="499" r:id="rId12"/>
    <p:sldId id="522" r:id="rId13"/>
    <p:sldId id="523" r:id="rId14"/>
    <p:sldId id="524" r:id="rId15"/>
    <p:sldId id="500" r:id="rId16"/>
    <p:sldId id="506" r:id="rId17"/>
    <p:sldId id="507" r:id="rId18"/>
    <p:sldId id="508" r:id="rId19"/>
    <p:sldId id="509" r:id="rId20"/>
    <p:sldId id="510" r:id="rId21"/>
    <p:sldId id="501" r:id="rId22"/>
    <p:sldId id="502" r:id="rId23"/>
    <p:sldId id="503" r:id="rId24"/>
    <p:sldId id="504" r:id="rId25"/>
    <p:sldId id="505" r:id="rId26"/>
    <p:sldId id="518" r:id="rId27"/>
    <p:sldId id="511" r:id="rId28"/>
    <p:sldId id="512" r:id="rId29"/>
    <p:sldId id="514" r:id="rId30"/>
    <p:sldId id="515" r:id="rId31"/>
    <p:sldId id="516" r:id="rId32"/>
    <p:sldId id="517" r:id="rId33"/>
    <p:sldId id="519" r:id="rId34"/>
    <p:sldId id="520" r:id="rId35"/>
    <p:sldId id="521" r:id="rId36"/>
    <p:sldId id="46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656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06D20-265A-45AE-8D7F-1100293F805F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54D4B-AC91-4CBF-9F06-E2874E0FB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603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055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3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322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110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34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56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875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17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026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221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00093-A566-4883-87EB-6E6022A9D2E1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969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ndroid-how-to-request-permissions-in-android-applicati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s.android.com/apk/res/androi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781080"/>
            <a:ext cx="8546121" cy="5791192"/>
          </a:xfrm>
        </p:spPr>
        <p:txBody>
          <a:bodyPr>
            <a:normAutofit fontScale="85000" lnSpcReduction="20000"/>
          </a:bodyPr>
          <a:lstStyle/>
          <a:p>
            <a:endParaRPr lang="en-IN" sz="4800" b="1" dirty="0" smtClean="0">
              <a:solidFill>
                <a:schemeClr val="tx1"/>
              </a:solidFill>
            </a:endParaRPr>
          </a:p>
          <a:p>
            <a:r>
              <a:rPr lang="en-IN" sz="4800" b="1" dirty="0" smtClean="0">
                <a:solidFill>
                  <a:schemeClr val="tx1"/>
                </a:solidFill>
              </a:rPr>
              <a:t>Mobile Phone Security </a:t>
            </a: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IN" sz="2000" b="1" dirty="0" smtClean="0">
              <a:solidFill>
                <a:schemeClr val="tx1"/>
              </a:solidFill>
            </a:endParaRPr>
          </a:p>
          <a:p>
            <a:endParaRPr lang="en-IN" sz="2000" b="1" dirty="0" smtClean="0">
              <a:solidFill>
                <a:schemeClr val="tx1"/>
              </a:solidFill>
            </a:endParaRPr>
          </a:p>
          <a:p>
            <a:endParaRPr lang="en-IN" sz="2000" b="1" dirty="0" smtClean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Dr. </a:t>
            </a:r>
            <a:r>
              <a:rPr lang="en-US" sz="2000" b="1" dirty="0" err="1" smtClean="0">
                <a:solidFill>
                  <a:schemeClr val="tx1"/>
                </a:solidFill>
              </a:rPr>
              <a:t>Digvijaysinh</a:t>
            </a:r>
            <a:r>
              <a:rPr lang="en-US" sz="2000" b="1" dirty="0" smtClean="0">
                <a:solidFill>
                  <a:schemeClr val="tx1"/>
                </a:solidFill>
              </a:rPr>
              <a:t> Rathod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Associate Professor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(Cyber Security and Digital Forensics)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Institute of Forensic Science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Gujarat Forensic Sciences University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b="1" dirty="0" smtClean="0">
              <a:latin typeface="Calibri" pitchFamily="34" charset="0"/>
            </a:endParaRP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digvijay.rathod@gfsu.edu.in</a:t>
            </a:r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1928802"/>
            <a:ext cx="490973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 descr="GFSU: Courses, Admissions, Placements, Scholarships, Fe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5495" y="0"/>
            <a:ext cx="1120496" cy="14287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8201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576360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Normal permissions: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an app declares in its manifest that it needs a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normal permission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automatically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grants the app that permission at install time. </a:t>
            </a:r>
          </a:p>
          <a:p>
            <a:pPr marL="971550" lvl="1" indent="-514350" algn="just">
              <a:lnSpc>
                <a:spcPct val="150000"/>
              </a:lnSpc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The system doesn't prompt the user to grant normal permissions, and users cannot revoke these permissions.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Protection levels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576360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Signature permissions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system grants these app permissions at install time, but only when the app that attempts to use a permission is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signed by the same certificate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 the app that defines the permission.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It’s granted automatically by the system if both applications are signed with the same certificate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Protection levels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576360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Signature permissions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both applications have been developed by the same company, this means that they most certainly will share the same application signature (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signed with the same .</a:t>
            </a:r>
            <a:r>
              <a:rPr lang="en-US" sz="2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keystore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 we can take this into advantage and define a custom permission with this increased level of security — signature. 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Protection levels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576360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Signature permissions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are two major advantages of this:</a:t>
            </a: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There’s no need to prompt the user asking for a different type of permission in order to communicate with another application. </a:t>
            </a: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Since they share the same signature, the OS automatically grants this access; it’s expected that since the company behind them is the same they’re trustworthy.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Protection levels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576360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Signature permissions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are two major advantages of this:</a:t>
            </a: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Since this is addressed by the OS, there’s no need to implement a validation mechanism.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Protection levels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576360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Dangerous permissions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Dangerous permissions cover areas where the app wants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or resources that involve the user's private information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or could potentially affect the user's stored data or the operation of other apps.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For example, the ability to read the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user's contacts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a dangerous permission. 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Protection levels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576360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Dangerous permissions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android.permission_group.CALENDAR</a:t>
            </a: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android.permission.READ_CALENDAR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android.permission.WRITE_CALENDAR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android.permission_group.CAMERA</a:t>
            </a: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android.permission.CAMERA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android.permission_group.LOCATION</a:t>
            </a: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android.permission.ACCESS_FINE_LOCATION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android.permission.ACCESS_COARSE_LOCATION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Protection levels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576360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Dangerous permissions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android.permission_group.CONTACTS</a:t>
            </a: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android.permission.READ_CONTACTS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android.permission.WRITE_CONTACTS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android.permission.GET_ACCOUNTS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android.permission_group.MICROPHONE</a:t>
            </a: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android.permission.RECORD_AUDIO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android.permission_group.SENSORS</a:t>
            </a: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android.permission.BODY_SENSORS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Protection levels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576360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Dangerous permissions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android.permission_group.PHONE</a:t>
            </a: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android.permission.READ_PHONE_STATE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android.permission.CALL_PHONE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android.permission.READ_CALL_LOG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android.permission.WRITE_CALL_LOG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android.permission.ADD_VOICEMAIL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android.permission.USE_SIP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android.permission.PROCESS_OUTGOING_CALLS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71550" lvl="1" indent="-514350" algn="just">
              <a:lnSpc>
                <a:spcPct val="150000"/>
              </a:lnSpc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Protection levels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576360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Dangerous permissions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android.permission_group.SMS</a:t>
            </a: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android.permission.SEND_SMS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android.permission.RECEIVE_SMS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android.permission.READ_SMS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android.permission.RECEIVE_WAP_PUSH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android.permission.RECEIVE_MMS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android.permission.READ_CELL_BROADCASTS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</a:pP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Protection levels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590008"/>
            <a:ext cx="8546121" cy="546732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endParaRPr lang="en-IN" sz="2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IN" sz="4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 Permission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576360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Dangerous permissions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android.permission_group.STORAGE</a:t>
            </a: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android.permission.READ_EXTERNAL_STORAGE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android.permission.WRITE_EXTERNAL_STORAGE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71550" lvl="1" indent="-514350" algn="just">
              <a:lnSpc>
                <a:spcPct val="150000"/>
              </a:lnSpc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Protection levels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576360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Dangerous permissions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If an app declares that it needs a dangerous permission, the user has to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explicitly grant the permission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the app. 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Until the user approves the permission, your app cannot provide functionality that depends on that permission.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use a dangerous permission, your app must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prompt the user to grant permission at runtime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Protection levels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453528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the device is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running Android 6.0 (API level 23)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or higher, and the app's </a:t>
            </a:r>
            <a:r>
              <a:rPr lang="en-US" sz="2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targetSdkVersion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is 23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or higher, the user isn't notified of any app permissions at install time. 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Your app must ask the user to g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rant the dangerous permissions at runtime. 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your app requests permission, the user sees a system dialog (as shown in figure 1, left) telling the user which permission group your app is trying to access. The dialog includes a Deny and Allow button.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Runtime requests (Android 6.0 and higher) - marshmallow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453528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dialog includes a 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Deny and Allow button.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the user denies the permission request, the next time your app requests the permission, the dialog contains a checkbox that, when checked, indicates the user doesn't want to be prompted for the permission again</a:t>
            </a:r>
          </a:p>
          <a:p>
            <a:pPr marL="971550" lvl="1" indent="-514350" algn="just">
              <a:lnSpc>
                <a:spcPct val="150000"/>
              </a:lnSpc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Runtime requests (Android 6.0 and higher)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3548559"/>
            <a:ext cx="4019537" cy="280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453528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the device is running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5.1.1 (API level 22)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or lower, or the app's </a:t>
            </a:r>
            <a:r>
              <a:rPr lang="en-US" sz="2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targetSdkVersion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is 22 or lower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while running on any version of Android, the system automatically asks the user to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grant all dangerous permissions for your app at install-time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Install-time requests (Android 5.1.1 and below) - Lollipop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9602" y="3429000"/>
            <a:ext cx="1503902" cy="300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611188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the user clicks 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Accept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all permissions the app requests are granted. If the user denies the permissions request, the system cancels the installation of the app.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an app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update includes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need for additional permissions the user is prompted to accept those new permissions before updating the app.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Install-time requests (Android 5.1.1 and below)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Steps</a:t>
            </a:r>
            <a:endParaRPr lang="en-US" sz="2400" b="1" dirty="0" smtClean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6622" y="2746152"/>
            <a:ext cx="2372238" cy="5715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checkSelfPermission</a:t>
            </a:r>
            <a:endParaRPr lang="en-US" sz="2000" b="1" dirty="0"/>
          </a:p>
        </p:txBody>
      </p:sp>
      <p:sp>
        <p:nvSpPr>
          <p:cNvPr id="12" name="Diamond 11"/>
          <p:cNvSpPr/>
          <p:nvPr/>
        </p:nvSpPr>
        <p:spPr>
          <a:xfrm>
            <a:off x="2696364" y="2571744"/>
            <a:ext cx="928694" cy="92869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?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00100" y="3571876"/>
            <a:ext cx="219803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 smtClean="0"/>
              <a:t>PERMISSION_DENIED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935800" y="1214422"/>
            <a:ext cx="2714644" cy="5715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requestPermissions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6072198" y="1214422"/>
            <a:ext cx="2714644" cy="5715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u="sng" dirty="0" err="1" smtClean="0"/>
              <a:t>onRequestPermissionsResult</a:t>
            </a:r>
            <a:r>
              <a:rPr lang="en-US" sz="2000" u="sng" dirty="0" smtClean="0"/>
              <a:t>()</a:t>
            </a:r>
            <a:endParaRPr lang="en-US" sz="2000" dirty="0"/>
          </a:p>
        </p:txBody>
      </p:sp>
      <p:cxnSp>
        <p:nvCxnSpPr>
          <p:cNvPr id="17" name="Straight Arrow Connector 16"/>
          <p:cNvCxnSpPr>
            <a:stCxn id="9" idx="3"/>
            <a:endCxn id="12" idx="1"/>
          </p:cNvCxnSpPr>
          <p:nvPr/>
        </p:nvCxnSpPr>
        <p:spPr>
          <a:xfrm>
            <a:off x="2428860" y="3031904"/>
            <a:ext cx="267504" cy="41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2750331" y="2178835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5" idx="1"/>
          </p:cNvCxnSpPr>
          <p:nvPr/>
        </p:nvCxnSpPr>
        <p:spPr>
          <a:xfrm>
            <a:off x="5643570" y="150017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Diamond 21"/>
          <p:cNvSpPr/>
          <p:nvPr/>
        </p:nvSpPr>
        <p:spPr>
          <a:xfrm>
            <a:off x="6986108" y="2143116"/>
            <a:ext cx="928694" cy="92869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?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5" idx="2"/>
            <a:endCxn id="22" idx="0"/>
          </p:cNvCxnSpPr>
          <p:nvPr/>
        </p:nvCxnSpPr>
        <p:spPr>
          <a:xfrm rot="16200000" flipH="1">
            <a:off x="7261392" y="1954053"/>
            <a:ext cx="357190" cy="209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7140375" y="3393281"/>
            <a:ext cx="642148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3428992" y="5143512"/>
            <a:ext cx="2714644" cy="5715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Message or Go Ahead</a:t>
            </a:r>
            <a:endParaRPr lang="en-US" sz="2000" b="1" dirty="0"/>
          </a:p>
        </p:txBody>
      </p:sp>
      <p:sp>
        <p:nvSpPr>
          <p:cNvPr id="29" name="Diamond 28"/>
          <p:cNvSpPr/>
          <p:nvPr/>
        </p:nvSpPr>
        <p:spPr>
          <a:xfrm>
            <a:off x="7000892" y="3714752"/>
            <a:ext cx="928694" cy="92869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?</a:t>
            </a:r>
            <a:endParaRPr lang="en-US" dirty="0"/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3071802" y="3929066"/>
            <a:ext cx="3887603" cy="83099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grantResults.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Arial" pitchFamily="34" charset="0"/>
              </a:rPr>
              <a:t>length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0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&amp;&amp;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grantResults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] ==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PackageManager.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Arial" pitchFamily="34" charset="0"/>
              </a:rPr>
              <a:t>PERMISSION_GRANTED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86116" y="214311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No</a:t>
            </a:r>
            <a:endParaRPr lang="en-US" b="1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4143372" y="2357430"/>
            <a:ext cx="2857520" cy="584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requestCode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==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Arial" pitchFamily="34" charset="0"/>
              </a:rPr>
              <a:t>STORAGE_PERMISSION_CODE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15272" y="300037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Yes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858148" y="471488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Yes</a:t>
            </a:r>
            <a:endParaRPr lang="en-US" b="1" dirty="0"/>
          </a:p>
        </p:txBody>
      </p:sp>
      <p:cxnSp>
        <p:nvCxnSpPr>
          <p:cNvPr id="37" name="Shape 36"/>
          <p:cNvCxnSpPr>
            <a:stCxn id="29" idx="2"/>
            <a:endCxn id="28" idx="3"/>
          </p:cNvCxnSpPr>
          <p:nvPr/>
        </p:nvCxnSpPr>
        <p:spPr>
          <a:xfrm rot="5400000">
            <a:off x="6411529" y="4375554"/>
            <a:ext cx="785818" cy="132160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611188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Declare the permission in Android Manifest file: In Android permissions are declared in AndroidManifest.xml file using the uses-permission tag.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&lt;uses-permission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android:name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android.permission.READ_CONTACTS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 /&gt; 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Here we are declaring storage and camera permission.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Steps for Requesting permissions at run time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611188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Step-1 :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Declare the permission in Android Manifest file: In Android permissions are declared in AndroidManifest.xml file using the uses-permission tag.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&lt;uses-permission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android:name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android.permission.READ_CONTACTS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 /&gt; 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Here we are declaring storage and camera permission.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Steps for Requesting permissions at run time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611188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– II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Check whether permission is already granted or not. 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permission isn’t already granted, request user for the permission: 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order to use any service or feature, the permissions are required. 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Hence we have to ensure that the permissions are given for that. If not, then the permissions are requested.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Steps for Requesting permissions at run time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781080"/>
            <a:ext cx="8546121" cy="5467320"/>
          </a:xfrm>
        </p:spPr>
        <p:txBody>
          <a:bodyPr>
            <a:normAutofit/>
          </a:bodyPr>
          <a:lstStyle/>
          <a:p>
            <a:endParaRPr lang="en-IN" sz="4400" b="1" dirty="0" smtClean="0">
              <a:solidFill>
                <a:schemeClr val="tx1"/>
              </a:solidFill>
            </a:endParaRPr>
          </a:p>
          <a:p>
            <a:r>
              <a:rPr lang="en-IN" sz="4400" b="1" dirty="0" smtClean="0">
                <a:solidFill>
                  <a:schemeClr val="tx1"/>
                </a:solidFill>
              </a:rPr>
              <a:t>Reference </a:t>
            </a: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b="1" dirty="0" smtClean="0">
              <a:latin typeface="Calibri" pitchFamily="34" charset="0"/>
            </a:endParaRP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digvijay.rathod@gfsu.edu.in</a:t>
            </a:r>
            <a:endParaRPr lang="en-US" b="1" dirty="0"/>
          </a:p>
        </p:txBody>
      </p:sp>
      <p:pic>
        <p:nvPicPr>
          <p:cNvPr id="11" name="Picture 5" descr="GFSU: Courses, Admissions, Placements, Scholarships, Fe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3" y="0"/>
            <a:ext cx="1120496" cy="1428736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2857488" y="3071810"/>
            <a:ext cx="3357586" cy="12144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www.developer.google.com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428860" y="450057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3"/>
              </a:rPr>
              <a:t>https://www.geeksforgeeks.org/android-how-to-request-permissions-in-android-application/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201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611188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just">
              <a:lnSpc>
                <a:spcPct val="150000"/>
              </a:lnSpc>
            </a:pP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ContextCompat.checkSelfPermission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thisActivity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Manifest.permission.READ_CONTACTS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971550" lvl="1" indent="-514350" algn="just">
              <a:lnSpc>
                <a:spcPct val="150000"/>
              </a:lnSpc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!=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PackageManager.PERMISSION_GRANTED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971550" lvl="1" indent="-514350" algn="just">
              <a:lnSpc>
                <a:spcPct val="150000"/>
              </a:lnSpc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{ // Permission is not granted }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Steps for Requesting permissions at run time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611188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– III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Request Permissions: </a:t>
            </a: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PERMISSION_DENIED is returned from the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checkSelfPermission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 method in the above syntax, we need to prompt the user for that permission. Android provides several methods that can be used to request permission, such 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requestPermissions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().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Steps for Requesting permissions at run time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611188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just">
              <a:lnSpc>
                <a:spcPct val="150000"/>
              </a:lnSpc>
            </a:pP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ActivityCompat.requestPermissions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MainActivity.this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permissionArray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requestCode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Here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permissionArray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an array of type String.</a:t>
            </a:r>
            <a:endParaRPr lang="en-US" sz="2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Steps for Requesting permissions at run time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611188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– III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Request Permissions: </a:t>
            </a: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PERMISSION_DENIED is returned from the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checkSelfPermission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 method in the above syntax, we need to prompt the user for that permission. Android provides several methods that can be used to request permission, such 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requestPermissions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().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Steps for Requesting permissions at run time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611188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– III Override </a:t>
            </a:r>
            <a:r>
              <a:rPr lang="en-US" sz="2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onRequestPermissionsResult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 method: </a:t>
            </a: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onRequestPermissionsResult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 is called when user grant or decline the permission. </a:t>
            </a: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RequestCode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is one of the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parameteres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 this function which is used to check user action for corresponding request. </a:t>
            </a: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Here a toast message is shown indicating the permission and user action.</a:t>
            </a:r>
            <a:endParaRPr lang="en-US" sz="2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Steps for Requesting permissions at run time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611188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– III Override </a:t>
            </a:r>
            <a:r>
              <a:rPr lang="en-US" sz="2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onRequestPermissionsResult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 method:</a:t>
            </a:r>
          </a:p>
          <a:p>
            <a:pPr marL="971550" lvl="1" indent="-5143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Suntax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428750" lvl="2" indent="-514350" algn="just"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onRequestPermissionsResult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requestCode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String[] permissions,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grantResults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Steps for Requesting permissions at run time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781080"/>
            <a:ext cx="8546121" cy="5791192"/>
          </a:xfrm>
        </p:spPr>
        <p:txBody>
          <a:bodyPr>
            <a:normAutofit fontScale="85000" lnSpcReduction="20000"/>
          </a:bodyPr>
          <a:lstStyle/>
          <a:p>
            <a:endParaRPr lang="en-IN" sz="4800" b="1" dirty="0" smtClean="0">
              <a:solidFill>
                <a:schemeClr val="tx1"/>
              </a:solidFill>
            </a:endParaRPr>
          </a:p>
          <a:p>
            <a:r>
              <a:rPr lang="en-IN" sz="4800" b="1" dirty="0" smtClean="0">
                <a:solidFill>
                  <a:schemeClr val="tx1"/>
                </a:solidFill>
              </a:rPr>
              <a:t>Mobile Phone Security </a:t>
            </a: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IN" sz="2000" b="1" dirty="0" smtClean="0">
              <a:solidFill>
                <a:schemeClr val="tx1"/>
              </a:solidFill>
            </a:endParaRPr>
          </a:p>
          <a:p>
            <a:endParaRPr lang="en-IN" sz="2000" b="1" dirty="0" smtClean="0">
              <a:solidFill>
                <a:schemeClr val="tx1"/>
              </a:solidFill>
            </a:endParaRPr>
          </a:p>
          <a:p>
            <a:endParaRPr lang="en-IN" sz="2000" b="1" dirty="0" smtClean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Dr. </a:t>
            </a:r>
            <a:r>
              <a:rPr lang="en-US" sz="2000" b="1" dirty="0" err="1" smtClean="0">
                <a:solidFill>
                  <a:schemeClr val="tx1"/>
                </a:solidFill>
              </a:rPr>
              <a:t>Digvijaysinh</a:t>
            </a:r>
            <a:r>
              <a:rPr lang="en-US" sz="2000" b="1" dirty="0" smtClean="0">
                <a:solidFill>
                  <a:schemeClr val="tx1"/>
                </a:solidFill>
              </a:rPr>
              <a:t> Rathod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Associate Professor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(Cyber Security and Digital Forensics)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Institute of Forensic Science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Gujarat Forensic Sciences University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b="1" dirty="0" smtClean="0">
              <a:latin typeface="Calibri" pitchFamily="34" charset="0"/>
            </a:endParaRP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digvijay.rathod@gfsu.edu.in</a:t>
            </a:r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1928802"/>
            <a:ext cx="490973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 descr="GFSU: Courses, Admissions, Placements, Scholarships, Fe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5495" y="0"/>
            <a:ext cx="1120496" cy="14287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8201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576360"/>
            <a:ext cx="8546121" cy="5467320"/>
          </a:xfrm>
        </p:spPr>
        <p:txBody>
          <a:bodyPr>
            <a:noAutofit/>
          </a:bodyPr>
          <a:lstStyle/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purpose of a 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permission is to protect the privacy of an Android user. 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apps must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request permission to access sensitive user data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(such as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contacts and SMS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as well as certain system features (such as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camera and internet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Depending on the feature, the system might grant the permission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automatically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or might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prompt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user to approve the request.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Permissions overview</a:t>
            </a:r>
            <a:endParaRPr lang="en-US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576360"/>
            <a:ext cx="8546121" cy="5467320"/>
          </a:xfrm>
        </p:spPr>
        <p:txBody>
          <a:bodyPr>
            <a:noAutofit/>
          </a:bodyPr>
          <a:lstStyle/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central design point of the Android security architecture is that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 app, by default, has permission to perform any operations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that would adversely impact other apps, the operating system, or the user.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This includes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reading or writing the user's private data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(such as contacts or emails), reading or writing another app's files, performing network access, keeping the device awake, and so on.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Permissions overview</a:t>
            </a:r>
            <a:endParaRPr lang="en-US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576360"/>
            <a:ext cx="8546121" cy="5467320"/>
          </a:xfrm>
        </p:spPr>
        <p:txBody>
          <a:bodyPr>
            <a:noAutofit/>
          </a:bodyPr>
          <a:lstStyle/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app must publicize the permissions it requires by including 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&lt;uses-permission&gt; 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tags in the app manifest. 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example, an app that needs to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send SMS messages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would have this line in the manifest:</a:t>
            </a:r>
          </a:p>
          <a:p>
            <a:pPr marL="914400" lvl="1" indent="-457200" algn="just"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	&lt;manifest </a:t>
            </a:r>
            <a:r>
              <a:rPr lang="en-US" sz="1800" dirty="0" err="1" smtClean="0">
                <a:solidFill>
                  <a:schemeClr val="tx1"/>
                </a:solidFill>
              </a:rPr>
              <a:t>xmlns:android</a:t>
            </a:r>
            <a:r>
              <a:rPr lang="en-US" sz="1800" dirty="0" smtClean="0">
                <a:solidFill>
                  <a:schemeClr val="tx1"/>
                </a:solidFill>
              </a:rPr>
              <a:t>=</a:t>
            </a:r>
            <a:r>
              <a:rPr lang="en-US" sz="1800" dirty="0" smtClean="0">
                <a:solidFill>
                  <a:schemeClr val="tx1"/>
                </a:solidFill>
                <a:hlinkClick r:id="rId3"/>
              </a:rPr>
              <a:t>http://schemas.android.com/apk/res/android</a:t>
            </a: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 package="</a:t>
            </a:r>
            <a:r>
              <a:rPr lang="en-US" sz="1800" dirty="0" err="1" smtClean="0">
                <a:solidFill>
                  <a:schemeClr val="tx1"/>
                </a:solidFill>
              </a:rPr>
              <a:t>com.example.snazzyapp</a:t>
            </a:r>
            <a:r>
              <a:rPr lang="en-US" sz="1800" dirty="0" smtClean="0">
                <a:solidFill>
                  <a:schemeClr val="tx1"/>
                </a:solidFill>
              </a:rPr>
              <a:t>"&gt;</a:t>
            </a:r>
          </a:p>
          <a:p>
            <a:pPr marL="914400" lvl="1" indent="-457200" algn="just">
              <a:lnSpc>
                <a:spcPct val="150000"/>
              </a:lnSpc>
            </a:pPr>
            <a:r>
              <a:rPr lang="en-US" sz="1800" b="1" dirty="0" smtClean="0">
                <a:solidFill>
                  <a:schemeClr val="tx1"/>
                </a:solidFill>
              </a:rPr>
              <a:t>	&lt;uses-permission </a:t>
            </a:r>
            <a:r>
              <a:rPr lang="en-US" sz="1800" b="1" dirty="0" err="1" smtClean="0">
                <a:solidFill>
                  <a:schemeClr val="tx1"/>
                </a:solidFill>
              </a:rPr>
              <a:t>android:name</a:t>
            </a:r>
            <a:r>
              <a:rPr lang="en-US" sz="1800" b="1" dirty="0" smtClean="0">
                <a:solidFill>
                  <a:schemeClr val="tx1"/>
                </a:solidFill>
              </a:rPr>
              <a:t>="</a:t>
            </a:r>
            <a:r>
              <a:rPr lang="en-US" sz="1800" b="1" dirty="0" err="1" smtClean="0">
                <a:solidFill>
                  <a:schemeClr val="tx1"/>
                </a:solidFill>
              </a:rPr>
              <a:t>android.permission.SEND_SMS</a:t>
            </a:r>
            <a:r>
              <a:rPr lang="en-US" sz="1800" b="1" dirty="0" smtClean="0">
                <a:solidFill>
                  <a:schemeClr val="tx1"/>
                </a:solidFill>
              </a:rPr>
              <a:t>"/&gt;</a:t>
            </a:r>
          </a:p>
          <a:p>
            <a:pPr marL="914400" lvl="1" indent="-457200" algn="l"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	&lt;application...&gt;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        ...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    &lt;/application&gt;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&lt;/manifest&gt;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Permission approval</a:t>
            </a:r>
            <a:endParaRPr lang="en-US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576360"/>
            <a:ext cx="8546121" cy="5467320"/>
          </a:xfrm>
        </p:spPr>
        <p:txBody>
          <a:bodyPr>
            <a:noAutofit/>
          </a:bodyPr>
          <a:lstStyle/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your app lists 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normal permissions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its manifest (that is, permissions that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don't pose much risk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the user's privacy or the device's operation), the system automatically grants those permissions to your app.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your app lists 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dangerous permissions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its manifest (that is, permissions that could potentially affect the user's privacy or the device's normal operation), such as the 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SEND_SMS permission above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the user must explicitly agree to grant those permissions.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Permission approval</a:t>
            </a:r>
            <a:endParaRPr lang="en-US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576360"/>
            <a:ext cx="8546121" cy="5467320"/>
          </a:xfrm>
        </p:spPr>
        <p:txBody>
          <a:bodyPr>
            <a:noAutofit/>
          </a:bodyPr>
          <a:lstStyle/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Permissions are divided into several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protection levels. 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protection level affects whether runtime permission requests are required.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are three protection levels that affect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third-party apps: normal, signature, and dangerous permissions.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Protection levels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576360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Normal permissions: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Normal permissions cover areas where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your app needs to access data or resources outside the app's sandbox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but where there's very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little risk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the user's privacy or the operation of other apps. 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example, permission to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 the time zone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a normal permission.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Protection levels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34295</TotalTime>
  <Words>932</Words>
  <Application>Microsoft Office PowerPoint</Application>
  <PresentationFormat>On-screen Show (4:3)</PresentationFormat>
  <Paragraphs>290</Paragraphs>
  <Slides>36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digvijay</dc:creator>
  <cp:lastModifiedBy>Windows User</cp:lastModifiedBy>
  <cp:revision>687</cp:revision>
  <dcterms:created xsi:type="dcterms:W3CDTF">2018-03-30T10:15:50Z</dcterms:created>
  <dcterms:modified xsi:type="dcterms:W3CDTF">2020-09-02T06:31:03Z</dcterms:modified>
</cp:coreProperties>
</file>