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8" d="100"/>
          <a:sy n="88" d="100"/>
        </p:scale>
        <p:origin x="3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B0AC9-1A18-4C38-B726-D66D338215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A80EF-3C30-4634-8FCD-D54FB942B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1922E4-630F-4632-8201-DCC9C8E56799}"/>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8ECB661D-44B9-4C16-ACA9-259F04AC0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2576D-2F5E-4DAA-9975-17EDAD7C4517}"/>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2980604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4AD0-8489-4FA4-A541-E62790A3504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19584-6AD3-46FE-A37F-04686E2B46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881B2A-DC92-4FED-9DF2-05DDD3CCD743}"/>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8331FA90-99C7-454B-897A-EABD7242F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4817E-A77D-4358-82A2-93811A614943}"/>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256218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ACB3F-7C4B-463E-95F4-25301E7FD3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BF94A7-7B31-4C0E-9D84-D71AB461EB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F16CC2-E390-4F95-A9DB-94CCD8C098E6}"/>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401EF74C-33C7-48E3-AB7E-C4421C7C12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CA9B61-B8E1-4208-AF7A-73F498A5110C}"/>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3532188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81E14-9CA0-4F19-ACF0-CAF8B03A43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97A57D-27DF-4841-BD21-FB09BB2DB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9E2038-7840-42D6-936F-946A8EE02176}"/>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D23BD64A-EFB1-499B-A299-4DC3F90D9E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6F5A08-59D4-49B6-A444-F827F1C51837}"/>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1307672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7A04C-6DC7-42A0-AFD8-9716F2E27A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724969-EEC0-4897-BFE6-B9994B3D1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58FFB8-BF52-4987-8821-D9EBCC5ED905}"/>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4D830B70-9534-4C01-A5A4-29692A4A4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2C0D21-ECCB-4125-8E6A-FBE97F135FB9}"/>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39699327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A8153-6812-47E5-B68A-A165FD2621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B1925-35B1-407E-86C3-3F55C0ED8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CDAD407-2B78-4594-A871-EFC703FDC4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697E03-5C08-4F43-889E-3C125EE4B08A}"/>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6" name="Footer Placeholder 5">
            <a:extLst>
              <a:ext uri="{FF2B5EF4-FFF2-40B4-BE49-F238E27FC236}">
                <a16:creationId xmlns:a16="http://schemas.microsoft.com/office/drawing/2014/main" id="{D7BE118A-EC4F-4A35-9CBA-478F1438C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1364DA-3DA9-46D2-97B2-513B2F8A5355}"/>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29734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8F6C-FF01-4252-B420-64A549183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E3DCFC-305D-45FE-8872-10232EE823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924485-2AC0-4847-AF9F-1D3C6F8FEB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14E883-3DD2-4B5B-82DF-7D7ADB4E3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C3554-756E-47E7-A81D-10B2D77C7E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373C3B-21E5-4DD1-B7DC-68516968F5AF}"/>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8" name="Footer Placeholder 7">
            <a:extLst>
              <a:ext uri="{FF2B5EF4-FFF2-40B4-BE49-F238E27FC236}">
                <a16:creationId xmlns:a16="http://schemas.microsoft.com/office/drawing/2014/main" id="{DE3AE555-D2FA-4C0C-90C7-A9B9F2C60B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FA86C4B-846E-4341-8A4F-62FB9606F06E}"/>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3536534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DDFEB-53C1-4EFB-84C8-8E69B5E5D3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7FBC37-C428-4F97-82DA-9839DA1A04A8}"/>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4" name="Footer Placeholder 3">
            <a:extLst>
              <a:ext uri="{FF2B5EF4-FFF2-40B4-BE49-F238E27FC236}">
                <a16:creationId xmlns:a16="http://schemas.microsoft.com/office/drawing/2014/main" id="{F94C01F6-446F-4499-B30E-532F3D98637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69E979-8940-487A-888F-4FD6EFAAE896}"/>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500938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F31F4-0ED5-45EB-83C4-096DE3D91059}"/>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3" name="Footer Placeholder 2">
            <a:extLst>
              <a:ext uri="{FF2B5EF4-FFF2-40B4-BE49-F238E27FC236}">
                <a16:creationId xmlns:a16="http://schemas.microsoft.com/office/drawing/2014/main" id="{462DFBC6-0B2D-4556-BCE4-E7B42BE1C6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DF544E-A01B-4A23-98B6-D5204815403C}"/>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65822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BA603-7B4D-4BB2-82A5-650C3726A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D087E-408A-44AB-8A03-BEB94744A0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6C6FF0-613F-454F-840B-78BE83D4F7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9F2751-FA85-4AE7-AC36-6A0F5C4BDEAC}"/>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6" name="Footer Placeholder 5">
            <a:extLst>
              <a:ext uri="{FF2B5EF4-FFF2-40B4-BE49-F238E27FC236}">
                <a16:creationId xmlns:a16="http://schemas.microsoft.com/office/drawing/2014/main" id="{F32EE1A7-2552-4333-B623-0607C3C826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920F26-001E-423D-8566-FDC513A891EE}"/>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264268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E66B-F6EF-419A-BD95-BCCAE051E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DBC585-CDFA-41D2-87E1-57D89152E2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D60AF9-A882-4FD5-87C2-F585367E5E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8EEEEA-E4F5-4288-9461-901E35B7D4DA}"/>
              </a:ext>
            </a:extLst>
          </p:cNvPr>
          <p:cNvSpPr>
            <a:spLocks noGrp="1"/>
          </p:cNvSpPr>
          <p:nvPr>
            <p:ph type="dt" sz="half" idx="10"/>
          </p:nvPr>
        </p:nvSpPr>
        <p:spPr/>
        <p:txBody>
          <a:bodyPr/>
          <a:lstStyle/>
          <a:p>
            <a:fld id="{0FADF274-2C8E-4708-B2A2-4DD808CF2BD5}" type="datetimeFigureOut">
              <a:rPr lang="en-US" smtClean="0"/>
              <a:t>22-Sep-20</a:t>
            </a:fld>
            <a:endParaRPr lang="en-US"/>
          </a:p>
        </p:txBody>
      </p:sp>
      <p:sp>
        <p:nvSpPr>
          <p:cNvPr id="6" name="Footer Placeholder 5">
            <a:extLst>
              <a:ext uri="{FF2B5EF4-FFF2-40B4-BE49-F238E27FC236}">
                <a16:creationId xmlns:a16="http://schemas.microsoft.com/office/drawing/2014/main" id="{25332196-2FB7-4411-A78E-D0B73FDC4D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2E514-BDEE-4152-AC1D-B5157506090D}"/>
              </a:ext>
            </a:extLst>
          </p:cNvPr>
          <p:cNvSpPr>
            <a:spLocks noGrp="1"/>
          </p:cNvSpPr>
          <p:nvPr>
            <p:ph type="sldNum" sz="quarter" idx="12"/>
          </p:nvPr>
        </p:nvSpPr>
        <p:spPr/>
        <p:txBody>
          <a:bodyPr/>
          <a:lstStyle/>
          <a:p>
            <a:fld id="{E3C3B8F0-C7F1-47E0-8B96-2BCB6CED5558}" type="slidenum">
              <a:rPr lang="en-US" smtClean="0"/>
              <a:t>‹#›</a:t>
            </a:fld>
            <a:endParaRPr lang="en-US"/>
          </a:p>
        </p:txBody>
      </p:sp>
    </p:spTree>
    <p:extLst>
      <p:ext uri="{BB962C8B-B14F-4D97-AF65-F5344CB8AC3E}">
        <p14:creationId xmlns:p14="http://schemas.microsoft.com/office/powerpoint/2010/main" val="2463427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4CF657-C4C8-493E-9551-CF750C8DA6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6FD975-754C-474F-B71B-A80DBEADD3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B9F1A-6CA2-446F-930D-CA67996E67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DF274-2C8E-4708-B2A2-4DD808CF2BD5}" type="datetimeFigureOut">
              <a:rPr lang="en-US" smtClean="0"/>
              <a:t>22-Sep-20</a:t>
            </a:fld>
            <a:endParaRPr lang="en-US"/>
          </a:p>
        </p:txBody>
      </p:sp>
      <p:sp>
        <p:nvSpPr>
          <p:cNvPr id="5" name="Footer Placeholder 4">
            <a:extLst>
              <a:ext uri="{FF2B5EF4-FFF2-40B4-BE49-F238E27FC236}">
                <a16:creationId xmlns:a16="http://schemas.microsoft.com/office/drawing/2014/main" id="{6640F599-3128-4444-8BED-F247F4FBB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A542B0-4729-4798-BF64-12B726C5DD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C3B8F0-C7F1-47E0-8B96-2BCB6CED5558}" type="slidenum">
              <a:rPr lang="en-US" smtClean="0"/>
              <a:t>‹#›</a:t>
            </a:fld>
            <a:endParaRPr lang="en-US"/>
          </a:p>
        </p:txBody>
      </p:sp>
    </p:spTree>
    <p:extLst>
      <p:ext uri="{BB962C8B-B14F-4D97-AF65-F5344CB8AC3E}">
        <p14:creationId xmlns:p14="http://schemas.microsoft.com/office/powerpoint/2010/main" val="2263390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DC03-0ADD-431D-9B4D-E63AA715B9B1}"/>
              </a:ext>
            </a:extLst>
          </p:cNvPr>
          <p:cNvSpPr>
            <a:spLocks noGrp="1"/>
          </p:cNvSpPr>
          <p:nvPr>
            <p:ph type="ctrTitle"/>
          </p:nvPr>
        </p:nvSpPr>
        <p:spPr/>
        <p:txBody>
          <a:bodyPr/>
          <a:lstStyle/>
          <a:p>
            <a:r>
              <a:rPr lang="en-US" dirty="0"/>
              <a:t>Port</a:t>
            </a:r>
          </a:p>
        </p:txBody>
      </p:sp>
      <p:sp>
        <p:nvSpPr>
          <p:cNvPr id="3" name="Subtitle 2">
            <a:extLst>
              <a:ext uri="{FF2B5EF4-FFF2-40B4-BE49-F238E27FC236}">
                <a16:creationId xmlns:a16="http://schemas.microsoft.com/office/drawing/2014/main" id="{BAD98B5F-48CF-4466-AE76-2F493B0EC7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45680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9811B7-F7C9-4859-A2E7-D5C9719D2986}"/>
              </a:ext>
            </a:extLst>
          </p:cNvPr>
          <p:cNvSpPr>
            <a:spLocks noGrp="1"/>
          </p:cNvSpPr>
          <p:nvPr>
            <p:ph idx="1"/>
          </p:nvPr>
        </p:nvSpPr>
        <p:spPr>
          <a:xfrm>
            <a:off x="838200" y="278674"/>
            <a:ext cx="10515600" cy="6740435"/>
          </a:xfrm>
        </p:spPr>
        <p:txBody>
          <a:bodyPr>
            <a:normAutofit/>
          </a:bodyPr>
          <a:lstStyle/>
          <a:p>
            <a:pPr marL="0" indent="0">
              <a:buNone/>
            </a:pPr>
            <a:r>
              <a:rPr lang="en-US" sz="2000" dirty="0"/>
              <a:t>a seaport, literally a port at or on the sea. Everyone wanting to dock there—requesting landing services—uses the same port. </a:t>
            </a:r>
          </a:p>
          <a:p>
            <a:pPr marL="0" indent="0">
              <a:buNone/>
            </a:pPr>
            <a:r>
              <a:rPr lang="en-US" sz="2000" dirty="0"/>
              <a:t>Seaports work with berth numbers assigned to individual boats. The port name and the berth number combine into the "who, what, and where" of boat identification.</a:t>
            </a:r>
          </a:p>
          <a:p>
            <a:r>
              <a:rPr lang="en-US" sz="2000" dirty="0"/>
              <a:t>user's numerical identifier on the Internet. Depending on connection type and service provider, a user's IP address may or may not remain the same with each connection to or "docking" on the Internet.</a:t>
            </a:r>
          </a:p>
          <a:p>
            <a:r>
              <a:rPr lang="en-US" sz="2000" dirty="0"/>
              <a:t>A computer port is a type of electronic, software- or programming-related docking point through which information flows from a program on your computer or to your computer from the Internet or another computer in a network. </a:t>
            </a:r>
          </a:p>
          <a:p>
            <a:r>
              <a:rPr lang="en-US" sz="2000" dirty="0"/>
              <a:t>In computer terms, a computer or a program connects to somewhere or something else on the Internet via a port. Port numbers and the user's IP address combine into the "who does what" information kept by every Internet Service Provider.</a:t>
            </a:r>
          </a:p>
          <a:p>
            <a:endParaRPr lang="en-US" sz="2000" dirty="0"/>
          </a:p>
        </p:txBody>
      </p:sp>
    </p:spTree>
    <p:extLst>
      <p:ext uri="{BB962C8B-B14F-4D97-AF65-F5344CB8AC3E}">
        <p14:creationId xmlns:p14="http://schemas.microsoft.com/office/powerpoint/2010/main" val="1655108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BACBBF-6A40-4441-A701-D73A9D32C87B}"/>
              </a:ext>
            </a:extLst>
          </p:cNvPr>
          <p:cNvSpPr>
            <a:spLocks noGrp="1"/>
          </p:cNvSpPr>
          <p:nvPr>
            <p:ph idx="1"/>
          </p:nvPr>
        </p:nvSpPr>
        <p:spPr>
          <a:xfrm>
            <a:off x="838200" y="536757"/>
            <a:ext cx="10515600" cy="4351338"/>
          </a:xfrm>
        </p:spPr>
        <p:txBody>
          <a:bodyPr>
            <a:normAutofit/>
          </a:bodyPr>
          <a:lstStyle/>
          <a:p>
            <a:r>
              <a:rPr lang="en-US" sz="2000" dirty="0"/>
              <a:t>Ports are numbered for consistency and programming. The most commonly used and best known ports are those numbered 0 to 1023 dedicated for Internet use, but they can extend far higher for specialized purposes. Each port set or range is assigned specialized jobs or functions, and that's generally all they do. Usually, all identical system services or functions use the same port numbers on the receiving servers.</a:t>
            </a:r>
          </a:p>
          <a:p>
            <a:r>
              <a:rPr lang="en-US" sz="2000" dirty="0"/>
              <a:t>For example, all computers accessing or requesting Quote of the Day will always use port 17, because that port is officially reserved for that purpose, and only requests for that service use port 17. Outgoing information is channeled through a different or private port, keeping the "incoming line" open for others. Email received on a local computer generally uses a TCP port 25. File Transport Protocol or FTP uses port 21, to name only a few port assignments.</a:t>
            </a:r>
          </a:p>
          <a:p>
            <a:endParaRPr lang="en-US" sz="2000" dirty="0"/>
          </a:p>
        </p:txBody>
      </p:sp>
    </p:spTree>
    <p:extLst>
      <p:ext uri="{BB962C8B-B14F-4D97-AF65-F5344CB8AC3E}">
        <p14:creationId xmlns:p14="http://schemas.microsoft.com/office/powerpoint/2010/main" val="3875570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BCA57-A561-469C-BEB3-68C16FEED943}"/>
              </a:ext>
            </a:extLst>
          </p:cNvPr>
          <p:cNvSpPr>
            <a:spLocks noGrp="1"/>
          </p:cNvSpPr>
          <p:nvPr>
            <p:ph idx="1"/>
          </p:nvPr>
        </p:nvSpPr>
        <p:spPr>
          <a:xfrm>
            <a:off x="838200" y="528048"/>
            <a:ext cx="10515600" cy="4351338"/>
          </a:xfrm>
        </p:spPr>
        <p:txBody>
          <a:bodyPr>
            <a:normAutofit/>
          </a:bodyPr>
          <a:lstStyle/>
          <a:p>
            <a:r>
              <a:rPr lang="en-US" sz="1800" b="1" dirty="0"/>
              <a:t>Port Range</a:t>
            </a:r>
          </a:p>
          <a:p>
            <a:endParaRPr lang="en-US" sz="1800" b="1" dirty="0"/>
          </a:p>
          <a:p>
            <a:r>
              <a:rPr lang="en-US" sz="1800" b="1" dirty="0"/>
              <a:t>0 to 1023</a:t>
            </a:r>
            <a:r>
              <a:rPr lang="en-US" sz="1800" dirty="0"/>
              <a:t> - Well known port numbers. Only special companies like Apple QuickTime, MSN, SQL Services, Gopher Services and other prominent services have these port numbers.</a:t>
            </a:r>
          </a:p>
          <a:p>
            <a:endParaRPr lang="en-US" sz="1800" dirty="0"/>
          </a:p>
          <a:p>
            <a:r>
              <a:rPr lang="en-US" sz="1800" b="1" dirty="0"/>
              <a:t>1024 to 49151</a:t>
            </a:r>
            <a:r>
              <a:rPr lang="en-US" sz="1800" dirty="0"/>
              <a:t> - Registered ports; meaning they can be registered to specific protocols by software corporations.</a:t>
            </a:r>
          </a:p>
          <a:p>
            <a:endParaRPr lang="en-US" sz="1800" dirty="0"/>
          </a:p>
          <a:p>
            <a:r>
              <a:rPr lang="en-US" sz="1800" b="1" dirty="0"/>
              <a:t>49152 to 65536</a:t>
            </a:r>
            <a:r>
              <a:rPr lang="en-US" sz="1800" dirty="0"/>
              <a:t> - Dynamic or private ports; meaning that they can be used by just about anybody.</a:t>
            </a:r>
          </a:p>
          <a:p>
            <a:endParaRPr lang="en-US" sz="1800" dirty="0"/>
          </a:p>
        </p:txBody>
      </p:sp>
    </p:spTree>
    <p:extLst>
      <p:ext uri="{BB962C8B-B14F-4D97-AF65-F5344CB8AC3E}">
        <p14:creationId xmlns:p14="http://schemas.microsoft.com/office/powerpoint/2010/main" val="235838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5D5E1-0FCC-4FF8-A912-9208511D305F}"/>
              </a:ext>
            </a:extLst>
          </p:cNvPr>
          <p:cNvSpPr>
            <a:spLocks noGrp="1"/>
          </p:cNvSpPr>
          <p:nvPr>
            <p:ph type="title"/>
          </p:nvPr>
        </p:nvSpPr>
        <p:spPr/>
        <p:txBody>
          <a:bodyPr/>
          <a:lstStyle/>
          <a:p>
            <a:r>
              <a:rPr lang="en-US" b="1" dirty="0"/>
              <a:t>Port Scanning</a:t>
            </a:r>
            <a:br>
              <a:rPr lang="en-US" b="1" dirty="0"/>
            </a:br>
            <a:endParaRPr lang="en-US" dirty="0"/>
          </a:p>
        </p:txBody>
      </p:sp>
      <p:sp>
        <p:nvSpPr>
          <p:cNvPr id="3" name="Content Placeholder 2">
            <a:extLst>
              <a:ext uri="{FF2B5EF4-FFF2-40B4-BE49-F238E27FC236}">
                <a16:creationId xmlns:a16="http://schemas.microsoft.com/office/drawing/2014/main" id="{2FFBFD77-1D84-4E15-B0E0-C316DDE123B5}"/>
              </a:ext>
            </a:extLst>
          </p:cNvPr>
          <p:cNvSpPr>
            <a:spLocks noGrp="1"/>
          </p:cNvSpPr>
          <p:nvPr>
            <p:ph idx="1"/>
          </p:nvPr>
        </p:nvSpPr>
        <p:spPr>
          <a:xfrm>
            <a:off x="768532" y="1364071"/>
            <a:ext cx="10515600" cy="2302238"/>
          </a:xfrm>
        </p:spPr>
        <p:txBody>
          <a:bodyPr>
            <a:normAutofit/>
          </a:bodyPr>
          <a:lstStyle/>
          <a:p>
            <a:r>
              <a:rPr lang="en-US" sz="1800" dirty="0"/>
              <a:t>Port Scanning is the name for the technique used to identify open ports and services available on a network host. </a:t>
            </a:r>
          </a:p>
          <a:p>
            <a:r>
              <a:rPr lang="en-US" sz="1800" dirty="0"/>
              <a:t>It is sometimes utilized by security technicians to audit computers for vulnerabilities, however, it is also used by hackers to target victims. </a:t>
            </a:r>
          </a:p>
          <a:p>
            <a:r>
              <a:rPr lang="en-US" sz="1800" dirty="0"/>
              <a:t>It can be used to send requests to connect to the targeted computers, and then keep track of the ports which appear to be opened, or those that respond to the request.</a:t>
            </a:r>
          </a:p>
        </p:txBody>
      </p:sp>
      <p:sp>
        <p:nvSpPr>
          <p:cNvPr id="4" name="Rectangle 3">
            <a:extLst>
              <a:ext uri="{FF2B5EF4-FFF2-40B4-BE49-F238E27FC236}">
                <a16:creationId xmlns:a16="http://schemas.microsoft.com/office/drawing/2014/main" id="{93955792-A8CF-484A-A844-6AFCFA89B2E5}"/>
              </a:ext>
            </a:extLst>
          </p:cNvPr>
          <p:cNvSpPr/>
          <p:nvPr/>
        </p:nvSpPr>
        <p:spPr>
          <a:xfrm>
            <a:off x="967740" y="3533063"/>
            <a:ext cx="10386060" cy="2031325"/>
          </a:xfrm>
          <a:prstGeom prst="rect">
            <a:avLst/>
          </a:prstGeom>
        </p:spPr>
        <p:txBody>
          <a:bodyPr wrap="square">
            <a:spAutoFit/>
          </a:bodyPr>
          <a:lstStyle/>
          <a:p>
            <a:r>
              <a:rPr lang="en-US" b="0" i="0" dirty="0">
                <a:solidFill>
                  <a:srgbClr val="333333"/>
                </a:solidFill>
                <a:effectLst/>
              </a:rPr>
              <a:t>When a criminal targets a typically the first thing they checks is if there is an open window or door through which access to the home can be gained. </a:t>
            </a:r>
          </a:p>
          <a:p>
            <a:endParaRPr lang="en-US" b="0" i="0" dirty="0">
              <a:solidFill>
                <a:srgbClr val="333333"/>
              </a:solidFill>
              <a:effectLst/>
            </a:endParaRPr>
          </a:p>
          <a:p>
            <a:r>
              <a:rPr lang="en-US" b="0" i="0" dirty="0">
                <a:solidFill>
                  <a:srgbClr val="333333"/>
                </a:solidFill>
                <a:effectLst/>
              </a:rPr>
              <a:t>A Port scan is similar, only the windows and doors are the ports of the individual's personal computer. </a:t>
            </a:r>
          </a:p>
          <a:p>
            <a:endParaRPr lang="en-US" b="0" i="0" dirty="0">
              <a:solidFill>
                <a:srgbClr val="333333"/>
              </a:solidFill>
              <a:effectLst/>
            </a:endParaRPr>
          </a:p>
          <a:p>
            <a:r>
              <a:rPr lang="en-US" b="0" i="0" dirty="0">
                <a:solidFill>
                  <a:srgbClr val="333333"/>
                </a:solidFill>
                <a:effectLst/>
              </a:rPr>
              <a:t>While a hacker may not decide to "break in" at that moment, he or she will have determined if easy access is available. </a:t>
            </a:r>
            <a:endParaRPr lang="en-US" dirty="0"/>
          </a:p>
        </p:txBody>
      </p:sp>
    </p:spTree>
    <p:extLst>
      <p:ext uri="{BB962C8B-B14F-4D97-AF65-F5344CB8AC3E}">
        <p14:creationId xmlns:p14="http://schemas.microsoft.com/office/powerpoint/2010/main" val="2952969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A07955-3718-46EC-9FE1-394C8A668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7772" y="524244"/>
            <a:ext cx="9888901" cy="5956932"/>
          </a:xfrm>
          <a:prstGeom prst="rect">
            <a:avLst/>
          </a:prstGeom>
        </p:spPr>
      </p:pic>
    </p:spTree>
    <p:extLst>
      <p:ext uri="{BB962C8B-B14F-4D97-AF65-F5344CB8AC3E}">
        <p14:creationId xmlns:p14="http://schemas.microsoft.com/office/powerpoint/2010/main" val="91126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E99D8E-494D-4F43-8A30-D654658439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826" y="366990"/>
            <a:ext cx="6934200" cy="4438650"/>
          </a:xfrm>
          <a:prstGeom prst="rect">
            <a:avLst/>
          </a:prstGeom>
        </p:spPr>
      </p:pic>
      <p:pic>
        <p:nvPicPr>
          <p:cNvPr id="6" name="Picture 5">
            <a:extLst>
              <a:ext uri="{FF2B5EF4-FFF2-40B4-BE49-F238E27FC236}">
                <a16:creationId xmlns:a16="http://schemas.microsoft.com/office/drawing/2014/main" id="{6B720771-54D9-4BE4-9565-4EA428B22D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875" y="4288134"/>
            <a:ext cx="6334125" cy="2486025"/>
          </a:xfrm>
          <a:prstGeom prst="rect">
            <a:avLst/>
          </a:prstGeom>
        </p:spPr>
      </p:pic>
    </p:spTree>
    <p:extLst>
      <p:ext uri="{BB962C8B-B14F-4D97-AF65-F5344CB8AC3E}">
        <p14:creationId xmlns:p14="http://schemas.microsoft.com/office/powerpoint/2010/main" val="1367999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745139-83D3-4D74-A9FA-889356EB32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068" y="0"/>
            <a:ext cx="7289800" cy="6858000"/>
          </a:xfrm>
          <a:prstGeom prst="rect">
            <a:avLst/>
          </a:prstGeom>
        </p:spPr>
      </p:pic>
    </p:spTree>
    <p:extLst>
      <p:ext uri="{BB962C8B-B14F-4D97-AF65-F5344CB8AC3E}">
        <p14:creationId xmlns:p14="http://schemas.microsoft.com/office/powerpoint/2010/main" val="1107280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75913-081D-40EE-A459-3E273DE6372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9A7FC7-4DAA-4C11-A9A0-042ADB77749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0E06F9B0-0315-4E8B-831A-10059B522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15" y="426721"/>
            <a:ext cx="12001500" cy="6775268"/>
          </a:xfrm>
          <a:prstGeom prst="rect">
            <a:avLst/>
          </a:prstGeom>
        </p:spPr>
      </p:pic>
      <p:pic>
        <p:nvPicPr>
          <p:cNvPr id="5" name="Picture 4">
            <a:extLst>
              <a:ext uri="{FF2B5EF4-FFF2-40B4-BE49-F238E27FC236}">
                <a16:creationId xmlns:a16="http://schemas.microsoft.com/office/drawing/2014/main" id="{E9B46CD8-63B0-4604-A0EA-BA7CCAF454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899" y="-75783"/>
            <a:ext cx="2512742" cy="1513640"/>
          </a:xfrm>
          <a:prstGeom prst="rect">
            <a:avLst/>
          </a:prstGeom>
        </p:spPr>
      </p:pic>
    </p:spTree>
    <p:extLst>
      <p:ext uri="{BB962C8B-B14F-4D97-AF65-F5344CB8AC3E}">
        <p14:creationId xmlns:p14="http://schemas.microsoft.com/office/powerpoint/2010/main" val="2502855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578</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Port</vt:lpstr>
      <vt:lpstr>PowerPoint Presentation</vt:lpstr>
      <vt:lpstr>PowerPoint Presentation</vt:lpstr>
      <vt:lpstr>PowerPoint Presentation</vt:lpstr>
      <vt:lpstr>Port Scanning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dc:title>
  <dc:creator>Nilesh</dc:creator>
  <cp:lastModifiedBy>Nilesh</cp:lastModifiedBy>
  <cp:revision>11</cp:revision>
  <dcterms:created xsi:type="dcterms:W3CDTF">2020-09-22T04:57:02Z</dcterms:created>
  <dcterms:modified xsi:type="dcterms:W3CDTF">2020-09-22T06:46:45Z</dcterms:modified>
</cp:coreProperties>
</file>