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Roboto" panose="02000000000000000000" pitchFamily="2" charset="0"/>
      <p:regular r:id="rId13"/>
      <p:bold r:id="rId14"/>
    </p:embeddedFont>
    <p:embeddedFont>
      <p:font typeface="Roboto Slab" pitchFamily="2"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9384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059186"/>
            <a:ext cx="7556421" cy="1956435"/>
          </a:xfrm>
          <a:prstGeom prst="rect">
            <a:avLst/>
          </a:prstGeom>
          <a:noFill/>
          <a:ln/>
        </p:spPr>
        <p:txBody>
          <a:bodyPr wrap="square" lIns="0" tIns="0" rIns="0" bIns="0" rtlCol="0" anchor="t"/>
          <a:lstStyle/>
          <a:p>
            <a:pPr marL="0" indent="0">
              <a:lnSpc>
                <a:spcPts val="7700"/>
              </a:lnSpc>
              <a:buNone/>
            </a:pPr>
            <a:r>
              <a:rPr lang="en-US" sz="6150" dirty="0">
                <a:solidFill>
                  <a:srgbClr val="3257B8"/>
                </a:solidFill>
                <a:latin typeface="Roboto Slab" pitchFamily="34" charset="0"/>
                <a:ea typeface="Roboto Slab" pitchFamily="34" charset="-122"/>
                <a:cs typeface="Roboto Slab" pitchFamily="34" charset="-120"/>
              </a:rPr>
              <a:t>Introduction to Parameter Devices</a:t>
            </a:r>
            <a:endParaRPr lang="en-US" sz="6150" dirty="0"/>
          </a:p>
        </p:txBody>
      </p:sp>
      <p:sp>
        <p:nvSpPr>
          <p:cNvPr id="4" name="Text 1"/>
          <p:cNvSpPr/>
          <p:nvPr/>
        </p:nvSpPr>
        <p:spPr>
          <a:xfrm>
            <a:off x="793790" y="4355783"/>
            <a:ext cx="7556421" cy="1814513"/>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Parameter devices are crucial components of network security infrastructure. These devices act as the first line of defense against cyber threats, safeguarding networks and their valuable data. Parameter devices can be categorized into various types, each specializing in different aspects of security.</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791664"/>
            <a:ext cx="8500229" cy="708779"/>
          </a:xfrm>
          <a:prstGeom prst="rect">
            <a:avLst/>
          </a:prstGeom>
          <a:noFill/>
          <a:ln/>
        </p:spPr>
        <p:txBody>
          <a:bodyPr wrap="none" lIns="0" tIns="0" rIns="0" bIns="0" rtlCol="0" anchor="t"/>
          <a:lstStyle/>
          <a:p>
            <a:pPr marL="0" indent="0">
              <a:lnSpc>
                <a:spcPts val="5550"/>
              </a:lnSpc>
              <a:buNone/>
            </a:pPr>
            <a:r>
              <a:rPr lang="en-US" sz="4450">
                <a:solidFill>
                  <a:srgbClr val="3257B8"/>
                </a:solidFill>
                <a:latin typeface="Roboto Slab" pitchFamily="34" charset="0"/>
                <a:ea typeface="Roboto Slab" pitchFamily="34" charset="-122"/>
                <a:cs typeface="Roboto Slab" pitchFamily="34" charset="-120"/>
              </a:rPr>
              <a:t>Key </a:t>
            </a:r>
            <a:r>
              <a:rPr lang="en-US" sz="4450" dirty="0">
                <a:solidFill>
                  <a:srgbClr val="3257B8"/>
                </a:solidFill>
                <a:latin typeface="Roboto Slab" pitchFamily="34" charset="0"/>
                <a:ea typeface="Roboto Slab" pitchFamily="34" charset="-122"/>
                <a:cs typeface="Roboto Slab" pitchFamily="34" charset="-120"/>
              </a:rPr>
              <a:t>Takeaways</a:t>
            </a:r>
            <a:endParaRPr lang="en-US" sz="4450" dirty="0"/>
          </a:p>
        </p:txBody>
      </p:sp>
      <p:sp>
        <p:nvSpPr>
          <p:cNvPr id="4" name="Text 1"/>
          <p:cNvSpPr/>
          <p:nvPr/>
        </p:nvSpPr>
        <p:spPr>
          <a:xfrm>
            <a:off x="793790" y="4840605"/>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Parameter devices play a critical role in protecting networks from cyber threats, safeguarding valuable data and ensuring uninterrupted operations. By understanding the functionalities of different devices, such as IDSs, IPSs, and firewalls, organizations can effectively implement robust security measures.</a:t>
            </a:r>
            <a:endParaRPr lang="en-US" sz="1750" dirty="0"/>
          </a:p>
        </p:txBody>
      </p:sp>
      <p:sp>
        <p:nvSpPr>
          <p:cNvPr id="5" name="Text 2"/>
          <p:cNvSpPr/>
          <p:nvPr/>
        </p:nvSpPr>
        <p:spPr>
          <a:xfrm>
            <a:off x="793790" y="6184463"/>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Furthermore, tools like SIEM systems help centralize security monitoring and provide a comprehensive view of network events, enabling proactive threat detection and incident response. Implementing a secure network architecture that includes parameter devices and comprehensive security measures is essential in today's ever-evolving threat landscape.</a:t>
            </a:r>
            <a:endParaRPr lang="en-US" sz="1750" dirty="0"/>
          </a:p>
        </p:txBody>
      </p:sp>
      <p:sp>
        <p:nvSpPr>
          <p:cNvPr id="6" name="Rectangle 5">
            <a:extLst>
              <a:ext uri="{FF2B5EF4-FFF2-40B4-BE49-F238E27FC236}">
                <a16:creationId xmlns:a16="http://schemas.microsoft.com/office/drawing/2014/main" id="{DE69C90A-79CB-FB23-01BC-20717FFBDF4B}"/>
              </a:ext>
            </a:extLst>
          </p:cNvPr>
          <p:cNvSpPr/>
          <p:nvPr/>
        </p:nvSpPr>
        <p:spPr>
          <a:xfrm>
            <a:off x="11155681" y="7648688"/>
            <a:ext cx="3453204" cy="49485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Nilesh.Panchal@nfsu.ac.in</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732473"/>
            <a:ext cx="8674656" cy="708779"/>
          </a:xfrm>
          <a:prstGeom prst="rect">
            <a:avLst/>
          </a:prstGeom>
          <a:noFill/>
          <a:ln/>
        </p:spPr>
        <p:txBody>
          <a:bodyPr wrap="non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Intrusion Detection System (IDS)</a:t>
            </a:r>
            <a:endParaRPr lang="en-US" sz="4450" dirty="0"/>
          </a:p>
        </p:txBody>
      </p:sp>
      <p:sp>
        <p:nvSpPr>
          <p:cNvPr id="3" name="Text 1"/>
          <p:cNvSpPr/>
          <p:nvPr/>
        </p:nvSpPr>
        <p:spPr>
          <a:xfrm>
            <a:off x="793790" y="1894880"/>
            <a:ext cx="13042821" cy="1451610"/>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An Intrusion Detection System (IDS) is a software or hardware-based security tool that monitors network traffic for malicious activity. It analyzes patterns and behaviors that deviate from normal network operations, identifying potential threats and generating alerts. IDSs are passive, meaning they do not actively block or prevent intrusions, but rather report suspicious activity to security personnel.</a:t>
            </a:r>
            <a:endParaRPr lang="en-US" sz="1750" dirty="0"/>
          </a:p>
        </p:txBody>
      </p:sp>
      <p:sp>
        <p:nvSpPr>
          <p:cNvPr id="4" name="Shape 2"/>
          <p:cNvSpPr/>
          <p:nvPr/>
        </p:nvSpPr>
        <p:spPr>
          <a:xfrm>
            <a:off x="793790" y="3856792"/>
            <a:ext cx="510302" cy="510302"/>
          </a:xfrm>
          <a:prstGeom prst="roundRect">
            <a:avLst>
              <a:gd name="adj" fmla="val 6667"/>
            </a:avLst>
          </a:prstGeom>
          <a:solidFill>
            <a:srgbClr val="E9ECF2"/>
          </a:solidFill>
          <a:ln/>
        </p:spPr>
      </p:sp>
      <p:sp>
        <p:nvSpPr>
          <p:cNvPr id="5" name="Text 3"/>
          <p:cNvSpPr/>
          <p:nvPr/>
        </p:nvSpPr>
        <p:spPr>
          <a:xfrm>
            <a:off x="978813" y="3941802"/>
            <a:ext cx="140256" cy="340281"/>
          </a:xfrm>
          <a:prstGeom prst="rect">
            <a:avLst/>
          </a:prstGeom>
          <a:noFill/>
          <a:ln/>
        </p:spPr>
        <p:txBody>
          <a:bodyPr wrap="none" lIns="0" tIns="0" rIns="0" bIns="0" rtlCol="0" anchor="t"/>
          <a:lstStyle/>
          <a:p>
            <a:pPr marL="0" indent="0" algn="ctr">
              <a:lnSpc>
                <a:spcPts val="2650"/>
              </a:lnSpc>
              <a:buNone/>
            </a:pPr>
            <a:r>
              <a:rPr lang="en-US" sz="2650" dirty="0">
                <a:solidFill>
                  <a:srgbClr val="15213F"/>
                </a:solidFill>
                <a:latin typeface="Roboto Slab" pitchFamily="34" charset="0"/>
                <a:ea typeface="Roboto Slab" pitchFamily="34" charset="-122"/>
                <a:cs typeface="Roboto Slab" pitchFamily="34" charset="-120"/>
              </a:rPr>
              <a:t>1</a:t>
            </a:r>
            <a:endParaRPr lang="en-US" sz="2650" dirty="0"/>
          </a:p>
        </p:txBody>
      </p:sp>
      <p:sp>
        <p:nvSpPr>
          <p:cNvPr id="6" name="Text 4"/>
          <p:cNvSpPr/>
          <p:nvPr/>
        </p:nvSpPr>
        <p:spPr>
          <a:xfrm>
            <a:off x="1530906" y="385679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Passive Monitoring</a:t>
            </a:r>
            <a:endParaRPr lang="en-US" sz="2200" dirty="0"/>
          </a:p>
        </p:txBody>
      </p:sp>
      <p:sp>
        <p:nvSpPr>
          <p:cNvPr id="7" name="Text 5"/>
          <p:cNvSpPr/>
          <p:nvPr/>
        </p:nvSpPr>
        <p:spPr>
          <a:xfrm>
            <a:off x="1530906" y="4347210"/>
            <a:ext cx="5670947" cy="725805"/>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IDSs function as passive observers, analyzing network traffic without directly interfering with data flow.</a:t>
            </a:r>
            <a:endParaRPr lang="en-US" sz="1750" dirty="0"/>
          </a:p>
        </p:txBody>
      </p:sp>
      <p:sp>
        <p:nvSpPr>
          <p:cNvPr id="8" name="Shape 6"/>
          <p:cNvSpPr/>
          <p:nvPr/>
        </p:nvSpPr>
        <p:spPr>
          <a:xfrm>
            <a:off x="7428667" y="3856792"/>
            <a:ext cx="510302" cy="510302"/>
          </a:xfrm>
          <a:prstGeom prst="roundRect">
            <a:avLst>
              <a:gd name="adj" fmla="val 6667"/>
            </a:avLst>
          </a:prstGeom>
          <a:solidFill>
            <a:srgbClr val="E9ECF2"/>
          </a:solidFill>
          <a:ln/>
        </p:spPr>
      </p:sp>
      <p:sp>
        <p:nvSpPr>
          <p:cNvPr id="9" name="Text 7"/>
          <p:cNvSpPr/>
          <p:nvPr/>
        </p:nvSpPr>
        <p:spPr>
          <a:xfrm>
            <a:off x="7589877" y="3941802"/>
            <a:ext cx="187881" cy="340281"/>
          </a:xfrm>
          <a:prstGeom prst="rect">
            <a:avLst/>
          </a:prstGeom>
          <a:noFill/>
          <a:ln/>
        </p:spPr>
        <p:txBody>
          <a:bodyPr wrap="none" lIns="0" tIns="0" rIns="0" bIns="0" rtlCol="0" anchor="t"/>
          <a:lstStyle/>
          <a:p>
            <a:pPr marL="0" indent="0" algn="ctr">
              <a:lnSpc>
                <a:spcPts val="2650"/>
              </a:lnSpc>
              <a:buNone/>
            </a:pPr>
            <a:r>
              <a:rPr lang="en-US" sz="2650" dirty="0">
                <a:solidFill>
                  <a:srgbClr val="15213F"/>
                </a:solidFill>
                <a:latin typeface="Roboto Slab" pitchFamily="34" charset="0"/>
                <a:ea typeface="Roboto Slab" pitchFamily="34" charset="-122"/>
                <a:cs typeface="Roboto Slab" pitchFamily="34" charset="-120"/>
              </a:rPr>
              <a:t>2</a:t>
            </a:r>
            <a:endParaRPr lang="en-US" sz="2650" dirty="0"/>
          </a:p>
        </p:txBody>
      </p:sp>
      <p:sp>
        <p:nvSpPr>
          <p:cNvPr id="10" name="Text 8"/>
          <p:cNvSpPr/>
          <p:nvPr/>
        </p:nvSpPr>
        <p:spPr>
          <a:xfrm>
            <a:off x="8165783" y="3856792"/>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Threat Detection</a:t>
            </a:r>
            <a:endParaRPr lang="en-US" sz="2200" dirty="0"/>
          </a:p>
        </p:txBody>
      </p:sp>
      <p:sp>
        <p:nvSpPr>
          <p:cNvPr id="11" name="Text 9"/>
          <p:cNvSpPr/>
          <p:nvPr/>
        </p:nvSpPr>
        <p:spPr>
          <a:xfrm>
            <a:off x="8165783" y="4347210"/>
            <a:ext cx="5670947" cy="1088708"/>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By comparing network traffic against known attack patterns and signatures, IDSs identify potential threats and generate alerts for security teams.</a:t>
            </a:r>
            <a:endParaRPr lang="en-US" sz="1750" dirty="0"/>
          </a:p>
        </p:txBody>
      </p:sp>
      <p:sp>
        <p:nvSpPr>
          <p:cNvPr id="12" name="Shape 10"/>
          <p:cNvSpPr/>
          <p:nvPr/>
        </p:nvSpPr>
        <p:spPr>
          <a:xfrm>
            <a:off x="793790" y="5917883"/>
            <a:ext cx="510302" cy="510302"/>
          </a:xfrm>
          <a:prstGeom prst="roundRect">
            <a:avLst>
              <a:gd name="adj" fmla="val 6667"/>
            </a:avLst>
          </a:prstGeom>
          <a:solidFill>
            <a:srgbClr val="E9ECF2"/>
          </a:solidFill>
          <a:ln/>
        </p:spPr>
      </p:sp>
      <p:sp>
        <p:nvSpPr>
          <p:cNvPr id="13" name="Text 11"/>
          <p:cNvSpPr/>
          <p:nvPr/>
        </p:nvSpPr>
        <p:spPr>
          <a:xfrm>
            <a:off x="957024" y="6002893"/>
            <a:ext cx="183713" cy="340281"/>
          </a:xfrm>
          <a:prstGeom prst="rect">
            <a:avLst/>
          </a:prstGeom>
          <a:noFill/>
          <a:ln/>
        </p:spPr>
        <p:txBody>
          <a:bodyPr wrap="none" lIns="0" tIns="0" rIns="0" bIns="0" rtlCol="0" anchor="t"/>
          <a:lstStyle/>
          <a:p>
            <a:pPr marL="0" indent="0" algn="ctr">
              <a:lnSpc>
                <a:spcPts val="2650"/>
              </a:lnSpc>
              <a:buNone/>
            </a:pPr>
            <a:r>
              <a:rPr lang="en-US" sz="2650" dirty="0">
                <a:solidFill>
                  <a:srgbClr val="15213F"/>
                </a:solidFill>
                <a:latin typeface="Roboto Slab" pitchFamily="34" charset="0"/>
                <a:ea typeface="Roboto Slab" pitchFamily="34" charset="-122"/>
                <a:cs typeface="Roboto Slab" pitchFamily="34" charset="-120"/>
              </a:rPr>
              <a:t>3</a:t>
            </a:r>
            <a:endParaRPr lang="en-US" sz="2650" dirty="0"/>
          </a:p>
        </p:txBody>
      </p:sp>
      <p:sp>
        <p:nvSpPr>
          <p:cNvPr id="14" name="Text 12"/>
          <p:cNvSpPr/>
          <p:nvPr/>
        </p:nvSpPr>
        <p:spPr>
          <a:xfrm>
            <a:off x="1530906" y="5917883"/>
            <a:ext cx="3078242" cy="354330"/>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Alerting and Reporting</a:t>
            </a:r>
            <a:endParaRPr lang="en-US" sz="2200" dirty="0"/>
          </a:p>
        </p:txBody>
      </p:sp>
      <p:sp>
        <p:nvSpPr>
          <p:cNvPr id="15" name="Text 13"/>
          <p:cNvSpPr/>
          <p:nvPr/>
        </p:nvSpPr>
        <p:spPr>
          <a:xfrm>
            <a:off x="1530906" y="6408301"/>
            <a:ext cx="5670947" cy="1088708"/>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When an IDS detects a potential intrusion, it triggers alerts that inform security personnel, enabling them to investigate and respond accordingly.</a:t>
            </a:r>
            <a:endParaRPr lang="en-US" sz="1750" dirty="0"/>
          </a:p>
        </p:txBody>
      </p:sp>
      <p:sp>
        <p:nvSpPr>
          <p:cNvPr id="16" name="Shape 14"/>
          <p:cNvSpPr/>
          <p:nvPr/>
        </p:nvSpPr>
        <p:spPr>
          <a:xfrm>
            <a:off x="7428667" y="5917883"/>
            <a:ext cx="510302" cy="510302"/>
          </a:xfrm>
          <a:prstGeom prst="roundRect">
            <a:avLst>
              <a:gd name="adj" fmla="val 6667"/>
            </a:avLst>
          </a:prstGeom>
          <a:solidFill>
            <a:srgbClr val="E9ECF2"/>
          </a:solidFill>
          <a:ln/>
        </p:spPr>
      </p:sp>
      <p:sp>
        <p:nvSpPr>
          <p:cNvPr id="17" name="Text 15"/>
          <p:cNvSpPr/>
          <p:nvPr/>
        </p:nvSpPr>
        <p:spPr>
          <a:xfrm>
            <a:off x="7585234" y="6002893"/>
            <a:ext cx="197168" cy="340281"/>
          </a:xfrm>
          <a:prstGeom prst="rect">
            <a:avLst/>
          </a:prstGeom>
          <a:noFill/>
          <a:ln/>
        </p:spPr>
        <p:txBody>
          <a:bodyPr wrap="none" lIns="0" tIns="0" rIns="0" bIns="0" rtlCol="0" anchor="t"/>
          <a:lstStyle/>
          <a:p>
            <a:pPr marL="0" indent="0" algn="ctr">
              <a:lnSpc>
                <a:spcPts val="2650"/>
              </a:lnSpc>
              <a:buNone/>
            </a:pPr>
            <a:r>
              <a:rPr lang="en-US" sz="2650" dirty="0">
                <a:solidFill>
                  <a:srgbClr val="15213F"/>
                </a:solidFill>
                <a:latin typeface="Roboto Slab" pitchFamily="34" charset="0"/>
                <a:ea typeface="Roboto Slab" pitchFamily="34" charset="-122"/>
                <a:cs typeface="Roboto Slab" pitchFamily="34" charset="-120"/>
              </a:rPr>
              <a:t>4</a:t>
            </a:r>
            <a:endParaRPr lang="en-US" sz="2650" dirty="0"/>
          </a:p>
        </p:txBody>
      </p:sp>
      <p:sp>
        <p:nvSpPr>
          <p:cNvPr id="18" name="Text 16"/>
          <p:cNvSpPr/>
          <p:nvPr/>
        </p:nvSpPr>
        <p:spPr>
          <a:xfrm>
            <a:off x="8165783" y="591788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Example Scenarios</a:t>
            </a:r>
            <a:endParaRPr lang="en-US" sz="2200" dirty="0"/>
          </a:p>
        </p:txBody>
      </p:sp>
      <p:sp>
        <p:nvSpPr>
          <p:cNvPr id="19" name="Text 17"/>
          <p:cNvSpPr/>
          <p:nvPr/>
        </p:nvSpPr>
        <p:spPr>
          <a:xfrm>
            <a:off x="8165783" y="6408301"/>
            <a:ext cx="5670947" cy="1088708"/>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An IDS might detect a denial-of-service attack, a brute force attempt to guess passwords, or an attempt to exploit known vulnerabilities in network systems.</a:t>
            </a:r>
            <a:endParaRPr lang="en-US" sz="1750" dirty="0"/>
          </a:p>
        </p:txBody>
      </p:sp>
      <p:sp>
        <p:nvSpPr>
          <p:cNvPr id="20" name="Rectangle 19">
            <a:extLst>
              <a:ext uri="{FF2B5EF4-FFF2-40B4-BE49-F238E27FC236}">
                <a16:creationId xmlns:a16="http://schemas.microsoft.com/office/drawing/2014/main" id="{39F2CA93-DC1E-7111-7D7E-C3CB044D9B0C}"/>
              </a:ext>
            </a:extLst>
          </p:cNvPr>
          <p:cNvSpPr/>
          <p:nvPr/>
        </p:nvSpPr>
        <p:spPr>
          <a:xfrm>
            <a:off x="11155681" y="7648688"/>
            <a:ext cx="3453204" cy="49485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Nilesh.Panchal@nfsu.ac.in</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629847"/>
            <a:ext cx="9051131" cy="708779"/>
          </a:xfrm>
          <a:prstGeom prst="rect">
            <a:avLst/>
          </a:prstGeom>
          <a:noFill/>
          <a:ln/>
        </p:spPr>
        <p:txBody>
          <a:bodyPr wrap="non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Intrusion Prevention System (IPS)</a:t>
            </a:r>
            <a:endParaRPr lang="en-US" sz="4450" dirty="0"/>
          </a:p>
        </p:txBody>
      </p:sp>
      <p:sp>
        <p:nvSpPr>
          <p:cNvPr id="3" name="Text 1"/>
          <p:cNvSpPr/>
          <p:nvPr/>
        </p:nvSpPr>
        <p:spPr>
          <a:xfrm>
            <a:off x="793790" y="2792254"/>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An Intrusion Prevention System (IPS) takes a more proactive approach to network security compared to an IDS. It not only monitors network traffic for suspicious activity but also actively blocks or prevents identified threats from reaching their target systems. IPSs work by analyzing traffic patterns and using predefined rules to filter and block malicious activity.</a:t>
            </a:r>
            <a:endParaRPr lang="en-US" sz="1750" dirty="0"/>
          </a:p>
        </p:txBody>
      </p:sp>
      <p:sp>
        <p:nvSpPr>
          <p:cNvPr id="4" name="Text 2"/>
          <p:cNvSpPr/>
          <p:nvPr/>
        </p:nvSpPr>
        <p:spPr>
          <a:xfrm>
            <a:off x="793790" y="436292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257B8"/>
                </a:solidFill>
                <a:latin typeface="Roboto Slab" pitchFamily="34" charset="0"/>
                <a:ea typeface="Roboto Slab" pitchFamily="34" charset="-122"/>
                <a:cs typeface="Roboto Slab" pitchFamily="34" charset="-120"/>
              </a:rPr>
              <a:t>Active Protection</a:t>
            </a:r>
            <a:endParaRPr lang="en-US" sz="2200" dirty="0"/>
          </a:p>
        </p:txBody>
      </p:sp>
      <p:sp>
        <p:nvSpPr>
          <p:cNvPr id="5" name="Text 3"/>
          <p:cNvSpPr/>
          <p:nvPr/>
        </p:nvSpPr>
        <p:spPr>
          <a:xfrm>
            <a:off x="793790" y="4944070"/>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Unlike IDSs, IPSs actively intervene in network traffic, blocking identified threats in real time.</a:t>
            </a:r>
            <a:endParaRPr lang="en-US" sz="1750" dirty="0"/>
          </a:p>
        </p:txBody>
      </p:sp>
      <p:sp>
        <p:nvSpPr>
          <p:cNvPr id="6" name="Text 4"/>
          <p:cNvSpPr/>
          <p:nvPr/>
        </p:nvSpPr>
        <p:spPr>
          <a:xfrm>
            <a:off x="5332928" y="436292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257B8"/>
                </a:solidFill>
                <a:latin typeface="Roboto Slab" pitchFamily="34" charset="0"/>
                <a:ea typeface="Roboto Slab" pitchFamily="34" charset="-122"/>
                <a:cs typeface="Roboto Slab" pitchFamily="34" charset="-120"/>
              </a:rPr>
              <a:t>Rule-Based Filtering</a:t>
            </a:r>
            <a:endParaRPr lang="en-US" sz="2200" dirty="0"/>
          </a:p>
        </p:txBody>
      </p:sp>
      <p:sp>
        <p:nvSpPr>
          <p:cNvPr id="7" name="Text 5"/>
          <p:cNvSpPr/>
          <p:nvPr/>
        </p:nvSpPr>
        <p:spPr>
          <a:xfrm>
            <a:off x="5332928" y="4944070"/>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IPSs use predefined rules to identify and block malicious traffic, effectively acting as a security gatekeeper.</a:t>
            </a:r>
            <a:endParaRPr lang="en-US" sz="1750" dirty="0"/>
          </a:p>
        </p:txBody>
      </p:sp>
      <p:sp>
        <p:nvSpPr>
          <p:cNvPr id="8" name="Text 6"/>
          <p:cNvSpPr/>
          <p:nvPr/>
        </p:nvSpPr>
        <p:spPr>
          <a:xfrm>
            <a:off x="9872067" y="436292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3257B8"/>
                </a:solidFill>
                <a:latin typeface="Roboto Slab" pitchFamily="34" charset="0"/>
                <a:ea typeface="Roboto Slab" pitchFamily="34" charset="-122"/>
                <a:cs typeface="Roboto Slab" pitchFamily="34" charset="-120"/>
              </a:rPr>
              <a:t>Threat Mitigation</a:t>
            </a:r>
            <a:endParaRPr lang="en-US" sz="2200" dirty="0"/>
          </a:p>
        </p:txBody>
      </p:sp>
      <p:sp>
        <p:nvSpPr>
          <p:cNvPr id="9" name="Text 7"/>
          <p:cNvSpPr/>
          <p:nvPr/>
        </p:nvSpPr>
        <p:spPr>
          <a:xfrm>
            <a:off x="9872067" y="4944070"/>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By preventing threats from reaching their targets, IPSs play a critical role in protecting networks from damage and downtime.</a:t>
            </a:r>
            <a:endParaRPr lang="en-US" sz="1750" dirty="0"/>
          </a:p>
        </p:txBody>
      </p:sp>
      <p:sp>
        <p:nvSpPr>
          <p:cNvPr id="10" name="Rectangle 9">
            <a:extLst>
              <a:ext uri="{FF2B5EF4-FFF2-40B4-BE49-F238E27FC236}">
                <a16:creationId xmlns:a16="http://schemas.microsoft.com/office/drawing/2014/main" id="{2AC98DB5-F718-8DD2-0569-7AD095CB9DB8}"/>
              </a:ext>
            </a:extLst>
          </p:cNvPr>
          <p:cNvSpPr/>
          <p:nvPr/>
        </p:nvSpPr>
        <p:spPr>
          <a:xfrm>
            <a:off x="11155681" y="7648688"/>
            <a:ext cx="3453204" cy="49485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Nilesh.Panchal@nfsu.ac.in</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359104"/>
          </a:xfrm>
          <a:prstGeom prst="rect">
            <a:avLst/>
          </a:prstGeom>
        </p:spPr>
      </p:pic>
      <p:sp>
        <p:nvSpPr>
          <p:cNvPr id="3" name="Text 0"/>
          <p:cNvSpPr/>
          <p:nvPr/>
        </p:nvSpPr>
        <p:spPr>
          <a:xfrm>
            <a:off x="660440" y="2878098"/>
            <a:ext cx="5204222" cy="589717"/>
          </a:xfrm>
          <a:prstGeom prst="rect">
            <a:avLst/>
          </a:prstGeom>
          <a:noFill/>
          <a:ln/>
        </p:spPr>
        <p:txBody>
          <a:bodyPr wrap="none" lIns="0" tIns="0" rIns="0" bIns="0" rtlCol="0" anchor="t"/>
          <a:lstStyle/>
          <a:p>
            <a:pPr marL="0" indent="0">
              <a:lnSpc>
                <a:spcPts val="4600"/>
              </a:lnSpc>
              <a:buNone/>
            </a:pPr>
            <a:r>
              <a:rPr lang="en-US" sz="3700" dirty="0">
                <a:solidFill>
                  <a:srgbClr val="3257B8"/>
                </a:solidFill>
                <a:latin typeface="Roboto Slab" pitchFamily="34" charset="0"/>
                <a:ea typeface="Roboto Slab" pitchFamily="34" charset="-122"/>
                <a:cs typeface="Roboto Slab" pitchFamily="34" charset="-120"/>
              </a:rPr>
              <a:t>Firewall Fundamentals</a:t>
            </a:r>
            <a:endParaRPr lang="en-US" sz="3700" dirty="0"/>
          </a:p>
        </p:txBody>
      </p:sp>
      <p:sp>
        <p:nvSpPr>
          <p:cNvPr id="4" name="Text 1"/>
          <p:cNvSpPr/>
          <p:nvPr/>
        </p:nvSpPr>
        <p:spPr>
          <a:xfrm>
            <a:off x="660440" y="3750826"/>
            <a:ext cx="13309521" cy="905828"/>
          </a:xfrm>
          <a:prstGeom prst="rect">
            <a:avLst/>
          </a:prstGeom>
          <a:noFill/>
          <a:ln/>
        </p:spPr>
        <p:txBody>
          <a:bodyPr wrap="square" lIns="0" tIns="0" rIns="0" bIns="0" rtlCol="0" anchor="t"/>
          <a:lstStyle/>
          <a:p>
            <a:pPr marL="0" indent="0">
              <a:lnSpc>
                <a:spcPts val="2350"/>
              </a:lnSpc>
              <a:buNone/>
            </a:pPr>
            <a:r>
              <a:rPr lang="en-US" sz="1450" dirty="0">
                <a:solidFill>
                  <a:srgbClr val="15213F"/>
                </a:solidFill>
                <a:latin typeface="Roboto" pitchFamily="34" charset="0"/>
                <a:ea typeface="Roboto" pitchFamily="34" charset="-122"/>
                <a:cs typeface="Roboto" pitchFamily="34" charset="-120"/>
              </a:rPr>
              <a:t>A firewall is a security system that controls network traffic between a private network and the external world. It acts as a gatekeeper, allowing only authorized traffic to pass through while blocking unauthorized access. Firewalls work by examining network traffic based on predefined rules, allowing or denying connections based on specific criteria.</a:t>
            </a:r>
            <a:endParaRPr lang="en-US" sz="1450" dirty="0"/>
          </a:p>
        </p:txBody>
      </p:sp>
      <p:pic>
        <p:nvPicPr>
          <p:cNvPr id="5" name="Image 1" descr="preencoded.png"/>
          <p:cNvPicPr>
            <a:picLocks noChangeAspect="1"/>
          </p:cNvPicPr>
          <p:nvPr/>
        </p:nvPicPr>
        <p:blipFill>
          <a:blip r:embed="rId4"/>
          <a:stretch>
            <a:fillRect/>
          </a:stretch>
        </p:blipFill>
        <p:spPr>
          <a:xfrm>
            <a:off x="660440" y="4868942"/>
            <a:ext cx="4436507" cy="754856"/>
          </a:xfrm>
          <a:prstGeom prst="rect">
            <a:avLst/>
          </a:prstGeom>
        </p:spPr>
      </p:pic>
      <p:sp>
        <p:nvSpPr>
          <p:cNvPr id="6" name="Text 2"/>
          <p:cNvSpPr/>
          <p:nvPr/>
        </p:nvSpPr>
        <p:spPr>
          <a:xfrm>
            <a:off x="849154" y="5906810"/>
            <a:ext cx="2359104" cy="294799"/>
          </a:xfrm>
          <a:prstGeom prst="rect">
            <a:avLst/>
          </a:prstGeom>
          <a:noFill/>
          <a:ln/>
        </p:spPr>
        <p:txBody>
          <a:bodyPr wrap="none" lIns="0" tIns="0" rIns="0" bIns="0" rtlCol="0" anchor="t"/>
          <a:lstStyle/>
          <a:p>
            <a:pPr marL="0" indent="0" algn="l">
              <a:lnSpc>
                <a:spcPts val="2300"/>
              </a:lnSpc>
              <a:buNone/>
            </a:pPr>
            <a:r>
              <a:rPr lang="en-US" sz="1850" dirty="0">
                <a:solidFill>
                  <a:srgbClr val="15213F"/>
                </a:solidFill>
                <a:latin typeface="Roboto Slab" pitchFamily="34" charset="0"/>
                <a:ea typeface="Roboto Slab" pitchFamily="34" charset="-122"/>
                <a:cs typeface="Roboto Slab" pitchFamily="34" charset="-120"/>
              </a:rPr>
              <a:t>Packet Filtering</a:t>
            </a:r>
            <a:endParaRPr lang="en-US" sz="1850" dirty="0"/>
          </a:p>
        </p:txBody>
      </p:sp>
      <p:sp>
        <p:nvSpPr>
          <p:cNvPr id="7" name="Text 3"/>
          <p:cNvSpPr/>
          <p:nvPr/>
        </p:nvSpPr>
        <p:spPr>
          <a:xfrm>
            <a:off x="849154" y="6314837"/>
            <a:ext cx="4059079" cy="905828"/>
          </a:xfrm>
          <a:prstGeom prst="rect">
            <a:avLst/>
          </a:prstGeom>
          <a:noFill/>
          <a:ln/>
        </p:spPr>
        <p:txBody>
          <a:bodyPr wrap="square" lIns="0" tIns="0" rIns="0" bIns="0" rtlCol="0" anchor="t"/>
          <a:lstStyle/>
          <a:p>
            <a:pPr marL="0" indent="0" algn="l">
              <a:lnSpc>
                <a:spcPts val="2350"/>
              </a:lnSpc>
              <a:buNone/>
            </a:pPr>
            <a:r>
              <a:rPr lang="en-US" sz="1450" dirty="0">
                <a:solidFill>
                  <a:srgbClr val="15213F"/>
                </a:solidFill>
                <a:latin typeface="Roboto" pitchFamily="34" charset="0"/>
                <a:ea typeface="Roboto" pitchFamily="34" charset="-122"/>
                <a:cs typeface="Roboto" pitchFamily="34" charset="-120"/>
              </a:rPr>
              <a:t>Firewalls analyze incoming and outgoing network packets, examining their source and destination addresses, ports, and protocols.</a:t>
            </a:r>
            <a:endParaRPr lang="en-US" sz="1450" dirty="0"/>
          </a:p>
        </p:txBody>
      </p:sp>
      <p:pic>
        <p:nvPicPr>
          <p:cNvPr id="8" name="Image 2" descr="preencoded.png"/>
          <p:cNvPicPr>
            <a:picLocks noChangeAspect="1"/>
          </p:cNvPicPr>
          <p:nvPr/>
        </p:nvPicPr>
        <p:blipFill>
          <a:blip r:embed="rId5"/>
          <a:stretch>
            <a:fillRect/>
          </a:stretch>
        </p:blipFill>
        <p:spPr>
          <a:xfrm>
            <a:off x="5096947" y="4868942"/>
            <a:ext cx="4436507" cy="754856"/>
          </a:xfrm>
          <a:prstGeom prst="rect">
            <a:avLst/>
          </a:prstGeom>
        </p:spPr>
      </p:pic>
      <p:sp>
        <p:nvSpPr>
          <p:cNvPr id="9" name="Text 4"/>
          <p:cNvSpPr/>
          <p:nvPr/>
        </p:nvSpPr>
        <p:spPr>
          <a:xfrm>
            <a:off x="5285661" y="5906810"/>
            <a:ext cx="3198733" cy="294799"/>
          </a:xfrm>
          <a:prstGeom prst="rect">
            <a:avLst/>
          </a:prstGeom>
          <a:noFill/>
          <a:ln/>
        </p:spPr>
        <p:txBody>
          <a:bodyPr wrap="none" lIns="0" tIns="0" rIns="0" bIns="0" rtlCol="0" anchor="t"/>
          <a:lstStyle/>
          <a:p>
            <a:pPr marL="0" indent="0" algn="l">
              <a:lnSpc>
                <a:spcPts val="2300"/>
              </a:lnSpc>
              <a:buNone/>
            </a:pPr>
            <a:r>
              <a:rPr lang="en-US" sz="1850" dirty="0">
                <a:solidFill>
                  <a:srgbClr val="15213F"/>
                </a:solidFill>
                <a:latin typeface="Roboto Slab" pitchFamily="34" charset="0"/>
                <a:ea typeface="Roboto Slab" pitchFamily="34" charset="-122"/>
                <a:cs typeface="Roboto Slab" pitchFamily="34" charset="-120"/>
              </a:rPr>
              <a:t>Rule-Based Decision Making</a:t>
            </a:r>
            <a:endParaRPr lang="en-US" sz="1850" dirty="0"/>
          </a:p>
        </p:txBody>
      </p:sp>
      <p:sp>
        <p:nvSpPr>
          <p:cNvPr id="10" name="Text 5"/>
          <p:cNvSpPr/>
          <p:nvPr/>
        </p:nvSpPr>
        <p:spPr>
          <a:xfrm>
            <a:off x="5285661" y="6314837"/>
            <a:ext cx="4059079" cy="1207770"/>
          </a:xfrm>
          <a:prstGeom prst="rect">
            <a:avLst/>
          </a:prstGeom>
          <a:noFill/>
          <a:ln/>
        </p:spPr>
        <p:txBody>
          <a:bodyPr wrap="square" lIns="0" tIns="0" rIns="0" bIns="0" rtlCol="0" anchor="t"/>
          <a:lstStyle/>
          <a:p>
            <a:pPr marL="0" indent="0" algn="l">
              <a:lnSpc>
                <a:spcPts val="2350"/>
              </a:lnSpc>
              <a:buNone/>
            </a:pPr>
            <a:r>
              <a:rPr lang="en-US" sz="1450" dirty="0">
                <a:solidFill>
                  <a:srgbClr val="15213F"/>
                </a:solidFill>
                <a:latin typeface="Roboto" pitchFamily="34" charset="0"/>
                <a:ea typeface="Roboto" pitchFamily="34" charset="-122"/>
                <a:cs typeface="Roboto" pitchFamily="34" charset="-120"/>
              </a:rPr>
              <a:t>Based on predefined rules, the firewall decides whether to allow or block each packet, effectively acting as a gatekeeper for network traffic.</a:t>
            </a:r>
            <a:endParaRPr lang="en-US" sz="1450" dirty="0"/>
          </a:p>
        </p:txBody>
      </p:sp>
      <p:pic>
        <p:nvPicPr>
          <p:cNvPr id="11" name="Image 3" descr="preencoded.png"/>
          <p:cNvPicPr>
            <a:picLocks noChangeAspect="1"/>
          </p:cNvPicPr>
          <p:nvPr/>
        </p:nvPicPr>
        <p:blipFill>
          <a:blip r:embed="rId6"/>
          <a:stretch>
            <a:fillRect/>
          </a:stretch>
        </p:blipFill>
        <p:spPr>
          <a:xfrm>
            <a:off x="9533453" y="4868942"/>
            <a:ext cx="4436507" cy="754856"/>
          </a:xfrm>
          <a:prstGeom prst="rect">
            <a:avLst/>
          </a:prstGeom>
        </p:spPr>
      </p:pic>
      <p:sp>
        <p:nvSpPr>
          <p:cNvPr id="12" name="Text 6"/>
          <p:cNvSpPr/>
          <p:nvPr/>
        </p:nvSpPr>
        <p:spPr>
          <a:xfrm>
            <a:off x="9722168" y="5906810"/>
            <a:ext cx="2426851" cy="294799"/>
          </a:xfrm>
          <a:prstGeom prst="rect">
            <a:avLst/>
          </a:prstGeom>
          <a:noFill/>
          <a:ln/>
        </p:spPr>
        <p:txBody>
          <a:bodyPr wrap="none" lIns="0" tIns="0" rIns="0" bIns="0" rtlCol="0" anchor="t"/>
          <a:lstStyle/>
          <a:p>
            <a:pPr marL="0" indent="0" algn="l">
              <a:lnSpc>
                <a:spcPts val="2300"/>
              </a:lnSpc>
              <a:buNone/>
            </a:pPr>
            <a:r>
              <a:rPr lang="en-US" sz="1850" dirty="0">
                <a:solidFill>
                  <a:srgbClr val="15213F"/>
                </a:solidFill>
                <a:latin typeface="Roboto Slab" pitchFamily="34" charset="0"/>
                <a:ea typeface="Roboto Slab" pitchFamily="34" charset="-122"/>
                <a:cs typeface="Roboto Slab" pitchFamily="34" charset="-120"/>
              </a:rPr>
              <a:t>Security Enforcement</a:t>
            </a:r>
            <a:endParaRPr lang="en-US" sz="1850" dirty="0"/>
          </a:p>
        </p:txBody>
      </p:sp>
      <p:sp>
        <p:nvSpPr>
          <p:cNvPr id="13" name="Text 7"/>
          <p:cNvSpPr/>
          <p:nvPr/>
        </p:nvSpPr>
        <p:spPr>
          <a:xfrm>
            <a:off x="9722168" y="6314837"/>
            <a:ext cx="4059079" cy="1207770"/>
          </a:xfrm>
          <a:prstGeom prst="rect">
            <a:avLst/>
          </a:prstGeom>
          <a:noFill/>
          <a:ln/>
        </p:spPr>
        <p:txBody>
          <a:bodyPr wrap="square" lIns="0" tIns="0" rIns="0" bIns="0" rtlCol="0" anchor="t"/>
          <a:lstStyle/>
          <a:p>
            <a:pPr marL="0" indent="0" algn="l">
              <a:lnSpc>
                <a:spcPts val="2350"/>
              </a:lnSpc>
              <a:buNone/>
            </a:pPr>
            <a:r>
              <a:rPr lang="en-US" sz="1450" dirty="0">
                <a:solidFill>
                  <a:srgbClr val="15213F"/>
                </a:solidFill>
                <a:latin typeface="Roboto" pitchFamily="34" charset="0"/>
                <a:ea typeface="Roboto" pitchFamily="34" charset="-122"/>
                <a:cs typeface="Roboto" pitchFamily="34" charset="-120"/>
              </a:rPr>
              <a:t>By blocking unauthorized traffic and allowing only permitted connections, firewalls protect networks from unauthorized access and malicious activity.</a:t>
            </a:r>
            <a:endParaRPr lang="en-US" sz="1450" dirty="0"/>
          </a:p>
        </p:txBody>
      </p:sp>
      <p:sp>
        <p:nvSpPr>
          <p:cNvPr id="14" name="Rectangle 13">
            <a:extLst>
              <a:ext uri="{FF2B5EF4-FFF2-40B4-BE49-F238E27FC236}">
                <a16:creationId xmlns:a16="http://schemas.microsoft.com/office/drawing/2014/main" id="{D769D5E9-C8E1-C4BD-1FCC-1453D8347BF7}"/>
              </a:ext>
            </a:extLst>
          </p:cNvPr>
          <p:cNvSpPr/>
          <p:nvPr/>
        </p:nvSpPr>
        <p:spPr>
          <a:xfrm>
            <a:off x="11155681" y="7648688"/>
            <a:ext cx="3453204" cy="49485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Nilesh.Panchal@nfsu.ac.in</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89689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Types of Firewalls</a:t>
            </a:r>
            <a:endParaRPr lang="en-US" sz="4450" dirty="0"/>
          </a:p>
        </p:txBody>
      </p:sp>
      <p:sp>
        <p:nvSpPr>
          <p:cNvPr id="3" name="Text 1"/>
          <p:cNvSpPr/>
          <p:nvPr/>
        </p:nvSpPr>
        <p:spPr>
          <a:xfrm>
            <a:off x="793790" y="2059305"/>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Firewalls come in various forms, each with its own strengths and applications. Understanding these different types allows organizations to choose the most suitable solution for their specific security needs.</a:t>
            </a:r>
            <a:endParaRPr lang="en-US" sz="1750" dirty="0"/>
          </a:p>
        </p:txBody>
      </p:sp>
      <p:sp>
        <p:nvSpPr>
          <p:cNvPr id="4" name="Shape 2"/>
          <p:cNvSpPr/>
          <p:nvPr/>
        </p:nvSpPr>
        <p:spPr>
          <a:xfrm>
            <a:off x="793790" y="3040261"/>
            <a:ext cx="6408063" cy="2032754"/>
          </a:xfrm>
          <a:prstGeom prst="roundRect">
            <a:avLst>
              <a:gd name="adj" fmla="val 1674"/>
            </a:avLst>
          </a:prstGeom>
          <a:solidFill>
            <a:srgbClr val="E9ECF2"/>
          </a:solidFill>
          <a:ln/>
        </p:spPr>
      </p:sp>
      <p:sp>
        <p:nvSpPr>
          <p:cNvPr id="5" name="Text 3"/>
          <p:cNvSpPr/>
          <p:nvPr/>
        </p:nvSpPr>
        <p:spPr>
          <a:xfrm>
            <a:off x="1020604" y="3267075"/>
            <a:ext cx="3449360" cy="354330"/>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Packet Filtering Firewalls</a:t>
            </a:r>
            <a:endParaRPr lang="en-US" sz="2200" dirty="0"/>
          </a:p>
        </p:txBody>
      </p:sp>
      <p:sp>
        <p:nvSpPr>
          <p:cNvPr id="6" name="Text 4"/>
          <p:cNvSpPr/>
          <p:nvPr/>
        </p:nvSpPr>
        <p:spPr>
          <a:xfrm>
            <a:off x="1020604" y="3757493"/>
            <a:ext cx="5954435" cy="1088708"/>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These basic firewalls analyze network packets based on predefined rules, allowing or blocking traffic based on source and destination addresses, ports, and protocols.</a:t>
            </a:r>
            <a:endParaRPr lang="en-US" sz="1750" dirty="0"/>
          </a:p>
        </p:txBody>
      </p:sp>
      <p:sp>
        <p:nvSpPr>
          <p:cNvPr id="7" name="Shape 5"/>
          <p:cNvSpPr/>
          <p:nvPr/>
        </p:nvSpPr>
        <p:spPr>
          <a:xfrm>
            <a:off x="7428667" y="3040261"/>
            <a:ext cx="6408063" cy="2032754"/>
          </a:xfrm>
          <a:prstGeom prst="roundRect">
            <a:avLst>
              <a:gd name="adj" fmla="val 1674"/>
            </a:avLst>
          </a:prstGeom>
          <a:solidFill>
            <a:srgbClr val="E9ECF2"/>
          </a:solidFill>
          <a:ln/>
        </p:spPr>
      </p:sp>
      <p:sp>
        <p:nvSpPr>
          <p:cNvPr id="8" name="Text 6"/>
          <p:cNvSpPr/>
          <p:nvPr/>
        </p:nvSpPr>
        <p:spPr>
          <a:xfrm>
            <a:off x="7655481" y="3267075"/>
            <a:ext cx="3855482" cy="354330"/>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Stateful Inspection Firewalls</a:t>
            </a:r>
            <a:endParaRPr lang="en-US" sz="2200" dirty="0"/>
          </a:p>
        </p:txBody>
      </p:sp>
      <p:sp>
        <p:nvSpPr>
          <p:cNvPr id="9" name="Text 7"/>
          <p:cNvSpPr/>
          <p:nvPr/>
        </p:nvSpPr>
        <p:spPr>
          <a:xfrm>
            <a:off x="7655481" y="3757493"/>
            <a:ext cx="5954435" cy="1088708"/>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Stateful inspection firewalls go beyond simple packet filtering by examining the context and state of network connections, offering more granular control and security.</a:t>
            </a:r>
            <a:endParaRPr lang="en-US" sz="1750" dirty="0"/>
          </a:p>
        </p:txBody>
      </p:sp>
      <p:sp>
        <p:nvSpPr>
          <p:cNvPr id="10" name="Shape 8"/>
          <p:cNvSpPr/>
          <p:nvPr/>
        </p:nvSpPr>
        <p:spPr>
          <a:xfrm>
            <a:off x="793790" y="5299829"/>
            <a:ext cx="6408063" cy="2032754"/>
          </a:xfrm>
          <a:prstGeom prst="roundRect">
            <a:avLst>
              <a:gd name="adj" fmla="val 1674"/>
            </a:avLst>
          </a:prstGeom>
          <a:solidFill>
            <a:srgbClr val="E9ECF2"/>
          </a:solidFill>
          <a:ln/>
        </p:spPr>
      </p:sp>
      <p:sp>
        <p:nvSpPr>
          <p:cNvPr id="11" name="Text 9"/>
          <p:cNvSpPr/>
          <p:nvPr/>
        </p:nvSpPr>
        <p:spPr>
          <a:xfrm>
            <a:off x="1020604" y="5526643"/>
            <a:ext cx="3713559" cy="354330"/>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Application-Level Firewalls</a:t>
            </a:r>
            <a:endParaRPr lang="en-US" sz="2200" dirty="0"/>
          </a:p>
        </p:txBody>
      </p:sp>
      <p:sp>
        <p:nvSpPr>
          <p:cNvPr id="12" name="Text 10"/>
          <p:cNvSpPr/>
          <p:nvPr/>
        </p:nvSpPr>
        <p:spPr>
          <a:xfrm>
            <a:off x="1020604" y="6017062"/>
            <a:ext cx="5954435" cy="1088708"/>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These firewalls focus on inspecting application-specific traffic, such as web traffic, ensuring security at a deeper level beyond basic network protocols.</a:t>
            </a:r>
            <a:endParaRPr lang="en-US" sz="1750" dirty="0"/>
          </a:p>
        </p:txBody>
      </p:sp>
      <p:sp>
        <p:nvSpPr>
          <p:cNvPr id="13" name="Shape 11"/>
          <p:cNvSpPr/>
          <p:nvPr/>
        </p:nvSpPr>
        <p:spPr>
          <a:xfrm>
            <a:off x="7428667" y="5299829"/>
            <a:ext cx="6408063" cy="2032754"/>
          </a:xfrm>
          <a:prstGeom prst="roundRect">
            <a:avLst>
              <a:gd name="adj" fmla="val 1674"/>
            </a:avLst>
          </a:prstGeom>
          <a:solidFill>
            <a:srgbClr val="E9ECF2"/>
          </a:solidFill>
          <a:ln/>
        </p:spPr>
      </p:sp>
      <p:sp>
        <p:nvSpPr>
          <p:cNvPr id="14" name="Text 12"/>
          <p:cNvSpPr/>
          <p:nvPr/>
        </p:nvSpPr>
        <p:spPr>
          <a:xfrm>
            <a:off x="7655481" y="5526643"/>
            <a:ext cx="4815245" cy="354330"/>
          </a:xfrm>
          <a:prstGeom prst="rect">
            <a:avLst/>
          </a:prstGeom>
          <a:noFill/>
          <a:ln/>
        </p:spPr>
        <p:txBody>
          <a:bodyPr wrap="none" lIns="0" tIns="0" rIns="0" bIns="0" rtlCol="0" anchor="t"/>
          <a:lstStyle/>
          <a:p>
            <a:pPr marL="0" indent="0">
              <a:lnSpc>
                <a:spcPts val="2750"/>
              </a:lnSpc>
              <a:buNone/>
            </a:pPr>
            <a:r>
              <a:rPr lang="en-US" sz="2200" dirty="0">
                <a:solidFill>
                  <a:srgbClr val="15213F"/>
                </a:solidFill>
                <a:latin typeface="Roboto Slab" pitchFamily="34" charset="0"/>
                <a:ea typeface="Roboto Slab" pitchFamily="34" charset="-122"/>
                <a:cs typeface="Roboto Slab" pitchFamily="34" charset="-120"/>
              </a:rPr>
              <a:t>Next-Generation Firewalls (NGFWs)</a:t>
            </a:r>
            <a:endParaRPr lang="en-US" sz="2200" dirty="0"/>
          </a:p>
        </p:txBody>
      </p:sp>
      <p:sp>
        <p:nvSpPr>
          <p:cNvPr id="15" name="Text 13"/>
          <p:cNvSpPr/>
          <p:nvPr/>
        </p:nvSpPr>
        <p:spPr>
          <a:xfrm>
            <a:off x="7655481" y="6017062"/>
            <a:ext cx="5954435" cy="1088708"/>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NGFWs offer comprehensive security features beyond traditional firewalls, including intrusion prevention, malware detection, and advanced threat analysis.</a:t>
            </a:r>
            <a:endParaRPr lang="en-US" sz="1750" dirty="0"/>
          </a:p>
        </p:txBody>
      </p:sp>
      <p:sp>
        <p:nvSpPr>
          <p:cNvPr id="16" name="Rectangle 15">
            <a:extLst>
              <a:ext uri="{FF2B5EF4-FFF2-40B4-BE49-F238E27FC236}">
                <a16:creationId xmlns:a16="http://schemas.microsoft.com/office/drawing/2014/main" id="{6DD26D22-B619-5C9C-DE91-5DE565E94BC6}"/>
              </a:ext>
            </a:extLst>
          </p:cNvPr>
          <p:cNvSpPr/>
          <p:nvPr/>
        </p:nvSpPr>
        <p:spPr>
          <a:xfrm>
            <a:off x="11155681" y="7648688"/>
            <a:ext cx="3453204" cy="49485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Nilesh.Panchal@nfsu.ac.in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87241" y="796171"/>
            <a:ext cx="8872418" cy="702826"/>
          </a:xfrm>
          <a:prstGeom prst="rect">
            <a:avLst/>
          </a:prstGeom>
          <a:noFill/>
          <a:ln/>
        </p:spPr>
        <p:txBody>
          <a:bodyPr wrap="none" lIns="0" tIns="0" rIns="0" bIns="0" rtlCol="0" anchor="t"/>
          <a:lstStyle/>
          <a:p>
            <a:pPr marL="0" indent="0">
              <a:lnSpc>
                <a:spcPts val="5500"/>
              </a:lnSpc>
              <a:buNone/>
            </a:pPr>
            <a:r>
              <a:rPr lang="en-US" sz="4400" dirty="0">
                <a:solidFill>
                  <a:srgbClr val="3257B8"/>
                </a:solidFill>
                <a:latin typeface="Roboto Slab" pitchFamily="34" charset="0"/>
                <a:ea typeface="Roboto Slab" pitchFamily="34" charset="-122"/>
                <a:cs typeface="Roboto Slab" pitchFamily="34" charset="-120"/>
              </a:rPr>
              <a:t>Network Operations Center (NOC)</a:t>
            </a:r>
            <a:endParaRPr lang="en-US" sz="4400" dirty="0"/>
          </a:p>
        </p:txBody>
      </p:sp>
      <p:sp>
        <p:nvSpPr>
          <p:cNvPr id="3" name="Text 1"/>
          <p:cNvSpPr/>
          <p:nvPr/>
        </p:nvSpPr>
        <p:spPr>
          <a:xfrm>
            <a:off x="787241" y="1948815"/>
            <a:ext cx="13055918" cy="1439228"/>
          </a:xfrm>
          <a:prstGeom prst="rect">
            <a:avLst/>
          </a:prstGeom>
          <a:noFill/>
          <a:ln/>
        </p:spPr>
        <p:txBody>
          <a:bodyPr wrap="square" lIns="0" tIns="0" rIns="0" bIns="0" rtlCol="0" anchor="t"/>
          <a:lstStyle/>
          <a:p>
            <a:pPr marL="0" indent="0">
              <a:lnSpc>
                <a:spcPts val="2800"/>
              </a:lnSpc>
              <a:buNone/>
            </a:pPr>
            <a:r>
              <a:rPr lang="en-US" sz="1750" dirty="0">
                <a:solidFill>
                  <a:srgbClr val="15213F"/>
                </a:solidFill>
                <a:latin typeface="Roboto" pitchFamily="34" charset="0"/>
                <a:ea typeface="Roboto" pitchFamily="34" charset="-122"/>
                <a:cs typeface="Roboto" pitchFamily="34" charset="-120"/>
              </a:rPr>
              <a:t>A Network Operations Center (NOC) is a dedicated facility responsible for monitoring and managing the network infrastructure of an organization. NOC engineers use sophisticated monitoring tools and systems to track network performance, identify and resolve issues, and ensure network availability and security. NOCs play a critical role in maintaining network uptime and minimizing disruptions.</a:t>
            </a:r>
            <a:endParaRPr lang="en-US" sz="1750" dirty="0"/>
          </a:p>
        </p:txBody>
      </p:sp>
      <p:pic>
        <p:nvPicPr>
          <p:cNvPr id="4" name="Image 0" descr="preencoded.png"/>
          <p:cNvPicPr>
            <a:picLocks noChangeAspect="1"/>
          </p:cNvPicPr>
          <p:nvPr/>
        </p:nvPicPr>
        <p:blipFill>
          <a:blip r:embed="rId3"/>
          <a:stretch>
            <a:fillRect/>
          </a:stretch>
        </p:blipFill>
        <p:spPr>
          <a:xfrm>
            <a:off x="787241" y="3641050"/>
            <a:ext cx="562332" cy="562332"/>
          </a:xfrm>
          <a:prstGeom prst="rect">
            <a:avLst/>
          </a:prstGeom>
        </p:spPr>
      </p:pic>
      <p:sp>
        <p:nvSpPr>
          <p:cNvPr id="5" name="Text 2"/>
          <p:cNvSpPr/>
          <p:nvPr/>
        </p:nvSpPr>
        <p:spPr>
          <a:xfrm>
            <a:off x="787241" y="4428292"/>
            <a:ext cx="2811899" cy="351472"/>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Network Monitoring</a:t>
            </a:r>
            <a:endParaRPr lang="en-US" sz="2200" dirty="0"/>
          </a:p>
        </p:txBody>
      </p:sp>
      <p:sp>
        <p:nvSpPr>
          <p:cNvPr id="6" name="Text 3"/>
          <p:cNvSpPr/>
          <p:nvPr/>
        </p:nvSpPr>
        <p:spPr>
          <a:xfrm>
            <a:off x="787241" y="4914662"/>
            <a:ext cx="3010853" cy="2158841"/>
          </a:xfrm>
          <a:prstGeom prst="rect">
            <a:avLst/>
          </a:prstGeom>
          <a:noFill/>
          <a:ln/>
        </p:spPr>
        <p:txBody>
          <a:bodyPr wrap="square" lIns="0" tIns="0" rIns="0" bIns="0" rtlCol="0" anchor="t"/>
          <a:lstStyle/>
          <a:p>
            <a:pPr marL="0" indent="0" algn="l">
              <a:lnSpc>
                <a:spcPts val="2800"/>
              </a:lnSpc>
              <a:buNone/>
            </a:pPr>
            <a:r>
              <a:rPr lang="en-US" sz="1750" dirty="0">
                <a:solidFill>
                  <a:srgbClr val="15213F"/>
                </a:solidFill>
                <a:latin typeface="Roboto" pitchFamily="34" charset="0"/>
                <a:ea typeface="Roboto" pitchFamily="34" charset="-122"/>
                <a:cs typeface="Roboto" pitchFamily="34" charset="-120"/>
              </a:rPr>
              <a:t>NOC engineers constantly monitor network performance metrics, such as bandwidth usage, latency, and error rates, to identify potential issues.</a:t>
            </a:r>
            <a:endParaRPr lang="en-US" sz="1750" dirty="0"/>
          </a:p>
        </p:txBody>
      </p:sp>
      <p:pic>
        <p:nvPicPr>
          <p:cNvPr id="7" name="Image 1" descr="preencoded.png"/>
          <p:cNvPicPr>
            <a:picLocks noChangeAspect="1"/>
          </p:cNvPicPr>
          <p:nvPr/>
        </p:nvPicPr>
        <p:blipFill>
          <a:blip r:embed="rId4"/>
          <a:stretch>
            <a:fillRect/>
          </a:stretch>
        </p:blipFill>
        <p:spPr>
          <a:xfrm>
            <a:off x="4135517" y="3641050"/>
            <a:ext cx="562332" cy="562332"/>
          </a:xfrm>
          <a:prstGeom prst="rect">
            <a:avLst/>
          </a:prstGeom>
        </p:spPr>
      </p:pic>
      <p:sp>
        <p:nvSpPr>
          <p:cNvPr id="8" name="Text 4"/>
          <p:cNvSpPr/>
          <p:nvPr/>
        </p:nvSpPr>
        <p:spPr>
          <a:xfrm>
            <a:off x="4135517" y="4428292"/>
            <a:ext cx="2811899" cy="351472"/>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Security Monitoring</a:t>
            </a:r>
            <a:endParaRPr lang="en-US" sz="2200" dirty="0"/>
          </a:p>
        </p:txBody>
      </p:sp>
      <p:sp>
        <p:nvSpPr>
          <p:cNvPr id="9" name="Text 5"/>
          <p:cNvSpPr/>
          <p:nvPr/>
        </p:nvSpPr>
        <p:spPr>
          <a:xfrm>
            <a:off x="4135517" y="4914662"/>
            <a:ext cx="3010972" cy="2158841"/>
          </a:xfrm>
          <a:prstGeom prst="rect">
            <a:avLst/>
          </a:prstGeom>
          <a:noFill/>
          <a:ln/>
        </p:spPr>
        <p:txBody>
          <a:bodyPr wrap="square" lIns="0" tIns="0" rIns="0" bIns="0" rtlCol="0" anchor="t"/>
          <a:lstStyle/>
          <a:p>
            <a:pPr marL="0" indent="0" algn="l">
              <a:lnSpc>
                <a:spcPts val="2800"/>
              </a:lnSpc>
              <a:buNone/>
            </a:pPr>
            <a:r>
              <a:rPr lang="en-US" sz="1750" dirty="0">
                <a:solidFill>
                  <a:srgbClr val="15213F"/>
                </a:solidFill>
                <a:latin typeface="Roboto" pitchFamily="34" charset="0"/>
                <a:ea typeface="Roboto" pitchFamily="34" charset="-122"/>
                <a:cs typeface="Roboto" pitchFamily="34" charset="-120"/>
              </a:rPr>
              <a:t>NOCs actively monitor for security threats, such as intrusions, malware, and unauthorized access attempts, to protect network resources.</a:t>
            </a:r>
            <a:endParaRPr lang="en-US" sz="1750" dirty="0"/>
          </a:p>
        </p:txBody>
      </p:sp>
      <p:pic>
        <p:nvPicPr>
          <p:cNvPr id="10" name="Image 2" descr="preencoded.png"/>
          <p:cNvPicPr>
            <a:picLocks noChangeAspect="1"/>
          </p:cNvPicPr>
          <p:nvPr/>
        </p:nvPicPr>
        <p:blipFill>
          <a:blip r:embed="rId5"/>
          <a:stretch>
            <a:fillRect/>
          </a:stretch>
        </p:blipFill>
        <p:spPr>
          <a:xfrm>
            <a:off x="7483912" y="3641050"/>
            <a:ext cx="562332" cy="562332"/>
          </a:xfrm>
          <a:prstGeom prst="rect">
            <a:avLst/>
          </a:prstGeom>
        </p:spPr>
      </p:pic>
      <p:sp>
        <p:nvSpPr>
          <p:cNvPr id="11" name="Text 6"/>
          <p:cNvSpPr/>
          <p:nvPr/>
        </p:nvSpPr>
        <p:spPr>
          <a:xfrm>
            <a:off x="7483912" y="4428292"/>
            <a:ext cx="2983349" cy="351472"/>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Network Maintenance</a:t>
            </a:r>
            <a:endParaRPr lang="en-US" sz="2200" dirty="0"/>
          </a:p>
        </p:txBody>
      </p:sp>
      <p:sp>
        <p:nvSpPr>
          <p:cNvPr id="12" name="Text 7"/>
          <p:cNvSpPr/>
          <p:nvPr/>
        </p:nvSpPr>
        <p:spPr>
          <a:xfrm>
            <a:off x="7483912" y="4914662"/>
            <a:ext cx="3010853" cy="2518648"/>
          </a:xfrm>
          <a:prstGeom prst="rect">
            <a:avLst/>
          </a:prstGeom>
          <a:noFill/>
          <a:ln/>
        </p:spPr>
        <p:txBody>
          <a:bodyPr wrap="square" lIns="0" tIns="0" rIns="0" bIns="0" rtlCol="0" anchor="t"/>
          <a:lstStyle/>
          <a:p>
            <a:pPr marL="0" indent="0" algn="l">
              <a:lnSpc>
                <a:spcPts val="2800"/>
              </a:lnSpc>
              <a:buNone/>
            </a:pPr>
            <a:r>
              <a:rPr lang="en-US" sz="1750" dirty="0">
                <a:solidFill>
                  <a:srgbClr val="15213F"/>
                </a:solidFill>
                <a:latin typeface="Roboto" pitchFamily="34" charset="0"/>
                <a:ea typeface="Roboto" pitchFamily="34" charset="-122"/>
                <a:cs typeface="Roboto" pitchFamily="34" charset="-120"/>
              </a:rPr>
              <a:t>NOC engineers perform routine maintenance tasks, including software updates, hardware upgrades, and configuration changes, to ensure optimal network performance.</a:t>
            </a:r>
            <a:endParaRPr lang="en-US" sz="1750" dirty="0"/>
          </a:p>
        </p:txBody>
      </p:sp>
      <p:pic>
        <p:nvPicPr>
          <p:cNvPr id="13" name="Image 3" descr="preencoded.png"/>
          <p:cNvPicPr>
            <a:picLocks noChangeAspect="1"/>
          </p:cNvPicPr>
          <p:nvPr/>
        </p:nvPicPr>
        <p:blipFill>
          <a:blip r:embed="rId6"/>
          <a:stretch>
            <a:fillRect/>
          </a:stretch>
        </p:blipFill>
        <p:spPr>
          <a:xfrm>
            <a:off x="10832187" y="3641050"/>
            <a:ext cx="562332" cy="562332"/>
          </a:xfrm>
          <a:prstGeom prst="rect">
            <a:avLst/>
          </a:prstGeom>
        </p:spPr>
      </p:pic>
      <p:sp>
        <p:nvSpPr>
          <p:cNvPr id="14" name="Text 8"/>
          <p:cNvSpPr/>
          <p:nvPr/>
        </p:nvSpPr>
        <p:spPr>
          <a:xfrm>
            <a:off x="10832187" y="4428292"/>
            <a:ext cx="2811899" cy="351472"/>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Incident Response</a:t>
            </a:r>
            <a:endParaRPr lang="en-US" sz="2200" dirty="0"/>
          </a:p>
        </p:txBody>
      </p:sp>
      <p:sp>
        <p:nvSpPr>
          <p:cNvPr id="15" name="Text 9"/>
          <p:cNvSpPr/>
          <p:nvPr/>
        </p:nvSpPr>
        <p:spPr>
          <a:xfrm>
            <a:off x="10832187" y="4914662"/>
            <a:ext cx="3010972" cy="2518648"/>
          </a:xfrm>
          <a:prstGeom prst="rect">
            <a:avLst/>
          </a:prstGeom>
          <a:noFill/>
          <a:ln/>
        </p:spPr>
        <p:txBody>
          <a:bodyPr wrap="square" lIns="0" tIns="0" rIns="0" bIns="0" rtlCol="0" anchor="t"/>
          <a:lstStyle/>
          <a:p>
            <a:pPr marL="0" indent="0" algn="l">
              <a:lnSpc>
                <a:spcPts val="2800"/>
              </a:lnSpc>
              <a:buNone/>
            </a:pPr>
            <a:r>
              <a:rPr lang="en-US" sz="1750" dirty="0">
                <a:solidFill>
                  <a:srgbClr val="15213F"/>
                </a:solidFill>
                <a:latin typeface="Roboto" pitchFamily="34" charset="0"/>
                <a:ea typeface="Roboto" pitchFamily="34" charset="-122"/>
                <a:cs typeface="Roboto" pitchFamily="34" charset="-120"/>
              </a:rPr>
              <a:t>NOCs handle network incidents, such as outages, security breaches, and performance issues, providing timely resolution and minimizing impact on network operations.</a:t>
            </a:r>
            <a:endParaRPr lang="en-US" sz="1750" dirty="0"/>
          </a:p>
        </p:txBody>
      </p:sp>
      <p:sp>
        <p:nvSpPr>
          <p:cNvPr id="16" name="Rectangle 15">
            <a:extLst>
              <a:ext uri="{FF2B5EF4-FFF2-40B4-BE49-F238E27FC236}">
                <a16:creationId xmlns:a16="http://schemas.microsoft.com/office/drawing/2014/main" id="{9336F644-2FCF-C1C7-671A-377C288D8CA2}"/>
              </a:ext>
            </a:extLst>
          </p:cNvPr>
          <p:cNvSpPr/>
          <p:nvPr/>
        </p:nvSpPr>
        <p:spPr>
          <a:xfrm>
            <a:off x="11155681" y="7648688"/>
            <a:ext cx="3453204" cy="49485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Nilesh.Panchal@nfsu.ac.in</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86872" y="1001435"/>
            <a:ext cx="7555230" cy="613291"/>
          </a:xfrm>
          <a:prstGeom prst="rect">
            <a:avLst/>
          </a:prstGeom>
          <a:noFill/>
          <a:ln/>
        </p:spPr>
        <p:txBody>
          <a:bodyPr wrap="none" lIns="0" tIns="0" rIns="0" bIns="0" rtlCol="0" anchor="t"/>
          <a:lstStyle/>
          <a:p>
            <a:pPr marL="0" indent="0">
              <a:lnSpc>
                <a:spcPts val="4800"/>
              </a:lnSpc>
              <a:buNone/>
            </a:pPr>
            <a:r>
              <a:rPr lang="en-US" sz="3850" dirty="0">
                <a:solidFill>
                  <a:srgbClr val="3257B8"/>
                </a:solidFill>
                <a:latin typeface="Roboto Slab" pitchFamily="34" charset="0"/>
                <a:ea typeface="Roboto Slab" pitchFamily="34" charset="-122"/>
                <a:cs typeface="Roboto Slab" pitchFamily="34" charset="-120"/>
              </a:rPr>
              <a:t>Security Operations Center (SOC)</a:t>
            </a:r>
            <a:endParaRPr lang="en-US" sz="3850" dirty="0"/>
          </a:p>
        </p:txBody>
      </p:sp>
      <p:sp>
        <p:nvSpPr>
          <p:cNvPr id="4" name="Text 1"/>
          <p:cNvSpPr/>
          <p:nvPr/>
        </p:nvSpPr>
        <p:spPr>
          <a:xfrm>
            <a:off x="686872" y="1909048"/>
            <a:ext cx="7770257" cy="1255395"/>
          </a:xfrm>
          <a:prstGeom prst="rect">
            <a:avLst/>
          </a:prstGeom>
          <a:noFill/>
          <a:ln/>
        </p:spPr>
        <p:txBody>
          <a:bodyPr wrap="square" lIns="0" tIns="0" rIns="0" bIns="0" rtlCol="0" anchor="t"/>
          <a:lstStyle/>
          <a:p>
            <a:pPr marL="0" indent="0">
              <a:lnSpc>
                <a:spcPts val="2450"/>
              </a:lnSpc>
              <a:buNone/>
            </a:pPr>
            <a:r>
              <a:rPr lang="en-US" sz="1500" dirty="0">
                <a:solidFill>
                  <a:srgbClr val="15213F"/>
                </a:solidFill>
                <a:latin typeface="Roboto" pitchFamily="34" charset="0"/>
                <a:ea typeface="Roboto" pitchFamily="34" charset="-122"/>
                <a:cs typeface="Roboto" pitchFamily="34" charset="-120"/>
              </a:rPr>
              <a:t>A Security Operations Center (SOC) is a specialized team and facility responsible for monitoring, analyzing, and responding to cybersecurity threats. SOC analysts use sophisticated tools and techniques to detect, investigate, and mitigate security incidents, safeguarding an organization's IT infrastructure and data from malicious actors.</a:t>
            </a:r>
            <a:endParaRPr lang="en-US" sz="1500" dirty="0"/>
          </a:p>
        </p:txBody>
      </p:sp>
      <p:sp>
        <p:nvSpPr>
          <p:cNvPr id="5" name="Shape 2"/>
          <p:cNvSpPr/>
          <p:nvPr/>
        </p:nvSpPr>
        <p:spPr>
          <a:xfrm>
            <a:off x="686872" y="3385185"/>
            <a:ext cx="7770257" cy="3842861"/>
          </a:xfrm>
          <a:prstGeom prst="roundRect">
            <a:avLst>
              <a:gd name="adj" fmla="val 766"/>
            </a:avLst>
          </a:prstGeom>
          <a:noFill/>
          <a:ln w="7620">
            <a:solidFill>
              <a:srgbClr val="000000">
                <a:alpha val="8000"/>
              </a:srgbClr>
            </a:solidFill>
            <a:prstDash val="solid"/>
          </a:ln>
        </p:spPr>
      </p:sp>
      <p:sp>
        <p:nvSpPr>
          <p:cNvPr id="6" name="Shape 3"/>
          <p:cNvSpPr/>
          <p:nvPr/>
        </p:nvSpPr>
        <p:spPr>
          <a:xfrm>
            <a:off x="694492" y="3392805"/>
            <a:ext cx="7755017" cy="564594"/>
          </a:xfrm>
          <a:prstGeom prst="rect">
            <a:avLst/>
          </a:prstGeom>
          <a:solidFill>
            <a:srgbClr val="FFFFFF">
              <a:alpha val="4000"/>
            </a:srgbClr>
          </a:solidFill>
          <a:ln/>
        </p:spPr>
      </p:sp>
      <p:sp>
        <p:nvSpPr>
          <p:cNvPr id="7" name="Text 4"/>
          <p:cNvSpPr/>
          <p:nvPr/>
        </p:nvSpPr>
        <p:spPr>
          <a:xfrm>
            <a:off x="890707" y="3518178"/>
            <a:ext cx="3481268" cy="313849"/>
          </a:xfrm>
          <a:prstGeom prst="rect">
            <a:avLst/>
          </a:prstGeom>
          <a:noFill/>
          <a:ln/>
        </p:spPr>
        <p:txBody>
          <a:bodyPr wrap="none" lIns="0" tIns="0" rIns="0" bIns="0" rtlCol="0" anchor="t"/>
          <a:lstStyle/>
          <a:p>
            <a:pPr marL="0" indent="0">
              <a:lnSpc>
                <a:spcPts val="2450"/>
              </a:lnSpc>
              <a:buNone/>
            </a:pPr>
            <a:r>
              <a:rPr lang="en-US" sz="1500" b="1" dirty="0">
                <a:solidFill>
                  <a:srgbClr val="15213F"/>
                </a:solidFill>
                <a:latin typeface="Roboto" pitchFamily="34" charset="0"/>
                <a:ea typeface="Roboto" pitchFamily="34" charset="-122"/>
                <a:cs typeface="Roboto" pitchFamily="34" charset="-120"/>
              </a:rPr>
              <a:t>Focus</a:t>
            </a:r>
            <a:endParaRPr lang="en-US" sz="1500" dirty="0"/>
          </a:p>
        </p:txBody>
      </p:sp>
      <p:sp>
        <p:nvSpPr>
          <p:cNvPr id="8" name="Text 5"/>
          <p:cNvSpPr/>
          <p:nvPr/>
        </p:nvSpPr>
        <p:spPr>
          <a:xfrm>
            <a:off x="4772025" y="3518178"/>
            <a:ext cx="3481268" cy="313849"/>
          </a:xfrm>
          <a:prstGeom prst="rect">
            <a:avLst/>
          </a:prstGeom>
          <a:noFill/>
          <a:ln/>
        </p:spPr>
        <p:txBody>
          <a:bodyPr wrap="none" lIns="0" tIns="0" rIns="0" bIns="0" rtlCol="0" anchor="t"/>
          <a:lstStyle/>
          <a:p>
            <a:pPr marL="0" indent="0">
              <a:lnSpc>
                <a:spcPts val="2450"/>
              </a:lnSpc>
              <a:buNone/>
            </a:pPr>
            <a:r>
              <a:rPr lang="en-US" sz="1500" dirty="0">
                <a:solidFill>
                  <a:srgbClr val="15213F"/>
                </a:solidFill>
                <a:latin typeface="Roboto" pitchFamily="34" charset="0"/>
                <a:ea typeface="Roboto" pitchFamily="34" charset="-122"/>
                <a:cs typeface="Roboto" pitchFamily="34" charset="-120"/>
              </a:rPr>
              <a:t>Cybersecurity Threats</a:t>
            </a:r>
            <a:endParaRPr lang="en-US" sz="1500" dirty="0"/>
          </a:p>
        </p:txBody>
      </p:sp>
      <p:sp>
        <p:nvSpPr>
          <p:cNvPr id="9" name="Shape 6"/>
          <p:cNvSpPr/>
          <p:nvPr/>
        </p:nvSpPr>
        <p:spPr>
          <a:xfrm>
            <a:off x="694492" y="3957399"/>
            <a:ext cx="7755017" cy="1192292"/>
          </a:xfrm>
          <a:prstGeom prst="rect">
            <a:avLst/>
          </a:prstGeom>
          <a:solidFill>
            <a:srgbClr val="000000">
              <a:alpha val="4000"/>
            </a:srgbClr>
          </a:solidFill>
          <a:ln/>
        </p:spPr>
      </p:sp>
      <p:sp>
        <p:nvSpPr>
          <p:cNvPr id="10" name="Text 7"/>
          <p:cNvSpPr/>
          <p:nvPr/>
        </p:nvSpPr>
        <p:spPr>
          <a:xfrm>
            <a:off x="890707" y="4082772"/>
            <a:ext cx="3481268" cy="313849"/>
          </a:xfrm>
          <a:prstGeom prst="rect">
            <a:avLst/>
          </a:prstGeom>
          <a:noFill/>
          <a:ln/>
        </p:spPr>
        <p:txBody>
          <a:bodyPr wrap="none" lIns="0" tIns="0" rIns="0" bIns="0" rtlCol="0" anchor="t"/>
          <a:lstStyle/>
          <a:p>
            <a:pPr marL="0" indent="0">
              <a:lnSpc>
                <a:spcPts val="2450"/>
              </a:lnSpc>
              <a:buNone/>
            </a:pPr>
            <a:r>
              <a:rPr lang="en-US" sz="1500" b="1" dirty="0">
                <a:solidFill>
                  <a:srgbClr val="15213F"/>
                </a:solidFill>
                <a:latin typeface="Roboto" pitchFamily="34" charset="0"/>
                <a:ea typeface="Roboto" pitchFamily="34" charset="-122"/>
                <a:cs typeface="Roboto" pitchFamily="34" charset="-120"/>
              </a:rPr>
              <a:t>Responsibilities</a:t>
            </a:r>
            <a:endParaRPr lang="en-US" sz="1500" dirty="0"/>
          </a:p>
        </p:txBody>
      </p:sp>
      <p:sp>
        <p:nvSpPr>
          <p:cNvPr id="11" name="Text 8"/>
          <p:cNvSpPr/>
          <p:nvPr/>
        </p:nvSpPr>
        <p:spPr>
          <a:xfrm>
            <a:off x="4772025" y="4082772"/>
            <a:ext cx="3481268" cy="941546"/>
          </a:xfrm>
          <a:prstGeom prst="rect">
            <a:avLst/>
          </a:prstGeom>
          <a:noFill/>
          <a:ln/>
        </p:spPr>
        <p:txBody>
          <a:bodyPr wrap="square" lIns="0" tIns="0" rIns="0" bIns="0" rtlCol="0" anchor="t"/>
          <a:lstStyle/>
          <a:p>
            <a:pPr marL="0" indent="0">
              <a:lnSpc>
                <a:spcPts val="2450"/>
              </a:lnSpc>
              <a:buNone/>
            </a:pPr>
            <a:r>
              <a:rPr lang="en-US" sz="1500" dirty="0">
                <a:solidFill>
                  <a:srgbClr val="15213F"/>
                </a:solidFill>
                <a:latin typeface="Roboto" pitchFamily="34" charset="0"/>
                <a:ea typeface="Roboto" pitchFamily="34" charset="-122"/>
                <a:cs typeface="Roboto" pitchFamily="34" charset="-120"/>
              </a:rPr>
              <a:t>Threat detection, incident response, security analysis, and vulnerability management</a:t>
            </a:r>
            <a:endParaRPr lang="en-US" sz="1500" dirty="0"/>
          </a:p>
        </p:txBody>
      </p:sp>
      <p:sp>
        <p:nvSpPr>
          <p:cNvPr id="12" name="Shape 9"/>
          <p:cNvSpPr/>
          <p:nvPr/>
        </p:nvSpPr>
        <p:spPr>
          <a:xfrm>
            <a:off x="694492" y="5149691"/>
            <a:ext cx="7755017" cy="1192292"/>
          </a:xfrm>
          <a:prstGeom prst="rect">
            <a:avLst/>
          </a:prstGeom>
          <a:solidFill>
            <a:srgbClr val="FFFFFF">
              <a:alpha val="4000"/>
            </a:srgbClr>
          </a:solidFill>
          <a:ln/>
        </p:spPr>
      </p:sp>
      <p:sp>
        <p:nvSpPr>
          <p:cNvPr id="13" name="Text 10"/>
          <p:cNvSpPr/>
          <p:nvPr/>
        </p:nvSpPr>
        <p:spPr>
          <a:xfrm>
            <a:off x="890707" y="5275064"/>
            <a:ext cx="3481268" cy="313849"/>
          </a:xfrm>
          <a:prstGeom prst="rect">
            <a:avLst/>
          </a:prstGeom>
          <a:noFill/>
          <a:ln/>
        </p:spPr>
        <p:txBody>
          <a:bodyPr wrap="none" lIns="0" tIns="0" rIns="0" bIns="0" rtlCol="0" anchor="t"/>
          <a:lstStyle/>
          <a:p>
            <a:pPr marL="0" indent="0">
              <a:lnSpc>
                <a:spcPts val="2450"/>
              </a:lnSpc>
              <a:buNone/>
            </a:pPr>
            <a:r>
              <a:rPr lang="en-US" sz="1500" b="1" dirty="0">
                <a:solidFill>
                  <a:srgbClr val="15213F"/>
                </a:solidFill>
                <a:latin typeface="Roboto" pitchFamily="34" charset="0"/>
                <a:ea typeface="Roboto" pitchFamily="34" charset="-122"/>
                <a:cs typeface="Roboto" pitchFamily="34" charset="-120"/>
              </a:rPr>
              <a:t>Tools</a:t>
            </a:r>
            <a:endParaRPr lang="en-US" sz="1500" dirty="0"/>
          </a:p>
        </p:txBody>
      </p:sp>
      <p:sp>
        <p:nvSpPr>
          <p:cNvPr id="14" name="Text 11"/>
          <p:cNvSpPr/>
          <p:nvPr/>
        </p:nvSpPr>
        <p:spPr>
          <a:xfrm>
            <a:off x="4772025" y="5275064"/>
            <a:ext cx="3481268" cy="941546"/>
          </a:xfrm>
          <a:prstGeom prst="rect">
            <a:avLst/>
          </a:prstGeom>
          <a:noFill/>
          <a:ln/>
        </p:spPr>
        <p:txBody>
          <a:bodyPr wrap="square" lIns="0" tIns="0" rIns="0" bIns="0" rtlCol="0" anchor="t"/>
          <a:lstStyle/>
          <a:p>
            <a:pPr marL="0" indent="0">
              <a:lnSpc>
                <a:spcPts val="2450"/>
              </a:lnSpc>
              <a:buNone/>
            </a:pPr>
            <a:r>
              <a:rPr lang="en-US" sz="1500" dirty="0">
                <a:solidFill>
                  <a:srgbClr val="15213F"/>
                </a:solidFill>
                <a:latin typeface="Roboto" pitchFamily="34" charset="0"/>
                <a:ea typeface="Roboto" pitchFamily="34" charset="-122"/>
                <a:cs typeface="Roboto" pitchFamily="34" charset="-120"/>
              </a:rPr>
              <a:t>SIEM systems, intrusion detection and prevention systems, security information gathering tools</a:t>
            </a:r>
            <a:endParaRPr lang="en-US" sz="1500" dirty="0"/>
          </a:p>
        </p:txBody>
      </p:sp>
      <p:sp>
        <p:nvSpPr>
          <p:cNvPr id="15" name="Shape 12"/>
          <p:cNvSpPr/>
          <p:nvPr/>
        </p:nvSpPr>
        <p:spPr>
          <a:xfrm>
            <a:off x="694492" y="6341983"/>
            <a:ext cx="7755017" cy="878443"/>
          </a:xfrm>
          <a:prstGeom prst="rect">
            <a:avLst/>
          </a:prstGeom>
          <a:solidFill>
            <a:srgbClr val="000000">
              <a:alpha val="4000"/>
            </a:srgbClr>
          </a:solidFill>
          <a:ln/>
        </p:spPr>
      </p:sp>
      <p:sp>
        <p:nvSpPr>
          <p:cNvPr id="16" name="Text 13"/>
          <p:cNvSpPr/>
          <p:nvPr/>
        </p:nvSpPr>
        <p:spPr>
          <a:xfrm>
            <a:off x="890707" y="6467356"/>
            <a:ext cx="3481268" cy="313849"/>
          </a:xfrm>
          <a:prstGeom prst="rect">
            <a:avLst/>
          </a:prstGeom>
          <a:noFill/>
          <a:ln/>
        </p:spPr>
        <p:txBody>
          <a:bodyPr wrap="none" lIns="0" tIns="0" rIns="0" bIns="0" rtlCol="0" anchor="t"/>
          <a:lstStyle/>
          <a:p>
            <a:pPr marL="0" indent="0">
              <a:lnSpc>
                <a:spcPts val="2450"/>
              </a:lnSpc>
              <a:buNone/>
            </a:pPr>
            <a:r>
              <a:rPr lang="en-US" sz="1500" b="1" dirty="0">
                <a:solidFill>
                  <a:srgbClr val="15213F"/>
                </a:solidFill>
                <a:latin typeface="Roboto" pitchFamily="34" charset="0"/>
                <a:ea typeface="Roboto" pitchFamily="34" charset="-122"/>
                <a:cs typeface="Roboto" pitchFamily="34" charset="-120"/>
              </a:rPr>
              <a:t>Key Personnel</a:t>
            </a:r>
            <a:endParaRPr lang="en-US" sz="1500" dirty="0"/>
          </a:p>
        </p:txBody>
      </p:sp>
      <p:sp>
        <p:nvSpPr>
          <p:cNvPr id="17" name="Text 14"/>
          <p:cNvSpPr/>
          <p:nvPr/>
        </p:nvSpPr>
        <p:spPr>
          <a:xfrm>
            <a:off x="4772025" y="6467356"/>
            <a:ext cx="3481268" cy="627698"/>
          </a:xfrm>
          <a:prstGeom prst="rect">
            <a:avLst/>
          </a:prstGeom>
          <a:noFill/>
          <a:ln/>
        </p:spPr>
        <p:txBody>
          <a:bodyPr wrap="square" lIns="0" tIns="0" rIns="0" bIns="0" rtlCol="0" anchor="t"/>
          <a:lstStyle/>
          <a:p>
            <a:pPr marL="0" indent="0">
              <a:lnSpc>
                <a:spcPts val="2450"/>
              </a:lnSpc>
              <a:buNone/>
            </a:pPr>
            <a:r>
              <a:rPr lang="en-US" sz="1500" dirty="0">
                <a:solidFill>
                  <a:srgbClr val="15213F"/>
                </a:solidFill>
                <a:latin typeface="Roboto" pitchFamily="34" charset="0"/>
                <a:ea typeface="Roboto" pitchFamily="34" charset="-122"/>
                <a:cs typeface="Roboto" pitchFamily="34" charset="-120"/>
              </a:rPr>
              <a:t>Security analysts, incident responders, security engineers</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89610" y="669608"/>
            <a:ext cx="12227957" cy="615672"/>
          </a:xfrm>
          <a:prstGeom prst="rect">
            <a:avLst/>
          </a:prstGeom>
          <a:noFill/>
          <a:ln/>
        </p:spPr>
        <p:txBody>
          <a:bodyPr wrap="none" lIns="0" tIns="0" rIns="0" bIns="0" rtlCol="0" anchor="t"/>
          <a:lstStyle/>
          <a:p>
            <a:pPr marL="0" indent="0">
              <a:lnSpc>
                <a:spcPts val="4800"/>
              </a:lnSpc>
              <a:buNone/>
            </a:pPr>
            <a:r>
              <a:rPr lang="en-US" sz="3850" dirty="0">
                <a:solidFill>
                  <a:srgbClr val="3257B8"/>
                </a:solidFill>
                <a:latin typeface="Roboto Slab" pitchFamily="34" charset="0"/>
                <a:ea typeface="Roboto Slab" pitchFamily="34" charset="-122"/>
                <a:cs typeface="Roboto Slab" pitchFamily="34" charset="-120"/>
              </a:rPr>
              <a:t>Security Information and Event Management (SIEM)</a:t>
            </a:r>
            <a:endParaRPr lang="en-US" sz="3850" dirty="0"/>
          </a:p>
        </p:txBody>
      </p:sp>
      <p:sp>
        <p:nvSpPr>
          <p:cNvPr id="3" name="Text 1"/>
          <p:cNvSpPr/>
          <p:nvPr/>
        </p:nvSpPr>
        <p:spPr>
          <a:xfrm>
            <a:off x="689610" y="1679258"/>
            <a:ext cx="13251180" cy="945833"/>
          </a:xfrm>
          <a:prstGeom prst="rect">
            <a:avLst/>
          </a:prstGeom>
          <a:noFill/>
          <a:ln/>
        </p:spPr>
        <p:txBody>
          <a:bodyPr wrap="square" lIns="0" tIns="0" rIns="0" bIns="0" rtlCol="0" anchor="t"/>
          <a:lstStyle/>
          <a:p>
            <a:pPr marL="0" indent="0">
              <a:lnSpc>
                <a:spcPts val="2450"/>
              </a:lnSpc>
              <a:buNone/>
            </a:pPr>
            <a:r>
              <a:rPr lang="en-US" sz="1550" dirty="0">
                <a:solidFill>
                  <a:srgbClr val="15213F"/>
                </a:solidFill>
                <a:latin typeface="Roboto" pitchFamily="34" charset="0"/>
                <a:ea typeface="Roboto" pitchFamily="34" charset="-122"/>
                <a:cs typeface="Roboto" pitchFamily="34" charset="-120"/>
              </a:rPr>
              <a:t>Security Information and Event Management (SIEM) is a comprehensive security solution that gathers, analyzes, and correlates security data from various sources within an organization's network. SIEM systems provide a unified view of security events, allowing security teams to identify potential threats, investigate incidents, and respond effectively.</a:t>
            </a:r>
            <a:endParaRPr lang="en-US" sz="1550" dirty="0"/>
          </a:p>
        </p:txBody>
      </p:sp>
      <p:sp>
        <p:nvSpPr>
          <p:cNvPr id="4" name="Shape 2"/>
          <p:cNvSpPr/>
          <p:nvPr/>
        </p:nvSpPr>
        <p:spPr>
          <a:xfrm>
            <a:off x="7303770" y="2846665"/>
            <a:ext cx="22860" cy="4713327"/>
          </a:xfrm>
          <a:prstGeom prst="roundRect">
            <a:avLst>
              <a:gd name="adj" fmla="val 129287"/>
            </a:avLst>
          </a:prstGeom>
          <a:solidFill>
            <a:srgbClr val="CFD2D8"/>
          </a:solidFill>
          <a:ln/>
        </p:spPr>
      </p:sp>
      <p:sp>
        <p:nvSpPr>
          <p:cNvPr id="5" name="Shape 3"/>
          <p:cNvSpPr/>
          <p:nvPr/>
        </p:nvSpPr>
        <p:spPr>
          <a:xfrm>
            <a:off x="6426815" y="3278386"/>
            <a:ext cx="689610" cy="22860"/>
          </a:xfrm>
          <a:prstGeom prst="roundRect">
            <a:avLst>
              <a:gd name="adj" fmla="val 129287"/>
            </a:avLst>
          </a:prstGeom>
          <a:solidFill>
            <a:srgbClr val="CFD2D8"/>
          </a:solidFill>
          <a:ln/>
        </p:spPr>
      </p:sp>
      <p:sp>
        <p:nvSpPr>
          <p:cNvPr id="6" name="Shape 4"/>
          <p:cNvSpPr/>
          <p:nvPr/>
        </p:nvSpPr>
        <p:spPr>
          <a:xfrm>
            <a:off x="7093565" y="3068241"/>
            <a:ext cx="443270" cy="443270"/>
          </a:xfrm>
          <a:prstGeom prst="roundRect">
            <a:avLst>
              <a:gd name="adj" fmla="val 6668"/>
            </a:avLst>
          </a:prstGeom>
          <a:solidFill>
            <a:srgbClr val="E9ECF2"/>
          </a:solidFill>
          <a:ln/>
        </p:spPr>
      </p:sp>
      <p:sp>
        <p:nvSpPr>
          <p:cNvPr id="7" name="Text 5"/>
          <p:cNvSpPr/>
          <p:nvPr/>
        </p:nvSpPr>
        <p:spPr>
          <a:xfrm>
            <a:off x="7254300" y="3142059"/>
            <a:ext cx="121801" cy="295513"/>
          </a:xfrm>
          <a:prstGeom prst="rect">
            <a:avLst/>
          </a:prstGeom>
          <a:noFill/>
          <a:ln/>
        </p:spPr>
        <p:txBody>
          <a:bodyPr wrap="none" lIns="0" tIns="0" rIns="0" bIns="0" rtlCol="0" anchor="t"/>
          <a:lstStyle/>
          <a:p>
            <a:pPr marL="0" indent="0" algn="ctr">
              <a:lnSpc>
                <a:spcPts val="2300"/>
              </a:lnSpc>
              <a:buNone/>
            </a:pPr>
            <a:r>
              <a:rPr lang="en-US" sz="2300" dirty="0">
                <a:solidFill>
                  <a:srgbClr val="15213F"/>
                </a:solidFill>
                <a:latin typeface="Roboto Slab" pitchFamily="34" charset="0"/>
                <a:ea typeface="Roboto Slab" pitchFamily="34" charset="-122"/>
                <a:cs typeface="Roboto Slab" pitchFamily="34" charset="-120"/>
              </a:rPr>
              <a:t>1</a:t>
            </a:r>
            <a:endParaRPr lang="en-US" sz="2300" dirty="0"/>
          </a:p>
        </p:txBody>
      </p:sp>
      <p:sp>
        <p:nvSpPr>
          <p:cNvPr id="8" name="Text 6"/>
          <p:cNvSpPr/>
          <p:nvPr/>
        </p:nvSpPr>
        <p:spPr>
          <a:xfrm>
            <a:off x="3768804" y="3043595"/>
            <a:ext cx="2462808" cy="307896"/>
          </a:xfrm>
          <a:prstGeom prst="rect">
            <a:avLst/>
          </a:prstGeom>
          <a:noFill/>
          <a:ln/>
        </p:spPr>
        <p:txBody>
          <a:bodyPr wrap="none" lIns="0" tIns="0" rIns="0" bIns="0" rtlCol="0" anchor="t"/>
          <a:lstStyle/>
          <a:p>
            <a:pPr marL="0" indent="0" algn="r">
              <a:lnSpc>
                <a:spcPts val="2400"/>
              </a:lnSpc>
              <a:buNone/>
            </a:pPr>
            <a:r>
              <a:rPr lang="en-US" sz="1900" dirty="0">
                <a:solidFill>
                  <a:srgbClr val="15213F"/>
                </a:solidFill>
                <a:latin typeface="Roboto Slab" pitchFamily="34" charset="0"/>
                <a:ea typeface="Roboto Slab" pitchFamily="34" charset="-122"/>
                <a:cs typeface="Roboto Slab" pitchFamily="34" charset="-120"/>
              </a:rPr>
              <a:t>Log Collection</a:t>
            </a:r>
            <a:endParaRPr lang="en-US" sz="1900" dirty="0"/>
          </a:p>
        </p:txBody>
      </p:sp>
      <p:sp>
        <p:nvSpPr>
          <p:cNvPr id="9" name="Text 7"/>
          <p:cNvSpPr/>
          <p:nvPr/>
        </p:nvSpPr>
        <p:spPr>
          <a:xfrm>
            <a:off x="689610" y="3469600"/>
            <a:ext cx="5542002" cy="945833"/>
          </a:xfrm>
          <a:prstGeom prst="rect">
            <a:avLst/>
          </a:prstGeom>
          <a:noFill/>
          <a:ln/>
        </p:spPr>
        <p:txBody>
          <a:bodyPr wrap="square" lIns="0" tIns="0" rIns="0" bIns="0" rtlCol="0" anchor="t"/>
          <a:lstStyle/>
          <a:p>
            <a:pPr marL="0" indent="0" algn="r">
              <a:lnSpc>
                <a:spcPts val="2450"/>
              </a:lnSpc>
              <a:buNone/>
            </a:pPr>
            <a:r>
              <a:rPr lang="en-US" sz="1550" dirty="0">
                <a:solidFill>
                  <a:srgbClr val="15213F"/>
                </a:solidFill>
                <a:latin typeface="Roboto" pitchFamily="34" charset="0"/>
                <a:ea typeface="Roboto" pitchFamily="34" charset="-122"/>
                <a:cs typeface="Roboto" pitchFamily="34" charset="-120"/>
              </a:rPr>
              <a:t>SIEM systems collect security logs and events from various network devices, including firewalls, intrusion detection systems, servers, and endpoints.</a:t>
            </a:r>
            <a:endParaRPr lang="en-US" sz="1550" dirty="0"/>
          </a:p>
        </p:txBody>
      </p:sp>
      <p:sp>
        <p:nvSpPr>
          <p:cNvPr id="10" name="Shape 8"/>
          <p:cNvSpPr/>
          <p:nvPr/>
        </p:nvSpPr>
        <p:spPr>
          <a:xfrm>
            <a:off x="7513975" y="4263390"/>
            <a:ext cx="689610" cy="22860"/>
          </a:xfrm>
          <a:prstGeom prst="roundRect">
            <a:avLst>
              <a:gd name="adj" fmla="val 129287"/>
            </a:avLst>
          </a:prstGeom>
          <a:solidFill>
            <a:srgbClr val="CFD2D8"/>
          </a:solidFill>
          <a:ln/>
        </p:spPr>
      </p:sp>
      <p:sp>
        <p:nvSpPr>
          <p:cNvPr id="11" name="Shape 9"/>
          <p:cNvSpPr/>
          <p:nvPr/>
        </p:nvSpPr>
        <p:spPr>
          <a:xfrm>
            <a:off x="7093565" y="4053245"/>
            <a:ext cx="443270" cy="443270"/>
          </a:xfrm>
          <a:prstGeom prst="roundRect">
            <a:avLst>
              <a:gd name="adj" fmla="val 6668"/>
            </a:avLst>
          </a:prstGeom>
          <a:solidFill>
            <a:srgbClr val="E9ECF2"/>
          </a:solidFill>
          <a:ln/>
        </p:spPr>
      </p:sp>
      <p:sp>
        <p:nvSpPr>
          <p:cNvPr id="12" name="Text 10"/>
          <p:cNvSpPr/>
          <p:nvPr/>
        </p:nvSpPr>
        <p:spPr>
          <a:xfrm>
            <a:off x="7233583" y="4127063"/>
            <a:ext cx="163235" cy="295513"/>
          </a:xfrm>
          <a:prstGeom prst="rect">
            <a:avLst/>
          </a:prstGeom>
          <a:noFill/>
          <a:ln/>
        </p:spPr>
        <p:txBody>
          <a:bodyPr wrap="none" lIns="0" tIns="0" rIns="0" bIns="0" rtlCol="0" anchor="t"/>
          <a:lstStyle/>
          <a:p>
            <a:pPr marL="0" indent="0" algn="ctr">
              <a:lnSpc>
                <a:spcPts val="2300"/>
              </a:lnSpc>
              <a:buNone/>
            </a:pPr>
            <a:r>
              <a:rPr lang="en-US" sz="2300" dirty="0">
                <a:solidFill>
                  <a:srgbClr val="15213F"/>
                </a:solidFill>
                <a:latin typeface="Roboto Slab" pitchFamily="34" charset="0"/>
                <a:ea typeface="Roboto Slab" pitchFamily="34" charset="-122"/>
                <a:cs typeface="Roboto Slab" pitchFamily="34" charset="-120"/>
              </a:rPr>
              <a:t>2</a:t>
            </a:r>
            <a:endParaRPr lang="en-US" sz="2300" dirty="0"/>
          </a:p>
        </p:txBody>
      </p:sp>
      <p:sp>
        <p:nvSpPr>
          <p:cNvPr id="13" name="Text 11"/>
          <p:cNvSpPr/>
          <p:nvPr/>
        </p:nvSpPr>
        <p:spPr>
          <a:xfrm>
            <a:off x="8398788" y="4028599"/>
            <a:ext cx="2462808" cy="307896"/>
          </a:xfrm>
          <a:prstGeom prst="rect">
            <a:avLst/>
          </a:prstGeom>
          <a:noFill/>
          <a:ln/>
        </p:spPr>
        <p:txBody>
          <a:bodyPr wrap="none" lIns="0" tIns="0" rIns="0" bIns="0" rtlCol="0" anchor="t"/>
          <a:lstStyle/>
          <a:p>
            <a:pPr marL="0" indent="0" algn="l">
              <a:lnSpc>
                <a:spcPts val="2400"/>
              </a:lnSpc>
              <a:buNone/>
            </a:pPr>
            <a:r>
              <a:rPr lang="en-US" sz="1900" dirty="0">
                <a:solidFill>
                  <a:srgbClr val="15213F"/>
                </a:solidFill>
                <a:latin typeface="Roboto Slab" pitchFamily="34" charset="0"/>
                <a:ea typeface="Roboto Slab" pitchFamily="34" charset="-122"/>
                <a:cs typeface="Roboto Slab" pitchFamily="34" charset="-120"/>
              </a:rPr>
              <a:t>Data Correlation</a:t>
            </a:r>
            <a:endParaRPr lang="en-US" sz="1900" dirty="0"/>
          </a:p>
        </p:txBody>
      </p:sp>
      <p:sp>
        <p:nvSpPr>
          <p:cNvPr id="14" name="Text 12"/>
          <p:cNvSpPr/>
          <p:nvPr/>
        </p:nvSpPr>
        <p:spPr>
          <a:xfrm>
            <a:off x="8398788" y="4454604"/>
            <a:ext cx="5542002" cy="945833"/>
          </a:xfrm>
          <a:prstGeom prst="rect">
            <a:avLst/>
          </a:prstGeom>
          <a:noFill/>
          <a:ln/>
        </p:spPr>
        <p:txBody>
          <a:bodyPr wrap="square" lIns="0" tIns="0" rIns="0" bIns="0" rtlCol="0" anchor="t"/>
          <a:lstStyle/>
          <a:p>
            <a:pPr marL="0" indent="0" algn="l">
              <a:lnSpc>
                <a:spcPts val="2450"/>
              </a:lnSpc>
              <a:buNone/>
            </a:pPr>
            <a:r>
              <a:rPr lang="en-US" sz="1550" dirty="0">
                <a:solidFill>
                  <a:srgbClr val="15213F"/>
                </a:solidFill>
                <a:latin typeface="Roboto" pitchFamily="34" charset="0"/>
                <a:ea typeface="Roboto" pitchFamily="34" charset="-122"/>
                <a:cs typeface="Roboto" pitchFamily="34" charset="-120"/>
              </a:rPr>
              <a:t>SIEM tools analyze and correlate security events from different sources, identifying patterns and relationships that might indicate malicious activity.</a:t>
            </a:r>
            <a:endParaRPr lang="en-US" sz="1550" dirty="0"/>
          </a:p>
        </p:txBody>
      </p:sp>
      <p:sp>
        <p:nvSpPr>
          <p:cNvPr id="15" name="Shape 13"/>
          <p:cNvSpPr/>
          <p:nvPr/>
        </p:nvSpPr>
        <p:spPr>
          <a:xfrm>
            <a:off x="6426815" y="5244703"/>
            <a:ext cx="689610" cy="22860"/>
          </a:xfrm>
          <a:prstGeom prst="roundRect">
            <a:avLst>
              <a:gd name="adj" fmla="val 129287"/>
            </a:avLst>
          </a:prstGeom>
          <a:solidFill>
            <a:srgbClr val="CFD2D8"/>
          </a:solidFill>
          <a:ln/>
        </p:spPr>
      </p:sp>
      <p:sp>
        <p:nvSpPr>
          <p:cNvPr id="16" name="Shape 14"/>
          <p:cNvSpPr/>
          <p:nvPr/>
        </p:nvSpPr>
        <p:spPr>
          <a:xfrm>
            <a:off x="7093565" y="5034558"/>
            <a:ext cx="443270" cy="443270"/>
          </a:xfrm>
          <a:prstGeom prst="roundRect">
            <a:avLst>
              <a:gd name="adj" fmla="val 6668"/>
            </a:avLst>
          </a:prstGeom>
          <a:solidFill>
            <a:srgbClr val="E9ECF2"/>
          </a:solidFill>
          <a:ln/>
        </p:spPr>
      </p:sp>
      <p:sp>
        <p:nvSpPr>
          <p:cNvPr id="17" name="Text 15"/>
          <p:cNvSpPr/>
          <p:nvPr/>
        </p:nvSpPr>
        <p:spPr>
          <a:xfrm>
            <a:off x="7235369" y="5108377"/>
            <a:ext cx="159544" cy="295513"/>
          </a:xfrm>
          <a:prstGeom prst="rect">
            <a:avLst/>
          </a:prstGeom>
          <a:noFill/>
          <a:ln/>
        </p:spPr>
        <p:txBody>
          <a:bodyPr wrap="none" lIns="0" tIns="0" rIns="0" bIns="0" rtlCol="0" anchor="t"/>
          <a:lstStyle/>
          <a:p>
            <a:pPr marL="0" indent="0" algn="ctr">
              <a:lnSpc>
                <a:spcPts val="2300"/>
              </a:lnSpc>
              <a:buNone/>
            </a:pPr>
            <a:r>
              <a:rPr lang="en-US" sz="2300" dirty="0">
                <a:solidFill>
                  <a:srgbClr val="15213F"/>
                </a:solidFill>
                <a:latin typeface="Roboto Slab" pitchFamily="34" charset="0"/>
                <a:ea typeface="Roboto Slab" pitchFamily="34" charset="-122"/>
                <a:cs typeface="Roboto Slab" pitchFamily="34" charset="-120"/>
              </a:rPr>
              <a:t>3</a:t>
            </a:r>
            <a:endParaRPr lang="en-US" sz="2300" dirty="0"/>
          </a:p>
        </p:txBody>
      </p:sp>
      <p:sp>
        <p:nvSpPr>
          <p:cNvPr id="18" name="Text 16"/>
          <p:cNvSpPr/>
          <p:nvPr/>
        </p:nvSpPr>
        <p:spPr>
          <a:xfrm>
            <a:off x="2766179" y="5009912"/>
            <a:ext cx="3465433" cy="307896"/>
          </a:xfrm>
          <a:prstGeom prst="rect">
            <a:avLst/>
          </a:prstGeom>
          <a:noFill/>
          <a:ln/>
        </p:spPr>
        <p:txBody>
          <a:bodyPr wrap="none" lIns="0" tIns="0" rIns="0" bIns="0" rtlCol="0" anchor="t"/>
          <a:lstStyle/>
          <a:p>
            <a:pPr marL="0" indent="0" algn="r">
              <a:lnSpc>
                <a:spcPts val="2400"/>
              </a:lnSpc>
              <a:buNone/>
            </a:pPr>
            <a:r>
              <a:rPr lang="en-US" sz="1900" dirty="0">
                <a:solidFill>
                  <a:srgbClr val="15213F"/>
                </a:solidFill>
                <a:latin typeface="Roboto Slab" pitchFamily="34" charset="0"/>
                <a:ea typeface="Roboto Slab" pitchFamily="34" charset="-122"/>
                <a:cs typeface="Roboto Slab" pitchFamily="34" charset="-120"/>
              </a:rPr>
              <a:t>Threat Detection and Alerting</a:t>
            </a:r>
            <a:endParaRPr lang="en-US" sz="1900" dirty="0"/>
          </a:p>
        </p:txBody>
      </p:sp>
      <p:sp>
        <p:nvSpPr>
          <p:cNvPr id="19" name="Text 17"/>
          <p:cNvSpPr/>
          <p:nvPr/>
        </p:nvSpPr>
        <p:spPr>
          <a:xfrm>
            <a:off x="689610" y="5435918"/>
            <a:ext cx="5542002" cy="945833"/>
          </a:xfrm>
          <a:prstGeom prst="rect">
            <a:avLst/>
          </a:prstGeom>
          <a:noFill/>
          <a:ln/>
        </p:spPr>
        <p:txBody>
          <a:bodyPr wrap="square" lIns="0" tIns="0" rIns="0" bIns="0" rtlCol="0" anchor="t"/>
          <a:lstStyle/>
          <a:p>
            <a:pPr marL="0" indent="0" algn="r">
              <a:lnSpc>
                <a:spcPts val="2450"/>
              </a:lnSpc>
              <a:buNone/>
            </a:pPr>
            <a:r>
              <a:rPr lang="en-US" sz="1550" dirty="0">
                <a:solidFill>
                  <a:srgbClr val="15213F"/>
                </a:solidFill>
                <a:latin typeface="Roboto" pitchFamily="34" charset="0"/>
                <a:ea typeface="Roboto" pitchFamily="34" charset="-122"/>
                <a:cs typeface="Roboto" pitchFamily="34" charset="-120"/>
              </a:rPr>
              <a:t>By analyzing correlated events, SIEM systems detect potential threats and generate alerts for security analysts to investigate and respond.</a:t>
            </a:r>
            <a:endParaRPr lang="en-US" sz="1550" dirty="0"/>
          </a:p>
        </p:txBody>
      </p:sp>
      <p:sp>
        <p:nvSpPr>
          <p:cNvPr id="20" name="Shape 18"/>
          <p:cNvSpPr/>
          <p:nvPr/>
        </p:nvSpPr>
        <p:spPr>
          <a:xfrm>
            <a:off x="7513975" y="6226016"/>
            <a:ext cx="689610" cy="22860"/>
          </a:xfrm>
          <a:prstGeom prst="roundRect">
            <a:avLst>
              <a:gd name="adj" fmla="val 129287"/>
            </a:avLst>
          </a:prstGeom>
          <a:solidFill>
            <a:srgbClr val="CFD2D8"/>
          </a:solidFill>
          <a:ln/>
        </p:spPr>
      </p:sp>
      <p:sp>
        <p:nvSpPr>
          <p:cNvPr id="21" name="Shape 19"/>
          <p:cNvSpPr/>
          <p:nvPr/>
        </p:nvSpPr>
        <p:spPr>
          <a:xfrm>
            <a:off x="7093565" y="6015871"/>
            <a:ext cx="443270" cy="443270"/>
          </a:xfrm>
          <a:prstGeom prst="roundRect">
            <a:avLst>
              <a:gd name="adj" fmla="val 6668"/>
            </a:avLst>
          </a:prstGeom>
          <a:solidFill>
            <a:srgbClr val="E9ECF2"/>
          </a:solidFill>
          <a:ln/>
        </p:spPr>
      </p:sp>
      <p:sp>
        <p:nvSpPr>
          <p:cNvPr id="22" name="Text 20"/>
          <p:cNvSpPr/>
          <p:nvPr/>
        </p:nvSpPr>
        <p:spPr>
          <a:xfrm>
            <a:off x="7229535" y="6089690"/>
            <a:ext cx="171212" cy="295513"/>
          </a:xfrm>
          <a:prstGeom prst="rect">
            <a:avLst/>
          </a:prstGeom>
          <a:noFill/>
          <a:ln/>
        </p:spPr>
        <p:txBody>
          <a:bodyPr wrap="none" lIns="0" tIns="0" rIns="0" bIns="0" rtlCol="0" anchor="t"/>
          <a:lstStyle/>
          <a:p>
            <a:pPr marL="0" indent="0" algn="ctr">
              <a:lnSpc>
                <a:spcPts val="2300"/>
              </a:lnSpc>
              <a:buNone/>
            </a:pPr>
            <a:r>
              <a:rPr lang="en-US" sz="2300" dirty="0">
                <a:solidFill>
                  <a:srgbClr val="15213F"/>
                </a:solidFill>
                <a:latin typeface="Roboto Slab" pitchFamily="34" charset="0"/>
                <a:ea typeface="Roboto Slab" pitchFamily="34" charset="-122"/>
                <a:cs typeface="Roboto Slab" pitchFamily="34" charset="-120"/>
              </a:rPr>
              <a:t>4</a:t>
            </a:r>
            <a:endParaRPr lang="en-US" sz="2300" dirty="0"/>
          </a:p>
        </p:txBody>
      </p:sp>
      <p:sp>
        <p:nvSpPr>
          <p:cNvPr id="23" name="Text 21"/>
          <p:cNvSpPr/>
          <p:nvPr/>
        </p:nvSpPr>
        <p:spPr>
          <a:xfrm>
            <a:off x="8398788" y="5991225"/>
            <a:ext cx="2462808" cy="307896"/>
          </a:xfrm>
          <a:prstGeom prst="rect">
            <a:avLst/>
          </a:prstGeom>
          <a:noFill/>
          <a:ln/>
        </p:spPr>
        <p:txBody>
          <a:bodyPr wrap="none" lIns="0" tIns="0" rIns="0" bIns="0" rtlCol="0" anchor="t"/>
          <a:lstStyle/>
          <a:p>
            <a:pPr marL="0" indent="0" algn="l">
              <a:lnSpc>
                <a:spcPts val="2400"/>
              </a:lnSpc>
              <a:buNone/>
            </a:pPr>
            <a:r>
              <a:rPr lang="en-US" sz="1900" dirty="0">
                <a:solidFill>
                  <a:srgbClr val="15213F"/>
                </a:solidFill>
                <a:latin typeface="Roboto Slab" pitchFamily="34" charset="0"/>
                <a:ea typeface="Roboto Slab" pitchFamily="34" charset="-122"/>
                <a:cs typeface="Roboto Slab" pitchFamily="34" charset="-120"/>
              </a:rPr>
              <a:t>Incident Response</a:t>
            </a:r>
            <a:endParaRPr lang="en-US" sz="1900" dirty="0"/>
          </a:p>
        </p:txBody>
      </p:sp>
      <p:sp>
        <p:nvSpPr>
          <p:cNvPr id="24" name="Text 22"/>
          <p:cNvSpPr/>
          <p:nvPr/>
        </p:nvSpPr>
        <p:spPr>
          <a:xfrm>
            <a:off x="8398788" y="6417231"/>
            <a:ext cx="5542002" cy="945833"/>
          </a:xfrm>
          <a:prstGeom prst="rect">
            <a:avLst/>
          </a:prstGeom>
          <a:noFill/>
          <a:ln/>
        </p:spPr>
        <p:txBody>
          <a:bodyPr wrap="square" lIns="0" tIns="0" rIns="0" bIns="0" rtlCol="0" anchor="t"/>
          <a:lstStyle/>
          <a:p>
            <a:pPr marL="0" indent="0" algn="l">
              <a:lnSpc>
                <a:spcPts val="2450"/>
              </a:lnSpc>
              <a:buNone/>
            </a:pPr>
            <a:r>
              <a:rPr lang="en-US" sz="1550" dirty="0">
                <a:solidFill>
                  <a:srgbClr val="15213F"/>
                </a:solidFill>
                <a:latin typeface="Roboto" pitchFamily="34" charset="0"/>
                <a:ea typeface="Roboto" pitchFamily="34" charset="-122"/>
                <a:cs typeface="Roboto" pitchFamily="34" charset="-120"/>
              </a:rPr>
              <a:t>SIEM systems provide tools and information for security analysts to investigate incidents, analyze threat actors, and take appropriate actions to mitigate risks.</a:t>
            </a:r>
            <a:endParaRPr lang="en-US" sz="1550" dirty="0"/>
          </a:p>
        </p:txBody>
      </p:sp>
      <p:sp>
        <p:nvSpPr>
          <p:cNvPr id="25" name="Rectangle 24">
            <a:extLst>
              <a:ext uri="{FF2B5EF4-FFF2-40B4-BE49-F238E27FC236}">
                <a16:creationId xmlns:a16="http://schemas.microsoft.com/office/drawing/2014/main" id="{E686F628-6BA5-0768-DA5F-DD7B33306827}"/>
              </a:ext>
            </a:extLst>
          </p:cNvPr>
          <p:cNvSpPr/>
          <p:nvPr/>
        </p:nvSpPr>
        <p:spPr>
          <a:xfrm>
            <a:off x="11155681" y="7648688"/>
            <a:ext cx="3453204" cy="49485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Nilesh.Panchal@nfsu.ac.in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645325"/>
            <a:ext cx="11762303" cy="708779"/>
          </a:xfrm>
          <a:prstGeom prst="rect">
            <a:avLst/>
          </a:prstGeom>
          <a:noFill/>
          <a:ln/>
        </p:spPr>
        <p:txBody>
          <a:bodyPr wrap="non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Practical Example: Implementing a Firewall</a:t>
            </a:r>
            <a:endParaRPr lang="en-US" sz="4450" dirty="0"/>
          </a:p>
        </p:txBody>
      </p:sp>
      <p:sp>
        <p:nvSpPr>
          <p:cNvPr id="3" name="Text 1"/>
          <p:cNvSpPr/>
          <p:nvPr/>
        </p:nvSpPr>
        <p:spPr>
          <a:xfrm>
            <a:off x="793790" y="2807732"/>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Let's consider a practical scenario where a company implements a firewall to secure its internal network. The company has a small network of computers and servers that need to be protected from external threats. They decide to install a hardware-based firewall at the network boundary, connecting it to their internet gateway.</a:t>
            </a:r>
            <a:endParaRPr lang="en-US" sz="1750" dirty="0"/>
          </a:p>
        </p:txBody>
      </p:sp>
      <p:sp>
        <p:nvSpPr>
          <p:cNvPr id="4" name="Text 2"/>
          <p:cNvSpPr/>
          <p:nvPr/>
        </p:nvSpPr>
        <p:spPr>
          <a:xfrm>
            <a:off x="793790" y="4151590"/>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The firewall is configured with a set of rules that define which traffic is allowed to pass through and which is blocked. For example, they might allow web traffic from trusted sources but block access to certain websites known to host malicious content. They also configure the firewall to block unauthorized access to specific ports and services on their internal network.</a:t>
            </a:r>
            <a:endParaRPr lang="en-US" sz="1750" dirty="0"/>
          </a:p>
        </p:txBody>
      </p:sp>
      <p:sp>
        <p:nvSpPr>
          <p:cNvPr id="5" name="Text 3"/>
          <p:cNvSpPr/>
          <p:nvPr/>
        </p:nvSpPr>
        <p:spPr>
          <a:xfrm>
            <a:off x="793790" y="5495449"/>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15213F"/>
                </a:solidFill>
                <a:latin typeface="Roboto" pitchFamily="34" charset="0"/>
                <a:ea typeface="Roboto" pitchFamily="34" charset="-122"/>
                <a:cs typeface="Roboto" pitchFamily="34" charset="-120"/>
              </a:rPr>
              <a:t>This implementation provides a basic level of security for the company's network, preventing unauthorized access and protecting sensitive data. By carefully configuring the firewall and monitoring its logs for suspicious activity, the company can maintain a strong security posture and mitigate potential cyber threats.</a:t>
            </a:r>
            <a:endParaRPr lang="en-US" sz="1750" dirty="0"/>
          </a:p>
        </p:txBody>
      </p:sp>
      <p:sp>
        <p:nvSpPr>
          <p:cNvPr id="6" name="Rectangle 5">
            <a:extLst>
              <a:ext uri="{FF2B5EF4-FFF2-40B4-BE49-F238E27FC236}">
                <a16:creationId xmlns:a16="http://schemas.microsoft.com/office/drawing/2014/main" id="{60ABA372-D98C-5D01-897B-A981FA9A796D}"/>
              </a:ext>
            </a:extLst>
          </p:cNvPr>
          <p:cNvSpPr/>
          <p:nvPr/>
        </p:nvSpPr>
        <p:spPr>
          <a:xfrm>
            <a:off x="11155681" y="7648688"/>
            <a:ext cx="3453204" cy="49485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Nilesh.Panchal@nfsu.ac.in</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1418</Words>
  <Application>Microsoft Office PowerPoint</Application>
  <PresentationFormat>Custom</PresentationFormat>
  <Paragraphs>101</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Roboto Slab</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Nilesh Panchal</cp:lastModifiedBy>
  <cp:revision>3</cp:revision>
  <dcterms:created xsi:type="dcterms:W3CDTF">2024-09-27T05:02:07Z</dcterms:created>
  <dcterms:modified xsi:type="dcterms:W3CDTF">2024-09-27T05:08:29Z</dcterms:modified>
</cp:coreProperties>
</file>