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3652393-ACB6-4EA1-9693-A7CDCAE1CD60}"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67D76-A15F-4AA7-8687-CA4014EE7640}" type="slidenum">
              <a:rPr lang="en-IN" smtClean="0"/>
              <a:t>‹#›</a:t>
            </a:fld>
            <a:endParaRPr lang="en-IN"/>
          </a:p>
        </p:txBody>
      </p:sp>
    </p:spTree>
    <p:extLst>
      <p:ext uri="{BB962C8B-B14F-4D97-AF65-F5344CB8AC3E}">
        <p14:creationId xmlns:p14="http://schemas.microsoft.com/office/powerpoint/2010/main" val="26666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652393-ACB6-4EA1-9693-A7CDCAE1CD60}"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67D76-A15F-4AA7-8687-CA4014EE7640}" type="slidenum">
              <a:rPr lang="en-IN" smtClean="0"/>
              <a:t>‹#›</a:t>
            </a:fld>
            <a:endParaRPr lang="en-IN"/>
          </a:p>
        </p:txBody>
      </p:sp>
    </p:spTree>
    <p:extLst>
      <p:ext uri="{BB962C8B-B14F-4D97-AF65-F5344CB8AC3E}">
        <p14:creationId xmlns:p14="http://schemas.microsoft.com/office/powerpoint/2010/main" val="184957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652393-ACB6-4EA1-9693-A7CDCAE1CD60}"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67D76-A15F-4AA7-8687-CA4014EE7640}" type="slidenum">
              <a:rPr lang="en-IN" smtClean="0"/>
              <a:t>‹#›</a:t>
            </a:fld>
            <a:endParaRPr lang="en-IN"/>
          </a:p>
        </p:txBody>
      </p:sp>
    </p:spTree>
    <p:extLst>
      <p:ext uri="{BB962C8B-B14F-4D97-AF65-F5344CB8AC3E}">
        <p14:creationId xmlns:p14="http://schemas.microsoft.com/office/powerpoint/2010/main" val="112200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652393-ACB6-4EA1-9693-A7CDCAE1CD60}"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67D76-A15F-4AA7-8687-CA4014EE7640}" type="slidenum">
              <a:rPr lang="en-IN" smtClean="0"/>
              <a:t>‹#›</a:t>
            </a:fld>
            <a:endParaRPr lang="en-IN"/>
          </a:p>
        </p:txBody>
      </p:sp>
    </p:spTree>
    <p:extLst>
      <p:ext uri="{BB962C8B-B14F-4D97-AF65-F5344CB8AC3E}">
        <p14:creationId xmlns:p14="http://schemas.microsoft.com/office/powerpoint/2010/main" val="4057897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652393-ACB6-4EA1-9693-A7CDCAE1CD60}"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367D76-A15F-4AA7-8687-CA4014EE7640}" type="slidenum">
              <a:rPr lang="en-IN" smtClean="0"/>
              <a:t>‹#›</a:t>
            </a:fld>
            <a:endParaRPr lang="en-IN"/>
          </a:p>
        </p:txBody>
      </p:sp>
    </p:spTree>
    <p:extLst>
      <p:ext uri="{BB962C8B-B14F-4D97-AF65-F5344CB8AC3E}">
        <p14:creationId xmlns:p14="http://schemas.microsoft.com/office/powerpoint/2010/main" val="46626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3652393-ACB6-4EA1-9693-A7CDCAE1CD60}"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367D76-A15F-4AA7-8687-CA4014EE7640}" type="slidenum">
              <a:rPr lang="en-IN" smtClean="0"/>
              <a:t>‹#›</a:t>
            </a:fld>
            <a:endParaRPr lang="en-IN"/>
          </a:p>
        </p:txBody>
      </p:sp>
    </p:spTree>
    <p:extLst>
      <p:ext uri="{BB962C8B-B14F-4D97-AF65-F5344CB8AC3E}">
        <p14:creationId xmlns:p14="http://schemas.microsoft.com/office/powerpoint/2010/main" val="53524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3652393-ACB6-4EA1-9693-A7CDCAE1CD60}" type="datetimeFigureOut">
              <a:rPr lang="en-IN" smtClean="0"/>
              <a:t>23-01-2022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367D76-A15F-4AA7-8687-CA4014EE7640}" type="slidenum">
              <a:rPr lang="en-IN" smtClean="0"/>
              <a:t>‹#›</a:t>
            </a:fld>
            <a:endParaRPr lang="en-IN"/>
          </a:p>
        </p:txBody>
      </p:sp>
    </p:spTree>
    <p:extLst>
      <p:ext uri="{BB962C8B-B14F-4D97-AF65-F5344CB8AC3E}">
        <p14:creationId xmlns:p14="http://schemas.microsoft.com/office/powerpoint/2010/main" val="254724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3652393-ACB6-4EA1-9693-A7CDCAE1CD60}" type="datetimeFigureOut">
              <a:rPr lang="en-IN" smtClean="0"/>
              <a:t>23-01-2022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367D76-A15F-4AA7-8687-CA4014EE7640}" type="slidenum">
              <a:rPr lang="en-IN" smtClean="0"/>
              <a:t>‹#›</a:t>
            </a:fld>
            <a:endParaRPr lang="en-IN"/>
          </a:p>
        </p:txBody>
      </p:sp>
    </p:spTree>
    <p:extLst>
      <p:ext uri="{BB962C8B-B14F-4D97-AF65-F5344CB8AC3E}">
        <p14:creationId xmlns:p14="http://schemas.microsoft.com/office/powerpoint/2010/main" val="2127947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652393-ACB6-4EA1-9693-A7CDCAE1CD60}" type="datetimeFigureOut">
              <a:rPr lang="en-IN" smtClean="0"/>
              <a:t>23-01-2022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367D76-A15F-4AA7-8687-CA4014EE7640}" type="slidenum">
              <a:rPr lang="en-IN" smtClean="0"/>
              <a:t>‹#›</a:t>
            </a:fld>
            <a:endParaRPr lang="en-IN"/>
          </a:p>
        </p:txBody>
      </p:sp>
    </p:spTree>
    <p:extLst>
      <p:ext uri="{BB962C8B-B14F-4D97-AF65-F5344CB8AC3E}">
        <p14:creationId xmlns:p14="http://schemas.microsoft.com/office/powerpoint/2010/main" val="310516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652393-ACB6-4EA1-9693-A7CDCAE1CD60}"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367D76-A15F-4AA7-8687-CA4014EE7640}" type="slidenum">
              <a:rPr lang="en-IN" smtClean="0"/>
              <a:t>‹#›</a:t>
            </a:fld>
            <a:endParaRPr lang="en-IN"/>
          </a:p>
        </p:txBody>
      </p:sp>
    </p:spTree>
    <p:extLst>
      <p:ext uri="{BB962C8B-B14F-4D97-AF65-F5344CB8AC3E}">
        <p14:creationId xmlns:p14="http://schemas.microsoft.com/office/powerpoint/2010/main" val="415368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652393-ACB6-4EA1-9693-A7CDCAE1CD60}"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367D76-A15F-4AA7-8687-CA4014EE7640}" type="slidenum">
              <a:rPr lang="en-IN" smtClean="0"/>
              <a:t>‹#›</a:t>
            </a:fld>
            <a:endParaRPr lang="en-IN"/>
          </a:p>
        </p:txBody>
      </p:sp>
    </p:spTree>
    <p:extLst>
      <p:ext uri="{BB962C8B-B14F-4D97-AF65-F5344CB8AC3E}">
        <p14:creationId xmlns:p14="http://schemas.microsoft.com/office/powerpoint/2010/main" val="236126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52393-ACB6-4EA1-9693-A7CDCAE1CD60}" type="datetimeFigureOut">
              <a:rPr lang="en-IN" smtClean="0"/>
              <a:t>23-01-2022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67D76-A15F-4AA7-8687-CA4014EE7640}" type="slidenum">
              <a:rPr lang="en-IN" smtClean="0"/>
              <a:t>‹#›</a:t>
            </a:fld>
            <a:endParaRPr lang="en-IN"/>
          </a:p>
        </p:txBody>
      </p:sp>
    </p:spTree>
    <p:extLst>
      <p:ext uri="{BB962C8B-B14F-4D97-AF65-F5344CB8AC3E}">
        <p14:creationId xmlns:p14="http://schemas.microsoft.com/office/powerpoint/2010/main" val="1547715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imperva.com/learn/application-security/man-in-the-middle-attack-mi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imperva.com/learn/application-security/denial-of-servi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15409" y="2759103"/>
            <a:ext cx="4179734" cy="369332"/>
          </a:xfrm>
          <a:prstGeom prst="rect">
            <a:avLst/>
          </a:prstGeom>
          <a:noFill/>
          <a:ln w="38100">
            <a:solidFill>
              <a:schemeClr val="tx1"/>
            </a:solidFill>
          </a:ln>
        </p:spPr>
        <p:txBody>
          <a:bodyPr wrap="none" rtlCol="0">
            <a:spAutoFit/>
          </a:bodyPr>
          <a:lstStyle/>
          <a:p>
            <a:r>
              <a:rPr lang="en-GB" b="1" dirty="0" smtClean="0"/>
              <a:t>LAB WORK: ARP POISIONING /SPOOFING </a:t>
            </a:r>
            <a:endParaRPr lang="en-IN" b="1" dirty="0"/>
          </a:p>
        </p:txBody>
      </p:sp>
    </p:spTree>
    <p:extLst>
      <p:ext uri="{BB962C8B-B14F-4D97-AF65-F5344CB8AC3E}">
        <p14:creationId xmlns:p14="http://schemas.microsoft.com/office/powerpoint/2010/main" val="3054943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8945" y="773108"/>
            <a:ext cx="10520126" cy="6001643"/>
          </a:xfrm>
          <a:prstGeom prst="rect">
            <a:avLst/>
          </a:prstGeom>
          <a:ln w="28575">
            <a:solidFill>
              <a:schemeClr val="tx1"/>
            </a:solidFill>
          </a:ln>
        </p:spPr>
        <p:txBody>
          <a:bodyPr wrap="square">
            <a:spAutoFit/>
          </a:bodyPr>
          <a:lstStyle/>
          <a:p>
            <a:pPr marL="342900" indent="-342900">
              <a:buFont typeface="Wingdings" panose="05000000000000000000" pitchFamily="2" charset="2"/>
              <a:buChar char="ü"/>
            </a:pPr>
            <a:r>
              <a:rPr lang="en-GB" sz="2400" b="0" i="0" dirty="0" smtClean="0">
                <a:solidFill>
                  <a:srgbClr val="000000"/>
                </a:solidFill>
                <a:effectLst/>
                <a:latin typeface="Times New Roman" panose="02020603050405020304" pitchFamily="18" charset="0"/>
                <a:cs typeface="Times New Roman" panose="02020603050405020304" pitchFamily="18" charset="0"/>
              </a:rPr>
              <a:t>An ARP spoofing, also known as ARP poisoning, is a </a:t>
            </a:r>
            <a:r>
              <a:rPr lang="en-GB" sz="2400" b="0" i="0" u="sng" dirty="0" smtClean="0">
                <a:solidFill>
                  <a:srgbClr val="285AE6"/>
                </a:solidFill>
                <a:effectLst/>
                <a:latin typeface="Times New Roman" panose="02020603050405020304" pitchFamily="18" charset="0"/>
                <a:cs typeface="Times New Roman" panose="02020603050405020304" pitchFamily="18" charset="0"/>
                <a:hlinkClick r:id="rId2"/>
              </a:rPr>
              <a:t>Man in the Middle</a:t>
            </a:r>
            <a:r>
              <a:rPr lang="en-GB" sz="2400" b="0" i="0" dirty="0" smtClean="0">
                <a:solidFill>
                  <a:srgbClr val="000000"/>
                </a:solidFill>
                <a:effectLst/>
                <a:latin typeface="Times New Roman" panose="02020603050405020304" pitchFamily="18" charset="0"/>
                <a:cs typeface="Times New Roman" panose="02020603050405020304" pitchFamily="18" charset="0"/>
              </a:rPr>
              <a:t> (</a:t>
            </a:r>
            <a:r>
              <a:rPr lang="en-GB" sz="2400" b="0" i="0" dirty="0" err="1" smtClean="0">
                <a:solidFill>
                  <a:srgbClr val="000000"/>
                </a:solidFill>
                <a:effectLst/>
                <a:latin typeface="Times New Roman" panose="02020603050405020304" pitchFamily="18" charset="0"/>
                <a:cs typeface="Times New Roman" panose="02020603050405020304" pitchFamily="18" charset="0"/>
              </a:rPr>
              <a:t>MitM</a:t>
            </a:r>
            <a:r>
              <a:rPr lang="en-GB" sz="2400" b="0" i="0" dirty="0" smtClean="0">
                <a:solidFill>
                  <a:srgbClr val="000000"/>
                </a:solidFill>
                <a:effectLst/>
                <a:latin typeface="Times New Roman" panose="02020603050405020304" pitchFamily="18" charset="0"/>
                <a:cs typeface="Times New Roman" panose="02020603050405020304" pitchFamily="18" charset="0"/>
              </a:rPr>
              <a:t>) attack that allows attackers to intercept communication between network devices. </a:t>
            </a:r>
          </a:p>
          <a:p>
            <a:pPr marL="342900" indent="-342900">
              <a:buFont typeface="Wingdings" panose="05000000000000000000" pitchFamily="2" charset="2"/>
              <a:buChar char="ü"/>
            </a:pPr>
            <a:r>
              <a:rPr lang="en-GB" sz="2400" b="0" i="0" dirty="0" smtClean="0">
                <a:solidFill>
                  <a:srgbClr val="000000"/>
                </a:solidFill>
                <a:effectLst/>
                <a:latin typeface="Times New Roman" panose="02020603050405020304" pitchFamily="18" charset="0"/>
                <a:cs typeface="Times New Roman" panose="02020603050405020304" pitchFamily="18" charset="0"/>
              </a:rPr>
              <a:t>The attack works as follows:-</a:t>
            </a:r>
          </a:p>
          <a:p>
            <a:pPr marL="800100" lvl="1" indent="-342900">
              <a:buFont typeface="Wingdings" panose="05000000000000000000" pitchFamily="2" charset="2"/>
              <a:buChar char="ü"/>
            </a:pPr>
            <a:r>
              <a:rPr lang="en-GB" sz="2400" b="0" i="0" dirty="0" smtClean="0">
                <a:solidFill>
                  <a:srgbClr val="000000"/>
                </a:solidFill>
                <a:effectLst/>
                <a:latin typeface="Times New Roman" panose="02020603050405020304" pitchFamily="18" charset="0"/>
                <a:cs typeface="Times New Roman" panose="02020603050405020304" pitchFamily="18" charset="0"/>
              </a:rPr>
              <a:t>The attacker must have access to the network. They scan the network to determine the IP addresses of at least two devices⁠—let’s say these are a workstation and a router. </a:t>
            </a:r>
          </a:p>
          <a:p>
            <a:pPr marL="800100" lvl="1" indent="-342900">
              <a:buFont typeface="Wingdings" panose="05000000000000000000" pitchFamily="2" charset="2"/>
              <a:buChar char="ü"/>
            </a:pPr>
            <a:r>
              <a:rPr lang="en-GB" sz="2400" b="0" i="0" dirty="0" smtClean="0">
                <a:solidFill>
                  <a:srgbClr val="000000"/>
                </a:solidFill>
                <a:effectLst/>
                <a:latin typeface="Times New Roman" panose="02020603050405020304" pitchFamily="18" charset="0"/>
                <a:cs typeface="Times New Roman" panose="02020603050405020304" pitchFamily="18" charset="0"/>
              </a:rPr>
              <a:t>The attacker uses a spoofing tool, such as Ettercap, </a:t>
            </a:r>
            <a:r>
              <a:rPr lang="en-GB" sz="2400" b="0" i="0" dirty="0" err="1" smtClean="0">
                <a:solidFill>
                  <a:srgbClr val="000000"/>
                </a:solidFill>
                <a:effectLst/>
                <a:latin typeface="Times New Roman" panose="02020603050405020304" pitchFamily="18" charset="0"/>
                <a:cs typeface="Times New Roman" panose="02020603050405020304" pitchFamily="18" charset="0"/>
              </a:rPr>
              <a:t>Arpspoof</a:t>
            </a:r>
            <a:r>
              <a:rPr lang="en-GB" sz="2400" b="0" i="0" dirty="0" smtClean="0">
                <a:solidFill>
                  <a:srgbClr val="000000"/>
                </a:solidFill>
                <a:effectLst/>
                <a:latin typeface="Times New Roman" panose="02020603050405020304" pitchFamily="18" charset="0"/>
                <a:cs typeface="Times New Roman" panose="02020603050405020304" pitchFamily="18" charset="0"/>
              </a:rPr>
              <a:t> or Driftnet, to send out forged ARP responses. </a:t>
            </a:r>
          </a:p>
          <a:p>
            <a:pPr marL="800100" lvl="1" indent="-342900">
              <a:buFont typeface="Wingdings" panose="05000000000000000000" pitchFamily="2" charset="2"/>
              <a:buChar char="ü"/>
            </a:pPr>
            <a:r>
              <a:rPr lang="en-GB" sz="2400" b="0" i="0" dirty="0" smtClean="0">
                <a:solidFill>
                  <a:srgbClr val="000000"/>
                </a:solidFill>
                <a:effectLst/>
                <a:latin typeface="Times New Roman" panose="02020603050405020304" pitchFamily="18" charset="0"/>
                <a:cs typeface="Times New Roman" panose="02020603050405020304" pitchFamily="18" charset="0"/>
              </a:rPr>
              <a:t>The forged responses advertise that the correct MAC address for both IP addresses, belonging to the router and workstation, is the attacker’s MAC address. This fools both router and workstation to connect to the attacker’s machine, instead of to each other.</a:t>
            </a:r>
          </a:p>
          <a:p>
            <a:pPr marL="800100" lvl="1" indent="-342900">
              <a:buFont typeface="Wingdings" panose="05000000000000000000" pitchFamily="2" charset="2"/>
              <a:buChar char="ü"/>
            </a:pPr>
            <a:r>
              <a:rPr lang="en-GB" sz="2400" b="0" i="0" dirty="0" smtClean="0">
                <a:solidFill>
                  <a:srgbClr val="000000"/>
                </a:solidFill>
                <a:effectLst/>
                <a:latin typeface="Times New Roman" panose="02020603050405020304" pitchFamily="18" charset="0"/>
                <a:cs typeface="Times New Roman" panose="02020603050405020304" pitchFamily="18" charset="0"/>
              </a:rPr>
              <a:t>The two devices update their ARP cache entries and from that point onwards, communicate with the attacker instead of directly with each other.</a:t>
            </a:r>
          </a:p>
          <a:p>
            <a:pPr marL="800100" lvl="1" indent="-342900">
              <a:buFont typeface="Wingdings" panose="05000000000000000000" pitchFamily="2" charset="2"/>
              <a:buChar char="ü"/>
            </a:pPr>
            <a:r>
              <a:rPr lang="en-GB" sz="2400" b="0" i="0" dirty="0" smtClean="0">
                <a:solidFill>
                  <a:srgbClr val="000000"/>
                </a:solidFill>
                <a:effectLst/>
                <a:latin typeface="Times New Roman" panose="02020603050405020304" pitchFamily="18" charset="0"/>
                <a:cs typeface="Times New Roman" panose="02020603050405020304" pitchFamily="18" charset="0"/>
              </a:rPr>
              <a:t>The attacker is now secretly in the middle of all communications.</a:t>
            </a:r>
            <a:endParaRPr lang="en-GB" sz="2400" b="0" i="0" dirty="0">
              <a:solidFill>
                <a:srgbClr val="000000"/>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2986923" y="292905"/>
            <a:ext cx="6480492" cy="384721"/>
          </a:xfrm>
          <a:prstGeom prst="rect">
            <a:avLst/>
          </a:prstGeom>
          <a:ln w="38100">
            <a:solidFill>
              <a:schemeClr val="tx1"/>
            </a:solidFill>
          </a:ln>
        </p:spPr>
        <p:txBody>
          <a:bodyPr wrap="none">
            <a:spAutoFit/>
          </a:bodyPr>
          <a:lstStyle/>
          <a:p>
            <a:r>
              <a:rPr lang="en-GB" sz="1900" b="1" dirty="0" smtClean="0">
                <a:solidFill>
                  <a:srgbClr val="000000"/>
                </a:solidFill>
                <a:latin typeface="Times New Roman" panose="02020603050405020304" pitchFamily="18" charset="0"/>
                <a:cs typeface="Times New Roman" panose="02020603050405020304" pitchFamily="18" charset="0"/>
              </a:rPr>
              <a:t>HOW TO EXECUTE ARP SPOOFING (ARP POISONING)</a:t>
            </a:r>
            <a:endParaRPr lang="en-GB" sz="19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657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72832" y="1582799"/>
            <a:ext cx="7686392" cy="4543425"/>
          </a:xfrm>
          <a:prstGeom prst="rect">
            <a:avLst/>
          </a:prstGeom>
        </p:spPr>
      </p:pic>
      <p:sp>
        <p:nvSpPr>
          <p:cNvPr id="5" name="TextBox 4"/>
          <p:cNvSpPr txBox="1"/>
          <p:nvPr/>
        </p:nvSpPr>
        <p:spPr>
          <a:xfrm>
            <a:off x="1195581" y="488888"/>
            <a:ext cx="9642448" cy="369332"/>
          </a:xfrm>
          <a:prstGeom prst="rect">
            <a:avLst/>
          </a:prstGeom>
          <a:noFill/>
          <a:ln w="38100">
            <a:solidFill>
              <a:schemeClr val="tx1"/>
            </a:solidFill>
          </a:ln>
        </p:spPr>
        <p:txBody>
          <a:bodyPr wrap="none" rtlCol="0">
            <a:spAutoFit/>
          </a:bodyPr>
          <a:lstStyle/>
          <a:p>
            <a:r>
              <a:rPr lang="en-GB" b="1" dirty="0" smtClean="0"/>
              <a:t>IP SPOOFING ATTACKER PRETENDS TO BE BOTH SIDES OF A NETWORK COMMUNICATION CHANNEL</a:t>
            </a:r>
            <a:endParaRPr lang="en-IN" b="1" dirty="0"/>
          </a:p>
        </p:txBody>
      </p:sp>
    </p:spTree>
    <p:extLst>
      <p:ext uri="{BB962C8B-B14F-4D97-AF65-F5344CB8AC3E}">
        <p14:creationId xmlns:p14="http://schemas.microsoft.com/office/powerpoint/2010/main" val="2830745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6705" y="1305342"/>
            <a:ext cx="10511073" cy="5262979"/>
          </a:xfrm>
          <a:prstGeom prst="rect">
            <a:avLst/>
          </a:prstGeom>
          <a:ln w="38100">
            <a:solidFill>
              <a:schemeClr val="tx1"/>
            </a:solidFill>
          </a:ln>
        </p:spPr>
        <p:txBody>
          <a:bodyPr wrap="square">
            <a:spAutoFit/>
          </a:bodyPr>
          <a:lstStyle/>
          <a:p>
            <a:r>
              <a:rPr lang="en-GB" sz="2800" b="0" i="0" dirty="0" smtClean="0">
                <a:solidFill>
                  <a:srgbClr val="000000"/>
                </a:solidFill>
                <a:effectLst/>
                <a:latin typeface="Times New Roman" panose="02020603050405020304" pitchFamily="18" charset="0"/>
                <a:cs typeface="Times New Roman" panose="02020603050405020304" pitchFamily="18" charset="0"/>
              </a:rPr>
              <a:t>Once the attacker succeeds in an ARP spoofing attack, they can:-</a:t>
            </a:r>
          </a:p>
          <a:p>
            <a:pPr marL="342900" indent="-342900">
              <a:buFont typeface="Wingdings" panose="05000000000000000000" pitchFamily="2" charset="2"/>
              <a:buChar char="ü"/>
            </a:pPr>
            <a:r>
              <a:rPr lang="en-GB" sz="2800" b="0" i="0" dirty="0" smtClean="0">
                <a:solidFill>
                  <a:srgbClr val="000000"/>
                </a:solidFill>
                <a:effectLst/>
                <a:latin typeface="Times New Roman" panose="02020603050405020304" pitchFamily="18" charset="0"/>
                <a:cs typeface="Times New Roman" panose="02020603050405020304" pitchFamily="18" charset="0"/>
              </a:rPr>
              <a:t>Continue routing the communications as-is⁠—the attacker can sniff the packets and steal data, except if it is transferred over an encrypted channel like HTTPS. </a:t>
            </a:r>
          </a:p>
          <a:p>
            <a:pPr marL="342900" indent="-342900">
              <a:buFont typeface="Wingdings" panose="05000000000000000000" pitchFamily="2" charset="2"/>
              <a:buChar char="ü"/>
            </a:pPr>
            <a:r>
              <a:rPr lang="en-GB" sz="2800" b="0" i="0" dirty="0" smtClean="0">
                <a:solidFill>
                  <a:srgbClr val="000000"/>
                </a:solidFill>
                <a:effectLst/>
                <a:latin typeface="Times New Roman" panose="02020603050405020304" pitchFamily="18" charset="0"/>
                <a:cs typeface="Times New Roman" panose="02020603050405020304" pitchFamily="18" charset="0"/>
              </a:rPr>
              <a:t>Perform session hijacking⁠—if the attacker obtains a session ID, they can gain access to accounts the user is currently logged into.</a:t>
            </a:r>
          </a:p>
          <a:p>
            <a:pPr marL="342900" indent="-342900">
              <a:buFont typeface="Wingdings" panose="05000000000000000000" pitchFamily="2" charset="2"/>
              <a:buChar char="ü"/>
            </a:pPr>
            <a:r>
              <a:rPr lang="en-GB" sz="2800" b="0" i="0" dirty="0" smtClean="0">
                <a:solidFill>
                  <a:srgbClr val="000000"/>
                </a:solidFill>
                <a:effectLst/>
                <a:latin typeface="Times New Roman" panose="02020603050405020304" pitchFamily="18" charset="0"/>
                <a:cs typeface="Times New Roman" panose="02020603050405020304" pitchFamily="18" charset="0"/>
              </a:rPr>
              <a:t>Alter communication⁠—for example pushing a malicious file or website to the workstation.</a:t>
            </a:r>
          </a:p>
          <a:p>
            <a:pPr marL="342900" indent="-342900">
              <a:buFont typeface="Wingdings" panose="05000000000000000000" pitchFamily="2" charset="2"/>
              <a:buChar char="ü"/>
            </a:pPr>
            <a:r>
              <a:rPr lang="en-GB" sz="2800" b="0" i="0" u="sng" dirty="0" smtClean="0">
                <a:solidFill>
                  <a:srgbClr val="285AE6"/>
                </a:solidFill>
                <a:effectLst/>
                <a:latin typeface="Times New Roman" panose="02020603050405020304" pitchFamily="18" charset="0"/>
                <a:cs typeface="Times New Roman" panose="02020603050405020304" pitchFamily="18" charset="0"/>
                <a:hlinkClick r:id="rId2"/>
              </a:rPr>
              <a:t>Distributed Denial of Service</a:t>
            </a:r>
            <a:r>
              <a:rPr lang="en-GB" sz="2800" b="0" i="0" dirty="0" smtClean="0">
                <a:solidFill>
                  <a:srgbClr val="000000"/>
                </a:solidFill>
                <a:effectLst/>
                <a:latin typeface="Times New Roman" panose="02020603050405020304" pitchFamily="18" charset="0"/>
                <a:cs typeface="Times New Roman" panose="02020603050405020304" pitchFamily="18" charset="0"/>
              </a:rPr>
              <a:t> (</a:t>
            </a:r>
            <a:r>
              <a:rPr lang="en-GB" sz="2800" b="0" i="0" dirty="0" err="1" smtClean="0">
                <a:solidFill>
                  <a:srgbClr val="000000"/>
                </a:solidFill>
                <a:effectLst/>
                <a:latin typeface="Times New Roman" panose="02020603050405020304" pitchFamily="18" charset="0"/>
                <a:cs typeface="Times New Roman" panose="02020603050405020304" pitchFamily="18" charset="0"/>
              </a:rPr>
              <a:t>DDoS</a:t>
            </a:r>
            <a:r>
              <a:rPr lang="en-GB" sz="2800" b="0" i="0" dirty="0" smtClean="0">
                <a:solidFill>
                  <a:srgbClr val="000000"/>
                </a:solidFill>
                <a:effectLst/>
                <a:latin typeface="Times New Roman" panose="02020603050405020304" pitchFamily="18" charset="0"/>
                <a:cs typeface="Times New Roman" panose="02020603050405020304" pitchFamily="18" charset="0"/>
              </a:rPr>
              <a:t>)⁠—the attackers can provide the MAC address of a server they wish to attack with </a:t>
            </a:r>
            <a:r>
              <a:rPr lang="en-GB" sz="2800" b="0" i="0" dirty="0" err="1" smtClean="0">
                <a:solidFill>
                  <a:srgbClr val="000000"/>
                </a:solidFill>
                <a:effectLst/>
                <a:latin typeface="Times New Roman" panose="02020603050405020304" pitchFamily="18" charset="0"/>
                <a:cs typeface="Times New Roman" panose="02020603050405020304" pitchFamily="18" charset="0"/>
              </a:rPr>
              <a:t>DDoS</a:t>
            </a:r>
            <a:r>
              <a:rPr lang="en-GB" sz="2800" b="0" i="0" dirty="0" smtClean="0">
                <a:solidFill>
                  <a:srgbClr val="000000"/>
                </a:solidFill>
                <a:effectLst/>
                <a:latin typeface="Times New Roman" panose="02020603050405020304" pitchFamily="18" charset="0"/>
                <a:cs typeface="Times New Roman" panose="02020603050405020304" pitchFamily="18" charset="0"/>
              </a:rPr>
              <a:t>, instead of their own machine. If they do this for a large number of IPs, the target server will be bombarded with traffic.</a:t>
            </a:r>
            <a:endParaRPr lang="en-GB" sz="2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609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45664" y="253497"/>
            <a:ext cx="2284280" cy="369332"/>
          </a:xfrm>
          <a:prstGeom prst="rect">
            <a:avLst/>
          </a:prstGeom>
          <a:noFill/>
          <a:ln w="38100">
            <a:solidFill>
              <a:schemeClr val="tx1"/>
            </a:solidFill>
          </a:ln>
        </p:spPr>
        <p:txBody>
          <a:bodyPr wrap="none" rtlCol="0">
            <a:spAutoFit/>
          </a:bodyPr>
          <a:lstStyle/>
          <a:p>
            <a:r>
              <a:rPr lang="en-GB" b="1" dirty="0" smtClean="0"/>
              <a:t>STEPS FOR LAB WORK</a:t>
            </a:r>
            <a:endParaRPr lang="en-IN" b="1" dirty="0"/>
          </a:p>
        </p:txBody>
      </p:sp>
      <p:sp>
        <p:nvSpPr>
          <p:cNvPr id="5" name="TextBox 4"/>
          <p:cNvSpPr txBox="1"/>
          <p:nvPr/>
        </p:nvSpPr>
        <p:spPr>
          <a:xfrm>
            <a:off x="226337" y="822005"/>
            <a:ext cx="11724238" cy="5909310"/>
          </a:xfrm>
          <a:prstGeom prst="rect">
            <a:avLst/>
          </a:prstGeom>
          <a:noFill/>
          <a:ln w="28575">
            <a:solidFill>
              <a:schemeClr val="tx1"/>
            </a:solidFill>
          </a:ln>
        </p:spPr>
        <p:txBody>
          <a:bodyPr wrap="square" rtlCol="0">
            <a:spAutoFit/>
          </a:bodyPr>
          <a:lstStyle/>
          <a:p>
            <a:pPr marL="285750" indent="-285750">
              <a:buFont typeface="Wingdings" panose="05000000000000000000" pitchFamily="2" charset="2"/>
              <a:buChar char="ü"/>
            </a:pPr>
            <a:r>
              <a:rPr lang="en-GB" dirty="0" smtClean="0"/>
              <a:t>Start Kali system in the virtual machine.</a:t>
            </a:r>
          </a:p>
          <a:p>
            <a:pPr marL="285750" indent="-285750">
              <a:buFont typeface="Wingdings" panose="05000000000000000000" pitchFamily="2" charset="2"/>
              <a:buChar char="ü"/>
            </a:pPr>
            <a:r>
              <a:rPr lang="en-GB" dirty="0" smtClean="0"/>
              <a:t>Find out the IP and MAC of Kali Machine using following command:-</a:t>
            </a:r>
          </a:p>
          <a:p>
            <a:pPr marL="742950" lvl="1" indent="-285750">
              <a:buFont typeface="Wingdings" panose="05000000000000000000" pitchFamily="2" charset="2"/>
              <a:buChar char="ü"/>
            </a:pPr>
            <a:r>
              <a:rPr lang="en-GB" dirty="0" err="1" smtClean="0"/>
              <a:t>Ifconfig</a:t>
            </a:r>
            <a:endParaRPr lang="en-GB" dirty="0" smtClean="0"/>
          </a:p>
          <a:p>
            <a:pPr marL="285750" indent="-285750">
              <a:buFont typeface="Wingdings" panose="05000000000000000000" pitchFamily="2" charset="2"/>
              <a:buChar char="ü"/>
            </a:pPr>
            <a:r>
              <a:rPr lang="en-GB" dirty="0" smtClean="0"/>
              <a:t>Start target machine </a:t>
            </a:r>
            <a:r>
              <a:rPr lang="en-GB" dirty="0" err="1" smtClean="0"/>
              <a:t>WinXP</a:t>
            </a:r>
            <a:r>
              <a:rPr lang="en-GB" dirty="0" smtClean="0"/>
              <a:t>/Win 7 in the virtual machine.</a:t>
            </a:r>
          </a:p>
          <a:p>
            <a:pPr marL="285750" indent="-285750">
              <a:buFont typeface="Wingdings" panose="05000000000000000000" pitchFamily="2" charset="2"/>
              <a:buChar char="ü"/>
            </a:pPr>
            <a:r>
              <a:rPr lang="en-GB" dirty="0" smtClean="0"/>
              <a:t> Find the IP and MAC of target machine using the following command:-</a:t>
            </a:r>
          </a:p>
          <a:p>
            <a:pPr marL="742950" lvl="1" indent="-285750">
              <a:buFont typeface="Wingdings" panose="05000000000000000000" pitchFamily="2" charset="2"/>
              <a:buChar char="ü"/>
            </a:pPr>
            <a:r>
              <a:rPr lang="en-GB" dirty="0"/>
              <a:t>i</a:t>
            </a:r>
            <a:r>
              <a:rPr lang="en-GB" dirty="0" smtClean="0"/>
              <a:t>pconfig/all</a:t>
            </a:r>
          </a:p>
          <a:p>
            <a:pPr marL="285750" indent="-285750">
              <a:buFont typeface="Wingdings" panose="05000000000000000000" pitchFamily="2" charset="2"/>
              <a:buChar char="ü"/>
            </a:pPr>
            <a:r>
              <a:rPr lang="en-GB" dirty="0" smtClean="0"/>
              <a:t>Check the ARP cache of both the machines and find out the gateway IP, using following command:-</a:t>
            </a:r>
          </a:p>
          <a:p>
            <a:pPr marL="742950" lvl="1" indent="-285750">
              <a:buFont typeface="Wingdings" panose="05000000000000000000" pitchFamily="2" charset="2"/>
              <a:buChar char="ü"/>
            </a:pPr>
            <a:r>
              <a:rPr lang="en-GB" dirty="0" err="1" smtClean="0"/>
              <a:t>arp</a:t>
            </a:r>
            <a:r>
              <a:rPr lang="en-GB" dirty="0" smtClean="0"/>
              <a:t> –a</a:t>
            </a:r>
          </a:p>
          <a:p>
            <a:pPr marL="285750" indent="-285750">
              <a:buFont typeface="Wingdings" panose="05000000000000000000" pitchFamily="2" charset="2"/>
              <a:buChar char="ü"/>
            </a:pPr>
            <a:r>
              <a:rPr lang="en-GB" dirty="0" smtClean="0"/>
              <a:t>Keep note of attacker machine(Kali ) and target machine(WINXP/WIN7) IP and MAC as well as gateway IP.</a:t>
            </a:r>
          </a:p>
          <a:p>
            <a:pPr marL="285750" indent="-285750">
              <a:buFont typeface="Wingdings" panose="05000000000000000000" pitchFamily="2" charset="2"/>
              <a:buChar char="ü"/>
            </a:pPr>
            <a:r>
              <a:rPr lang="en-GB" dirty="0" smtClean="0"/>
              <a:t>Open Ettercap in Kali.</a:t>
            </a:r>
          </a:p>
          <a:p>
            <a:pPr marL="285750" indent="-285750">
              <a:buFont typeface="Wingdings" panose="05000000000000000000" pitchFamily="2" charset="2"/>
              <a:buChar char="ü"/>
            </a:pPr>
            <a:r>
              <a:rPr lang="en-GB" dirty="0" smtClean="0"/>
              <a:t>Follow the following steps to fire the Ettercap:-</a:t>
            </a:r>
          </a:p>
          <a:p>
            <a:pPr marL="742950" lvl="1" indent="-285750">
              <a:buFont typeface="Wingdings" panose="05000000000000000000" pitchFamily="2" charset="2"/>
              <a:buChar char="ü"/>
            </a:pPr>
            <a:r>
              <a:rPr lang="en-GB" dirty="0"/>
              <a:t>C</a:t>
            </a:r>
            <a:r>
              <a:rPr lang="en-GB" dirty="0" smtClean="0"/>
              <a:t>lick </a:t>
            </a:r>
            <a:r>
              <a:rPr lang="en-GB" dirty="0"/>
              <a:t>the tab “sniff” in the menu bar and select “unified sniffing” and click OK to select the </a:t>
            </a:r>
            <a:r>
              <a:rPr lang="en-GB" dirty="0" smtClean="0"/>
              <a:t>interface. Use </a:t>
            </a:r>
            <a:r>
              <a:rPr lang="en-GB" dirty="0"/>
              <a:t>“eth0” which means Ethernet connection</a:t>
            </a:r>
            <a:r>
              <a:rPr lang="en-GB" dirty="0" smtClean="0"/>
              <a:t>.</a:t>
            </a:r>
          </a:p>
          <a:p>
            <a:pPr marL="742950" lvl="1" indent="-285750">
              <a:buFont typeface="Wingdings" panose="05000000000000000000" pitchFamily="2" charset="2"/>
              <a:buChar char="ü"/>
            </a:pPr>
            <a:r>
              <a:rPr lang="en-GB" dirty="0"/>
              <a:t>Now click the “hosts” tab in the menu bar and click “scan for hosts”. It will start scanning the whole network for the alive hosts</a:t>
            </a:r>
            <a:r>
              <a:rPr lang="en-GB" dirty="0" smtClean="0"/>
              <a:t>.</a:t>
            </a:r>
          </a:p>
          <a:p>
            <a:pPr marL="742950" lvl="1" indent="-285750">
              <a:buFont typeface="Wingdings" panose="05000000000000000000" pitchFamily="2" charset="2"/>
              <a:buChar char="ü"/>
            </a:pPr>
            <a:r>
              <a:rPr lang="en-GB" dirty="0"/>
              <a:t>Next, click the “hosts” tab and select “hosts list” to see the number of hosts available in the network. This list also includes the default gateway address. We have to be careful when we select the targets</a:t>
            </a:r>
            <a:r>
              <a:rPr lang="en-GB" dirty="0" smtClean="0"/>
              <a:t>.</a:t>
            </a:r>
          </a:p>
          <a:p>
            <a:pPr marL="742950" lvl="1" indent="-285750">
              <a:buFont typeface="Wingdings" panose="05000000000000000000" pitchFamily="2" charset="2"/>
              <a:buChar char="ü"/>
            </a:pPr>
            <a:r>
              <a:rPr lang="en-GB" dirty="0"/>
              <a:t>Now we have to choose the targets. In MITM, our target is the host machine, and the route will be the router address to forward the traffic. </a:t>
            </a:r>
            <a:endParaRPr lang="en-GB" dirty="0" smtClean="0"/>
          </a:p>
          <a:p>
            <a:pPr marL="742950" lvl="1" indent="-285750">
              <a:buFont typeface="Wingdings" panose="05000000000000000000" pitchFamily="2" charset="2"/>
              <a:buChar char="ü"/>
            </a:pPr>
            <a:r>
              <a:rPr lang="en-GB" dirty="0" smtClean="0"/>
              <a:t>In </a:t>
            </a:r>
            <a:r>
              <a:rPr lang="en-GB" dirty="0"/>
              <a:t>an MITM attack, the attacker intercepts the network and sniffs the packets. So, we will add the victim as “target 1” and the router address as “target 2</a:t>
            </a:r>
            <a:r>
              <a:rPr lang="en-GB" dirty="0" smtClean="0"/>
              <a:t>.”</a:t>
            </a:r>
          </a:p>
        </p:txBody>
      </p:sp>
    </p:spTree>
    <p:extLst>
      <p:ext uri="{BB962C8B-B14F-4D97-AF65-F5344CB8AC3E}">
        <p14:creationId xmlns:p14="http://schemas.microsoft.com/office/powerpoint/2010/main" val="481737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7897" y="995881"/>
            <a:ext cx="9678155" cy="1754326"/>
          </a:xfrm>
          <a:prstGeom prst="rect">
            <a:avLst/>
          </a:prstGeom>
          <a:noFill/>
          <a:ln w="28575">
            <a:solidFill>
              <a:schemeClr val="tx1"/>
            </a:solidFill>
          </a:ln>
        </p:spPr>
        <p:txBody>
          <a:bodyPr wrap="square" rtlCol="0">
            <a:spAutoFit/>
          </a:bodyPr>
          <a:lstStyle/>
          <a:p>
            <a:pPr marL="285750" indent="-285750">
              <a:buFont typeface="Wingdings" panose="05000000000000000000" pitchFamily="2" charset="2"/>
              <a:buChar char="ü"/>
            </a:pPr>
            <a:r>
              <a:rPr lang="en-GB" dirty="0" smtClean="0"/>
              <a:t>Add target </a:t>
            </a:r>
            <a:r>
              <a:rPr lang="en-GB" dirty="0"/>
              <a:t>1 as </a:t>
            </a:r>
            <a:r>
              <a:rPr lang="en-GB" b="1" dirty="0"/>
              <a:t>victim IP</a:t>
            </a:r>
            <a:r>
              <a:rPr lang="en-GB" dirty="0"/>
              <a:t> and target 2 as </a:t>
            </a:r>
            <a:r>
              <a:rPr lang="en-GB" b="1" dirty="0"/>
              <a:t>router IP</a:t>
            </a:r>
            <a:r>
              <a:rPr lang="en-GB" dirty="0" smtClean="0"/>
              <a:t>.</a:t>
            </a:r>
          </a:p>
          <a:p>
            <a:pPr marL="285750" indent="-285750">
              <a:buFont typeface="Wingdings" panose="05000000000000000000" pitchFamily="2" charset="2"/>
              <a:buChar char="ü"/>
            </a:pPr>
            <a:r>
              <a:rPr lang="en-GB" dirty="0"/>
              <a:t>Now click on “MITM” and click “ARP poisoning”. Thereafter, check the option “Sniff remote connections” and click OK</a:t>
            </a:r>
            <a:r>
              <a:rPr lang="en-GB" dirty="0" smtClean="0"/>
              <a:t>.</a:t>
            </a:r>
          </a:p>
          <a:p>
            <a:pPr marL="285750" indent="-285750">
              <a:buFont typeface="Wingdings" panose="05000000000000000000" pitchFamily="2" charset="2"/>
              <a:buChar char="ü"/>
            </a:pPr>
            <a:r>
              <a:rPr lang="en-GB" dirty="0"/>
              <a:t>Click “start” and select “start sniffing”. This will start ARP poisoning in the network which means we have enabled our network card in “promiscuous mode” and now the local traffic can be sniffed</a:t>
            </a:r>
            <a:r>
              <a:rPr lang="en-GB" dirty="0" smtClean="0"/>
              <a:t>.</a:t>
            </a:r>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3183427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4878" y="1374887"/>
            <a:ext cx="8965949" cy="3539430"/>
          </a:xfrm>
          <a:prstGeom prst="rect">
            <a:avLst/>
          </a:prstGeom>
          <a:ln w="28575">
            <a:solidFill>
              <a:schemeClr val="tx1"/>
            </a:solidFill>
          </a:ln>
        </p:spPr>
        <p:txBody>
          <a:bodyPr wrap="square">
            <a:spAutoFit/>
          </a:bodyPr>
          <a:lstStyle/>
          <a:p>
            <a:pPr marL="457200" indent="-457200">
              <a:buFont typeface="Wingdings" panose="05000000000000000000" pitchFamily="2" charset="2"/>
              <a:buChar char="ü"/>
            </a:pPr>
            <a:r>
              <a:rPr lang="en-GB" sz="2800" b="0" i="0" dirty="0" smtClean="0">
                <a:solidFill>
                  <a:srgbClr val="000000"/>
                </a:solidFill>
                <a:effectLst/>
                <a:latin typeface="Times New Roman" panose="02020603050405020304" pitchFamily="18" charset="0"/>
                <a:cs typeface="Times New Roman" panose="02020603050405020304" pitchFamily="18" charset="0"/>
              </a:rPr>
              <a:t>Here is a simple way to detect that a specific device’s ARP cache has been poisoned, using the command line.</a:t>
            </a:r>
          </a:p>
          <a:p>
            <a:pPr marL="457200" indent="-457200">
              <a:buFont typeface="Wingdings" panose="05000000000000000000" pitchFamily="2" charset="2"/>
              <a:buChar char="ü"/>
            </a:pPr>
            <a:r>
              <a:rPr lang="en-GB" sz="2800" b="0" i="0" dirty="0" smtClean="0">
                <a:solidFill>
                  <a:srgbClr val="000000"/>
                </a:solidFill>
                <a:effectLst/>
                <a:latin typeface="Times New Roman" panose="02020603050405020304" pitchFamily="18" charset="0"/>
                <a:cs typeface="Times New Roman" panose="02020603050405020304" pitchFamily="18" charset="0"/>
              </a:rPr>
              <a:t>Start an operating system shell as an administrator. Use the following command to display the ARP table, on both Windows and Linux:</a:t>
            </a:r>
          </a:p>
          <a:p>
            <a:pPr marL="914400" lvl="1" indent="-457200">
              <a:buFont typeface="Wingdings" panose="05000000000000000000" pitchFamily="2" charset="2"/>
              <a:buChar char="ü"/>
            </a:pPr>
            <a:r>
              <a:rPr lang="en-GB" sz="2800" dirty="0" err="1">
                <a:solidFill>
                  <a:srgbClr val="000000"/>
                </a:solidFill>
                <a:latin typeface="Times New Roman" panose="02020603050405020304" pitchFamily="18" charset="0"/>
                <a:cs typeface="Times New Roman" panose="02020603050405020304" pitchFamily="18" charset="0"/>
              </a:rPr>
              <a:t>a</a:t>
            </a:r>
            <a:r>
              <a:rPr lang="en-GB" sz="2800" dirty="0" err="1" smtClean="0">
                <a:solidFill>
                  <a:srgbClr val="000000"/>
                </a:solidFill>
                <a:latin typeface="Times New Roman" panose="02020603050405020304" pitchFamily="18" charset="0"/>
                <a:cs typeface="Times New Roman" panose="02020603050405020304" pitchFamily="18" charset="0"/>
              </a:rPr>
              <a:t>rp</a:t>
            </a:r>
            <a:r>
              <a:rPr lang="en-GB" sz="2800" dirty="0" smtClean="0">
                <a:solidFill>
                  <a:srgbClr val="000000"/>
                </a:solidFill>
                <a:latin typeface="Times New Roman" panose="02020603050405020304" pitchFamily="18" charset="0"/>
                <a:cs typeface="Times New Roman" panose="02020603050405020304" pitchFamily="18" charset="0"/>
              </a:rPr>
              <a:t> –a</a:t>
            </a:r>
          </a:p>
          <a:p>
            <a:pPr marL="457200" indent="-457200">
              <a:buFont typeface="Wingdings" panose="05000000000000000000" pitchFamily="2" charset="2"/>
              <a:buChar char="ü"/>
            </a:pPr>
            <a:r>
              <a:rPr lang="en-GB" sz="2800" b="0" i="0" dirty="0" smtClean="0">
                <a:solidFill>
                  <a:srgbClr val="000000"/>
                </a:solidFill>
                <a:effectLst/>
                <a:latin typeface="Times New Roman" panose="02020603050405020304" pitchFamily="18" charset="0"/>
                <a:cs typeface="Times New Roman" panose="02020603050405020304" pitchFamily="18" charset="0"/>
              </a:rPr>
              <a:t>Kindly observe the IP and MAC shown by the victim machine. </a:t>
            </a:r>
            <a:endParaRPr lang="en-GB" sz="2800" b="0" i="0" dirty="0">
              <a:solidFill>
                <a:srgbClr val="000000"/>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3047912" y="555455"/>
            <a:ext cx="5435270" cy="400110"/>
          </a:xfrm>
          <a:prstGeom prst="rect">
            <a:avLst/>
          </a:prstGeom>
          <a:ln w="28575">
            <a:solidFill>
              <a:schemeClr val="tx1"/>
            </a:solidFill>
          </a:ln>
        </p:spPr>
        <p:txBody>
          <a:bodyPr wrap="none">
            <a:spAutoFit/>
          </a:bodyPr>
          <a:lstStyle/>
          <a:p>
            <a:r>
              <a:rPr lang="en-GB" sz="2000" b="1" i="0" dirty="0" smtClean="0">
                <a:solidFill>
                  <a:srgbClr val="000000"/>
                </a:solidFill>
                <a:effectLst/>
                <a:latin typeface="Times New Roman" panose="02020603050405020304" pitchFamily="18" charset="0"/>
                <a:cs typeface="Times New Roman" panose="02020603050405020304" pitchFamily="18" charset="0"/>
              </a:rPr>
              <a:t>How to Detect an ARP Cache Poisoning Attack?</a:t>
            </a:r>
          </a:p>
        </p:txBody>
      </p:sp>
    </p:spTree>
    <p:extLst>
      <p:ext uri="{BB962C8B-B14F-4D97-AF65-F5344CB8AC3E}">
        <p14:creationId xmlns:p14="http://schemas.microsoft.com/office/powerpoint/2010/main" val="856229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90931" y="651850"/>
            <a:ext cx="2469394" cy="369332"/>
          </a:xfrm>
          <a:prstGeom prst="rect">
            <a:avLst/>
          </a:prstGeom>
          <a:noFill/>
          <a:ln w="38100">
            <a:solidFill>
              <a:schemeClr val="tx1"/>
            </a:solidFill>
          </a:ln>
        </p:spPr>
        <p:txBody>
          <a:bodyPr wrap="none" rtlCol="0">
            <a:spAutoFit/>
          </a:bodyPr>
          <a:lstStyle/>
          <a:p>
            <a:r>
              <a:rPr lang="en-GB" dirty="0" smtClean="0"/>
              <a:t>ADDITIONAL ACTIVITIES </a:t>
            </a:r>
            <a:endParaRPr lang="en-IN" dirty="0"/>
          </a:p>
        </p:txBody>
      </p:sp>
      <p:sp>
        <p:nvSpPr>
          <p:cNvPr id="5" name="TextBox 4"/>
          <p:cNvSpPr txBox="1"/>
          <p:nvPr/>
        </p:nvSpPr>
        <p:spPr>
          <a:xfrm>
            <a:off x="923452" y="1928387"/>
            <a:ext cx="9433711" cy="3693319"/>
          </a:xfrm>
          <a:prstGeom prst="rect">
            <a:avLst/>
          </a:prstGeom>
          <a:noFill/>
          <a:ln w="28575">
            <a:solidFill>
              <a:schemeClr val="tx1"/>
            </a:solidFill>
          </a:ln>
        </p:spPr>
        <p:txBody>
          <a:bodyPr wrap="square" rtlCol="0">
            <a:spAutoFit/>
          </a:bodyPr>
          <a:lstStyle/>
          <a:p>
            <a:pPr marL="285750" indent="-285750">
              <a:buFont typeface="Wingdings" panose="05000000000000000000" pitchFamily="2" charset="2"/>
              <a:buChar char="ü"/>
            </a:pPr>
            <a:r>
              <a:rPr lang="en-GB" dirty="0" smtClean="0"/>
              <a:t>Once a basic </a:t>
            </a:r>
            <a:r>
              <a:rPr lang="en-GB" dirty="0"/>
              <a:t>setup is complete </a:t>
            </a:r>
            <a:r>
              <a:rPr lang="en-GB" dirty="0" smtClean="0"/>
              <a:t>the </a:t>
            </a:r>
            <a:r>
              <a:rPr lang="en-GB" dirty="0"/>
              <a:t>victim network traffic will now pass through the attacker machine. </a:t>
            </a:r>
            <a:endParaRPr lang="en-GB" dirty="0" smtClean="0"/>
          </a:p>
          <a:p>
            <a:pPr marL="285750" indent="-285750">
              <a:buFont typeface="Wingdings" panose="05000000000000000000" pitchFamily="2" charset="2"/>
              <a:buChar char="ü"/>
            </a:pPr>
            <a:r>
              <a:rPr lang="en-GB" dirty="0" smtClean="0"/>
              <a:t>To </a:t>
            </a:r>
            <a:r>
              <a:rPr lang="en-GB" dirty="0"/>
              <a:t>listen to these packets, we will use </a:t>
            </a:r>
            <a:r>
              <a:rPr lang="en-GB" dirty="0" smtClean="0"/>
              <a:t>Wireshark.</a:t>
            </a:r>
          </a:p>
          <a:p>
            <a:pPr marL="285750" indent="-285750">
              <a:buFont typeface="Wingdings" panose="05000000000000000000" pitchFamily="2" charset="2"/>
              <a:buChar char="ü"/>
            </a:pPr>
            <a:r>
              <a:rPr lang="en-GB" dirty="0"/>
              <a:t> </a:t>
            </a:r>
            <a:r>
              <a:rPr lang="en-GB" dirty="0" smtClean="0"/>
              <a:t>Open </a:t>
            </a:r>
            <a:r>
              <a:rPr lang="en-GB" dirty="0"/>
              <a:t>up a new terminal and type </a:t>
            </a:r>
            <a:r>
              <a:rPr lang="en-GB" dirty="0" err="1"/>
              <a:t>wireshark</a:t>
            </a:r>
            <a:r>
              <a:rPr lang="en-GB" dirty="0"/>
              <a:t>. </a:t>
            </a:r>
            <a:endParaRPr lang="en-GB" dirty="0" smtClean="0"/>
          </a:p>
          <a:p>
            <a:pPr marL="285750" indent="-285750">
              <a:buFont typeface="Wingdings" panose="05000000000000000000" pitchFamily="2" charset="2"/>
              <a:buChar char="ü"/>
            </a:pPr>
            <a:r>
              <a:rPr lang="en-GB" dirty="0" smtClean="0"/>
              <a:t>Go </a:t>
            </a:r>
            <a:r>
              <a:rPr lang="en-GB" dirty="0"/>
              <a:t>to the interface which is capturing all the data flow (here eth0) and start the </a:t>
            </a:r>
            <a:r>
              <a:rPr lang="en-GB" dirty="0" smtClean="0"/>
              <a:t>capture.</a:t>
            </a:r>
          </a:p>
          <a:p>
            <a:pPr marL="285750" indent="-285750">
              <a:buFont typeface="Wingdings" panose="05000000000000000000" pitchFamily="2" charset="2"/>
              <a:buChar char="ü"/>
            </a:pPr>
            <a:r>
              <a:rPr lang="en-GB" dirty="0" smtClean="0"/>
              <a:t>Filter </a:t>
            </a:r>
            <a:r>
              <a:rPr lang="en-GB" dirty="0"/>
              <a:t>out packets according to what you are looking for. </a:t>
            </a:r>
            <a:endParaRPr lang="en-GB" dirty="0" smtClean="0"/>
          </a:p>
          <a:p>
            <a:pPr marL="285750" indent="-285750">
              <a:buFont typeface="Wingdings" panose="05000000000000000000" pitchFamily="2" charset="2"/>
              <a:buChar char="ü"/>
            </a:pPr>
            <a:r>
              <a:rPr lang="en-GB" dirty="0" smtClean="0"/>
              <a:t>You may log in  </a:t>
            </a:r>
            <a:r>
              <a:rPr lang="en-GB" dirty="0"/>
              <a:t>to a vulnerable website DVWA which uses HTTP instead of the secure version HTTPS</a:t>
            </a:r>
            <a:r>
              <a:rPr lang="en-GB" dirty="0" smtClean="0"/>
              <a:t>.</a:t>
            </a:r>
          </a:p>
          <a:p>
            <a:pPr marL="285750" indent="-285750">
              <a:buFont typeface="Wingdings" panose="05000000000000000000" pitchFamily="2" charset="2"/>
              <a:buChar char="ü"/>
            </a:pPr>
            <a:r>
              <a:rPr lang="en-GB" dirty="0" smtClean="0"/>
              <a:t> </a:t>
            </a:r>
            <a:r>
              <a:rPr lang="en-GB" dirty="0"/>
              <a:t>Filter protocol as http and search for required data</a:t>
            </a:r>
            <a:r>
              <a:rPr lang="en-GB" dirty="0" smtClean="0"/>
              <a:t>.</a:t>
            </a:r>
          </a:p>
          <a:p>
            <a:pPr marL="285750" indent="-285750">
              <a:buFont typeface="Wingdings" panose="05000000000000000000" pitchFamily="2" charset="2"/>
              <a:buChar char="ü"/>
            </a:pPr>
            <a:r>
              <a:rPr lang="en-GB" dirty="0"/>
              <a:t>Right click on the packet and follow TCP stream to open up the data contained within. </a:t>
            </a:r>
            <a:endParaRPr lang="en-GB" dirty="0" smtClean="0"/>
          </a:p>
          <a:p>
            <a:pPr marL="285750" indent="-285750">
              <a:buFont typeface="Wingdings" panose="05000000000000000000" pitchFamily="2" charset="2"/>
              <a:buChar char="ü"/>
            </a:pPr>
            <a:r>
              <a:rPr lang="en-GB" dirty="0" smtClean="0"/>
              <a:t>One </a:t>
            </a:r>
            <a:r>
              <a:rPr lang="en-GB" dirty="0"/>
              <a:t>can </a:t>
            </a:r>
            <a:r>
              <a:rPr lang="en-GB" dirty="0" smtClean="0"/>
              <a:t>see the </a:t>
            </a:r>
            <a:r>
              <a:rPr lang="en-GB" dirty="0"/>
              <a:t>login credentials of the user, that is the username and password.</a:t>
            </a:r>
          </a:p>
          <a:p>
            <a:endParaRPr lang="en-GB" dirty="0" smtClean="0"/>
          </a:p>
          <a:p>
            <a:r>
              <a:rPr lang="en-GB" dirty="0" smtClean="0"/>
              <a:t>To know basics of Wireshark: </a:t>
            </a:r>
            <a:r>
              <a:rPr lang="en-GB" b="1" dirty="0" smtClean="0"/>
              <a:t>https://www.cybervie.com/blog/explore-wireshark/</a:t>
            </a:r>
            <a:endParaRPr lang="en-GB" b="1" dirty="0"/>
          </a:p>
        </p:txBody>
      </p:sp>
    </p:spTree>
    <p:extLst>
      <p:ext uri="{BB962C8B-B14F-4D97-AF65-F5344CB8AC3E}">
        <p14:creationId xmlns:p14="http://schemas.microsoft.com/office/powerpoint/2010/main" val="1752175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422" y="1040281"/>
            <a:ext cx="10936586" cy="5632311"/>
          </a:xfrm>
          <a:prstGeom prst="rect">
            <a:avLst/>
          </a:prstGeom>
          <a:ln w="38100">
            <a:solidFill>
              <a:schemeClr val="tx1"/>
            </a:solidFill>
          </a:ln>
        </p:spPr>
        <p:txBody>
          <a:bodyPr wrap="square">
            <a:spAutoFit/>
          </a:bodyPr>
          <a:lstStyle/>
          <a:p>
            <a:pPr marL="342900" indent="-342900">
              <a:buFont typeface="Wingdings" panose="05000000000000000000" pitchFamily="2" charset="2"/>
              <a:buChar char="ü"/>
            </a:pPr>
            <a:r>
              <a:rPr lang="en-GB" sz="2000" b="0" i="0" dirty="0" smtClean="0">
                <a:solidFill>
                  <a:srgbClr val="000000"/>
                </a:solidFill>
                <a:effectLst/>
                <a:latin typeface="Times New Roman" panose="02020603050405020304" pitchFamily="18" charset="0"/>
                <a:cs typeface="Times New Roman" panose="02020603050405020304" pitchFamily="18" charset="0"/>
              </a:rPr>
              <a:t>Address Resolution Protocol (ARP) is a protocol that enables network communications to reach a specific device on the network. </a:t>
            </a:r>
          </a:p>
          <a:p>
            <a:pPr marL="342900" indent="-342900">
              <a:buFont typeface="Wingdings" panose="05000000000000000000" pitchFamily="2" charset="2"/>
              <a:buChar char="ü"/>
            </a:pPr>
            <a:r>
              <a:rPr lang="en-GB" sz="2000" b="0" i="0" dirty="0" smtClean="0">
                <a:solidFill>
                  <a:srgbClr val="000000"/>
                </a:solidFill>
                <a:effectLst/>
                <a:latin typeface="Times New Roman" panose="02020603050405020304" pitchFamily="18" charset="0"/>
                <a:cs typeface="Times New Roman" panose="02020603050405020304" pitchFamily="18" charset="0"/>
              </a:rPr>
              <a:t>ARP translates Internet Protocol (IP) addresses to a Media Access Control (MAC) address, and vice versa. </a:t>
            </a:r>
          </a:p>
          <a:p>
            <a:pPr marL="342900" indent="-342900">
              <a:buFont typeface="Wingdings" panose="05000000000000000000" pitchFamily="2" charset="2"/>
              <a:buChar char="ü"/>
            </a:pPr>
            <a:r>
              <a:rPr lang="en-GB" sz="2000" b="0" i="0" dirty="0" smtClean="0">
                <a:solidFill>
                  <a:srgbClr val="000000"/>
                </a:solidFill>
                <a:effectLst/>
                <a:latin typeface="Times New Roman" panose="02020603050405020304" pitchFamily="18" charset="0"/>
                <a:cs typeface="Times New Roman" panose="02020603050405020304" pitchFamily="18" charset="0"/>
              </a:rPr>
              <a:t>Most commonly, devices use ARP to contact the router or gateway that enables them to connect to the Internet.</a:t>
            </a:r>
          </a:p>
          <a:p>
            <a:pPr marL="342900" indent="-342900">
              <a:buFont typeface="Wingdings" panose="05000000000000000000" pitchFamily="2" charset="2"/>
              <a:buChar char="ü"/>
            </a:pPr>
            <a:r>
              <a:rPr lang="en-GB" sz="2000" b="0" i="0" dirty="0" smtClean="0">
                <a:solidFill>
                  <a:srgbClr val="000000"/>
                </a:solidFill>
                <a:effectLst/>
                <a:latin typeface="Times New Roman" panose="02020603050405020304" pitchFamily="18" charset="0"/>
                <a:cs typeface="Times New Roman" panose="02020603050405020304" pitchFamily="18" charset="0"/>
              </a:rPr>
              <a:t>Hosts maintain an ARP cache, a mapping table between IP addresses and MAC addresses, and use it to connect to destinations on the network. If the host doesn’t know the MAC address for a certain IP address, it sends out an ARP request packet, asking other machines on the network for the matching MAC address. </a:t>
            </a:r>
          </a:p>
          <a:p>
            <a:pPr marL="342900" indent="-342900">
              <a:buFont typeface="Wingdings" panose="05000000000000000000" pitchFamily="2" charset="2"/>
              <a:buChar char="ü"/>
            </a:pPr>
            <a:r>
              <a:rPr lang="en-GB" sz="2000" b="0" i="0" dirty="0" smtClean="0">
                <a:solidFill>
                  <a:srgbClr val="000000"/>
                </a:solidFill>
                <a:effectLst/>
                <a:latin typeface="Times New Roman" panose="02020603050405020304" pitchFamily="18" charset="0"/>
                <a:cs typeface="Times New Roman" panose="02020603050405020304" pitchFamily="18" charset="0"/>
              </a:rPr>
              <a:t>The ARP protocol was not designed for security, so it does not verify that a response to an ARP request really comes from an authorized party. It also lets hosts accept ARP responses even if they never sent out a request. </a:t>
            </a:r>
          </a:p>
          <a:p>
            <a:pPr marL="342900" indent="-342900">
              <a:buFont typeface="Wingdings" panose="05000000000000000000" pitchFamily="2" charset="2"/>
              <a:buChar char="ü"/>
            </a:pPr>
            <a:r>
              <a:rPr lang="en-GB" sz="2000" b="0" i="0" dirty="0" smtClean="0">
                <a:solidFill>
                  <a:srgbClr val="000000"/>
                </a:solidFill>
                <a:effectLst/>
                <a:latin typeface="Times New Roman" panose="02020603050405020304" pitchFamily="18" charset="0"/>
                <a:cs typeface="Times New Roman" panose="02020603050405020304" pitchFamily="18" charset="0"/>
              </a:rPr>
              <a:t>This is a weak point in the ARP protocol, which opens the door to ARP spoofing attacks.</a:t>
            </a:r>
          </a:p>
          <a:p>
            <a:pPr marL="342900" indent="-342900">
              <a:buFont typeface="Wingdings" panose="05000000000000000000" pitchFamily="2" charset="2"/>
              <a:buChar char="ü"/>
            </a:pPr>
            <a:r>
              <a:rPr lang="en-GB" sz="2000" b="0" i="0" dirty="0" smtClean="0">
                <a:solidFill>
                  <a:srgbClr val="000000"/>
                </a:solidFill>
                <a:effectLst/>
                <a:latin typeface="Times New Roman" panose="02020603050405020304" pitchFamily="18" charset="0"/>
                <a:cs typeface="Times New Roman" panose="02020603050405020304" pitchFamily="18" charset="0"/>
              </a:rPr>
              <a:t>ARP only works with 32-bit IP addresses in the older IPv4 standard. </a:t>
            </a:r>
          </a:p>
          <a:p>
            <a:pPr marL="342900" indent="-342900">
              <a:buFont typeface="Wingdings" panose="05000000000000000000" pitchFamily="2" charset="2"/>
              <a:buChar char="ü"/>
            </a:pPr>
            <a:r>
              <a:rPr lang="en-GB" sz="2000" b="0" i="0" dirty="0" smtClean="0">
                <a:solidFill>
                  <a:srgbClr val="000000"/>
                </a:solidFill>
                <a:effectLst/>
                <a:latin typeface="Times New Roman" panose="02020603050405020304" pitchFamily="18" charset="0"/>
                <a:cs typeface="Times New Roman" panose="02020603050405020304" pitchFamily="18" charset="0"/>
              </a:rPr>
              <a:t>The newer IPv6 protocol uses a different protocol, </a:t>
            </a:r>
            <a:r>
              <a:rPr lang="en-GB" sz="2000" b="0" i="0" dirty="0" err="1" smtClean="0">
                <a:solidFill>
                  <a:srgbClr val="000000"/>
                </a:solidFill>
                <a:effectLst/>
                <a:latin typeface="Times New Roman" panose="02020603050405020304" pitchFamily="18" charset="0"/>
                <a:cs typeface="Times New Roman" panose="02020603050405020304" pitchFamily="18" charset="0"/>
              </a:rPr>
              <a:t>Neighbor</a:t>
            </a:r>
            <a:r>
              <a:rPr lang="en-GB" sz="2000" b="0" i="0" dirty="0" smtClean="0">
                <a:solidFill>
                  <a:srgbClr val="000000"/>
                </a:solidFill>
                <a:effectLst/>
                <a:latin typeface="Times New Roman" panose="02020603050405020304" pitchFamily="18" charset="0"/>
                <a:cs typeface="Times New Roman" panose="02020603050405020304" pitchFamily="18" charset="0"/>
              </a:rPr>
              <a:t> Discovery Protocol (NDP), which is secure and uses cryptographic keys to verify host identities. However, since most of the Internet still uses the older IPv4 protocol, ARP remains in wide use.</a:t>
            </a:r>
            <a:endParaRPr lang="en-GB" sz="2000" b="0" i="0" dirty="0">
              <a:solidFill>
                <a:srgbClr val="000000"/>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4945882" y="326916"/>
            <a:ext cx="1668085" cy="369332"/>
          </a:xfrm>
          <a:prstGeom prst="rect">
            <a:avLst/>
          </a:prstGeom>
          <a:ln w="38100">
            <a:solidFill>
              <a:schemeClr val="tx1"/>
            </a:solidFill>
          </a:ln>
        </p:spPr>
        <p:txBody>
          <a:bodyPr wrap="none">
            <a:spAutoFit/>
          </a:bodyPr>
          <a:lstStyle/>
          <a:p>
            <a:r>
              <a:rPr lang="en-GB" b="1" i="0" dirty="0" smtClean="0">
                <a:solidFill>
                  <a:srgbClr val="000000"/>
                </a:solidFill>
                <a:effectLst/>
                <a:latin typeface="Inter"/>
              </a:rPr>
              <a:t>ARP Protocol</a:t>
            </a:r>
          </a:p>
        </p:txBody>
      </p:sp>
    </p:spTree>
    <p:extLst>
      <p:ext uri="{BB962C8B-B14F-4D97-AF65-F5344CB8AC3E}">
        <p14:creationId xmlns:p14="http://schemas.microsoft.com/office/powerpoint/2010/main" val="2289086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6461" y="878407"/>
            <a:ext cx="9780103" cy="5755422"/>
          </a:xfrm>
          <a:prstGeom prst="rect">
            <a:avLst/>
          </a:prstGeom>
          <a:ln w="28575">
            <a:solidFill>
              <a:schemeClr val="tx1"/>
            </a:solidFill>
          </a:ln>
        </p:spPr>
        <p:txBody>
          <a:bodyPr wrap="square">
            <a:spAutoFit/>
          </a:bodyPr>
          <a:lstStyle/>
          <a:p>
            <a:pPr marL="342900" indent="-342900">
              <a:buFont typeface="Wingdings" panose="05000000000000000000" pitchFamily="2" charset="2"/>
              <a:buChar char="ü"/>
            </a:pPr>
            <a:r>
              <a:rPr lang="en-GB" sz="2300" b="0" i="0" dirty="0" smtClean="0">
                <a:solidFill>
                  <a:srgbClr val="292929"/>
                </a:solidFill>
                <a:effectLst/>
                <a:latin typeface="Times New Roman" panose="02020603050405020304" pitchFamily="18" charset="0"/>
                <a:cs typeface="Times New Roman" panose="02020603050405020304" pitchFamily="18" charset="0"/>
              </a:rPr>
              <a:t>In a network, computers use the </a:t>
            </a:r>
            <a:r>
              <a:rPr lang="en-GB" sz="2300" b="1" i="0" dirty="0" smtClean="0">
                <a:solidFill>
                  <a:srgbClr val="292929"/>
                </a:solidFill>
                <a:effectLst/>
                <a:latin typeface="Times New Roman" panose="02020603050405020304" pitchFamily="18" charset="0"/>
                <a:cs typeface="Times New Roman" panose="02020603050405020304" pitchFamily="18" charset="0"/>
              </a:rPr>
              <a:t>IP Address</a:t>
            </a:r>
            <a:r>
              <a:rPr lang="en-GB" sz="2300" b="0" i="0" dirty="0" smtClean="0">
                <a:solidFill>
                  <a:srgbClr val="292929"/>
                </a:solidFill>
                <a:effectLst/>
                <a:latin typeface="Times New Roman" panose="02020603050405020304" pitchFamily="18" charset="0"/>
                <a:cs typeface="Times New Roman" panose="02020603050405020304" pitchFamily="18" charset="0"/>
              </a:rPr>
              <a:t> to communicate with other devices, however, in reality, the communication happens over the </a:t>
            </a:r>
            <a:r>
              <a:rPr lang="en-GB" sz="2300" b="1" i="0" dirty="0" smtClean="0">
                <a:solidFill>
                  <a:srgbClr val="292929"/>
                </a:solidFill>
                <a:effectLst/>
                <a:latin typeface="Times New Roman" panose="02020603050405020304" pitchFamily="18" charset="0"/>
                <a:cs typeface="Times New Roman" panose="02020603050405020304" pitchFamily="18" charset="0"/>
              </a:rPr>
              <a:t>MAC Address. </a:t>
            </a:r>
          </a:p>
          <a:p>
            <a:pPr marL="342900" indent="-342900">
              <a:buFont typeface="Wingdings" panose="05000000000000000000" pitchFamily="2" charset="2"/>
              <a:buChar char="ü"/>
            </a:pPr>
            <a:r>
              <a:rPr lang="en-GB" sz="2300" b="1" i="0" dirty="0" smtClean="0">
                <a:solidFill>
                  <a:srgbClr val="292929"/>
                </a:solidFill>
                <a:effectLst/>
                <a:latin typeface="Times New Roman" panose="02020603050405020304" pitchFamily="18" charset="0"/>
                <a:cs typeface="Times New Roman" panose="02020603050405020304" pitchFamily="18" charset="0"/>
              </a:rPr>
              <a:t>ARP is used to find out the MAC Address of a particular device whose IP address is known.</a:t>
            </a:r>
            <a:r>
              <a:rPr lang="en-GB" sz="2300" b="0" i="0" dirty="0" smtClean="0">
                <a:solidFill>
                  <a:srgbClr val="292929"/>
                </a:solidFill>
                <a:effectLst/>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GB" sz="2300" b="0" i="0" dirty="0" smtClean="0">
                <a:solidFill>
                  <a:srgbClr val="292929"/>
                </a:solidFill>
                <a:effectLst/>
                <a:latin typeface="Times New Roman" panose="02020603050405020304" pitchFamily="18" charset="0"/>
                <a:cs typeface="Times New Roman" panose="02020603050405020304" pitchFamily="18" charset="0"/>
              </a:rPr>
              <a:t>For instance, a device wants to communicate with the other device on the network, then the sending device uses ARP to find the MAC Address of the device that it wants to communicate with. </a:t>
            </a:r>
          </a:p>
          <a:p>
            <a:pPr marL="342900" indent="-342900">
              <a:buFont typeface="Wingdings" panose="05000000000000000000" pitchFamily="2" charset="2"/>
              <a:buChar char="ü"/>
            </a:pPr>
            <a:r>
              <a:rPr lang="en-GB" sz="2300" b="0" i="0" dirty="0" smtClean="0">
                <a:solidFill>
                  <a:srgbClr val="292929"/>
                </a:solidFill>
                <a:effectLst/>
                <a:latin typeface="Times New Roman" panose="02020603050405020304" pitchFamily="18" charset="0"/>
                <a:cs typeface="Times New Roman" panose="02020603050405020304" pitchFamily="18" charset="0"/>
              </a:rPr>
              <a:t>ARP involves two steps to find the MAC address:</a:t>
            </a:r>
          </a:p>
          <a:p>
            <a:pPr marL="800100" lvl="1" indent="-342900">
              <a:buFont typeface="Wingdings" panose="05000000000000000000" pitchFamily="2" charset="2"/>
              <a:buChar char="ü"/>
            </a:pPr>
            <a:r>
              <a:rPr lang="en-GB" sz="2300" b="0" i="0" dirty="0" smtClean="0">
                <a:solidFill>
                  <a:srgbClr val="292929"/>
                </a:solidFill>
                <a:effectLst/>
                <a:latin typeface="Times New Roman" panose="02020603050405020304" pitchFamily="18" charset="0"/>
                <a:cs typeface="Times New Roman" panose="02020603050405020304" pitchFamily="18" charset="0"/>
              </a:rPr>
              <a:t>The sending device sends an </a:t>
            </a:r>
            <a:r>
              <a:rPr lang="en-GB" sz="2300" b="1" i="0" dirty="0" smtClean="0">
                <a:solidFill>
                  <a:srgbClr val="292929"/>
                </a:solidFill>
                <a:effectLst/>
                <a:latin typeface="Times New Roman" panose="02020603050405020304" pitchFamily="18" charset="0"/>
                <a:cs typeface="Times New Roman" panose="02020603050405020304" pitchFamily="18" charset="0"/>
              </a:rPr>
              <a:t>ARP Request</a:t>
            </a:r>
            <a:r>
              <a:rPr lang="en-GB" sz="2300" b="0" i="0" dirty="0" smtClean="0">
                <a:solidFill>
                  <a:srgbClr val="292929"/>
                </a:solidFill>
                <a:effectLst/>
                <a:latin typeface="Times New Roman" panose="02020603050405020304" pitchFamily="18" charset="0"/>
                <a:cs typeface="Times New Roman" panose="02020603050405020304" pitchFamily="18" charset="0"/>
              </a:rPr>
              <a:t> containing the IP Address of the device it wants to communicate with. This request is broadcasted meaning every device in the network will receive this but only the device with the intended IP address will respond.</a:t>
            </a:r>
          </a:p>
          <a:p>
            <a:pPr marL="800100" lvl="1" indent="-342900">
              <a:buFont typeface="Wingdings" panose="05000000000000000000" pitchFamily="2" charset="2"/>
              <a:buChar char="ü"/>
            </a:pPr>
            <a:r>
              <a:rPr lang="en-GB" sz="2300" b="0" i="0" dirty="0" smtClean="0">
                <a:solidFill>
                  <a:srgbClr val="292929"/>
                </a:solidFill>
                <a:effectLst/>
                <a:latin typeface="Times New Roman" panose="02020603050405020304" pitchFamily="18" charset="0"/>
                <a:cs typeface="Times New Roman" panose="02020603050405020304" pitchFamily="18" charset="0"/>
              </a:rPr>
              <a:t>After receiving the broadcast message, the device with the IP address equal to the IP address in the message will send an </a:t>
            </a:r>
            <a:r>
              <a:rPr lang="en-GB" sz="2300" b="1" i="0" dirty="0" smtClean="0">
                <a:solidFill>
                  <a:srgbClr val="292929"/>
                </a:solidFill>
                <a:effectLst/>
                <a:latin typeface="Times New Roman" panose="02020603050405020304" pitchFamily="18" charset="0"/>
                <a:cs typeface="Times New Roman" panose="02020603050405020304" pitchFamily="18" charset="0"/>
              </a:rPr>
              <a:t>ARP Response</a:t>
            </a:r>
            <a:r>
              <a:rPr lang="en-GB" sz="2300" b="0" i="0" dirty="0" smtClean="0">
                <a:solidFill>
                  <a:srgbClr val="292929"/>
                </a:solidFill>
                <a:effectLst/>
                <a:latin typeface="Times New Roman" panose="02020603050405020304" pitchFamily="18" charset="0"/>
                <a:cs typeface="Times New Roman" panose="02020603050405020304" pitchFamily="18" charset="0"/>
              </a:rPr>
              <a:t> containing its MAC Address to the sender.</a:t>
            </a:r>
            <a:endParaRPr lang="en-GB" sz="2300" b="0" i="0" dirty="0">
              <a:solidFill>
                <a:srgbClr val="292929"/>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3664733" y="230789"/>
            <a:ext cx="5090304" cy="369332"/>
          </a:xfrm>
          <a:prstGeom prst="rect">
            <a:avLst/>
          </a:prstGeom>
          <a:ln w="38100">
            <a:solidFill>
              <a:schemeClr val="tx1"/>
            </a:solidFill>
          </a:ln>
        </p:spPr>
        <p:txBody>
          <a:bodyPr wrap="none">
            <a:spAutoFit/>
          </a:bodyPr>
          <a:lstStyle/>
          <a:p>
            <a:r>
              <a:rPr lang="en-GB" b="1" dirty="0">
                <a:solidFill>
                  <a:srgbClr val="292929"/>
                </a:solidFill>
                <a:latin typeface="Times New Roman" panose="02020603050405020304" pitchFamily="18" charset="0"/>
                <a:cs typeface="Times New Roman" panose="02020603050405020304" pitchFamily="18" charset="0"/>
              </a:rPr>
              <a:t>What </a:t>
            </a:r>
            <a:r>
              <a:rPr lang="en-GB" b="1" dirty="0" smtClean="0">
                <a:solidFill>
                  <a:srgbClr val="292929"/>
                </a:solidFill>
                <a:latin typeface="Times New Roman" panose="02020603050405020304" pitchFamily="18" charset="0"/>
                <a:cs typeface="Times New Roman" panose="02020603050405020304" pitchFamily="18" charset="0"/>
              </a:rPr>
              <a:t>Address </a:t>
            </a:r>
            <a:r>
              <a:rPr lang="en-GB" b="1" dirty="0">
                <a:solidFill>
                  <a:srgbClr val="292929"/>
                </a:solidFill>
                <a:latin typeface="Times New Roman" panose="02020603050405020304" pitchFamily="18" charset="0"/>
                <a:cs typeface="Times New Roman" panose="02020603050405020304" pitchFamily="18" charset="0"/>
              </a:rPr>
              <a:t>Resolution Protocol (ARP</a:t>
            </a:r>
            <a:r>
              <a:rPr lang="en-GB" b="1" dirty="0" smtClean="0">
                <a:solidFill>
                  <a:srgbClr val="292929"/>
                </a:solidFill>
                <a:latin typeface="Times New Roman" panose="02020603050405020304" pitchFamily="18" charset="0"/>
                <a:cs typeface="Times New Roman" panose="02020603050405020304" pitchFamily="18" charset="0"/>
              </a:rPr>
              <a:t>) Works?</a:t>
            </a:r>
            <a:endParaRPr lang="en-GB" b="1" dirty="0">
              <a:solidFill>
                <a:srgbClr val="2929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1151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37037" y="683813"/>
            <a:ext cx="9517711" cy="5764696"/>
          </a:xfrm>
          <a:prstGeom prst="rect">
            <a:avLst/>
          </a:prstGeom>
        </p:spPr>
      </p:pic>
      <p:sp>
        <p:nvSpPr>
          <p:cNvPr id="5" name="TextBox 4"/>
          <p:cNvSpPr txBox="1"/>
          <p:nvPr/>
        </p:nvSpPr>
        <p:spPr>
          <a:xfrm>
            <a:off x="5160475" y="262550"/>
            <a:ext cx="1508298" cy="369332"/>
          </a:xfrm>
          <a:prstGeom prst="rect">
            <a:avLst/>
          </a:prstGeom>
          <a:noFill/>
          <a:ln w="28575">
            <a:solidFill>
              <a:schemeClr val="tx1"/>
            </a:solidFill>
          </a:ln>
        </p:spPr>
        <p:txBody>
          <a:bodyPr wrap="none" rtlCol="0">
            <a:spAutoFit/>
          </a:bodyPr>
          <a:lstStyle/>
          <a:p>
            <a:r>
              <a:rPr lang="en-GB" b="1" dirty="0" smtClean="0"/>
              <a:t>ARP REQUEST</a:t>
            </a:r>
            <a:endParaRPr lang="en-IN" b="1" dirty="0"/>
          </a:p>
        </p:txBody>
      </p:sp>
    </p:spTree>
    <p:extLst>
      <p:ext uri="{BB962C8B-B14F-4D97-AF65-F5344CB8AC3E}">
        <p14:creationId xmlns:p14="http://schemas.microsoft.com/office/powerpoint/2010/main" val="3325112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3485" y="970060"/>
            <a:ext cx="8253454" cy="5112688"/>
          </a:xfrm>
          <a:prstGeom prst="rect">
            <a:avLst/>
          </a:prstGeom>
        </p:spPr>
      </p:pic>
      <p:sp>
        <p:nvSpPr>
          <p:cNvPr id="5" name="TextBox 4"/>
          <p:cNvSpPr txBox="1"/>
          <p:nvPr/>
        </p:nvSpPr>
        <p:spPr>
          <a:xfrm>
            <a:off x="5115208" y="443620"/>
            <a:ext cx="1631537" cy="369332"/>
          </a:xfrm>
          <a:prstGeom prst="rect">
            <a:avLst/>
          </a:prstGeom>
          <a:noFill/>
          <a:ln w="28575">
            <a:solidFill>
              <a:schemeClr val="tx1"/>
            </a:solidFill>
          </a:ln>
        </p:spPr>
        <p:txBody>
          <a:bodyPr wrap="none" rtlCol="0">
            <a:spAutoFit/>
          </a:bodyPr>
          <a:lstStyle/>
          <a:p>
            <a:r>
              <a:rPr lang="en-GB" b="1" dirty="0" smtClean="0"/>
              <a:t>ARP RESPONSE</a:t>
            </a:r>
            <a:endParaRPr lang="en-IN" b="1" dirty="0"/>
          </a:p>
        </p:txBody>
      </p:sp>
    </p:spTree>
    <p:extLst>
      <p:ext uri="{BB962C8B-B14F-4D97-AF65-F5344CB8AC3E}">
        <p14:creationId xmlns:p14="http://schemas.microsoft.com/office/powerpoint/2010/main" val="3783481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3081" y="1401491"/>
            <a:ext cx="10455965" cy="5016758"/>
          </a:xfrm>
          <a:prstGeom prst="rect">
            <a:avLst/>
          </a:prstGeom>
          <a:ln w="28575">
            <a:solidFill>
              <a:schemeClr val="tx1"/>
            </a:solidFill>
          </a:ln>
        </p:spPr>
        <p:txBody>
          <a:bodyPr wrap="square">
            <a:spAutoFit/>
          </a:bodyPr>
          <a:lstStyle/>
          <a:p>
            <a:pPr marL="571500" indent="-571500">
              <a:buFont typeface="Wingdings" panose="05000000000000000000" pitchFamily="2" charset="2"/>
              <a:buChar char="ü"/>
            </a:pPr>
            <a:r>
              <a:rPr lang="en-GB" sz="3200" b="0" i="0" dirty="0" smtClean="0">
                <a:solidFill>
                  <a:srgbClr val="292929"/>
                </a:solidFill>
                <a:effectLst/>
                <a:latin typeface="Times New Roman" panose="02020603050405020304" pitchFamily="18" charset="0"/>
                <a:cs typeface="Times New Roman" panose="02020603050405020304" pitchFamily="18" charset="0"/>
              </a:rPr>
              <a:t>ARP spoofing is a </a:t>
            </a:r>
            <a:r>
              <a:rPr lang="en-GB" sz="3200" b="1" i="0" dirty="0" smtClean="0">
                <a:solidFill>
                  <a:srgbClr val="292929"/>
                </a:solidFill>
                <a:effectLst/>
                <a:latin typeface="Times New Roman" panose="02020603050405020304" pitchFamily="18" charset="0"/>
                <a:cs typeface="Times New Roman" panose="02020603050405020304" pitchFamily="18" charset="0"/>
              </a:rPr>
              <a:t>Man In The Middle (MITM)</a:t>
            </a:r>
            <a:r>
              <a:rPr lang="en-GB" sz="3200" b="0" i="0" dirty="0" smtClean="0">
                <a:solidFill>
                  <a:srgbClr val="292929"/>
                </a:solidFill>
                <a:effectLst/>
                <a:latin typeface="Times New Roman" panose="02020603050405020304" pitchFamily="18" charset="0"/>
                <a:cs typeface="Times New Roman" panose="02020603050405020304" pitchFamily="18" charset="0"/>
              </a:rPr>
              <a:t> attack in which the attacker (hacker) sends forged ARP Messages. </a:t>
            </a:r>
          </a:p>
          <a:p>
            <a:pPr marL="571500" indent="-571500">
              <a:buFont typeface="Wingdings" panose="05000000000000000000" pitchFamily="2" charset="2"/>
              <a:buChar char="ü"/>
            </a:pPr>
            <a:r>
              <a:rPr lang="en-GB" sz="3200" b="0" i="0" dirty="0" smtClean="0">
                <a:solidFill>
                  <a:srgbClr val="292929"/>
                </a:solidFill>
                <a:effectLst/>
                <a:latin typeface="Times New Roman" panose="02020603050405020304" pitchFamily="18" charset="0"/>
                <a:cs typeface="Times New Roman" panose="02020603050405020304" pitchFamily="18" charset="0"/>
              </a:rPr>
              <a:t>This allows the attacker to pretend as a legitimate user as it links the attacker machine’s MAC Address to the legitimate IP Address of the victim machine. </a:t>
            </a:r>
          </a:p>
          <a:p>
            <a:pPr marL="571500" indent="-571500">
              <a:buFont typeface="Wingdings" panose="05000000000000000000" pitchFamily="2" charset="2"/>
              <a:buChar char="ü"/>
            </a:pPr>
            <a:r>
              <a:rPr lang="en-GB" sz="3200" b="0" i="0" dirty="0" smtClean="0">
                <a:solidFill>
                  <a:srgbClr val="292929"/>
                </a:solidFill>
                <a:effectLst/>
                <a:latin typeface="Times New Roman" panose="02020603050405020304" pitchFamily="18" charset="0"/>
                <a:cs typeface="Times New Roman" panose="02020603050405020304" pitchFamily="18" charset="0"/>
              </a:rPr>
              <a:t>Once the MAC Address has been linked the attacker will now receive the messages intended for the legitimate IP Address(victim machine).</a:t>
            </a:r>
          </a:p>
          <a:p>
            <a:pPr marL="571500" indent="-571500">
              <a:buFont typeface="Wingdings" panose="05000000000000000000" pitchFamily="2" charset="2"/>
              <a:buChar char="ü"/>
            </a:pPr>
            <a:r>
              <a:rPr lang="en-GB" sz="3200" b="0" i="0" dirty="0" smtClean="0">
                <a:solidFill>
                  <a:srgbClr val="292929"/>
                </a:solidFill>
                <a:effectLst/>
                <a:latin typeface="Times New Roman" panose="02020603050405020304" pitchFamily="18" charset="0"/>
                <a:cs typeface="Times New Roman" panose="02020603050405020304" pitchFamily="18" charset="0"/>
              </a:rPr>
              <a:t> Furthermore, ARP Spoofing allows the attacker can intercept, modify, and drop the incoming messages.</a:t>
            </a:r>
            <a:endParaRPr lang="en-GB" sz="3200" b="0" i="0" dirty="0">
              <a:solidFill>
                <a:srgbClr val="292929"/>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4305740" y="739673"/>
            <a:ext cx="2756396" cy="400110"/>
          </a:xfrm>
          <a:prstGeom prst="rect">
            <a:avLst/>
          </a:prstGeom>
          <a:ln w="28575">
            <a:solidFill>
              <a:schemeClr val="tx1"/>
            </a:solidFill>
          </a:ln>
        </p:spPr>
        <p:txBody>
          <a:bodyPr wrap="none">
            <a:spAutoFit/>
          </a:bodyPr>
          <a:lstStyle/>
          <a:p>
            <a:r>
              <a:rPr lang="en-GB" sz="2000" b="1" i="0" dirty="0" smtClean="0">
                <a:solidFill>
                  <a:srgbClr val="292929"/>
                </a:solidFill>
                <a:effectLst/>
                <a:latin typeface="Times New Roman" panose="02020603050405020304" pitchFamily="18" charset="0"/>
                <a:cs typeface="Times New Roman" panose="02020603050405020304" pitchFamily="18" charset="0"/>
              </a:rPr>
              <a:t>What is ARP Spoofing?</a:t>
            </a:r>
          </a:p>
        </p:txBody>
      </p:sp>
    </p:spTree>
    <p:extLst>
      <p:ext uri="{BB962C8B-B14F-4D97-AF65-F5344CB8AC3E}">
        <p14:creationId xmlns:p14="http://schemas.microsoft.com/office/powerpoint/2010/main" val="3054720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86186" y="1313618"/>
            <a:ext cx="8802094" cy="5319423"/>
          </a:xfrm>
          <a:prstGeom prst="rect">
            <a:avLst/>
          </a:prstGeom>
        </p:spPr>
      </p:pic>
      <p:sp>
        <p:nvSpPr>
          <p:cNvPr id="5" name="TextBox 4"/>
          <p:cNvSpPr txBox="1"/>
          <p:nvPr/>
        </p:nvSpPr>
        <p:spPr>
          <a:xfrm>
            <a:off x="4572000" y="588475"/>
            <a:ext cx="2118593" cy="369332"/>
          </a:xfrm>
          <a:prstGeom prst="rect">
            <a:avLst/>
          </a:prstGeom>
          <a:noFill/>
          <a:ln w="38100">
            <a:solidFill>
              <a:schemeClr val="tx1"/>
            </a:solidFill>
          </a:ln>
        </p:spPr>
        <p:txBody>
          <a:bodyPr wrap="none" rtlCol="0">
            <a:spAutoFit/>
          </a:bodyPr>
          <a:lstStyle/>
          <a:p>
            <a:r>
              <a:rPr lang="en-GB" b="1" dirty="0" smtClean="0"/>
              <a:t>NORMAL NETWORK</a:t>
            </a:r>
            <a:endParaRPr lang="en-IN" b="1" dirty="0"/>
          </a:p>
        </p:txBody>
      </p:sp>
    </p:spTree>
    <p:extLst>
      <p:ext uri="{BB962C8B-B14F-4D97-AF65-F5344CB8AC3E}">
        <p14:creationId xmlns:p14="http://schemas.microsoft.com/office/powerpoint/2010/main" val="259095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91835" y="1317398"/>
            <a:ext cx="8531750" cy="5057030"/>
          </a:xfrm>
          <a:prstGeom prst="rect">
            <a:avLst/>
          </a:prstGeom>
        </p:spPr>
      </p:pic>
      <p:sp>
        <p:nvSpPr>
          <p:cNvPr id="5" name="TextBox 4"/>
          <p:cNvSpPr txBox="1"/>
          <p:nvPr/>
        </p:nvSpPr>
        <p:spPr>
          <a:xfrm>
            <a:off x="4816444" y="606583"/>
            <a:ext cx="1640193" cy="369332"/>
          </a:xfrm>
          <a:prstGeom prst="rect">
            <a:avLst/>
          </a:prstGeom>
          <a:noFill/>
          <a:ln w="28575">
            <a:solidFill>
              <a:schemeClr val="tx1"/>
            </a:solidFill>
          </a:ln>
        </p:spPr>
        <p:txBody>
          <a:bodyPr wrap="none" rtlCol="0">
            <a:spAutoFit/>
          </a:bodyPr>
          <a:lstStyle/>
          <a:p>
            <a:r>
              <a:rPr lang="en-GB" b="1" dirty="0" smtClean="0"/>
              <a:t>ARP SPOOFING</a:t>
            </a:r>
            <a:endParaRPr lang="en-IN" b="1" dirty="0"/>
          </a:p>
        </p:txBody>
      </p:sp>
    </p:spTree>
    <p:extLst>
      <p:ext uri="{BB962C8B-B14F-4D97-AF65-F5344CB8AC3E}">
        <p14:creationId xmlns:p14="http://schemas.microsoft.com/office/powerpoint/2010/main" val="2440784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5172" y="1735213"/>
            <a:ext cx="6170213" cy="4587903"/>
          </a:xfrm>
          <a:prstGeom prst="rect">
            <a:avLst/>
          </a:prstGeom>
        </p:spPr>
      </p:pic>
      <p:sp>
        <p:nvSpPr>
          <p:cNvPr id="6" name="Rectangle 5"/>
          <p:cNvSpPr/>
          <p:nvPr/>
        </p:nvSpPr>
        <p:spPr>
          <a:xfrm>
            <a:off x="6467060" y="2383563"/>
            <a:ext cx="5484876" cy="2677656"/>
          </a:xfrm>
          <a:prstGeom prst="rect">
            <a:avLst/>
          </a:prstGeom>
          <a:ln w="38100">
            <a:solidFill>
              <a:schemeClr val="tx1"/>
            </a:solidFill>
          </a:ln>
        </p:spPr>
        <p:txBody>
          <a:bodyPr wrap="square">
            <a:spAutoFit/>
          </a:bodyPr>
          <a:lstStyle/>
          <a:p>
            <a:pPr algn="ctr"/>
            <a:r>
              <a:rPr lang="en-GB" sz="2800" b="0" i="0" dirty="0" smtClean="0">
                <a:solidFill>
                  <a:srgbClr val="292929"/>
                </a:solidFill>
                <a:effectLst/>
                <a:latin typeface="Times New Roman" panose="02020603050405020304" pitchFamily="18" charset="0"/>
                <a:cs typeface="Times New Roman" panose="02020603050405020304" pitchFamily="18" charset="0"/>
              </a:rPr>
              <a:t>In ARP Spoofing, the hacker simply fools the </a:t>
            </a:r>
            <a:r>
              <a:rPr lang="en-GB" sz="2800" b="1" i="0" dirty="0" smtClean="0">
                <a:solidFill>
                  <a:srgbClr val="292929"/>
                </a:solidFill>
                <a:effectLst/>
                <a:latin typeface="Times New Roman" panose="02020603050405020304" pitchFamily="18" charset="0"/>
                <a:cs typeface="Times New Roman" panose="02020603050405020304" pitchFamily="18" charset="0"/>
              </a:rPr>
              <a:t>access point</a:t>
            </a:r>
            <a:r>
              <a:rPr lang="en-GB" sz="2800" b="0" i="0" dirty="0" smtClean="0">
                <a:solidFill>
                  <a:srgbClr val="292929"/>
                </a:solidFill>
                <a:effectLst/>
                <a:latin typeface="Times New Roman" panose="02020603050405020304" pitchFamily="18" charset="0"/>
                <a:cs typeface="Times New Roman" panose="02020603050405020304" pitchFamily="18" charset="0"/>
              </a:rPr>
              <a:t> and the </a:t>
            </a:r>
            <a:r>
              <a:rPr lang="en-GB" sz="2800" b="1" i="0" dirty="0" smtClean="0">
                <a:solidFill>
                  <a:srgbClr val="292929"/>
                </a:solidFill>
                <a:effectLst/>
                <a:latin typeface="Times New Roman" panose="02020603050405020304" pitchFamily="18" charset="0"/>
                <a:cs typeface="Times New Roman" panose="02020603050405020304" pitchFamily="18" charset="0"/>
              </a:rPr>
              <a:t>victim </a:t>
            </a:r>
            <a:r>
              <a:rPr lang="en-GB" sz="2800" b="0" i="0" dirty="0" smtClean="0">
                <a:solidFill>
                  <a:srgbClr val="292929"/>
                </a:solidFill>
                <a:effectLst/>
                <a:latin typeface="Times New Roman" panose="02020603050405020304" pitchFamily="18" charset="0"/>
                <a:cs typeface="Times New Roman" panose="02020603050405020304" pitchFamily="18" charset="0"/>
              </a:rPr>
              <a:t>by pretending as the </a:t>
            </a:r>
            <a:r>
              <a:rPr lang="en-GB" sz="2800" b="1" i="0" dirty="0" smtClean="0">
                <a:solidFill>
                  <a:srgbClr val="292929"/>
                </a:solidFill>
                <a:effectLst/>
                <a:latin typeface="Times New Roman" panose="02020603050405020304" pitchFamily="18" charset="0"/>
                <a:cs typeface="Times New Roman" panose="02020603050405020304" pitchFamily="18" charset="0"/>
              </a:rPr>
              <a:t>access point</a:t>
            </a:r>
            <a:r>
              <a:rPr lang="en-GB" sz="2800" b="0" i="0" dirty="0" smtClean="0">
                <a:solidFill>
                  <a:srgbClr val="292929"/>
                </a:solidFill>
                <a:effectLst/>
                <a:latin typeface="Times New Roman" panose="02020603050405020304" pitchFamily="18" charset="0"/>
                <a:cs typeface="Times New Roman" panose="02020603050405020304" pitchFamily="18" charset="0"/>
              </a:rPr>
              <a:t> in front of the </a:t>
            </a:r>
            <a:r>
              <a:rPr lang="en-GB" sz="2800" b="1" i="0" dirty="0" smtClean="0">
                <a:solidFill>
                  <a:srgbClr val="292929"/>
                </a:solidFill>
                <a:effectLst/>
                <a:latin typeface="Times New Roman" panose="02020603050405020304" pitchFamily="18" charset="0"/>
                <a:cs typeface="Times New Roman" panose="02020603050405020304" pitchFamily="18" charset="0"/>
              </a:rPr>
              <a:t>victim</a:t>
            </a:r>
            <a:r>
              <a:rPr lang="en-GB" sz="2800" b="0" i="0" dirty="0" smtClean="0">
                <a:solidFill>
                  <a:srgbClr val="292929"/>
                </a:solidFill>
                <a:effectLst/>
                <a:latin typeface="Times New Roman" panose="02020603050405020304" pitchFamily="18" charset="0"/>
                <a:cs typeface="Times New Roman" panose="02020603050405020304" pitchFamily="18" charset="0"/>
              </a:rPr>
              <a:t> and as the </a:t>
            </a:r>
            <a:r>
              <a:rPr lang="en-GB" sz="2800" b="1" i="0" dirty="0" smtClean="0">
                <a:solidFill>
                  <a:srgbClr val="292929"/>
                </a:solidFill>
                <a:effectLst/>
                <a:latin typeface="Times New Roman" panose="02020603050405020304" pitchFamily="18" charset="0"/>
                <a:cs typeface="Times New Roman" panose="02020603050405020304" pitchFamily="18" charset="0"/>
              </a:rPr>
              <a:t>victim</a:t>
            </a:r>
            <a:r>
              <a:rPr lang="en-GB" sz="2800" b="0" i="0" dirty="0" smtClean="0">
                <a:solidFill>
                  <a:srgbClr val="292929"/>
                </a:solidFill>
                <a:effectLst/>
                <a:latin typeface="Times New Roman" panose="02020603050405020304" pitchFamily="18" charset="0"/>
                <a:cs typeface="Times New Roman" panose="02020603050405020304" pitchFamily="18" charset="0"/>
              </a:rPr>
              <a:t> in front of the </a:t>
            </a:r>
            <a:r>
              <a:rPr lang="en-GB" sz="2800" b="1" i="0" dirty="0" smtClean="0">
                <a:solidFill>
                  <a:srgbClr val="292929"/>
                </a:solidFill>
                <a:effectLst/>
                <a:latin typeface="Times New Roman" panose="02020603050405020304" pitchFamily="18" charset="0"/>
                <a:cs typeface="Times New Roman" panose="02020603050405020304" pitchFamily="18" charset="0"/>
              </a:rPr>
              <a:t>access point</a:t>
            </a:r>
            <a:r>
              <a:rPr lang="en-GB" sz="2800" b="0" i="0" dirty="0" smtClean="0">
                <a:solidFill>
                  <a:srgbClr val="292929"/>
                </a:solidFill>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816444" y="606583"/>
            <a:ext cx="1640193" cy="369332"/>
          </a:xfrm>
          <a:prstGeom prst="rect">
            <a:avLst/>
          </a:prstGeom>
          <a:noFill/>
          <a:ln w="28575">
            <a:solidFill>
              <a:schemeClr val="tx1"/>
            </a:solidFill>
          </a:ln>
        </p:spPr>
        <p:txBody>
          <a:bodyPr wrap="none" rtlCol="0">
            <a:spAutoFit/>
          </a:bodyPr>
          <a:lstStyle/>
          <a:p>
            <a:r>
              <a:rPr lang="en-GB" b="1" dirty="0" smtClean="0"/>
              <a:t>ARP SPOOFING</a:t>
            </a:r>
            <a:endParaRPr lang="en-IN" b="1" dirty="0"/>
          </a:p>
        </p:txBody>
      </p:sp>
    </p:spTree>
    <p:extLst>
      <p:ext uri="{BB962C8B-B14F-4D97-AF65-F5344CB8AC3E}">
        <p14:creationId xmlns:p14="http://schemas.microsoft.com/office/powerpoint/2010/main" val="3383410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1526</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Inter</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dc:creator>
  <cp:lastModifiedBy>Ana</cp:lastModifiedBy>
  <cp:revision>13</cp:revision>
  <dcterms:created xsi:type="dcterms:W3CDTF">2021-03-08T01:47:58Z</dcterms:created>
  <dcterms:modified xsi:type="dcterms:W3CDTF">2022-01-23T04:51:10Z</dcterms:modified>
</cp:coreProperties>
</file>