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86" r:id="rId11"/>
    <p:sldId id="274" r:id="rId12"/>
    <p:sldId id="275" r:id="rId13"/>
    <p:sldId id="265" r:id="rId14"/>
    <p:sldId id="271" r:id="rId15"/>
    <p:sldId id="276" r:id="rId16"/>
    <p:sldId id="277" r:id="rId17"/>
    <p:sldId id="282" r:id="rId18"/>
    <p:sldId id="280" r:id="rId19"/>
    <p:sldId id="291" r:id="rId20"/>
    <p:sldId id="283" r:id="rId21"/>
    <p:sldId id="285" r:id="rId22"/>
    <p:sldId id="287" r:id="rId23"/>
    <p:sldId id="278" r:id="rId24"/>
    <p:sldId id="288"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sorterViewPr>
    <p:cViewPr varScale="1">
      <p:scale>
        <a:sx n="100" d="100"/>
        <a:sy n="100" d="100"/>
      </p:scale>
      <p:origin x="0" y="-19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F0B7996-E796-4645-8C31-49E9438B8B8F}"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6D65E-8E33-4315-956F-B81DEA9447FC}" type="slidenum">
              <a:rPr lang="en-IN" smtClean="0"/>
              <a:t>‹#›</a:t>
            </a:fld>
            <a:endParaRPr lang="en-IN"/>
          </a:p>
        </p:txBody>
      </p:sp>
    </p:spTree>
    <p:extLst>
      <p:ext uri="{BB962C8B-B14F-4D97-AF65-F5344CB8AC3E}">
        <p14:creationId xmlns:p14="http://schemas.microsoft.com/office/powerpoint/2010/main" val="1174225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0B7996-E796-4645-8C31-49E9438B8B8F}"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6D65E-8E33-4315-956F-B81DEA9447FC}" type="slidenum">
              <a:rPr lang="en-IN" smtClean="0"/>
              <a:t>‹#›</a:t>
            </a:fld>
            <a:endParaRPr lang="en-IN"/>
          </a:p>
        </p:txBody>
      </p:sp>
    </p:spTree>
    <p:extLst>
      <p:ext uri="{BB962C8B-B14F-4D97-AF65-F5344CB8AC3E}">
        <p14:creationId xmlns:p14="http://schemas.microsoft.com/office/powerpoint/2010/main" val="68448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0B7996-E796-4645-8C31-49E9438B8B8F}"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6D65E-8E33-4315-956F-B81DEA9447FC}" type="slidenum">
              <a:rPr lang="en-IN" smtClean="0"/>
              <a:t>‹#›</a:t>
            </a:fld>
            <a:endParaRPr lang="en-IN"/>
          </a:p>
        </p:txBody>
      </p:sp>
    </p:spTree>
    <p:extLst>
      <p:ext uri="{BB962C8B-B14F-4D97-AF65-F5344CB8AC3E}">
        <p14:creationId xmlns:p14="http://schemas.microsoft.com/office/powerpoint/2010/main" val="229473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0B7996-E796-4645-8C31-49E9438B8B8F}"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6D65E-8E33-4315-956F-B81DEA9447FC}" type="slidenum">
              <a:rPr lang="en-IN" smtClean="0"/>
              <a:t>‹#›</a:t>
            </a:fld>
            <a:endParaRPr lang="en-IN"/>
          </a:p>
        </p:txBody>
      </p:sp>
    </p:spTree>
    <p:extLst>
      <p:ext uri="{BB962C8B-B14F-4D97-AF65-F5344CB8AC3E}">
        <p14:creationId xmlns:p14="http://schemas.microsoft.com/office/powerpoint/2010/main" val="284697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0B7996-E796-4645-8C31-49E9438B8B8F}" type="datetimeFigureOut">
              <a:rPr lang="en-IN" smtClean="0"/>
              <a:t>11-12-2020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B6D65E-8E33-4315-956F-B81DEA9447FC}" type="slidenum">
              <a:rPr lang="en-IN" smtClean="0"/>
              <a:t>‹#›</a:t>
            </a:fld>
            <a:endParaRPr lang="en-IN"/>
          </a:p>
        </p:txBody>
      </p:sp>
    </p:spTree>
    <p:extLst>
      <p:ext uri="{BB962C8B-B14F-4D97-AF65-F5344CB8AC3E}">
        <p14:creationId xmlns:p14="http://schemas.microsoft.com/office/powerpoint/2010/main" val="3794717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F0B7996-E796-4645-8C31-49E9438B8B8F}"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B6D65E-8E33-4315-956F-B81DEA9447FC}" type="slidenum">
              <a:rPr lang="en-IN" smtClean="0"/>
              <a:t>‹#›</a:t>
            </a:fld>
            <a:endParaRPr lang="en-IN"/>
          </a:p>
        </p:txBody>
      </p:sp>
    </p:spTree>
    <p:extLst>
      <p:ext uri="{BB962C8B-B14F-4D97-AF65-F5344CB8AC3E}">
        <p14:creationId xmlns:p14="http://schemas.microsoft.com/office/powerpoint/2010/main" val="71729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F0B7996-E796-4645-8C31-49E9438B8B8F}" type="datetimeFigureOut">
              <a:rPr lang="en-IN" smtClean="0"/>
              <a:t>11-12-2020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B6D65E-8E33-4315-956F-B81DEA9447FC}" type="slidenum">
              <a:rPr lang="en-IN" smtClean="0"/>
              <a:t>‹#›</a:t>
            </a:fld>
            <a:endParaRPr lang="en-IN"/>
          </a:p>
        </p:txBody>
      </p:sp>
    </p:spTree>
    <p:extLst>
      <p:ext uri="{BB962C8B-B14F-4D97-AF65-F5344CB8AC3E}">
        <p14:creationId xmlns:p14="http://schemas.microsoft.com/office/powerpoint/2010/main" val="388173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F0B7996-E796-4645-8C31-49E9438B8B8F}" type="datetimeFigureOut">
              <a:rPr lang="en-IN" smtClean="0"/>
              <a:t>11-12-2020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B6D65E-8E33-4315-956F-B81DEA9447FC}" type="slidenum">
              <a:rPr lang="en-IN" smtClean="0"/>
              <a:t>‹#›</a:t>
            </a:fld>
            <a:endParaRPr lang="en-IN"/>
          </a:p>
        </p:txBody>
      </p:sp>
    </p:spTree>
    <p:extLst>
      <p:ext uri="{BB962C8B-B14F-4D97-AF65-F5344CB8AC3E}">
        <p14:creationId xmlns:p14="http://schemas.microsoft.com/office/powerpoint/2010/main" val="429117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0B7996-E796-4645-8C31-49E9438B8B8F}" type="datetimeFigureOut">
              <a:rPr lang="en-IN" smtClean="0"/>
              <a:t>11-12-2020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B6D65E-8E33-4315-956F-B81DEA9447FC}" type="slidenum">
              <a:rPr lang="en-IN" smtClean="0"/>
              <a:t>‹#›</a:t>
            </a:fld>
            <a:endParaRPr lang="en-IN"/>
          </a:p>
        </p:txBody>
      </p:sp>
    </p:spTree>
    <p:extLst>
      <p:ext uri="{BB962C8B-B14F-4D97-AF65-F5344CB8AC3E}">
        <p14:creationId xmlns:p14="http://schemas.microsoft.com/office/powerpoint/2010/main" val="105778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0B7996-E796-4645-8C31-49E9438B8B8F}"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B6D65E-8E33-4315-956F-B81DEA9447FC}" type="slidenum">
              <a:rPr lang="en-IN" smtClean="0"/>
              <a:t>‹#›</a:t>
            </a:fld>
            <a:endParaRPr lang="en-IN"/>
          </a:p>
        </p:txBody>
      </p:sp>
    </p:spTree>
    <p:extLst>
      <p:ext uri="{BB962C8B-B14F-4D97-AF65-F5344CB8AC3E}">
        <p14:creationId xmlns:p14="http://schemas.microsoft.com/office/powerpoint/2010/main" val="240008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0B7996-E796-4645-8C31-49E9438B8B8F}" type="datetimeFigureOut">
              <a:rPr lang="en-IN" smtClean="0"/>
              <a:t>11-12-2020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B6D65E-8E33-4315-956F-B81DEA9447FC}" type="slidenum">
              <a:rPr lang="en-IN" smtClean="0"/>
              <a:t>‹#›</a:t>
            </a:fld>
            <a:endParaRPr lang="en-IN"/>
          </a:p>
        </p:txBody>
      </p:sp>
    </p:spTree>
    <p:extLst>
      <p:ext uri="{BB962C8B-B14F-4D97-AF65-F5344CB8AC3E}">
        <p14:creationId xmlns:p14="http://schemas.microsoft.com/office/powerpoint/2010/main" val="633534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B7996-E796-4645-8C31-49E9438B8B8F}" type="datetimeFigureOut">
              <a:rPr lang="en-IN" smtClean="0"/>
              <a:t>11-12-2020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6D65E-8E33-4315-956F-B81DEA9447FC}" type="slidenum">
              <a:rPr lang="en-IN" smtClean="0"/>
              <a:t>‹#›</a:t>
            </a:fld>
            <a:endParaRPr lang="en-IN"/>
          </a:p>
        </p:txBody>
      </p:sp>
    </p:spTree>
    <p:extLst>
      <p:ext uri="{BB962C8B-B14F-4D97-AF65-F5344CB8AC3E}">
        <p14:creationId xmlns:p14="http://schemas.microsoft.com/office/powerpoint/2010/main" val="3801837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01141" y="2236124"/>
            <a:ext cx="5829993" cy="874828"/>
          </a:xfrm>
        </p:spPr>
        <p:txBody>
          <a:bodyPr>
            <a:normAutofit fontScale="90000"/>
          </a:bodyPr>
          <a:lstStyle/>
          <a:p>
            <a:r>
              <a:rPr lang="en-GB" b="1" dirty="0"/>
              <a:t>NETWORK BASICS</a:t>
            </a:r>
            <a:endParaRPr lang="en-IN" b="1" dirty="0"/>
          </a:p>
        </p:txBody>
      </p:sp>
    </p:spTree>
    <p:extLst>
      <p:ext uri="{BB962C8B-B14F-4D97-AF65-F5344CB8AC3E}">
        <p14:creationId xmlns:p14="http://schemas.microsoft.com/office/powerpoint/2010/main" val="416667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91605" y="2749731"/>
            <a:ext cx="3571875" cy="1828800"/>
          </a:xfrm>
          <a:prstGeom prst="rect">
            <a:avLst/>
          </a:prstGeom>
        </p:spPr>
      </p:pic>
      <p:sp>
        <p:nvSpPr>
          <p:cNvPr id="5" name="TextBox 4"/>
          <p:cNvSpPr txBox="1"/>
          <p:nvPr/>
        </p:nvSpPr>
        <p:spPr>
          <a:xfrm>
            <a:off x="4206239" y="875211"/>
            <a:ext cx="2896947" cy="369332"/>
          </a:xfrm>
          <a:prstGeom prst="rect">
            <a:avLst/>
          </a:prstGeom>
          <a:noFill/>
        </p:spPr>
        <p:txBody>
          <a:bodyPr wrap="none" rtlCol="0">
            <a:spAutoFit/>
          </a:bodyPr>
          <a:lstStyle/>
          <a:p>
            <a:r>
              <a:rPr lang="en-IN" b="1" u="sng" dirty="0" smtClean="0"/>
              <a:t>PATH LOSS AND FREQUENCY</a:t>
            </a:r>
            <a:endParaRPr lang="en-IN" b="1" u="sng" dirty="0"/>
          </a:p>
        </p:txBody>
      </p:sp>
    </p:spTree>
    <p:extLst>
      <p:ext uri="{BB962C8B-B14F-4D97-AF65-F5344CB8AC3E}">
        <p14:creationId xmlns:p14="http://schemas.microsoft.com/office/powerpoint/2010/main" val="15833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55964" y="847899"/>
            <a:ext cx="10291155" cy="5877098"/>
          </a:xfrm>
          <a:prstGeom prst="rect">
            <a:avLst/>
          </a:prstGeom>
        </p:spPr>
      </p:pic>
      <p:sp>
        <p:nvSpPr>
          <p:cNvPr id="5" name="TextBox 4"/>
          <p:cNvSpPr txBox="1"/>
          <p:nvPr/>
        </p:nvSpPr>
        <p:spPr>
          <a:xfrm>
            <a:off x="4929448" y="224445"/>
            <a:ext cx="2465290" cy="369332"/>
          </a:xfrm>
          <a:prstGeom prst="rect">
            <a:avLst/>
          </a:prstGeom>
          <a:noFill/>
        </p:spPr>
        <p:txBody>
          <a:bodyPr wrap="none" rtlCol="0">
            <a:spAutoFit/>
          </a:bodyPr>
          <a:lstStyle/>
          <a:p>
            <a:r>
              <a:rPr lang="en-GB" b="1" u="sng" dirty="0" smtClean="0"/>
              <a:t>CABLE CONFIGURATION</a:t>
            </a:r>
            <a:endParaRPr lang="en-IN" b="1" u="sng" dirty="0"/>
          </a:p>
        </p:txBody>
      </p:sp>
    </p:spTree>
    <p:extLst>
      <p:ext uri="{BB962C8B-B14F-4D97-AF65-F5344CB8AC3E}">
        <p14:creationId xmlns:p14="http://schemas.microsoft.com/office/powerpoint/2010/main" val="248044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393" y="1579417"/>
            <a:ext cx="10831484" cy="3890357"/>
          </a:xfrm>
        </p:spPr>
        <p:txBody>
          <a:bodyPr>
            <a:normAutofit lnSpcReduction="10000"/>
          </a:bodyPr>
          <a:lstStyle/>
          <a:p>
            <a:pPr algn="just"/>
            <a:r>
              <a:rPr lang="en-GB" dirty="0"/>
              <a:t>There are 8 total wires inside a modern Ethernet twisted-pair cable </a:t>
            </a:r>
            <a:r>
              <a:rPr lang="en-GB" dirty="0" smtClean="0"/>
              <a:t> </a:t>
            </a:r>
            <a:r>
              <a:rPr lang="en-GB" dirty="0"/>
              <a:t>braided into 4 pairs</a:t>
            </a:r>
            <a:r>
              <a:rPr lang="en-GB" dirty="0" smtClean="0"/>
              <a:t>.</a:t>
            </a:r>
          </a:p>
          <a:p>
            <a:pPr algn="just"/>
            <a:r>
              <a:rPr lang="en-GB" dirty="0" smtClean="0"/>
              <a:t> </a:t>
            </a:r>
            <a:r>
              <a:rPr lang="en-GB" dirty="0"/>
              <a:t>All of the 8 wires </a:t>
            </a:r>
            <a:r>
              <a:rPr lang="en-GB" i="1" dirty="0"/>
              <a:t>can</a:t>
            </a:r>
            <a:r>
              <a:rPr lang="en-GB" dirty="0"/>
              <a:t> be put to work for 1000Base-T/GigE </a:t>
            </a:r>
            <a:r>
              <a:rPr lang="en-GB" dirty="0" smtClean="0"/>
              <a:t>signalling </a:t>
            </a:r>
            <a:r>
              <a:rPr lang="en-GB" dirty="0"/>
              <a:t>at rates up to 1 </a:t>
            </a:r>
            <a:r>
              <a:rPr lang="en-GB" dirty="0" err="1"/>
              <a:t>Gbps</a:t>
            </a:r>
            <a:r>
              <a:rPr lang="en-GB" dirty="0"/>
              <a:t>, but only </a:t>
            </a:r>
            <a:r>
              <a:rPr lang="en-GB" dirty="0">
                <a:solidFill>
                  <a:srgbClr val="FF0000"/>
                </a:solidFill>
              </a:rPr>
              <a:t>4 are needed for either 10Base-T </a:t>
            </a:r>
            <a:r>
              <a:rPr lang="en-GB" dirty="0" smtClean="0">
                <a:solidFill>
                  <a:srgbClr val="FF0000"/>
                </a:solidFill>
              </a:rPr>
              <a:t>signalling </a:t>
            </a:r>
            <a:r>
              <a:rPr lang="en-GB" dirty="0">
                <a:solidFill>
                  <a:srgbClr val="FF0000"/>
                </a:solidFill>
              </a:rPr>
              <a:t>at rates up to 10 Mbps or 100Base-T/Fast-E </a:t>
            </a:r>
            <a:r>
              <a:rPr lang="en-GB" dirty="0" smtClean="0">
                <a:solidFill>
                  <a:srgbClr val="FF0000"/>
                </a:solidFill>
              </a:rPr>
              <a:t>signalling </a:t>
            </a:r>
            <a:r>
              <a:rPr lang="en-GB" dirty="0">
                <a:solidFill>
                  <a:srgbClr val="FF0000"/>
                </a:solidFill>
              </a:rPr>
              <a:t>at rates up to 100 Mbps</a:t>
            </a:r>
            <a:r>
              <a:rPr lang="en-GB" dirty="0"/>
              <a:t>. </a:t>
            </a:r>
            <a:endParaRPr lang="en-GB" dirty="0" smtClean="0"/>
          </a:p>
          <a:p>
            <a:pPr algn="just"/>
            <a:r>
              <a:rPr lang="en-GB" dirty="0" smtClean="0"/>
              <a:t>signal100Base-T </a:t>
            </a:r>
            <a:r>
              <a:rPr lang="en-GB" dirty="0"/>
              <a:t>or lower frees up wires for other uses. </a:t>
            </a:r>
            <a:endParaRPr lang="en-GB" dirty="0" smtClean="0"/>
          </a:p>
          <a:p>
            <a:pPr algn="just"/>
            <a:r>
              <a:rPr lang="en-GB" dirty="0" smtClean="0"/>
              <a:t>In </a:t>
            </a:r>
            <a:r>
              <a:rPr lang="en-GB" dirty="0"/>
              <a:t>the 802.11af </a:t>
            </a:r>
            <a:r>
              <a:rPr lang="en-GB" dirty="0">
                <a:solidFill>
                  <a:srgbClr val="FF0000"/>
                </a:solidFill>
              </a:rPr>
              <a:t>Power over Ethernet standard, wires 4 and 5 are ground wires, and wires 7 and 8 are live power wires</a:t>
            </a:r>
            <a:r>
              <a:rPr lang="en-GB" dirty="0"/>
              <a:t>. </a:t>
            </a:r>
            <a:endParaRPr lang="en-GB" dirty="0" smtClean="0"/>
          </a:p>
        </p:txBody>
      </p:sp>
      <p:sp>
        <p:nvSpPr>
          <p:cNvPr id="5" name="TextBox 4"/>
          <p:cNvSpPr txBox="1"/>
          <p:nvPr/>
        </p:nvSpPr>
        <p:spPr>
          <a:xfrm>
            <a:off x="4015047" y="615142"/>
            <a:ext cx="2563522" cy="369332"/>
          </a:xfrm>
          <a:prstGeom prst="rect">
            <a:avLst/>
          </a:prstGeom>
          <a:noFill/>
        </p:spPr>
        <p:txBody>
          <a:bodyPr wrap="none" rtlCol="0">
            <a:spAutoFit/>
          </a:bodyPr>
          <a:lstStyle/>
          <a:p>
            <a:r>
              <a:rPr lang="en-GB" b="1" u="sng" dirty="0" smtClean="0"/>
              <a:t>UTP CABLE WIRE UTILITY</a:t>
            </a:r>
            <a:endParaRPr lang="en-IN" b="1" u="sng" dirty="0"/>
          </a:p>
        </p:txBody>
      </p:sp>
    </p:spTree>
    <p:extLst>
      <p:ext uri="{BB962C8B-B14F-4D97-AF65-F5344CB8AC3E}">
        <p14:creationId xmlns:p14="http://schemas.microsoft.com/office/powerpoint/2010/main" val="1682375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4654B3DC-CBE5-46AC-82D2-BB2DCE9BB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739" y="1304576"/>
            <a:ext cx="7755774" cy="4604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a16="http://schemas.microsoft.com/office/drawing/2014/main" id="{EB1F8CB9-08AB-4BE9-8E26-77C3F35F6111}"/>
              </a:ext>
            </a:extLst>
          </p:cNvPr>
          <p:cNvSpPr/>
          <p:nvPr/>
        </p:nvSpPr>
        <p:spPr>
          <a:xfrm>
            <a:off x="2277325" y="388579"/>
            <a:ext cx="7155420" cy="584775"/>
          </a:xfrm>
          <a:prstGeom prst="rect">
            <a:avLst/>
          </a:prstGeom>
        </p:spPr>
        <p:txBody>
          <a:bodyPr wrap="none">
            <a:spAutoFit/>
          </a:bodyPr>
          <a:lstStyle/>
          <a:p>
            <a:pPr lvl="0"/>
            <a:r>
              <a:rPr lang="en-GB" sz="3200" b="1" u="sng" dirty="0">
                <a:solidFill>
                  <a:prstClr val="black"/>
                </a:solidFill>
              </a:rPr>
              <a:t>CABLE CONNECTION: STRAIGHT &amp; CROSS</a:t>
            </a:r>
            <a:endParaRPr lang="en-IN" sz="3200" b="1" u="sng" dirty="0">
              <a:solidFill>
                <a:prstClr val="black"/>
              </a:solidFill>
            </a:endParaRPr>
          </a:p>
        </p:txBody>
      </p:sp>
    </p:spTree>
    <p:extLst>
      <p:ext uri="{BB962C8B-B14F-4D97-AF65-F5344CB8AC3E}">
        <p14:creationId xmlns:p14="http://schemas.microsoft.com/office/powerpoint/2010/main" val="1560768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923" y="1258559"/>
            <a:ext cx="9121426" cy="4689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a:extLst>
              <a:ext uri="{FF2B5EF4-FFF2-40B4-BE49-F238E27FC236}">
                <a16:creationId xmlns:a16="http://schemas.microsoft.com/office/drawing/2014/main" id="{102DF3E3-030B-493F-B642-7EB2EC582D0E}"/>
              </a:ext>
            </a:extLst>
          </p:cNvPr>
          <p:cNvSpPr txBox="1"/>
          <p:nvPr/>
        </p:nvSpPr>
        <p:spPr>
          <a:xfrm>
            <a:off x="4496500" y="419449"/>
            <a:ext cx="3067574" cy="461665"/>
          </a:xfrm>
          <a:prstGeom prst="rect">
            <a:avLst/>
          </a:prstGeom>
          <a:noFill/>
        </p:spPr>
        <p:txBody>
          <a:bodyPr wrap="square" rtlCol="0">
            <a:spAutoFit/>
          </a:bodyPr>
          <a:lstStyle/>
          <a:p>
            <a:r>
              <a:rPr lang="en-GB" sz="2400" b="1" dirty="0"/>
              <a:t>CABLE CONNECTION </a:t>
            </a:r>
            <a:endParaRPr lang="en-IN" sz="2400" b="1" dirty="0"/>
          </a:p>
        </p:txBody>
      </p:sp>
    </p:spTree>
    <p:extLst>
      <p:ext uri="{BB962C8B-B14F-4D97-AF65-F5344CB8AC3E}">
        <p14:creationId xmlns:p14="http://schemas.microsoft.com/office/powerpoint/2010/main" val="210802475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1112" y="1571106"/>
            <a:ext cx="9629775" cy="3782290"/>
          </a:xfrm>
          <a:prstGeom prst="rect">
            <a:avLst/>
          </a:prstGeom>
        </p:spPr>
      </p:pic>
    </p:spTree>
    <p:extLst>
      <p:ext uri="{BB962C8B-B14F-4D97-AF65-F5344CB8AC3E}">
        <p14:creationId xmlns:p14="http://schemas.microsoft.com/office/powerpoint/2010/main" val="3761554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9789" y="1612670"/>
            <a:ext cx="9268691" cy="4380806"/>
          </a:xfrm>
          <a:prstGeom prst="rect">
            <a:avLst/>
          </a:prstGeom>
        </p:spPr>
      </p:pic>
      <p:sp>
        <p:nvSpPr>
          <p:cNvPr id="3" name="TextBox 2"/>
          <p:cNvSpPr txBox="1"/>
          <p:nvPr/>
        </p:nvSpPr>
        <p:spPr>
          <a:xfrm>
            <a:off x="4497185" y="781396"/>
            <a:ext cx="2343462" cy="369332"/>
          </a:xfrm>
          <a:prstGeom prst="rect">
            <a:avLst/>
          </a:prstGeom>
          <a:noFill/>
        </p:spPr>
        <p:txBody>
          <a:bodyPr wrap="none" rtlCol="0">
            <a:spAutoFit/>
          </a:bodyPr>
          <a:lstStyle/>
          <a:p>
            <a:r>
              <a:rPr lang="en-GB" b="1" u="sng" dirty="0" smtClean="0"/>
              <a:t>NETWORK TOPOLOGY </a:t>
            </a:r>
            <a:endParaRPr lang="en-IN" b="1" u="sng" dirty="0"/>
          </a:p>
        </p:txBody>
      </p:sp>
    </p:spTree>
    <p:extLst>
      <p:ext uri="{BB962C8B-B14F-4D97-AF65-F5344CB8AC3E}">
        <p14:creationId xmlns:p14="http://schemas.microsoft.com/office/powerpoint/2010/main" val="2179901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88966674-48E2-4CEC-908C-BE695422494E}"/>
              </a:ext>
            </a:extLst>
          </p:cNvPr>
          <p:cNvGrpSpPr/>
          <p:nvPr/>
        </p:nvGrpSpPr>
        <p:grpSpPr>
          <a:xfrm>
            <a:off x="3112316" y="2197916"/>
            <a:ext cx="3898084" cy="914400"/>
            <a:chOff x="3112316" y="2197916"/>
            <a:chExt cx="3898084" cy="914400"/>
          </a:xfrm>
        </p:grpSpPr>
        <p:sp>
          <p:nvSpPr>
            <p:cNvPr id="2" name="Rectangle 1">
              <a:extLst>
                <a:ext uri="{FF2B5EF4-FFF2-40B4-BE49-F238E27FC236}">
                  <a16:creationId xmlns:a16="http://schemas.microsoft.com/office/drawing/2014/main" id="{2E18D2DB-6B9A-41BB-BAFE-151412FD005B}"/>
                </a:ext>
              </a:extLst>
            </p:cNvPr>
            <p:cNvSpPr/>
            <p:nvPr/>
          </p:nvSpPr>
          <p:spPr>
            <a:xfrm>
              <a:off x="3112316" y="2197916"/>
              <a:ext cx="9144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9AA1A097-9317-4C99-A52E-6315501C89BA}"/>
                </a:ext>
              </a:extLst>
            </p:cNvPr>
            <p:cNvSpPr/>
            <p:nvPr/>
          </p:nvSpPr>
          <p:spPr>
            <a:xfrm>
              <a:off x="6096000" y="2197916"/>
              <a:ext cx="9144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FA0815BA-2762-442C-B626-21A2317BD42B}"/>
                </a:ext>
              </a:extLst>
            </p:cNvPr>
            <p:cNvCxnSpPr>
              <a:stCxn id="2" idx="3"/>
              <a:endCxn id="3" idx="1"/>
            </p:cNvCxnSpPr>
            <p:nvPr/>
          </p:nvCxnSpPr>
          <p:spPr>
            <a:xfrm>
              <a:off x="4026716" y="2655116"/>
              <a:ext cx="2069284" cy="0"/>
            </a:xfrm>
            <a:prstGeom prst="line">
              <a:avLst/>
            </a:prstGeom>
          </p:spPr>
          <p:style>
            <a:lnRef idx="3">
              <a:schemeClr val="dk1"/>
            </a:lnRef>
            <a:fillRef idx="0">
              <a:schemeClr val="dk1"/>
            </a:fillRef>
            <a:effectRef idx="2">
              <a:schemeClr val="dk1"/>
            </a:effectRef>
            <a:fontRef idx="minor">
              <a:schemeClr val="tx1"/>
            </a:fontRef>
          </p:style>
        </p:cxnSp>
      </p:grpSp>
      <p:grpSp>
        <p:nvGrpSpPr>
          <p:cNvPr id="26" name="Group 25">
            <a:extLst>
              <a:ext uri="{FF2B5EF4-FFF2-40B4-BE49-F238E27FC236}">
                <a16:creationId xmlns:a16="http://schemas.microsoft.com/office/drawing/2014/main" id="{9CD9EDFC-4535-495E-A39A-70A444AE2910}"/>
              </a:ext>
            </a:extLst>
          </p:cNvPr>
          <p:cNvGrpSpPr/>
          <p:nvPr/>
        </p:nvGrpSpPr>
        <p:grpSpPr>
          <a:xfrm>
            <a:off x="2793534" y="3500307"/>
            <a:ext cx="4462943" cy="2612823"/>
            <a:chOff x="2793534" y="3500307"/>
            <a:chExt cx="4462943" cy="2612823"/>
          </a:xfrm>
        </p:grpSpPr>
        <p:cxnSp>
          <p:nvCxnSpPr>
            <p:cNvPr id="8" name="Straight Connector 7">
              <a:extLst>
                <a:ext uri="{FF2B5EF4-FFF2-40B4-BE49-F238E27FC236}">
                  <a16:creationId xmlns:a16="http://schemas.microsoft.com/office/drawing/2014/main" id="{08F4FC64-2CA6-4EC9-8486-A680CA5001BB}"/>
                </a:ext>
              </a:extLst>
            </p:cNvPr>
            <p:cNvCxnSpPr>
              <a:cxnSpLocks/>
            </p:cNvCxnSpPr>
            <p:nvPr/>
          </p:nvCxnSpPr>
          <p:spPr>
            <a:xfrm>
              <a:off x="2793534" y="4929931"/>
              <a:ext cx="4462943"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313F382A-604F-486D-9B16-E8BE961415D9}"/>
                </a:ext>
              </a:extLst>
            </p:cNvPr>
            <p:cNvCxnSpPr>
              <a:cxnSpLocks/>
            </p:cNvCxnSpPr>
            <p:nvPr/>
          </p:nvCxnSpPr>
          <p:spPr>
            <a:xfrm>
              <a:off x="2793534" y="4836254"/>
              <a:ext cx="0" cy="18735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297C46CB-7F19-45B3-ADE2-7472730A088F}"/>
                </a:ext>
              </a:extLst>
            </p:cNvPr>
            <p:cNvCxnSpPr>
              <a:cxnSpLocks/>
            </p:cNvCxnSpPr>
            <p:nvPr/>
          </p:nvCxnSpPr>
          <p:spPr>
            <a:xfrm>
              <a:off x="7256477" y="4836253"/>
              <a:ext cx="0" cy="187353"/>
            </a:xfrm>
            <a:prstGeom prst="line">
              <a:avLst/>
            </a:prstGeom>
          </p:spPr>
          <p:style>
            <a:lnRef idx="3">
              <a:schemeClr val="dk1"/>
            </a:lnRef>
            <a:fillRef idx="0">
              <a:schemeClr val="dk1"/>
            </a:fillRef>
            <a:effectRef idx="2">
              <a:schemeClr val="dk1"/>
            </a:effectRef>
            <a:fontRef idx="minor">
              <a:schemeClr val="tx1"/>
            </a:fontRef>
          </p:style>
        </p:cxnSp>
        <p:sp>
          <p:nvSpPr>
            <p:cNvPr id="16" name="Rectangle 15">
              <a:extLst>
                <a:ext uri="{FF2B5EF4-FFF2-40B4-BE49-F238E27FC236}">
                  <a16:creationId xmlns:a16="http://schemas.microsoft.com/office/drawing/2014/main" id="{B9AE1076-53A8-4CEC-B6A2-ADD2D3EEBD07}"/>
                </a:ext>
              </a:extLst>
            </p:cNvPr>
            <p:cNvSpPr/>
            <p:nvPr/>
          </p:nvSpPr>
          <p:spPr>
            <a:xfrm>
              <a:off x="3348606" y="3500307"/>
              <a:ext cx="569053" cy="49285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3EBA694D-A007-481D-9E79-14973AB85BF8}"/>
                </a:ext>
              </a:extLst>
            </p:cNvPr>
            <p:cNvSpPr/>
            <p:nvPr/>
          </p:nvSpPr>
          <p:spPr>
            <a:xfrm>
              <a:off x="5455641" y="3500307"/>
              <a:ext cx="569053" cy="49285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82B648BC-96D2-406C-95F6-27AC122DD17D}"/>
                </a:ext>
              </a:extLst>
            </p:cNvPr>
            <p:cNvSpPr/>
            <p:nvPr/>
          </p:nvSpPr>
          <p:spPr>
            <a:xfrm>
              <a:off x="4492305" y="5620278"/>
              <a:ext cx="569053" cy="49285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cxnSp>
          <p:nvCxnSpPr>
            <p:cNvPr id="20" name="Straight Connector 19">
              <a:extLst>
                <a:ext uri="{FF2B5EF4-FFF2-40B4-BE49-F238E27FC236}">
                  <a16:creationId xmlns:a16="http://schemas.microsoft.com/office/drawing/2014/main" id="{A5ABF326-6200-4540-A46D-5F8A70498576}"/>
                </a:ext>
              </a:extLst>
            </p:cNvPr>
            <p:cNvCxnSpPr>
              <a:stCxn id="16" idx="2"/>
            </p:cNvCxnSpPr>
            <p:nvPr/>
          </p:nvCxnSpPr>
          <p:spPr>
            <a:xfrm flipH="1">
              <a:off x="3633132" y="3993159"/>
              <a:ext cx="1" cy="936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7872106-A6D4-4382-B8FB-266A021E91C2}"/>
                </a:ext>
              </a:extLst>
            </p:cNvPr>
            <p:cNvCxnSpPr/>
            <p:nvPr/>
          </p:nvCxnSpPr>
          <p:spPr>
            <a:xfrm flipH="1">
              <a:off x="5729329" y="3995256"/>
              <a:ext cx="1" cy="936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3BE6ABFA-B9A8-454B-8E28-C56F2410F415}"/>
              </a:ext>
            </a:extLst>
          </p:cNvPr>
          <p:cNvCxnSpPr>
            <a:cxnSpLocks/>
          </p:cNvCxnSpPr>
          <p:nvPr/>
        </p:nvCxnSpPr>
        <p:spPr>
          <a:xfrm>
            <a:off x="4776830" y="4929929"/>
            <a:ext cx="1" cy="6903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07D38FB-4530-4EBC-88DE-FCF2A900ABA4}"/>
              </a:ext>
            </a:extLst>
          </p:cNvPr>
          <p:cNvSpPr txBox="1"/>
          <p:nvPr/>
        </p:nvSpPr>
        <p:spPr>
          <a:xfrm>
            <a:off x="4776830" y="654341"/>
            <a:ext cx="2572692" cy="369332"/>
          </a:xfrm>
          <a:prstGeom prst="rect">
            <a:avLst/>
          </a:prstGeom>
          <a:noFill/>
        </p:spPr>
        <p:txBody>
          <a:bodyPr wrap="none" rtlCol="0">
            <a:spAutoFit/>
          </a:bodyPr>
          <a:lstStyle/>
          <a:p>
            <a:r>
              <a:rPr lang="en-GB" b="1" dirty="0"/>
              <a:t>NODE COMMUNICATION</a:t>
            </a:r>
            <a:endParaRPr lang="en-IN" b="1" dirty="0"/>
          </a:p>
        </p:txBody>
      </p:sp>
      <p:sp>
        <p:nvSpPr>
          <p:cNvPr id="27" name="TextBox 26">
            <a:extLst>
              <a:ext uri="{FF2B5EF4-FFF2-40B4-BE49-F238E27FC236}">
                <a16:creationId xmlns:a16="http://schemas.microsoft.com/office/drawing/2014/main" id="{0DEE68FF-5B13-4126-8531-1DF67B341BBD}"/>
              </a:ext>
            </a:extLst>
          </p:cNvPr>
          <p:cNvSpPr txBox="1"/>
          <p:nvPr/>
        </p:nvSpPr>
        <p:spPr>
          <a:xfrm>
            <a:off x="7491369" y="2558642"/>
            <a:ext cx="1493037" cy="646331"/>
          </a:xfrm>
          <a:prstGeom prst="rect">
            <a:avLst/>
          </a:prstGeom>
          <a:noFill/>
        </p:spPr>
        <p:txBody>
          <a:bodyPr wrap="none" rtlCol="0">
            <a:spAutoFit/>
          </a:bodyPr>
          <a:lstStyle/>
          <a:p>
            <a:r>
              <a:rPr lang="en-GB" dirty="0"/>
              <a:t>Point-to-Point</a:t>
            </a:r>
          </a:p>
          <a:p>
            <a:r>
              <a:rPr lang="en-GB" dirty="0"/>
              <a:t>Directed LOS</a:t>
            </a:r>
            <a:endParaRPr lang="en-IN" dirty="0"/>
          </a:p>
        </p:txBody>
      </p:sp>
      <p:sp>
        <p:nvSpPr>
          <p:cNvPr id="28" name="TextBox 27">
            <a:extLst>
              <a:ext uri="{FF2B5EF4-FFF2-40B4-BE49-F238E27FC236}">
                <a16:creationId xmlns:a16="http://schemas.microsoft.com/office/drawing/2014/main" id="{88AC3144-44DC-4029-8F65-78F9883DD6E8}"/>
              </a:ext>
            </a:extLst>
          </p:cNvPr>
          <p:cNvSpPr txBox="1"/>
          <p:nvPr/>
        </p:nvSpPr>
        <p:spPr>
          <a:xfrm>
            <a:off x="7709483" y="4261607"/>
            <a:ext cx="2533472" cy="1200329"/>
          </a:xfrm>
          <a:prstGeom prst="rect">
            <a:avLst/>
          </a:prstGeom>
          <a:noFill/>
        </p:spPr>
        <p:txBody>
          <a:bodyPr wrap="square" rtlCol="0">
            <a:spAutoFit/>
          </a:bodyPr>
          <a:lstStyle/>
          <a:p>
            <a:r>
              <a:rPr lang="en-GB" dirty="0"/>
              <a:t>Bus </a:t>
            </a:r>
          </a:p>
          <a:p>
            <a:r>
              <a:rPr lang="en-GB" dirty="0"/>
              <a:t>Terminator</a:t>
            </a:r>
          </a:p>
          <a:p>
            <a:r>
              <a:rPr lang="en-GB" dirty="0"/>
              <a:t>Taps </a:t>
            </a:r>
          </a:p>
          <a:p>
            <a:endParaRPr lang="en-IN" dirty="0"/>
          </a:p>
        </p:txBody>
      </p:sp>
    </p:spTree>
    <p:extLst>
      <p:ext uri="{BB962C8B-B14F-4D97-AF65-F5344CB8AC3E}">
        <p14:creationId xmlns:p14="http://schemas.microsoft.com/office/powerpoint/2010/main" val="1654687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58463" y="66501"/>
            <a:ext cx="2101794" cy="369332"/>
          </a:xfrm>
          <a:prstGeom prst="rect">
            <a:avLst/>
          </a:prstGeom>
          <a:noFill/>
        </p:spPr>
        <p:txBody>
          <a:bodyPr wrap="none" rtlCol="0">
            <a:spAutoFit/>
          </a:bodyPr>
          <a:lstStyle/>
          <a:p>
            <a:pPr algn="ctr"/>
            <a:r>
              <a:rPr lang="en-GB" b="1" u="sng" dirty="0" smtClean="0"/>
              <a:t>LAN TECHNOLOGIES</a:t>
            </a:r>
            <a:endParaRPr lang="en-IN" b="1" u="sng" dirty="0"/>
          </a:p>
        </p:txBody>
      </p:sp>
      <p:sp>
        <p:nvSpPr>
          <p:cNvPr id="4" name="TextBox 3"/>
          <p:cNvSpPr txBox="1"/>
          <p:nvPr/>
        </p:nvSpPr>
        <p:spPr>
          <a:xfrm>
            <a:off x="97181" y="2127302"/>
            <a:ext cx="1596044" cy="1754326"/>
          </a:xfrm>
          <a:prstGeom prst="rect">
            <a:avLst/>
          </a:prstGeom>
          <a:noFill/>
          <a:ln w="38100">
            <a:solidFill>
              <a:schemeClr val="tx1"/>
            </a:solidFill>
          </a:ln>
        </p:spPr>
        <p:txBody>
          <a:bodyPr wrap="square" rtlCol="0">
            <a:spAutoFit/>
          </a:bodyPr>
          <a:lstStyle/>
          <a:p>
            <a:r>
              <a:rPr lang="en-GB" b="1" dirty="0" smtClean="0"/>
              <a:t>LAN Technologies</a:t>
            </a:r>
          </a:p>
          <a:p>
            <a:pPr marL="285750" indent="-285750">
              <a:buFont typeface="Arial" panose="020B0604020202020204" pitchFamily="34" charset="0"/>
              <a:buChar char="•"/>
            </a:pPr>
            <a:r>
              <a:rPr lang="en-GB" dirty="0" smtClean="0"/>
              <a:t>Ethernet </a:t>
            </a:r>
          </a:p>
          <a:p>
            <a:pPr marL="285750" indent="-285750">
              <a:buFont typeface="Arial" panose="020B0604020202020204" pitchFamily="34" charset="0"/>
              <a:buChar char="•"/>
            </a:pPr>
            <a:r>
              <a:rPr lang="en-GB" dirty="0" smtClean="0"/>
              <a:t>Local Talk</a:t>
            </a:r>
          </a:p>
          <a:p>
            <a:pPr marL="285750" indent="-285750">
              <a:buFont typeface="Arial" panose="020B0604020202020204" pitchFamily="34" charset="0"/>
              <a:buChar char="•"/>
            </a:pPr>
            <a:r>
              <a:rPr lang="en-GB" dirty="0" smtClean="0"/>
              <a:t>Token </a:t>
            </a:r>
            <a:r>
              <a:rPr lang="en-IN" dirty="0" smtClean="0"/>
              <a:t>Ring</a:t>
            </a:r>
          </a:p>
          <a:p>
            <a:pPr marL="285750" indent="-285750">
              <a:buFont typeface="Arial" panose="020B0604020202020204" pitchFamily="34" charset="0"/>
              <a:buChar char="•"/>
            </a:pPr>
            <a:r>
              <a:rPr lang="en-GB" dirty="0" smtClean="0"/>
              <a:t>FDDI</a:t>
            </a:r>
          </a:p>
        </p:txBody>
      </p:sp>
      <p:sp>
        <p:nvSpPr>
          <p:cNvPr id="5" name="TextBox 4"/>
          <p:cNvSpPr txBox="1"/>
          <p:nvPr/>
        </p:nvSpPr>
        <p:spPr>
          <a:xfrm>
            <a:off x="7955473" y="574331"/>
            <a:ext cx="4236527" cy="4247317"/>
          </a:xfrm>
          <a:prstGeom prst="rect">
            <a:avLst/>
          </a:prstGeom>
          <a:noFill/>
          <a:ln w="38100">
            <a:solidFill>
              <a:schemeClr val="tx1"/>
            </a:solidFill>
          </a:ln>
        </p:spPr>
        <p:txBody>
          <a:bodyPr wrap="square" rtlCol="0">
            <a:spAutoFit/>
          </a:bodyPr>
          <a:lstStyle/>
          <a:p>
            <a:pPr algn="ctr"/>
            <a:r>
              <a:rPr lang="en-GB" b="1" dirty="0" smtClean="0"/>
              <a:t>Ethernet Protocol</a:t>
            </a:r>
          </a:p>
          <a:p>
            <a:pPr marL="285750" indent="-285750">
              <a:buFont typeface="Arial" panose="020B0604020202020204" pitchFamily="34" charset="0"/>
              <a:buChar char="•"/>
            </a:pPr>
            <a:r>
              <a:rPr lang="en-GB" dirty="0" smtClean="0"/>
              <a:t>Most popular protocol.</a:t>
            </a:r>
            <a:endParaRPr lang="en-GB" dirty="0"/>
          </a:p>
          <a:p>
            <a:pPr marL="285750" indent="-285750">
              <a:buFont typeface="Arial" panose="020B0604020202020204" pitchFamily="34" charset="0"/>
              <a:buChar char="•"/>
            </a:pPr>
            <a:r>
              <a:rPr lang="en-GB" dirty="0" smtClean="0"/>
              <a:t>Access method- CSMA/CD</a:t>
            </a:r>
          </a:p>
          <a:p>
            <a:pPr marL="285750" indent="-285750">
              <a:buFont typeface="Arial" panose="020B0604020202020204" pitchFamily="34" charset="0"/>
              <a:buChar char="•"/>
            </a:pPr>
            <a:r>
              <a:rPr lang="en-GB" dirty="0" smtClean="0"/>
              <a:t>Topologies- Bus, Star or Tree</a:t>
            </a:r>
          </a:p>
          <a:p>
            <a:pPr marL="285750" indent="-285750">
              <a:buFont typeface="Arial" panose="020B0604020202020204" pitchFamily="34" charset="0"/>
              <a:buChar char="•"/>
            </a:pPr>
            <a:r>
              <a:rPr lang="en-GB" dirty="0" smtClean="0"/>
              <a:t>UTP/Coaxial/OFC</a:t>
            </a:r>
            <a:endParaRPr lang="en-GB" dirty="0"/>
          </a:p>
          <a:p>
            <a:pPr marL="285750" indent="-285750">
              <a:buFont typeface="Arial" panose="020B0604020202020204" pitchFamily="34" charset="0"/>
              <a:buChar char="•"/>
            </a:pPr>
            <a:r>
              <a:rPr lang="en-GB" dirty="0" smtClean="0"/>
              <a:t>Ethernet </a:t>
            </a:r>
            <a:r>
              <a:rPr lang="en-GB" dirty="0"/>
              <a:t>can handle about 10,000,000 bits per second and can be used with almost any kind of computer</a:t>
            </a:r>
            <a:r>
              <a:rPr lang="en-GB" dirty="0" smtClean="0"/>
              <a:t>.</a:t>
            </a:r>
          </a:p>
          <a:p>
            <a:pPr marL="285750" indent="-285750">
              <a:buFont typeface="Arial" panose="020B0604020202020204" pitchFamily="34" charset="0"/>
              <a:buChar char="•"/>
            </a:pPr>
            <a:r>
              <a:rPr lang="en-GB" dirty="0" smtClean="0"/>
              <a:t>LAN standards </a:t>
            </a:r>
            <a:r>
              <a:rPr lang="en-GB" dirty="0"/>
              <a:t>have raised the Ethernet speed limit from 10 megabits per second (Mbps) to 100Mbps for Fast Ethernet and 1000Mbps for Gigabit Ethernet with only minimal changes made to the existing cable structure.</a:t>
            </a:r>
            <a:endParaRPr lang="en-GB" dirty="0" smtClean="0"/>
          </a:p>
          <a:p>
            <a:endParaRPr lang="en-IN" dirty="0"/>
          </a:p>
        </p:txBody>
      </p:sp>
      <p:sp>
        <p:nvSpPr>
          <p:cNvPr id="3" name="TextBox 2"/>
          <p:cNvSpPr txBox="1"/>
          <p:nvPr/>
        </p:nvSpPr>
        <p:spPr>
          <a:xfrm>
            <a:off x="4098175" y="1845425"/>
            <a:ext cx="184731" cy="369332"/>
          </a:xfrm>
          <a:prstGeom prst="rect">
            <a:avLst/>
          </a:prstGeom>
          <a:noFill/>
        </p:spPr>
        <p:txBody>
          <a:bodyPr wrap="none" rtlCol="0">
            <a:spAutoFit/>
          </a:bodyPr>
          <a:lstStyle/>
          <a:p>
            <a:endParaRPr lang="en-IN" dirty="0"/>
          </a:p>
        </p:txBody>
      </p:sp>
      <p:sp>
        <p:nvSpPr>
          <p:cNvPr id="6" name="Rectangle 5"/>
          <p:cNvSpPr/>
          <p:nvPr/>
        </p:nvSpPr>
        <p:spPr>
          <a:xfrm>
            <a:off x="1845425" y="435833"/>
            <a:ext cx="5951913" cy="4524315"/>
          </a:xfrm>
          <a:prstGeom prst="rect">
            <a:avLst/>
          </a:prstGeom>
          <a:ln w="38100">
            <a:solidFill>
              <a:schemeClr val="tx1"/>
            </a:solidFill>
          </a:ln>
        </p:spPr>
        <p:txBody>
          <a:bodyPr wrap="square">
            <a:spAutoFit/>
          </a:bodyPr>
          <a:lstStyle/>
          <a:p>
            <a:pPr marL="285750" indent="-285750" algn="just" fontAlgn="base">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Ethernet is a communication standard that was developed in the early ’80s to network computers and other devices in a local environment such as a home or a </a:t>
            </a:r>
            <a:r>
              <a:rPr lang="en-GB" sz="1600" dirty="0" smtClean="0">
                <a:latin typeface="Times New Roman" panose="02020603050405020304" pitchFamily="18" charset="0"/>
                <a:cs typeface="Times New Roman" panose="02020603050405020304" pitchFamily="18" charset="0"/>
              </a:rPr>
              <a:t>building.</a:t>
            </a:r>
          </a:p>
          <a:p>
            <a:pPr marL="285750" indent="-285750" algn="just" fontAlgn="base">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This </a:t>
            </a:r>
            <a:r>
              <a:rPr lang="en-GB" sz="1600" dirty="0">
                <a:latin typeface="Times New Roman" panose="02020603050405020304" pitchFamily="18" charset="0"/>
                <a:cs typeface="Times New Roman" panose="02020603050405020304" pitchFamily="18" charset="0"/>
              </a:rPr>
              <a:t>local environment is defined as a LAN </a:t>
            </a:r>
            <a:r>
              <a:rPr lang="en-GB" sz="1600" dirty="0" smtClean="0">
                <a:latin typeface="Times New Roman" panose="02020603050405020304" pitchFamily="18" charset="0"/>
                <a:cs typeface="Times New Roman" panose="02020603050405020304" pitchFamily="18" charset="0"/>
              </a:rPr>
              <a:t>and </a:t>
            </a:r>
            <a:r>
              <a:rPr lang="en-GB" sz="1600" dirty="0">
                <a:latin typeface="Times New Roman" panose="02020603050405020304" pitchFamily="18" charset="0"/>
                <a:cs typeface="Times New Roman" panose="02020603050405020304" pitchFamily="18" charset="0"/>
              </a:rPr>
              <a:t>it connects multiple devices so that they can create, store and share information with others in the </a:t>
            </a:r>
            <a:r>
              <a:rPr lang="en-GB" sz="1600" dirty="0" smtClean="0">
                <a:latin typeface="Times New Roman" panose="02020603050405020304" pitchFamily="18" charset="0"/>
                <a:cs typeface="Times New Roman" panose="02020603050405020304" pitchFamily="18" charset="0"/>
              </a:rPr>
              <a:t>location.</a:t>
            </a:r>
          </a:p>
          <a:p>
            <a:pPr marL="285750" indent="-285750" algn="just" fontAlgn="base">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Ethernet </a:t>
            </a:r>
            <a:r>
              <a:rPr lang="en-GB" sz="1600" dirty="0">
                <a:latin typeface="Times New Roman" panose="02020603050405020304" pitchFamily="18" charset="0"/>
                <a:cs typeface="Times New Roman" panose="02020603050405020304" pitchFamily="18" charset="0"/>
              </a:rPr>
              <a:t>is a wired system that started with using </a:t>
            </a:r>
            <a:r>
              <a:rPr lang="en-GB" sz="1600" dirty="0" smtClean="0">
                <a:latin typeface="Times New Roman" panose="02020603050405020304" pitchFamily="18" charset="0"/>
                <a:cs typeface="Times New Roman" panose="02020603050405020304" pitchFamily="18" charset="0"/>
              </a:rPr>
              <a:t>coaxial </a:t>
            </a:r>
            <a:r>
              <a:rPr lang="en-GB" sz="1600" dirty="0">
                <a:latin typeface="Times New Roman" panose="02020603050405020304" pitchFamily="18" charset="0"/>
                <a:cs typeface="Times New Roman" panose="02020603050405020304" pitchFamily="18" charset="0"/>
              </a:rPr>
              <a:t>cable and has successfully progressed to now using twisted pair copper wiring and </a:t>
            </a:r>
            <a:r>
              <a:rPr lang="en-GB" sz="1600" dirty="0" smtClean="0">
                <a:latin typeface="Times New Roman" panose="02020603050405020304" pitchFamily="18" charset="0"/>
                <a:cs typeface="Times New Roman" panose="02020603050405020304" pitchFamily="18" charset="0"/>
              </a:rPr>
              <a:t>fibre </a:t>
            </a:r>
            <a:r>
              <a:rPr lang="en-GB" sz="1600" dirty="0">
                <a:latin typeface="Times New Roman" panose="02020603050405020304" pitchFamily="18" charset="0"/>
                <a:cs typeface="Times New Roman" panose="02020603050405020304" pitchFamily="18" charset="0"/>
              </a:rPr>
              <a:t>optic wiring</a:t>
            </a:r>
            <a:r>
              <a:rPr lang="en-GB" sz="1600" dirty="0" smtClean="0">
                <a:latin typeface="Times New Roman" panose="02020603050405020304" pitchFamily="18" charset="0"/>
                <a:cs typeface="Times New Roman" panose="02020603050405020304" pitchFamily="18" charset="0"/>
              </a:rPr>
              <a:t>.</a:t>
            </a:r>
          </a:p>
          <a:p>
            <a:pPr marL="285750" indent="-285750" algn="just" fontAlgn="base">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In 1983, Ethernet was standardized into the standard IEEE 802.3 by the Institute of Electrical and Electronic Engineers (IEEE). </a:t>
            </a:r>
            <a:endParaRPr lang="en-GB" sz="1600" dirty="0" smtClean="0">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This </a:t>
            </a:r>
            <a:r>
              <a:rPr lang="en-GB" sz="1600" dirty="0">
                <a:latin typeface="Times New Roman" panose="02020603050405020304" pitchFamily="18" charset="0"/>
                <a:cs typeface="Times New Roman" panose="02020603050405020304" pitchFamily="18" charset="0"/>
              </a:rPr>
              <a:t>standard defined the physical layer and the MAC (media access control) portion of the “data link” layer of wired Ethernet.</a:t>
            </a:r>
          </a:p>
          <a:p>
            <a:pPr marL="285750" indent="-285750" algn="just" fontAlgn="base">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These two layers are defined as the first two layers in the OSI (Open Systems Interconnection) model. The physical layer consists of the following components</a:t>
            </a:r>
            <a:r>
              <a:rPr lang="en-GB" sz="1600" dirty="0" smtClean="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a:p>
            <a:pPr marL="742950" lvl="1" indent="-285750" algn="just" fontAlgn="base">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Cabling</a:t>
            </a:r>
            <a:endParaRPr lang="en-GB" sz="1600" dirty="0">
              <a:latin typeface="Times New Roman" panose="02020603050405020304" pitchFamily="18" charset="0"/>
              <a:cs typeface="Times New Roman" panose="02020603050405020304" pitchFamily="18" charset="0"/>
            </a:endParaRPr>
          </a:p>
          <a:p>
            <a:pPr marL="742950" lvl="1" indent="-285750" algn="just" fontAlgn="base">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Devices</a:t>
            </a:r>
            <a:endParaRPr lang="en-GB" sz="1600" i="0" dirty="0">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381813" y="5112327"/>
            <a:ext cx="7353300" cy="1463871"/>
          </a:xfrm>
          <a:prstGeom prst="rect">
            <a:avLst/>
          </a:prstGeom>
        </p:spPr>
      </p:pic>
      <p:pic>
        <p:nvPicPr>
          <p:cNvPr id="8" name="Picture 7"/>
          <p:cNvPicPr>
            <a:picLocks noChangeAspect="1"/>
          </p:cNvPicPr>
          <p:nvPr/>
        </p:nvPicPr>
        <p:blipFill>
          <a:blip r:embed="rId3"/>
          <a:stretch>
            <a:fillRect/>
          </a:stretch>
        </p:blipFill>
        <p:spPr>
          <a:xfrm>
            <a:off x="8066212" y="5167987"/>
            <a:ext cx="4015047" cy="1352550"/>
          </a:xfrm>
          <a:prstGeom prst="rect">
            <a:avLst/>
          </a:prstGeom>
        </p:spPr>
      </p:pic>
    </p:spTree>
    <p:extLst>
      <p:ext uri="{BB962C8B-B14F-4D97-AF65-F5344CB8AC3E}">
        <p14:creationId xmlns:p14="http://schemas.microsoft.com/office/powerpoint/2010/main" val="2414762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14895" y="1348145"/>
            <a:ext cx="6966065" cy="4278094"/>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Ethernet Protocols</a:t>
            </a: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Ethernet</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refers to a family of </a:t>
            </a:r>
            <a:r>
              <a:rPr kumimoji="0" lang="en-US" altLang="en-US"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related networking rules</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or protocols widely used in Local Area Networks </a:t>
            </a:r>
            <a:r>
              <a:rPr kumimoji="0" lang="en-US" altLang="en-US"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(LAN)</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is set of rules that governs how data frames are formatted ready for transmission between computers on the same network.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This is similar to polite human conversation, nodes wait until the connection is quiet before attempting to 'Speak' or transmit.</a:t>
            </a:r>
            <a:endPar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1"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Two nodes attempting to transmit simultaneously will stop and each will wait a random period of time before re-attempting transmission.</a:t>
            </a:r>
            <a:endPar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Each Ethernet device has a unique 48-bit MAC address and these addresses specify the source and destination of each frame. These are usually displayed as a 12-digit hexadecimal number.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All </a:t>
            </a:r>
            <a:r>
              <a:rPr kumimoji="0" lang="en-US" altLang="en-US"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new computers</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have Ethernet interfaces </a:t>
            </a:r>
            <a:r>
              <a:rPr kumimoji="0" lang="en-US" altLang="en-US"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built-in</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to </a:t>
            </a:r>
            <a:r>
              <a:rPr kumimoji="0" lang="en-US" altLang="en-US"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motherboards</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and older machines can be fitted with NIC cards.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1600" b="1"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standard network cable</a:t>
            </a:r>
            <a:r>
              <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rPr>
              <a:t> used with Ethernet are often referred to as Ethernet</a:t>
            </a:r>
            <a:r>
              <a:rPr kumimoji="0" lang="en-US" altLang="en-US" sz="1600" b="0" i="0" u="none" strike="noStrike" cap="none" normalizeH="0" dirty="0" smtClean="0">
                <a:ln>
                  <a:noFill/>
                </a:ln>
                <a:solidFill>
                  <a:srgbClr val="000000"/>
                </a:solidFill>
                <a:effectLst/>
                <a:latin typeface="Times New Roman" panose="02020603050405020304" pitchFamily="18" charset="0"/>
                <a:cs typeface="Times New Roman" panose="02020603050405020304" pitchFamily="18" charset="0"/>
              </a:rPr>
              <a:t> cable. </a:t>
            </a:r>
            <a:endParaRPr kumimoji="0" lang="en-US" altLang="en-US" sz="1600" b="0" i="0" u="none" strike="noStrike" cap="none" normalizeH="0" baseline="0" dirty="0" smtClean="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4912822" y="457200"/>
            <a:ext cx="2193101" cy="369332"/>
          </a:xfrm>
          <a:prstGeom prst="rect">
            <a:avLst/>
          </a:prstGeom>
          <a:noFill/>
        </p:spPr>
        <p:txBody>
          <a:bodyPr wrap="none" rtlCol="0">
            <a:spAutoFit/>
          </a:bodyPr>
          <a:lstStyle/>
          <a:p>
            <a:r>
              <a:rPr lang="en-GB" b="1" u="sng" dirty="0" smtClean="0"/>
              <a:t>ETHERNET POTOCOL </a:t>
            </a:r>
            <a:endParaRPr lang="en-IN" b="1" u="sng" dirty="0"/>
          </a:p>
        </p:txBody>
      </p:sp>
      <p:pic>
        <p:nvPicPr>
          <p:cNvPr id="2051" name="Picture 3" descr="Protocol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682" y="1348145"/>
            <a:ext cx="4335318" cy="427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15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939280" y="1928553"/>
            <a:ext cx="1497243" cy="1749309"/>
          </a:xfrm>
          <a:prstGeom prst="rect">
            <a:avLst/>
          </a:prstGeom>
        </p:spPr>
      </p:pic>
      <p:sp>
        <p:nvSpPr>
          <p:cNvPr id="6" name="TextBox 5"/>
          <p:cNvSpPr txBox="1"/>
          <p:nvPr/>
        </p:nvSpPr>
        <p:spPr>
          <a:xfrm>
            <a:off x="6907876" y="1923536"/>
            <a:ext cx="2984269" cy="1754326"/>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b="1" dirty="0" smtClean="0"/>
              <a:t>        Standalone </a:t>
            </a:r>
            <a:r>
              <a:rPr lang="en-GB" b="1" dirty="0"/>
              <a:t>Computer</a:t>
            </a:r>
          </a:p>
          <a:p>
            <a:pPr algn="ctr"/>
            <a:r>
              <a:rPr lang="en-GB" dirty="0"/>
              <a:t>Limited Functionalities </a:t>
            </a:r>
          </a:p>
          <a:p>
            <a:pPr algn="ctr"/>
            <a:r>
              <a:rPr lang="en-GB" dirty="0"/>
              <a:t>Input </a:t>
            </a:r>
          </a:p>
          <a:p>
            <a:pPr algn="ctr"/>
            <a:r>
              <a:rPr lang="en-GB" dirty="0"/>
              <a:t>Processing</a:t>
            </a:r>
          </a:p>
          <a:p>
            <a:pPr algn="ctr"/>
            <a:r>
              <a:rPr lang="en-GB" dirty="0"/>
              <a:t>Output</a:t>
            </a:r>
          </a:p>
          <a:p>
            <a:endParaRPr lang="en-IN" dirty="0"/>
          </a:p>
        </p:txBody>
      </p:sp>
      <p:sp>
        <p:nvSpPr>
          <p:cNvPr id="7" name="TextBox 6"/>
          <p:cNvSpPr txBox="1"/>
          <p:nvPr/>
        </p:nvSpPr>
        <p:spPr>
          <a:xfrm>
            <a:off x="3865418" y="565266"/>
            <a:ext cx="3392019" cy="369332"/>
          </a:xfrm>
          <a:prstGeom prst="rect">
            <a:avLst/>
          </a:prstGeom>
          <a:noFill/>
        </p:spPr>
        <p:txBody>
          <a:bodyPr wrap="none" rtlCol="0">
            <a:spAutoFit/>
          </a:bodyPr>
          <a:lstStyle/>
          <a:p>
            <a:r>
              <a:rPr lang="en-GB" b="1" u="sng" dirty="0"/>
              <a:t>STANDALONE ALONE COMPUTER </a:t>
            </a:r>
            <a:endParaRPr lang="en-IN" b="1" u="sng" dirty="0"/>
          </a:p>
        </p:txBody>
      </p:sp>
    </p:spTree>
    <p:extLst>
      <p:ext uri="{BB962C8B-B14F-4D97-AF65-F5344CB8AC3E}">
        <p14:creationId xmlns:p14="http://schemas.microsoft.com/office/powerpoint/2010/main" val="4169938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19" y="1657155"/>
            <a:ext cx="8412480" cy="3477875"/>
          </a:xfrm>
          <a:prstGeom prst="rect">
            <a:avLst/>
          </a:prstGeom>
          <a:ln w="28575">
            <a:solidFill>
              <a:schemeClr val="tx1"/>
            </a:solidFill>
          </a:ln>
        </p:spPr>
        <p:txBody>
          <a:bodyPr wrap="square">
            <a:spAutoFit/>
          </a:bodyPr>
          <a:lstStyle/>
          <a:p>
            <a:pPr marL="285750" indent="-285750">
              <a:buFont typeface="Wingdings" panose="05000000000000000000" pitchFamily="2" charset="2"/>
              <a:buChar char="ü"/>
            </a:pPr>
            <a:r>
              <a:rPr lang="en-GB" sz="2000" dirty="0" err="1">
                <a:solidFill>
                  <a:srgbClr val="292929"/>
                </a:solidFill>
                <a:latin typeface="Times New Roman" panose="02020603050405020304" pitchFamily="18" charset="0"/>
                <a:cs typeface="Times New Roman" panose="02020603050405020304" pitchFamily="18" charset="0"/>
              </a:rPr>
              <a:t>LocalTalk</a:t>
            </a:r>
            <a:r>
              <a:rPr lang="en-GB" sz="2000" dirty="0">
                <a:solidFill>
                  <a:srgbClr val="292929"/>
                </a:solidFill>
                <a:latin typeface="Times New Roman" panose="02020603050405020304" pitchFamily="18" charset="0"/>
                <a:cs typeface="Times New Roman" panose="02020603050405020304" pitchFamily="18" charset="0"/>
              </a:rPr>
              <a:t> is a network protocol developed by Apple Computer, Inc. for Macintosh computer machines. </a:t>
            </a:r>
            <a:endParaRPr lang="en-GB" sz="2000" dirty="0" smtClean="0">
              <a:solidFill>
                <a:srgbClr val="292929"/>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GB" sz="2000" dirty="0" smtClean="0">
                <a:solidFill>
                  <a:srgbClr val="292929"/>
                </a:solidFill>
                <a:latin typeface="Times New Roman" panose="02020603050405020304" pitchFamily="18" charset="0"/>
                <a:cs typeface="Times New Roman" panose="02020603050405020304" pitchFamily="18" charset="0"/>
              </a:rPr>
              <a:t>The </a:t>
            </a:r>
            <a:r>
              <a:rPr lang="en-GB" sz="2000" dirty="0">
                <a:solidFill>
                  <a:srgbClr val="292929"/>
                </a:solidFill>
                <a:latin typeface="Times New Roman" panose="02020603050405020304" pitchFamily="18" charset="0"/>
                <a:cs typeface="Times New Roman" panose="02020603050405020304" pitchFamily="18" charset="0"/>
              </a:rPr>
              <a:t>method used by </a:t>
            </a:r>
            <a:r>
              <a:rPr lang="en-GB" sz="2000" dirty="0" err="1">
                <a:solidFill>
                  <a:srgbClr val="292929"/>
                </a:solidFill>
                <a:latin typeface="Times New Roman" panose="02020603050405020304" pitchFamily="18" charset="0"/>
                <a:cs typeface="Times New Roman" panose="02020603050405020304" pitchFamily="18" charset="0"/>
              </a:rPr>
              <a:t>LocalTalk</a:t>
            </a:r>
            <a:r>
              <a:rPr lang="en-GB" sz="2000" dirty="0">
                <a:solidFill>
                  <a:srgbClr val="292929"/>
                </a:solidFill>
                <a:latin typeface="Times New Roman" panose="02020603050405020304" pitchFamily="18" charset="0"/>
                <a:cs typeface="Times New Roman" panose="02020603050405020304" pitchFamily="18" charset="0"/>
              </a:rPr>
              <a:t> is CSMA / CA (Carrier Sense Multiple Access with Collision Avoidance</a:t>
            </a:r>
            <a:r>
              <a:rPr lang="en-GB" sz="2000" dirty="0" smtClean="0">
                <a:solidFill>
                  <a:srgbClr val="292929"/>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ü"/>
            </a:pPr>
            <a:r>
              <a:rPr lang="en-GB" sz="2000" dirty="0" err="1" smtClean="0">
                <a:solidFill>
                  <a:srgbClr val="292929"/>
                </a:solidFill>
                <a:latin typeface="Times New Roman" panose="02020603050405020304" pitchFamily="18" charset="0"/>
                <a:cs typeface="Times New Roman" panose="02020603050405020304" pitchFamily="18" charset="0"/>
              </a:rPr>
              <a:t>LocalTalk</a:t>
            </a:r>
            <a:r>
              <a:rPr lang="en-GB" sz="2000" dirty="0" smtClean="0">
                <a:solidFill>
                  <a:srgbClr val="292929"/>
                </a:solidFill>
                <a:latin typeface="Times New Roman" panose="02020603050405020304" pitchFamily="18" charset="0"/>
                <a:cs typeface="Times New Roman" panose="02020603050405020304" pitchFamily="18" charset="0"/>
              </a:rPr>
              <a:t> </a:t>
            </a:r>
            <a:r>
              <a:rPr lang="en-GB" sz="2000" dirty="0">
                <a:solidFill>
                  <a:srgbClr val="292929"/>
                </a:solidFill>
                <a:latin typeface="Times New Roman" panose="02020603050405020304" pitchFamily="18" charset="0"/>
                <a:cs typeface="Times New Roman" panose="02020603050405020304" pitchFamily="18" charset="0"/>
              </a:rPr>
              <a:t>adapters and special twisted pair cable can be used to connect multiple computers through the serial port</a:t>
            </a:r>
            <a:r>
              <a:rPr lang="en-GB" sz="2000" dirty="0" smtClean="0">
                <a:solidFill>
                  <a:srgbClr val="292929"/>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GB" sz="2000" dirty="0" smtClean="0">
                <a:solidFill>
                  <a:srgbClr val="292929"/>
                </a:solidFill>
                <a:latin typeface="Times New Roman" panose="02020603050405020304" pitchFamily="18" charset="0"/>
                <a:cs typeface="Times New Roman" panose="02020603050405020304" pitchFamily="18" charset="0"/>
              </a:rPr>
              <a:t> </a:t>
            </a:r>
            <a:r>
              <a:rPr lang="en-GB" sz="2000" dirty="0">
                <a:solidFill>
                  <a:srgbClr val="292929"/>
                </a:solidFill>
                <a:latin typeface="Times New Roman" panose="02020603050405020304" pitchFamily="18" charset="0"/>
                <a:cs typeface="Times New Roman" panose="02020603050405020304" pitchFamily="18" charset="0"/>
              </a:rPr>
              <a:t>Macintosh Operating System allows peer-to-peer network connection without the need for additional special </a:t>
            </a:r>
            <a:r>
              <a:rPr lang="en-GB" sz="2000" dirty="0" smtClean="0">
                <a:solidFill>
                  <a:srgbClr val="292929"/>
                </a:solidFill>
                <a:latin typeface="Times New Roman" panose="02020603050405020304" pitchFamily="18" charset="0"/>
                <a:cs typeface="Times New Roman" panose="02020603050405020304" pitchFamily="18" charset="0"/>
              </a:rPr>
              <a:t>applications.</a:t>
            </a:r>
          </a:p>
          <a:p>
            <a:pPr marL="285750" indent="-285750">
              <a:buFont typeface="Wingdings" panose="05000000000000000000" pitchFamily="2" charset="2"/>
              <a:buChar char="ü"/>
            </a:pPr>
            <a:r>
              <a:rPr lang="en-GB" sz="2000" dirty="0" smtClean="0">
                <a:solidFill>
                  <a:srgbClr val="292929"/>
                </a:solidFill>
                <a:latin typeface="Times New Roman" panose="02020603050405020304" pitchFamily="18" charset="0"/>
                <a:cs typeface="Times New Roman" panose="02020603050405020304" pitchFamily="18" charset="0"/>
              </a:rPr>
              <a:t>The </a:t>
            </a:r>
            <a:r>
              <a:rPr lang="en-GB" sz="2000" dirty="0" err="1">
                <a:solidFill>
                  <a:srgbClr val="292929"/>
                </a:solidFill>
                <a:latin typeface="Times New Roman" panose="02020603050405020304" pitchFamily="18" charset="0"/>
                <a:cs typeface="Times New Roman" panose="02020603050405020304" pitchFamily="18" charset="0"/>
              </a:rPr>
              <a:t>LocalTalk</a:t>
            </a:r>
            <a:r>
              <a:rPr lang="en-GB" sz="2000" dirty="0">
                <a:solidFill>
                  <a:srgbClr val="292929"/>
                </a:solidFill>
                <a:latin typeface="Times New Roman" panose="02020603050405020304" pitchFamily="18" charset="0"/>
                <a:cs typeface="Times New Roman" panose="02020603050405020304" pitchFamily="18" charset="0"/>
              </a:rPr>
              <a:t> protocol can be used for Straight Line, Star, or Tree models using a twisted pair cable. Lack of the most striking is the speed of the transmissions. The transmission speed is only 230 Kbps.</a:t>
            </a:r>
            <a:endParaRPr lang="en-GB" sz="2000" b="0" i="0" dirty="0">
              <a:solidFill>
                <a:srgbClr val="292929"/>
              </a:solidFill>
              <a:effectLst/>
              <a:latin typeface="Times New Roman" panose="02020603050405020304" pitchFamily="18" charset="0"/>
              <a:cs typeface="Times New Roman" panose="02020603050405020304" pitchFamily="18" charset="0"/>
            </a:endParaRPr>
          </a:p>
        </p:txBody>
      </p:sp>
      <p:pic>
        <p:nvPicPr>
          <p:cNvPr id="1026" name="Picture 2" descr="Image for pos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62043" y="2053244"/>
            <a:ext cx="2883593" cy="30008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754881" y="515389"/>
            <a:ext cx="1235595" cy="369332"/>
          </a:xfrm>
          <a:prstGeom prst="rect">
            <a:avLst/>
          </a:prstGeom>
          <a:noFill/>
        </p:spPr>
        <p:txBody>
          <a:bodyPr wrap="none" rtlCol="0">
            <a:spAutoFit/>
          </a:bodyPr>
          <a:lstStyle/>
          <a:p>
            <a:r>
              <a:rPr lang="en-GB" b="1" dirty="0" smtClean="0"/>
              <a:t>LOCALTALK</a:t>
            </a:r>
            <a:endParaRPr lang="en-IN" b="1" dirty="0"/>
          </a:p>
        </p:txBody>
      </p:sp>
    </p:spTree>
    <p:extLst>
      <p:ext uri="{BB962C8B-B14F-4D97-AF65-F5344CB8AC3E}">
        <p14:creationId xmlns:p14="http://schemas.microsoft.com/office/powerpoint/2010/main" val="1794021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635067" y="4173496"/>
            <a:ext cx="2315432" cy="2293084"/>
          </a:xfrm>
          <a:prstGeom prst="rect">
            <a:avLst/>
          </a:prstGeom>
        </p:spPr>
      </p:pic>
      <p:sp>
        <p:nvSpPr>
          <p:cNvPr id="3" name="Rectangle 1"/>
          <p:cNvSpPr>
            <a:spLocks noChangeArrowheads="1"/>
          </p:cNvSpPr>
          <p:nvPr/>
        </p:nvSpPr>
        <p:spPr bwMode="auto">
          <a:xfrm>
            <a:off x="0" y="3936429"/>
            <a:ext cx="9515763" cy="28931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rgbClr val="000000"/>
                </a:solidFill>
                <a:effectLst/>
                <a:cs typeface="Arial" panose="020B0604020202020204" pitchFamily="34" charset="0"/>
              </a:rPr>
              <a:t>To use the network, a machine first has to capture the free Token  and replace the data with its own message.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rgbClr val="000000"/>
                </a:solidFill>
                <a:effectLst/>
                <a:cs typeface="Arial" panose="020B0604020202020204" pitchFamily="34" charset="0"/>
              </a:rPr>
              <a:t>In the example on right , machine 1 wants to send some data to machine 4, so it first has to capture the free  Token. It then writes its data and the recipient's address onto the Token. </a:t>
            </a:r>
            <a:endParaRPr lang="en-US" altLang="en-US" sz="1400" dirty="0">
              <a:solidFill>
                <a:srgbClr val="000000"/>
              </a:solidFill>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rgbClr val="000000"/>
                </a:solidFill>
                <a:effectLst/>
                <a:cs typeface="Arial" panose="020B0604020202020204" pitchFamily="34" charset="0"/>
              </a:rPr>
              <a:t>The packet of data is then sent to machine 2 who reads the address, realizes it is not its own, so passes it on to machine 3.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rgbClr val="000000"/>
                </a:solidFill>
                <a:effectLst/>
                <a:cs typeface="Arial" panose="020B0604020202020204" pitchFamily="34" charset="0"/>
              </a:rPr>
              <a:t>Machine 3 does the same and passes the Token on to machine 4.</a:t>
            </a:r>
            <a:r>
              <a:rPr kumimoji="0" lang="en-US" altLang="en-US" sz="1400" b="0" i="0" u="none" strike="noStrike" cap="none" normalizeH="0" dirty="0" smtClean="0">
                <a:ln>
                  <a:noFill/>
                </a:ln>
                <a:solidFill>
                  <a:srgbClr val="000000"/>
                </a:solidFill>
                <a:effectLst/>
                <a:cs typeface="Arial" panose="020B0604020202020204" pitchFamily="34" charset="0"/>
              </a:rPr>
              <a:t> </a:t>
            </a:r>
            <a:r>
              <a:rPr kumimoji="0" lang="en-US" altLang="en-US" sz="1400" b="0" i="0" u="none" strike="noStrike" cap="none" normalizeH="0" baseline="0" dirty="0" smtClean="0">
                <a:ln>
                  <a:noFill/>
                </a:ln>
                <a:solidFill>
                  <a:srgbClr val="000000"/>
                </a:solidFill>
                <a:effectLst/>
                <a:cs typeface="Arial" panose="020B0604020202020204" pitchFamily="34" charset="0"/>
              </a:rPr>
              <a:t>This time it is the correct address and so number 4 reads the message.</a:t>
            </a:r>
            <a:r>
              <a:rPr kumimoji="0" lang="en-US" altLang="en-US" sz="1400" b="0" i="0" u="none" strike="noStrike" cap="none" normalizeH="0" dirty="0" smtClean="0">
                <a:ln>
                  <a:noFill/>
                </a:ln>
                <a:solidFill>
                  <a:srgbClr val="000000"/>
                </a:solidFill>
                <a:effectLst/>
                <a:cs typeface="Arial" panose="020B0604020202020204" pitchFamily="34" charset="0"/>
              </a:rPr>
              <a:t> </a:t>
            </a:r>
            <a:r>
              <a:rPr kumimoji="0" lang="en-US" altLang="en-US" sz="1400" b="0" i="0" u="none" strike="noStrike" cap="none" normalizeH="0" baseline="0" dirty="0" smtClean="0">
                <a:ln>
                  <a:noFill/>
                </a:ln>
                <a:solidFill>
                  <a:srgbClr val="000000"/>
                </a:solidFill>
                <a:effectLst/>
                <a:cs typeface="Arial" panose="020B0604020202020204" pitchFamily="34" charset="0"/>
              </a:rPr>
              <a:t>It cannot, however, release a free Token on to the ring, it must first send the frame back  to number 1 with an acknowledgement to say that it has received the data.</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rgbClr val="000000"/>
                </a:solidFill>
                <a:effectLst/>
                <a:cs typeface="Arial" panose="020B0604020202020204" pitchFamily="34" charset="0"/>
              </a:rPr>
              <a:t>The receipt is then sent to machine 5 who checks the address, realizes that it is not its own and so   forwards it on to the next machine in the ring, number 6.</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smtClean="0">
                <a:ln>
                  <a:noFill/>
                </a:ln>
                <a:solidFill>
                  <a:srgbClr val="000000"/>
                </a:solidFill>
                <a:effectLst/>
                <a:cs typeface="Arial" panose="020B0604020202020204" pitchFamily="34" charset="0"/>
              </a:rPr>
              <a:t>Machine 6 does the same and forwards the data to number 1, who sent the original message. Machine 1 recognizes the address, reads the acknowledgement from number 4 and then releases the free Token back on to the ring ready for the next machine to use</a:t>
            </a:r>
            <a:r>
              <a:rPr lang="en-US" altLang="en-US" sz="1400" dirty="0"/>
              <a:t>.</a:t>
            </a:r>
            <a:endParaRPr kumimoji="0" lang="en-US" altLang="en-US" sz="1400" b="0" i="0" u="none" strike="noStrike" cap="none" normalizeH="0" baseline="0" dirty="0" smtClean="0">
              <a:ln>
                <a:noFill/>
              </a:ln>
              <a:solidFill>
                <a:srgbClr val="000000"/>
              </a:solidFill>
              <a:effectLst/>
              <a:cs typeface="Arial" panose="020B0604020202020204" pitchFamily="34" charset="0"/>
            </a:endParaRPr>
          </a:p>
        </p:txBody>
      </p:sp>
      <p:pic>
        <p:nvPicPr>
          <p:cNvPr id="3074" name="Picture 2" descr="http://www.datacottage.com/nch/index_htm_files/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3225" y="-3810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http://www.datacottage.com/nch/index_htm_files/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22425" y="-3810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datacottage.com/nch/index_htm_files/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588" y="-2286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http://www.datacottage.com/nch/index_htm_files/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0475" y="-2286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datacottage.com/nch/index_htm_files/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5238" y="-762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www.datacottage.com/nch/index_htm_files/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5025" y="-762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ttp://www.datacottage.com/nch/index_htm_files/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38" y="762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http://www.datacottage.com/nch/index_htm_files/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9600" y="762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datacottage.com/nch/index_htm_files/0.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550" y="228600"/>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2554" y="177297"/>
            <a:ext cx="2852640" cy="369332"/>
          </a:xfrm>
          <a:prstGeom prst="rect">
            <a:avLst/>
          </a:prstGeom>
          <a:noFill/>
        </p:spPr>
        <p:txBody>
          <a:bodyPr wrap="none" rtlCol="0">
            <a:spAutoFit/>
          </a:bodyPr>
          <a:lstStyle/>
          <a:p>
            <a:r>
              <a:rPr lang="en-GB" b="1" u="sng" dirty="0" smtClean="0"/>
              <a:t>TOKEN RING TECHNOLOGY  </a:t>
            </a:r>
            <a:endParaRPr lang="en-IN" b="1" u="sng" dirty="0"/>
          </a:p>
        </p:txBody>
      </p:sp>
      <p:sp>
        <p:nvSpPr>
          <p:cNvPr id="5" name="Rectangle 4"/>
          <p:cNvSpPr/>
          <p:nvPr/>
        </p:nvSpPr>
        <p:spPr>
          <a:xfrm>
            <a:off x="0" y="638201"/>
            <a:ext cx="7735887" cy="3139321"/>
          </a:xfrm>
          <a:prstGeom prst="rect">
            <a:avLst/>
          </a:prstGeom>
          <a:ln w="38100">
            <a:solidFill>
              <a:schemeClr val="tx1"/>
            </a:solidFill>
          </a:ln>
        </p:spPr>
        <p:txBody>
          <a:bodyPr wrap="square">
            <a:spAutoFit/>
          </a:bodyPr>
          <a:lstStyle/>
          <a:p>
            <a:pPr marL="285750" indent="-285750">
              <a:buFont typeface="Arial" panose="020B0604020202020204" pitchFamily="34" charset="0"/>
              <a:buChar char="•"/>
            </a:pPr>
            <a:r>
              <a:rPr lang="en-GB" dirty="0"/>
              <a:t>Token Ring is a computer networking technology used to build local area networks. </a:t>
            </a:r>
            <a:endParaRPr lang="en-GB" dirty="0" smtClean="0"/>
          </a:p>
          <a:p>
            <a:pPr marL="285750" indent="-285750">
              <a:buFont typeface="Arial" panose="020B0604020202020204" pitchFamily="34" charset="0"/>
              <a:buChar char="•"/>
            </a:pPr>
            <a:r>
              <a:rPr lang="en-GB" dirty="0" smtClean="0"/>
              <a:t>It </a:t>
            </a:r>
            <a:r>
              <a:rPr lang="en-GB" dirty="0"/>
              <a:t>uses a special three-byte frame called a token that travels around a logical ring of workstations or servers. </a:t>
            </a:r>
            <a:endParaRPr lang="en-GB" dirty="0" smtClean="0"/>
          </a:p>
          <a:p>
            <a:pPr marL="285750" indent="-285750">
              <a:buFont typeface="Arial" panose="020B0604020202020204" pitchFamily="34" charset="0"/>
              <a:buChar char="•"/>
            </a:pPr>
            <a:r>
              <a:rPr lang="en-GB" dirty="0" smtClean="0"/>
              <a:t>This </a:t>
            </a:r>
            <a:r>
              <a:rPr lang="en-GB" dirty="0"/>
              <a:t>token passing is a channel access method providing fair access for all stations, and eliminating the collisions of contention-based access methods</a:t>
            </a:r>
            <a:r>
              <a:rPr lang="en-GB" dirty="0" smtClean="0"/>
              <a:t>.</a:t>
            </a:r>
          </a:p>
          <a:p>
            <a:pPr marL="285750" indent="-285750">
              <a:buFont typeface="Arial" panose="020B0604020202020204" pitchFamily="34" charset="0"/>
              <a:buChar char="•"/>
            </a:pPr>
            <a:r>
              <a:rPr lang="en-GB" dirty="0"/>
              <a:t>Token Ring was introduced by IBM in 1984, and standardized in 1989 as IEEE 802.5. </a:t>
            </a:r>
            <a:endParaRPr lang="en-GB" dirty="0" smtClean="0"/>
          </a:p>
          <a:p>
            <a:pPr marL="285750" indent="-285750">
              <a:buFont typeface="Arial" panose="020B0604020202020204" pitchFamily="34" charset="0"/>
              <a:buChar char="•"/>
            </a:pPr>
            <a:r>
              <a:rPr lang="en-GB" dirty="0" smtClean="0"/>
              <a:t>It </a:t>
            </a:r>
            <a:r>
              <a:rPr lang="en-GB" dirty="0"/>
              <a:t>was a successful technology, particularly in corporate environments, but was gradually eclipsed by the later versions of </a:t>
            </a:r>
            <a:r>
              <a:rPr lang="en-GB" dirty="0" smtClean="0"/>
              <a:t>Ethernet(Fast &amp; Gigabit Ethernet).</a:t>
            </a:r>
            <a:endParaRPr lang="en-IN" dirty="0"/>
          </a:p>
        </p:txBody>
      </p:sp>
      <p:pic>
        <p:nvPicPr>
          <p:cNvPr id="6" name="Picture 5"/>
          <p:cNvPicPr>
            <a:picLocks noChangeAspect="1"/>
          </p:cNvPicPr>
          <p:nvPr/>
        </p:nvPicPr>
        <p:blipFill>
          <a:blip r:embed="rId4"/>
          <a:stretch>
            <a:fillRect/>
          </a:stretch>
        </p:blipFill>
        <p:spPr>
          <a:xfrm>
            <a:off x="7848600" y="76200"/>
            <a:ext cx="4267200" cy="3784599"/>
          </a:xfrm>
          <a:prstGeom prst="rect">
            <a:avLst/>
          </a:prstGeom>
        </p:spPr>
      </p:pic>
    </p:spTree>
    <p:extLst>
      <p:ext uri="{BB962C8B-B14F-4D97-AF65-F5344CB8AC3E}">
        <p14:creationId xmlns:p14="http://schemas.microsoft.com/office/powerpoint/2010/main" val="1425979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46273" y="1421947"/>
            <a:ext cx="4142015" cy="3752850"/>
          </a:xfrm>
          <a:prstGeom prst="rect">
            <a:avLst/>
          </a:prstGeom>
        </p:spPr>
      </p:pic>
      <p:sp>
        <p:nvSpPr>
          <p:cNvPr id="3" name="Rectangle 2"/>
          <p:cNvSpPr/>
          <p:nvPr/>
        </p:nvSpPr>
        <p:spPr>
          <a:xfrm>
            <a:off x="618309" y="1421947"/>
            <a:ext cx="7127964" cy="4524315"/>
          </a:xfrm>
          <a:prstGeom prst="rect">
            <a:avLst/>
          </a:prstGeom>
        </p:spPr>
        <p:txBody>
          <a:bodyPr wrap="square">
            <a:spAutoFit/>
          </a:bodyPr>
          <a:lstStyle/>
          <a:p>
            <a:pPr marL="285750" indent="-285750">
              <a:buFont typeface="Wingdings" panose="05000000000000000000" pitchFamily="2" charset="2"/>
              <a:buChar char="ü"/>
            </a:pPr>
            <a:r>
              <a:rPr lang="en-US" dirty="0" smtClean="0"/>
              <a:t>FDDI </a:t>
            </a:r>
            <a:r>
              <a:rPr lang="en-US" dirty="0"/>
              <a:t>is a dual-ring topology networking architecture based on a token-passing access method</a:t>
            </a:r>
            <a:r>
              <a:rPr lang="en-US" dirty="0" smtClean="0"/>
              <a:t>.</a:t>
            </a:r>
          </a:p>
          <a:p>
            <a:pPr marL="285750" indent="-285750">
              <a:buFont typeface="Wingdings" panose="05000000000000000000" pitchFamily="2" charset="2"/>
              <a:buChar char="ü"/>
            </a:pPr>
            <a:r>
              <a:rPr lang="en-US" dirty="0"/>
              <a:t>Secondary Ring is one of the two rings used in Fiber Distributed Data Interface (FDDI) networks to interconnect stations on the </a:t>
            </a:r>
            <a:r>
              <a:rPr lang="en-US" dirty="0" smtClean="0"/>
              <a:t>network.</a:t>
            </a:r>
            <a:endParaRPr lang="en-US" dirty="0"/>
          </a:p>
          <a:p>
            <a:pPr marL="285750" indent="-285750">
              <a:buFont typeface="Wingdings" panose="05000000000000000000" pitchFamily="2" charset="2"/>
              <a:buChar char="ü"/>
            </a:pPr>
            <a:r>
              <a:rPr lang="en-US" dirty="0" smtClean="0"/>
              <a:t>The </a:t>
            </a:r>
            <a:r>
              <a:rPr lang="en-US" dirty="0"/>
              <a:t>secondary ring usually sits dark (unused), except when a fault occurs on the primary ring, in which case the network reconfigures itself to make use of the secondary ring to wrap around the </a:t>
            </a:r>
            <a:r>
              <a:rPr lang="en-US" dirty="0" smtClean="0"/>
              <a:t>fault.</a:t>
            </a:r>
          </a:p>
          <a:p>
            <a:pPr marL="285750" indent="-285750">
              <a:buFont typeface="Wingdings" panose="05000000000000000000" pitchFamily="2" charset="2"/>
              <a:buChar char="ü"/>
            </a:pPr>
            <a:r>
              <a:rPr lang="en-US" dirty="0" smtClean="0"/>
              <a:t>Because </a:t>
            </a:r>
            <a:r>
              <a:rPr lang="en-US" dirty="0"/>
              <a:t>the data travels on the secondary ring in the opposite direction that it was traveling on the primary ring, when it’s put to use, the secondary ring reroutes data back the way it came, thus avoiding the problem spot</a:t>
            </a:r>
            <a:r>
              <a:rPr lang="en-US" dirty="0" smtClean="0"/>
              <a:t>.</a:t>
            </a:r>
          </a:p>
          <a:p>
            <a:pPr marL="285750" indent="-285750">
              <a:buFont typeface="Wingdings" panose="05000000000000000000" pitchFamily="2" charset="2"/>
              <a:buChar char="ü"/>
            </a:pPr>
            <a:r>
              <a:rPr lang="en-US" dirty="0" smtClean="0"/>
              <a:t> </a:t>
            </a:r>
            <a:r>
              <a:rPr lang="en-US" dirty="0"/>
              <a:t>The dual-ring configuration provides FDDI with a degree of fault tolerance – if a computer or cable on the primary ring goes down, the secondary ring is put to use, working in conjunction with the portion of the primary ring that isn’t broken.</a:t>
            </a:r>
          </a:p>
          <a:p>
            <a:endParaRPr lang="en-US" dirty="0"/>
          </a:p>
        </p:txBody>
      </p:sp>
      <p:sp>
        <p:nvSpPr>
          <p:cNvPr id="4" name="TextBox 3"/>
          <p:cNvSpPr txBox="1"/>
          <p:nvPr/>
        </p:nvSpPr>
        <p:spPr>
          <a:xfrm>
            <a:off x="3722914" y="822960"/>
            <a:ext cx="2060564" cy="369332"/>
          </a:xfrm>
          <a:prstGeom prst="rect">
            <a:avLst/>
          </a:prstGeom>
          <a:noFill/>
        </p:spPr>
        <p:txBody>
          <a:bodyPr wrap="none" rtlCol="0">
            <a:spAutoFit/>
          </a:bodyPr>
          <a:lstStyle/>
          <a:p>
            <a:r>
              <a:rPr lang="en-IN" b="1" u="sng" dirty="0" smtClean="0"/>
              <a:t>FDDI TECHNOLOGY </a:t>
            </a:r>
            <a:endParaRPr lang="en-IN" b="1" u="sng" dirty="0"/>
          </a:p>
        </p:txBody>
      </p:sp>
    </p:spTree>
    <p:extLst>
      <p:ext uri="{BB962C8B-B14F-4D97-AF65-F5344CB8AC3E}">
        <p14:creationId xmlns:p14="http://schemas.microsoft.com/office/powerpoint/2010/main" val="1263620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78E954-5697-4C28-BFBF-C386219B6CA4}"/>
              </a:ext>
            </a:extLst>
          </p:cNvPr>
          <p:cNvSpPr/>
          <p:nvPr/>
        </p:nvSpPr>
        <p:spPr>
          <a:xfrm>
            <a:off x="991223" y="1324044"/>
            <a:ext cx="4852623" cy="1477328"/>
          </a:xfrm>
          <a:prstGeom prst="rect">
            <a:avLst/>
          </a:prstGeom>
          <a:ln w="38100">
            <a:solidFill>
              <a:schemeClr val="tx1"/>
            </a:solidFill>
          </a:ln>
        </p:spPr>
        <p:txBody>
          <a:bodyPr wrap="square">
            <a:spAutoFit/>
          </a:bodyPr>
          <a:lstStyle/>
          <a:p>
            <a:pPr marL="285750" indent="-285750" algn="just">
              <a:buFont typeface="Wingdings" panose="05000000000000000000" pitchFamily="2" charset="2"/>
              <a:buChar char="ü"/>
            </a:pPr>
            <a:r>
              <a:rPr lang="en-GB" dirty="0">
                <a:solidFill>
                  <a:srgbClr val="000000"/>
                </a:solidFill>
                <a:latin typeface="Georgia" panose="02040502050405020303" pitchFamily="18" charset="0"/>
              </a:rPr>
              <a:t>Carrier Sense Multiple Access or CSMA is a Media Access Control (MAC) </a:t>
            </a:r>
            <a:r>
              <a:rPr lang="en-GB" dirty="0" smtClean="0">
                <a:latin typeface="Georgia" panose="02040502050405020303" pitchFamily="18" charset="0"/>
              </a:rPr>
              <a:t>protocol.</a:t>
            </a:r>
          </a:p>
          <a:p>
            <a:pPr marL="285750" indent="-285750" algn="just">
              <a:buFont typeface="Wingdings" panose="05000000000000000000" pitchFamily="2" charset="2"/>
              <a:buChar char="ü"/>
            </a:pPr>
            <a:r>
              <a:rPr lang="en-GB" dirty="0" smtClean="0">
                <a:solidFill>
                  <a:srgbClr val="000000"/>
                </a:solidFill>
                <a:latin typeface="Georgia" panose="02040502050405020303" pitchFamily="18" charset="0"/>
              </a:rPr>
              <a:t>Controls </a:t>
            </a:r>
            <a:r>
              <a:rPr lang="en-GB" dirty="0">
                <a:solidFill>
                  <a:srgbClr val="000000"/>
                </a:solidFill>
                <a:latin typeface="Georgia" panose="02040502050405020303" pitchFamily="18" charset="0"/>
              </a:rPr>
              <a:t>the flow of data in a transmission media so that packets do not get lost and data integrity is maintained. </a:t>
            </a:r>
          </a:p>
        </p:txBody>
      </p:sp>
      <p:sp>
        <p:nvSpPr>
          <p:cNvPr id="3" name="Rectangle 2">
            <a:extLst>
              <a:ext uri="{FF2B5EF4-FFF2-40B4-BE49-F238E27FC236}">
                <a16:creationId xmlns:a16="http://schemas.microsoft.com/office/drawing/2014/main" id="{0CB7EF3A-E438-4C75-9FC1-6F42DBEECBAA}"/>
              </a:ext>
            </a:extLst>
          </p:cNvPr>
          <p:cNvSpPr/>
          <p:nvPr/>
        </p:nvSpPr>
        <p:spPr>
          <a:xfrm>
            <a:off x="4074403" y="669508"/>
            <a:ext cx="2818400" cy="369332"/>
          </a:xfrm>
          <a:prstGeom prst="rect">
            <a:avLst/>
          </a:prstGeom>
        </p:spPr>
        <p:txBody>
          <a:bodyPr wrap="none">
            <a:spAutoFit/>
          </a:bodyPr>
          <a:lstStyle/>
          <a:p>
            <a:r>
              <a:rPr lang="en-IN" b="1" u="sng" dirty="0">
                <a:solidFill>
                  <a:srgbClr val="1D1D1D"/>
                </a:solidFill>
                <a:latin typeface="Georgia" panose="02040502050405020303" pitchFamily="18" charset="0"/>
              </a:rPr>
              <a:t>CSMA CA vs CSMA CD</a:t>
            </a:r>
            <a:endParaRPr lang="en-IN" u="sng" dirty="0"/>
          </a:p>
        </p:txBody>
      </p:sp>
      <p:sp>
        <p:nvSpPr>
          <p:cNvPr id="4" name="Rectangle 3">
            <a:extLst>
              <a:ext uri="{FF2B5EF4-FFF2-40B4-BE49-F238E27FC236}">
                <a16:creationId xmlns:a16="http://schemas.microsoft.com/office/drawing/2014/main" id="{35FCAD09-4230-4B17-B194-ADB64BB075D8}"/>
              </a:ext>
            </a:extLst>
          </p:cNvPr>
          <p:cNvSpPr/>
          <p:nvPr/>
        </p:nvSpPr>
        <p:spPr>
          <a:xfrm>
            <a:off x="6309361" y="1416377"/>
            <a:ext cx="3167148" cy="646331"/>
          </a:xfrm>
          <a:prstGeom prst="rect">
            <a:avLst/>
          </a:prstGeom>
          <a:ln w="38100">
            <a:solidFill>
              <a:schemeClr val="tx1"/>
            </a:solidFill>
          </a:ln>
        </p:spPr>
        <p:txBody>
          <a:bodyPr wrap="square">
            <a:spAutoFit/>
          </a:bodyPr>
          <a:lstStyle/>
          <a:p>
            <a:pPr algn="just"/>
            <a:r>
              <a:rPr lang="en-GB" dirty="0">
                <a:solidFill>
                  <a:srgbClr val="000000"/>
                </a:solidFill>
                <a:latin typeface="Georgia" panose="02040502050405020303" pitchFamily="18" charset="0"/>
              </a:rPr>
              <a:t>CSMACD- Wired media</a:t>
            </a:r>
          </a:p>
          <a:p>
            <a:pPr algn="just"/>
            <a:r>
              <a:rPr lang="en-GB" dirty="0">
                <a:solidFill>
                  <a:srgbClr val="000000"/>
                </a:solidFill>
                <a:latin typeface="Georgia" panose="02040502050405020303" pitchFamily="18" charset="0"/>
              </a:rPr>
              <a:t>CSMACA- Wireless medium</a:t>
            </a:r>
          </a:p>
        </p:txBody>
      </p:sp>
      <p:sp>
        <p:nvSpPr>
          <p:cNvPr id="5" name="Rectangle 4"/>
          <p:cNvSpPr/>
          <p:nvPr/>
        </p:nvSpPr>
        <p:spPr>
          <a:xfrm>
            <a:off x="191193" y="3020351"/>
            <a:ext cx="5652653" cy="3046988"/>
          </a:xfrm>
          <a:prstGeom prst="rect">
            <a:avLst/>
          </a:prstGeom>
          <a:ln w="38100">
            <a:solidFill>
              <a:schemeClr val="tx1"/>
            </a:solidFill>
          </a:ln>
        </p:spPr>
        <p:txBody>
          <a:bodyPr wrap="square">
            <a:spAutoFit/>
          </a:bodyPr>
          <a:lstStyle/>
          <a:p>
            <a:pPr marL="342900" indent="-342900">
              <a:buFont typeface="Wingdings" panose="05000000000000000000" pitchFamily="2" charset="2"/>
              <a:buChar char="ü"/>
            </a:pPr>
            <a:r>
              <a:rPr lang="en-GB" sz="2400" dirty="0"/>
              <a:t>CSMA CD operates by detecting the occurrence of a collision. </a:t>
            </a:r>
          </a:p>
          <a:p>
            <a:pPr marL="342900" indent="-342900">
              <a:buFont typeface="Wingdings" panose="05000000000000000000" pitchFamily="2" charset="2"/>
              <a:buChar char="ü"/>
            </a:pPr>
            <a:r>
              <a:rPr lang="en-GB" sz="2400" dirty="0" smtClean="0"/>
              <a:t>Once </a:t>
            </a:r>
            <a:r>
              <a:rPr lang="en-GB" sz="2400" dirty="0"/>
              <a:t>a collision is detected, CSMA CD immediately terminates the transmission so that the transmitter does not have to waste a lot of time in continuing. </a:t>
            </a:r>
          </a:p>
          <a:p>
            <a:pPr marL="342900" indent="-342900">
              <a:buFont typeface="Wingdings" panose="05000000000000000000" pitchFamily="2" charset="2"/>
              <a:buChar char="ü"/>
            </a:pPr>
            <a:r>
              <a:rPr lang="en-GB" sz="2400" dirty="0" smtClean="0"/>
              <a:t>The </a:t>
            </a:r>
            <a:r>
              <a:rPr lang="en-GB" sz="2400" dirty="0"/>
              <a:t>last information can be retransmitted. </a:t>
            </a:r>
          </a:p>
        </p:txBody>
      </p:sp>
      <p:sp>
        <p:nvSpPr>
          <p:cNvPr id="6" name="Rectangle 5"/>
          <p:cNvSpPr/>
          <p:nvPr/>
        </p:nvSpPr>
        <p:spPr>
          <a:xfrm>
            <a:off x="6093229" y="2369127"/>
            <a:ext cx="5755177" cy="2017254"/>
          </a:xfrm>
          <a:prstGeom prst="rect">
            <a:avLst/>
          </a:prstGeom>
          <a:ln w="38100">
            <a:solidFill>
              <a:schemeClr val="tx1"/>
            </a:solidFill>
          </a:ln>
        </p:spPr>
        <p:txBody>
          <a:bodyPr wrap="square">
            <a:spAutoFit/>
          </a:bodyPr>
          <a:lstStyle/>
          <a:p>
            <a:pPr marL="285750" indent="-285750">
              <a:buFont typeface="Wingdings" panose="05000000000000000000" pitchFamily="2" charset="2"/>
              <a:buChar char="ü"/>
            </a:pPr>
            <a:r>
              <a:rPr lang="en-GB" dirty="0" smtClean="0"/>
              <a:t>CSMA </a:t>
            </a:r>
            <a:r>
              <a:rPr lang="en-GB" dirty="0"/>
              <a:t>CA does not deal with the recovery after a collision</a:t>
            </a:r>
            <a:r>
              <a:rPr lang="en-GB" dirty="0" smtClean="0"/>
              <a:t>.</a:t>
            </a:r>
          </a:p>
          <a:p>
            <a:pPr marL="285750" indent="-285750">
              <a:buFont typeface="Wingdings" panose="05000000000000000000" pitchFamily="2" charset="2"/>
              <a:buChar char="ü"/>
            </a:pPr>
            <a:r>
              <a:rPr lang="en-GB" dirty="0" smtClean="0"/>
              <a:t> </a:t>
            </a:r>
            <a:r>
              <a:rPr lang="en-GB" dirty="0"/>
              <a:t>What it does is to check whether </a:t>
            </a:r>
            <a:r>
              <a:rPr lang="en-GB" dirty="0">
                <a:solidFill>
                  <a:srgbClr val="FF0000"/>
                </a:solidFill>
              </a:rPr>
              <a:t>the medium is in use</a:t>
            </a:r>
            <a:r>
              <a:rPr lang="en-GB" dirty="0"/>
              <a:t>. If it is busy, then the transmitter waits until it is idle before it starts transmitting. </a:t>
            </a:r>
            <a:endParaRPr lang="en-GB" dirty="0" smtClean="0"/>
          </a:p>
          <a:p>
            <a:pPr marL="285750" indent="-285750">
              <a:buFont typeface="Wingdings" panose="05000000000000000000" pitchFamily="2" charset="2"/>
              <a:buChar char="ü"/>
            </a:pPr>
            <a:r>
              <a:rPr lang="en-GB" dirty="0" smtClean="0"/>
              <a:t>This </a:t>
            </a:r>
            <a:r>
              <a:rPr lang="en-GB" dirty="0"/>
              <a:t>effectively minimizes the possibility of collisions and makes more efficient use of the medium.</a:t>
            </a:r>
          </a:p>
        </p:txBody>
      </p:sp>
      <p:sp>
        <p:nvSpPr>
          <p:cNvPr id="7" name="Rectangle 6"/>
          <p:cNvSpPr/>
          <p:nvPr/>
        </p:nvSpPr>
        <p:spPr>
          <a:xfrm>
            <a:off x="5985163" y="4562506"/>
            <a:ext cx="6093229" cy="1754326"/>
          </a:xfrm>
          <a:prstGeom prst="rect">
            <a:avLst/>
          </a:prstGeom>
          <a:ln w="38100">
            <a:solidFill>
              <a:schemeClr val="tx1"/>
            </a:solidFill>
          </a:ln>
        </p:spPr>
        <p:txBody>
          <a:bodyPr wrap="square">
            <a:spAutoFit/>
          </a:bodyPr>
          <a:lstStyle/>
          <a:p>
            <a:r>
              <a:rPr lang="en-GB" dirty="0" smtClean="0">
                <a:solidFill>
                  <a:srgbClr val="000000"/>
                </a:solidFill>
                <a:latin typeface="Georgia" panose="02040502050405020303" pitchFamily="18" charset="0"/>
              </a:rPr>
              <a:t>CSMA </a:t>
            </a:r>
            <a:r>
              <a:rPr lang="en-GB" dirty="0">
                <a:solidFill>
                  <a:srgbClr val="000000"/>
                </a:solidFill>
                <a:latin typeface="Georgia" panose="02040502050405020303" pitchFamily="18" charset="0"/>
              </a:rPr>
              <a:t>CD takes effect after a collision while CSMA CA takes effect before a collision.</a:t>
            </a:r>
            <a:r>
              <a:rPr lang="en-GB" dirty="0"/>
              <a:t/>
            </a:r>
            <a:br>
              <a:rPr lang="en-GB" dirty="0"/>
            </a:br>
            <a:r>
              <a:rPr lang="en-GB" dirty="0" smtClean="0">
                <a:solidFill>
                  <a:srgbClr val="000000"/>
                </a:solidFill>
                <a:latin typeface="Georgia" panose="02040502050405020303" pitchFamily="18" charset="0"/>
              </a:rPr>
              <a:t>CSMA </a:t>
            </a:r>
            <a:r>
              <a:rPr lang="en-GB" dirty="0">
                <a:solidFill>
                  <a:srgbClr val="000000"/>
                </a:solidFill>
                <a:latin typeface="Georgia" panose="02040502050405020303" pitchFamily="18" charset="0"/>
              </a:rPr>
              <a:t>CA reduces the possibility of a collision while CSMA CD only minimizes the recovery time.</a:t>
            </a:r>
            <a:r>
              <a:rPr lang="en-GB" dirty="0"/>
              <a:t/>
            </a:r>
            <a:br>
              <a:rPr lang="en-GB" dirty="0"/>
            </a:br>
            <a:r>
              <a:rPr lang="en-GB" dirty="0" smtClean="0">
                <a:solidFill>
                  <a:srgbClr val="000000"/>
                </a:solidFill>
                <a:latin typeface="Georgia" panose="02040502050405020303" pitchFamily="18" charset="0"/>
              </a:rPr>
              <a:t>CSMA </a:t>
            </a:r>
            <a:r>
              <a:rPr lang="en-GB" dirty="0">
                <a:solidFill>
                  <a:srgbClr val="000000"/>
                </a:solidFill>
                <a:latin typeface="Georgia" panose="02040502050405020303" pitchFamily="18" charset="0"/>
              </a:rPr>
              <a:t>CD is typically used in wired networks while CSMA CA is used in wireless networks</a:t>
            </a:r>
            <a:r>
              <a:rPr lang="en-GB" dirty="0" smtClean="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915157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69468" y="147936"/>
            <a:ext cx="1203535" cy="369332"/>
          </a:xfrm>
          <a:prstGeom prst="rect">
            <a:avLst/>
          </a:prstGeom>
          <a:noFill/>
        </p:spPr>
        <p:txBody>
          <a:bodyPr wrap="none" rtlCol="0">
            <a:spAutoFit/>
          </a:bodyPr>
          <a:lstStyle/>
          <a:p>
            <a:r>
              <a:rPr lang="en-GB" b="1" u="sng" dirty="0" smtClean="0"/>
              <a:t>LAN TYPES</a:t>
            </a:r>
            <a:endParaRPr lang="en-IN" b="1" u="sng" dirty="0"/>
          </a:p>
        </p:txBody>
      </p:sp>
      <p:sp>
        <p:nvSpPr>
          <p:cNvPr id="3" name="TextBox 2"/>
          <p:cNvSpPr txBox="1"/>
          <p:nvPr/>
        </p:nvSpPr>
        <p:spPr>
          <a:xfrm>
            <a:off x="150017" y="528161"/>
            <a:ext cx="5319451" cy="1477328"/>
          </a:xfrm>
          <a:prstGeom prst="rect">
            <a:avLst/>
          </a:prstGeom>
          <a:noFill/>
          <a:ln w="28575">
            <a:solidFill>
              <a:schemeClr val="tx1"/>
            </a:solidFill>
          </a:ln>
        </p:spPr>
        <p:txBody>
          <a:bodyPr wrap="square" rtlCol="0">
            <a:spAutoFit/>
          </a:bodyPr>
          <a:lstStyle/>
          <a:p>
            <a:r>
              <a:rPr lang="en-GB" b="1" u="sng" dirty="0" smtClean="0"/>
              <a:t>Peer-to-peer</a:t>
            </a:r>
          </a:p>
          <a:p>
            <a:pPr marL="285750" indent="-285750">
              <a:buFont typeface="Arial" panose="020B0604020202020204" pitchFamily="34" charset="0"/>
              <a:buChar char="•"/>
            </a:pPr>
            <a:r>
              <a:rPr lang="en-GB" dirty="0" smtClean="0"/>
              <a:t>Peer-to-peer access control allows users to share resources and files located on their computers and to access shared found on other computers.</a:t>
            </a:r>
          </a:p>
          <a:p>
            <a:pPr marL="285750" indent="-285750">
              <a:buFont typeface="Arial" panose="020B0604020202020204" pitchFamily="34" charset="0"/>
              <a:buChar char="•"/>
            </a:pPr>
            <a:r>
              <a:rPr lang="en-GB" dirty="0" err="1" smtClean="0"/>
              <a:t>Eg</a:t>
            </a:r>
            <a:r>
              <a:rPr lang="en-GB" dirty="0" smtClean="0"/>
              <a:t>- OS like AppleShare, Windows for Workgroups.</a:t>
            </a:r>
            <a:endParaRPr lang="en-IN" dirty="0"/>
          </a:p>
        </p:txBody>
      </p:sp>
      <p:sp>
        <p:nvSpPr>
          <p:cNvPr id="5" name="TextBox 4"/>
          <p:cNvSpPr txBox="1"/>
          <p:nvPr/>
        </p:nvSpPr>
        <p:spPr>
          <a:xfrm>
            <a:off x="176079" y="3652569"/>
            <a:ext cx="5319451" cy="2031325"/>
          </a:xfrm>
          <a:prstGeom prst="rect">
            <a:avLst/>
          </a:prstGeom>
          <a:noFill/>
          <a:ln w="28575">
            <a:solidFill>
              <a:schemeClr val="tx1"/>
            </a:solidFill>
          </a:ln>
        </p:spPr>
        <p:txBody>
          <a:bodyPr wrap="square" rtlCol="0">
            <a:spAutoFit/>
          </a:bodyPr>
          <a:lstStyle/>
          <a:p>
            <a:r>
              <a:rPr lang="en-GB" b="1" u="sng" dirty="0" smtClean="0"/>
              <a:t>Client/Server</a:t>
            </a:r>
          </a:p>
          <a:p>
            <a:pPr marL="285750" indent="-285750">
              <a:buFont typeface="Arial" panose="020B0604020202020204" pitchFamily="34" charset="0"/>
              <a:buChar char="•"/>
            </a:pPr>
            <a:r>
              <a:rPr lang="en-GB" dirty="0" smtClean="0"/>
              <a:t>Client/server network operating systems allow the network to centralise functions and applications in one or more dedicated file servers.</a:t>
            </a:r>
          </a:p>
          <a:p>
            <a:pPr marL="285750" indent="-285750">
              <a:buFont typeface="Arial" panose="020B0604020202020204" pitchFamily="34" charset="0"/>
              <a:buChar char="•"/>
            </a:pPr>
            <a:r>
              <a:rPr lang="en-GB" dirty="0" smtClean="0"/>
              <a:t>Allows multiple users to simultaneously share resources irrespective of physical location.</a:t>
            </a:r>
          </a:p>
          <a:p>
            <a:pPr marL="285750" indent="-285750">
              <a:buFont typeface="Arial" panose="020B0604020202020204" pitchFamily="34" charset="0"/>
              <a:buChar char="•"/>
            </a:pPr>
            <a:r>
              <a:rPr lang="en-GB" dirty="0" err="1" smtClean="0"/>
              <a:t>Eg</a:t>
            </a:r>
            <a:r>
              <a:rPr lang="en-GB" dirty="0" smtClean="0"/>
              <a:t>- Windows NT Server</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790219798"/>
              </p:ext>
            </p:extLst>
          </p:nvPr>
        </p:nvGraphicFramePr>
        <p:xfrm>
          <a:off x="7011372" y="141295"/>
          <a:ext cx="5079028" cy="3511272"/>
        </p:xfrm>
        <a:graphic>
          <a:graphicData uri="http://schemas.openxmlformats.org/drawingml/2006/table">
            <a:tbl>
              <a:tblPr/>
              <a:tblGrid>
                <a:gridCol w="2517230">
                  <a:extLst>
                    <a:ext uri="{9D8B030D-6E8A-4147-A177-3AD203B41FA5}">
                      <a16:colId xmlns:a16="http://schemas.microsoft.com/office/drawing/2014/main" val="1684123626"/>
                    </a:ext>
                  </a:extLst>
                </a:gridCol>
                <a:gridCol w="2561798">
                  <a:extLst>
                    <a:ext uri="{9D8B030D-6E8A-4147-A177-3AD203B41FA5}">
                      <a16:colId xmlns:a16="http://schemas.microsoft.com/office/drawing/2014/main" val="3538748548"/>
                    </a:ext>
                  </a:extLst>
                </a:gridCol>
              </a:tblGrid>
              <a:tr h="398861">
                <a:tc>
                  <a:txBody>
                    <a:bodyPr/>
                    <a:lstStyle/>
                    <a:p>
                      <a:pPr algn="ctr" fontAlgn="t"/>
                      <a:r>
                        <a:rPr lang="en-IN" sz="1200" b="1">
                          <a:effectLst/>
                        </a:rPr>
                        <a:t>Peer-to-Peer Networks</a:t>
                      </a:r>
                    </a:p>
                  </a:txBody>
                  <a:tcPr marL="16045" marR="16045" marT="16045" marB="1604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fontAlgn="t"/>
                      <a:r>
                        <a:rPr lang="en-IN" sz="1200" b="1" dirty="0">
                          <a:effectLst/>
                        </a:rPr>
                        <a:t>Client/Server Networks</a:t>
                      </a:r>
                    </a:p>
                  </a:txBody>
                  <a:tcPr marL="16045" marR="16045" marT="16045" marB="1604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457739035"/>
                  </a:ext>
                </a:extLst>
              </a:tr>
              <a:tr h="585212">
                <a:tc>
                  <a:txBody>
                    <a:bodyPr/>
                    <a:lstStyle/>
                    <a:p>
                      <a:pPr algn="ctr" fontAlgn="t"/>
                      <a:r>
                        <a:rPr lang="en-GB" sz="1200" b="1" dirty="0">
                          <a:effectLst/>
                        </a:rPr>
                        <a:t>Each PC is an equal participant on the network</a:t>
                      </a:r>
                    </a:p>
                  </a:txBody>
                  <a:tcPr marL="16045" marR="16045" marT="16045" marB="1604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fontAlgn="t"/>
                      <a:r>
                        <a:rPr lang="en-GB" sz="1200" b="1">
                          <a:effectLst/>
                        </a:rPr>
                        <a:t>One PC acts as the network controller</a:t>
                      </a:r>
                    </a:p>
                  </a:txBody>
                  <a:tcPr marL="16045" marR="16045" marT="16045" marB="1604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906596251"/>
                  </a:ext>
                </a:extLst>
              </a:tr>
              <a:tr h="771563">
                <a:tc>
                  <a:txBody>
                    <a:bodyPr/>
                    <a:lstStyle/>
                    <a:p>
                      <a:pPr algn="ctr" fontAlgn="t"/>
                      <a:r>
                        <a:rPr lang="en-GB" sz="1200" b="1" dirty="0">
                          <a:effectLst/>
                        </a:rPr>
                        <a:t>PCs are not reliant on one PC for resources such as the printer</a:t>
                      </a:r>
                    </a:p>
                  </a:txBody>
                  <a:tcPr marL="16045" marR="16045" marT="16045" marB="1604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fontAlgn="t"/>
                      <a:r>
                        <a:rPr lang="en-GB" sz="1200" b="1">
                          <a:effectLst/>
                        </a:rPr>
                        <a:t>One PC controls access to network resources</a:t>
                      </a:r>
                    </a:p>
                  </a:txBody>
                  <a:tcPr marL="16045" marR="16045" marT="16045" marB="1604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808032123"/>
                  </a:ext>
                </a:extLst>
              </a:tr>
              <a:tr h="585212">
                <a:tc>
                  <a:txBody>
                    <a:bodyPr/>
                    <a:lstStyle/>
                    <a:p>
                      <a:pPr algn="ctr" fontAlgn="t"/>
                      <a:r>
                        <a:rPr lang="en-GB" sz="1200" b="1">
                          <a:effectLst/>
                        </a:rPr>
                        <a:t>Access to the network is not centrally controlled</a:t>
                      </a:r>
                    </a:p>
                  </a:txBody>
                  <a:tcPr marL="16045" marR="16045" marT="16045" marB="1604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fontAlgn="t"/>
                      <a:r>
                        <a:rPr lang="en-GB" sz="1200" b="1">
                          <a:effectLst/>
                        </a:rPr>
                        <a:t>Network access and security are centrally controlled</a:t>
                      </a:r>
                    </a:p>
                  </a:txBody>
                  <a:tcPr marL="16045" marR="16045" marT="16045" marB="1604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3890056909"/>
                  </a:ext>
                </a:extLst>
              </a:tr>
              <a:tr h="585212">
                <a:tc>
                  <a:txBody>
                    <a:bodyPr/>
                    <a:lstStyle/>
                    <a:p>
                      <a:pPr algn="ctr" fontAlgn="t"/>
                      <a:r>
                        <a:rPr lang="en-GB" sz="1200" b="1">
                          <a:effectLst/>
                        </a:rPr>
                        <a:t>Can operate on a basic PC operating system</a:t>
                      </a:r>
                    </a:p>
                  </a:txBody>
                  <a:tcPr marL="16045" marR="16045" marT="16045" marB="1604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fontAlgn="t"/>
                      <a:r>
                        <a:rPr lang="en-GB" sz="1200" b="1">
                          <a:effectLst/>
                        </a:rPr>
                        <a:t>Need a special operating system</a:t>
                      </a:r>
                    </a:p>
                  </a:txBody>
                  <a:tcPr marL="16045" marR="16045" marT="16045" marB="1604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948167308"/>
                  </a:ext>
                </a:extLst>
              </a:tr>
              <a:tr h="585212">
                <a:tc>
                  <a:txBody>
                    <a:bodyPr/>
                    <a:lstStyle/>
                    <a:p>
                      <a:pPr algn="ctr" fontAlgn="t"/>
                      <a:r>
                        <a:rPr lang="en-GB" sz="1200" b="1" dirty="0">
                          <a:effectLst/>
                        </a:rPr>
                        <a:t>Are generally simpler and lower cost</a:t>
                      </a:r>
                    </a:p>
                  </a:txBody>
                  <a:tcPr marL="16045" marR="16045" marT="16045" marB="1604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tc>
                  <a:txBody>
                    <a:bodyPr/>
                    <a:lstStyle/>
                    <a:p>
                      <a:pPr algn="ctr" fontAlgn="t"/>
                      <a:r>
                        <a:rPr lang="en-GB" sz="1200" b="1" dirty="0">
                          <a:effectLst/>
                        </a:rPr>
                        <a:t>Are generally more complex but give the user more control</a:t>
                      </a:r>
                    </a:p>
                  </a:txBody>
                  <a:tcPr marL="16045" marR="16045" marT="16045" marB="1604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693126128"/>
                  </a:ext>
                </a:extLst>
              </a:tr>
            </a:tbl>
          </a:graphicData>
        </a:graphic>
      </p:graphicFrame>
      <p:pic>
        <p:nvPicPr>
          <p:cNvPr id="7" name="Picture 6"/>
          <p:cNvPicPr>
            <a:picLocks noChangeAspect="1"/>
          </p:cNvPicPr>
          <p:nvPr/>
        </p:nvPicPr>
        <p:blipFill>
          <a:blip r:embed="rId2"/>
          <a:stretch>
            <a:fillRect/>
          </a:stretch>
        </p:blipFill>
        <p:spPr>
          <a:xfrm>
            <a:off x="202143" y="2016382"/>
            <a:ext cx="5267325" cy="1546504"/>
          </a:xfrm>
          <a:prstGeom prst="rect">
            <a:avLst/>
          </a:prstGeom>
        </p:spPr>
      </p:pic>
      <p:pic>
        <p:nvPicPr>
          <p:cNvPr id="8" name="Picture 7"/>
          <p:cNvPicPr>
            <a:picLocks noChangeAspect="1"/>
          </p:cNvPicPr>
          <p:nvPr/>
        </p:nvPicPr>
        <p:blipFill>
          <a:blip r:embed="rId3"/>
          <a:stretch>
            <a:fillRect/>
          </a:stretch>
        </p:blipFill>
        <p:spPr>
          <a:xfrm>
            <a:off x="5717116" y="4411330"/>
            <a:ext cx="3037417" cy="1752404"/>
          </a:xfrm>
          <a:prstGeom prst="rect">
            <a:avLst/>
          </a:prstGeom>
        </p:spPr>
      </p:pic>
      <p:pic>
        <p:nvPicPr>
          <p:cNvPr id="9" name="Picture 8"/>
          <p:cNvPicPr>
            <a:picLocks noChangeAspect="1"/>
          </p:cNvPicPr>
          <p:nvPr/>
        </p:nvPicPr>
        <p:blipFill>
          <a:blip r:embed="rId4"/>
          <a:stretch>
            <a:fillRect/>
          </a:stretch>
        </p:blipFill>
        <p:spPr>
          <a:xfrm>
            <a:off x="9245599" y="3844063"/>
            <a:ext cx="2503487" cy="2548270"/>
          </a:xfrm>
          <a:prstGeom prst="rect">
            <a:avLst/>
          </a:prstGeom>
        </p:spPr>
      </p:pic>
    </p:spTree>
    <p:extLst>
      <p:ext uri="{BB962C8B-B14F-4D97-AF65-F5344CB8AC3E}">
        <p14:creationId xmlns:p14="http://schemas.microsoft.com/office/powerpoint/2010/main" val="2577166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05004" y="581891"/>
            <a:ext cx="3708195" cy="369332"/>
          </a:xfrm>
          <a:prstGeom prst="rect">
            <a:avLst/>
          </a:prstGeom>
          <a:noFill/>
        </p:spPr>
        <p:txBody>
          <a:bodyPr wrap="none" rtlCol="0">
            <a:spAutoFit/>
          </a:bodyPr>
          <a:lstStyle/>
          <a:p>
            <a:r>
              <a:rPr lang="en-GB" b="1" u="sng" dirty="0" smtClean="0"/>
              <a:t>LAN DATA TRANSMISSION METHODS</a:t>
            </a:r>
            <a:endParaRPr lang="en-IN" b="1" u="sng" dirty="0"/>
          </a:p>
        </p:txBody>
      </p:sp>
      <p:sp>
        <p:nvSpPr>
          <p:cNvPr id="3" name="TextBox 2"/>
          <p:cNvSpPr txBox="1"/>
          <p:nvPr/>
        </p:nvSpPr>
        <p:spPr>
          <a:xfrm>
            <a:off x="199507" y="1098172"/>
            <a:ext cx="1452449" cy="1477328"/>
          </a:xfrm>
          <a:prstGeom prst="rect">
            <a:avLst/>
          </a:prstGeom>
          <a:noFill/>
          <a:ln w="28575">
            <a:solidFill>
              <a:schemeClr val="tx1"/>
            </a:solidFill>
          </a:ln>
        </p:spPr>
        <p:txBody>
          <a:bodyPr wrap="none" rtlCol="0">
            <a:spAutoFit/>
          </a:bodyPr>
          <a:lstStyle/>
          <a:p>
            <a:r>
              <a:rPr lang="en-GB" b="1" dirty="0" smtClean="0"/>
              <a:t>Classification</a:t>
            </a:r>
          </a:p>
          <a:p>
            <a:pPr marL="285750" indent="-285750">
              <a:buFont typeface="Arial" panose="020B0604020202020204" pitchFamily="34" charset="0"/>
              <a:buChar char="•"/>
            </a:pPr>
            <a:r>
              <a:rPr lang="en-GB" dirty="0" smtClean="0"/>
              <a:t>Unicast</a:t>
            </a:r>
          </a:p>
          <a:p>
            <a:pPr marL="285750" indent="-285750">
              <a:buFont typeface="Arial" panose="020B0604020202020204" pitchFamily="34" charset="0"/>
              <a:buChar char="•"/>
            </a:pPr>
            <a:r>
              <a:rPr lang="en-GB" dirty="0" smtClean="0"/>
              <a:t>Multicast</a:t>
            </a:r>
          </a:p>
          <a:p>
            <a:pPr marL="285750" indent="-285750">
              <a:buFont typeface="Arial" panose="020B0604020202020204" pitchFamily="34" charset="0"/>
              <a:buChar char="•"/>
            </a:pPr>
            <a:r>
              <a:rPr lang="en-GB" dirty="0" smtClean="0"/>
              <a:t>Broadcast </a:t>
            </a:r>
          </a:p>
          <a:p>
            <a:endParaRPr lang="en-IN" dirty="0"/>
          </a:p>
        </p:txBody>
      </p:sp>
      <p:sp>
        <p:nvSpPr>
          <p:cNvPr id="5" name="TextBox 4"/>
          <p:cNvSpPr txBox="1"/>
          <p:nvPr/>
        </p:nvSpPr>
        <p:spPr>
          <a:xfrm>
            <a:off x="1741875" y="1062720"/>
            <a:ext cx="5261956" cy="1754326"/>
          </a:xfrm>
          <a:prstGeom prst="rect">
            <a:avLst/>
          </a:prstGeom>
          <a:noFill/>
          <a:ln w="28575">
            <a:solidFill>
              <a:schemeClr val="tx1"/>
            </a:solidFill>
          </a:ln>
        </p:spPr>
        <p:txBody>
          <a:bodyPr wrap="square" rtlCol="0">
            <a:spAutoFit/>
          </a:bodyPr>
          <a:lstStyle/>
          <a:p>
            <a:r>
              <a:rPr lang="en-GB" dirty="0" smtClean="0"/>
              <a:t>Unicast Transmission- a </a:t>
            </a:r>
            <a:r>
              <a:rPr lang="en-GB" dirty="0" smtClean="0">
                <a:solidFill>
                  <a:srgbClr val="FF0000"/>
                </a:solidFill>
              </a:rPr>
              <a:t>single packet </a:t>
            </a:r>
            <a:r>
              <a:rPr lang="en-GB" dirty="0" smtClean="0"/>
              <a:t>is sent from the </a:t>
            </a:r>
            <a:r>
              <a:rPr lang="en-GB" dirty="0" smtClean="0">
                <a:solidFill>
                  <a:srgbClr val="FF0000"/>
                </a:solidFill>
              </a:rPr>
              <a:t>source to a destination </a:t>
            </a:r>
            <a:r>
              <a:rPr lang="en-GB" dirty="0" smtClean="0"/>
              <a:t>on a network.</a:t>
            </a:r>
          </a:p>
          <a:p>
            <a:r>
              <a:rPr lang="en-GB" dirty="0" smtClean="0"/>
              <a:t>First, the source node addresses the packet by using the address of the destination node.</a:t>
            </a:r>
          </a:p>
          <a:p>
            <a:r>
              <a:rPr lang="en-GB" dirty="0" smtClean="0"/>
              <a:t>The package is then sent onto the network and finally network passes the packet to its destination.</a:t>
            </a:r>
            <a:endParaRPr lang="en-IN" dirty="0"/>
          </a:p>
        </p:txBody>
      </p:sp>
      <p:sp>
        <p:nvSpPr>
          <p:cNvPr id="4" name="TextBox 3"/>
          <p:cNvSpPr txBox="1"/>
          <p:nvPr/>
        </p:nvSpPr>
        <p:spPr>
          <a:xfrm>
            <a:off x="199506" y="2883204"/>
            <a:ext cx="6804325" cy="1754326"/>
          </a:xfrm>
          <a:prstGeom prst="rect">
            <a:avLst/>
          </a:prstGeom>
          <a:noFill/>
          <a:ln w="28575">
            <a:solidFill>
              <a:schemeClr val="tx1"/>
            </a:solidFill>
          </a:ln>
        </p:spPr>
        <p:txBody>
          <a:bodyPr wrap="square" rtlCol="0">
            <a:spAutoFit/>
          </a:bodyPr>
          <a:lstStyle/>
          <a:p>
            <a:r>
              <a:rPr lang="en-GB" dirty="0" smtClean="0"/>
              <a:t>Multicast Transmission- consists of a </a:t>
            </a:r>
            <a:r>
              <a:rPr lang="en-GB" dirty="0" smtClean="0">
                <a:solidFill>
                  <a:srgbClr val="FF0000"/>
                </a:solidFill>
              </a:rPr>
              <a:t>single data packet </a:t>
            </a:r>
            <a:r>
              <a:rPr lang="en-GB" dirty="0" smtClean="0"/>
              <a:t>that is copied and </a:t>
            </a:r>
            <a:r>
              <a:rPr lang="en-GB" dirty="0" smtClean="0">
                <a:solidFill>
                  <a:srgbClr val="FF0000"/>
                </a:solidFill>
              </a:rPr>
              <a:t>sent to a specific subset of nodes </a:t>
            </a:r>
            <a:r>
              <a:rPr lang="en-GB" dirty="0" smtClean="0"/>
              <a:t>on the network.</a:t>
            </a:r>
          </a:p>
          <a:p>
            <a:r>
              <a:rPr lang="en-GB" dirty="0" smtClean="0"/>
              <a:t>First the source node </a:t>
            </a:r>
            <a:r>
              <a:rPr lang="en-GB" dirty="0" smtClean="0">
                <a:solidFill>
                  <a:srgbClr val="FF0000"/>
                </a:solidFill>
              </a:rPr>
              <a:t>addresses the packet by using a multicast address</a:t>
            </a:r>
          </a:p>
          <a:p>
            <a:r>
              <a:rPr lang="en-GB" dirty="0" smtClean="0"/>
              <a:t>The packet is then sent then  into the network, which makes copies of the packet and sends a copy to each node that is part of the </a:t>
            </a:r>
            <a:r>
              <a:rPr lang="en-GB" dirty="0" err="1" smtClean="0"/>
              <a:t>muticast</a:t>
            </a:r>
            <a:r>
              <a:rPr lang="en-GB" dirty="0" smtClean="0"/>
              <a:t> address.</a:t>
            </a:r>
          </a:p>
        </p:txBody>
      </p:sp>
      <p:sp>
        <p:nvSpPr>
          <p:cNvPr id="6" name="TextBox 5"/>
          <p:cNvSpPr txBox="1"/>
          <p:nvPr/>
        </p:nvSpPr>
        <p:spPr>
          <a:xfrm>
            <a:off x="199506" y="4796020"/>
            <a:ext cx="6804325" cy="1754326"/>
          </a:xfrm>
          <a:prstGeom prst="rect">
            <a:avLst/>
          </a:prstGeom>
          <a:noFill/>
          <a:ln w="28575">
            <a:solidFill>
              <a:schemeClr val="tx1"/>
            </a:solidFill>
          </a:ln>
        </p:spPr>
        <p:txBody>
          <a:bodyPr wrap="square" rtlCol="0">
            <a:spAutoFit/>
          </a:bodyPr>
          <a:lstStyle/>
          <a:p>
            <a:r>
              <a:rPr lang="en-GB" dirty="0" smtClean="0"/>
              <a:t>A broadcast transmission consists of a </a:t>
            </a:r>
            <a:r>
              <a:rPr lang="en-GB" dirty="0" smtClean="0">
                <a:solidFill>
                  <a:srgbClr val="FF0000"/>
                </a:solidFill>
              </a:rPr>
              <a:t>single data packet </a:t>
            </a:r>
            <a:r>
              <a:rPr lang="en-GB" dirty="0" smtClean="0"/>
              <a:t>that is copied and </a:t>
            </a:r>
            <a:r>
              <a:rPr lang="en-GB" dirty="0" smtClean="0">
                <a:solidFill>
                  <a:srgbClr val="FF0000"/>
                </a:solidFill>
              </a:rPr>
              <a:t>sent to all nodes on the network</a:t>
            </a:r>
            <a:r>
              <a:rPr lang="en-GB" dirty="0" smtClean="0"/>
              <a:t>.</a:t>
            </a:r>
          </a:p>
          <a:p>
            <a:r>
              <a:rPr lang="en-GB" dirty="0" smtClean="0"/>
              <a:t>In these types of transmission, the source node </a:t>
            </a:r>
            <a:r>
              <a:rPr lang="en-GB" dirty="0" smtClean="0">
                <a:solidFill>
                  <a:srgbClr val="FF0000"/>
                </a:solidFill>
              </a:rPr>
              <a:t>addresses the packet by using the broadcast address</a:t>
            </a:r>
            <a:r>
              <a:rPr lang="en-GB" dirty="0" smtClean="0"/>
              <a:t>.</a:t>
            </a:r>
          </a:p>
          <a:p>
            <a:r>
              <a:rPr lang="en-GB" dirty="0" smtClean="0"/>
              <a:t>The packet is then sent on to the network, which makes copies of the packet and sends a copy to every node on the network.</a:t>
            </a:r>
            <a:endParaRPr lang="en-IN" dirty="0"/>
          </a:p>
        </p:txBody>
      </p:sp>
      <p:pic>
        <p:nvPicPr>
          <p:cNvPr id="7" name="Picture 6"/>
          <p:cNvPicPr>
            <a:picLocks noChangeAspect="1"/>
          </p:cNvPicPr>
          <p:nvPr/>
        </p:nvPicPr>
        <p:blipFill>
          <a:blip r:embed="rId2"/>
          <a:stretch>
            <a:fillRect/>
          </a:stretch>
        </p:blipFill>
        <p:spPr>
          <a:xfrm>
            <a:off x="7340600" y="2393000"/>
            <a:ext cx="4766733" cy="2734734"/>
          </a:xfrm>
          <a:prstGeom prst="rect">
            <a:avLst/>
          </a:prstGeom>
        </p:spPr>
      </p:pic>
    </p:spTree>
    <p:extLst>
      <p:ext uri="{BB962C8B-B14F-4D97-AF65-F5344CB8AC3E}">
        <p14:creationId xmlns:p14="http://schemas.microsoft.com/office/powerpoint/2010/main" val="3308687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57042" y="2277427"/>
            <a:ext cx="1567556" cy="2143125"/>
          </a:xfrm>
          <a:prstGeom prst="rect">
            <a:avLst/>
          </a:prstGeom>
        </p:spPr>
      </p:pic>
      <p:cxnSp>
        <p:nvCxnSpPr>
          <p:cNvPr id="6" name="Straight Connector 5"/>
          <p:cNvCxnSpPr/>
          <p:nvPr/>
        </p:nvCxnSpPr>
        <p:spPr>
          <a:xfrm flipV="1">
            <a:off x="3374967" y="3283527"/>
            <a:ext cx="3179200" cy="831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a:stretch>
            <a:fillRect/>
          </a:stretch>
        </p:blipFill>
        <p:spPr>
          <a:xfrm>
            <a:off x="6554167" y="2163127"/>
            <a:ext cx="2019300" cy="2257425"/>
          </a:xfrm>
          <a:prstGeom prst="rect">
            <a:avLst/>
          </a:prstGeom>
        </p:spPr>
      </p:pic>
      <p:sp>
        <p:nvSpPr>
          <p:cNvPr id="14" name="TextBox 13"/>
          <p:cNvSpPr txBox="1"/>
          <p:nvPr/>
        </p:nvSpPr>
        <p:spPr>
          <a:xfrm>
            <a:off x="3865418" y="565266"/>
            <a:ext cx="2688749" cy="369332"/>
          </a:xfrm>
          <a:prstGeom prst="rect">
            <a:avLst/>
          </a:prstGeom>
          <a:noFill/>
        </p:spPr>
        <p:txBody>
          <a:bodyPr wrap="none" rtlCol="0">
            <a:spAutoFit/>
          </a:bodyPr>
          <a:lstStyle/>
          <a:p>
            <a:r>
              <a:rPr lang="en-GB" b="1" dirty="0"/>
              <a:t>CONNECTED COMPUTERS </a:t>
            </a:r>
            <a:endParaRPr lang="en-IN" b="1" dirty="0"/>
          </a:p>
        </p:txBody>
      </p:sp>
      <p:sp>
        <p:nvSpPr>
          <p:cNvPr id="15" name="TextBox 14"/>
          <p:cNvSpPr txBox="1"/>
          <p:nvPr/>
        </p:nvSpPr>
        <p:spPr>
          <a:xfrm>
            <a:off x="8470667" y="2267864"/>
            <a:ext cx="3607725" cy="2031325"/>
          </a:xfrm>
          <a:prstGeom prst="rect">
            <a:avLst/>
          </a:prstGeom>
          <a:noFill/>
        </p:spPr>
        <p:txBody>
          <a:bodyPr wrap="square" rtlCol="0">
            <a:spAutoFit/>
          </a:bodyPr>
          <a:lstStyle/>
          <a:p>
            <a:pPr algn="ctr"/>
            <a:r>
              <a:rPr lang="en-GB" b="1" dirty="0"/>
              <a:t>Two machines connected </a:t>
            </a:r>
          </a:p>
          <a:p>
            <a:r>
              <a:rPr lang="en-GB" dirty="0"/>
              <a:t>Medium- wire/wireless/optical Fibre </a:t>
            </a:r>
          </a:p>
          <a:p>
            <a:r>
              <a:rPr lang="en-GB" dirty="0" err="1"/>
              <a:t>Comn</a:t>
            </a:r>
            <a:r>
              <a:rPr lang="en-GB" dirty="0"/>
              <a:t> interface- Send/Receive</a:t>
            </a:r>
          </a:p>
          <a:p>
            <a:r>
              <a:rPr lang="en-GB" dirty="0"/>
              <a:t>Rules for Communication</a:t>
            </a:r>
          </a:p>
          <a:p>
            <a:endParaRPr lang="en-GB" dirty="0"/>
          </a:p>
          <a:p>
            <a:endParaRPr lang="en-GB" dirty="0"/>
          </a:p>
          <a:p>
            <a:endParaRPr lang="en-IN" dirty="0"/>
          </a:p>
        </p:txBody>
      </p:sp>
    </p:spTree>
    <p:extLst>
      <p:ext uri="{BB962C8B-B14F-4D97-AF65-F5344CB8AC3E}">
        <p14:creationId xmlns:p14="http://schemas.microsoft.com/office/powerpoint/2010/main" val="405256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1589" y="1363027"/>
            <a:ext cx="1567556" cy="1080915"/>
          </a:xfrm>
          <a:prstGeom prst="rect">
            <a:avLst/>
          </a:prstGeom>
        </p:spPr>
      </p:pic>
      <p:pic>
        <p:nvPicPr>
          <p:cNvPr id="12" name="Picture 11"/>
          <p:cNvPicPr>
            <a:picLocks noChangeAspect="1"/>
          </p:cNvPicPr>
          <p:nvPr/>
        </p:nvPicPr>
        <p:blipFill>
          <a:blip r:embed="rId3"/>
          <a:stretch>
            <a:fillRect/>
          </a:stretch>
        </p:blipFill>
        <p:spPr>
          <a:xfrm>
            <a:off x="3954917" y="1363026"/>
            <a:ext cx="1489919" cy="1080915"/>
          </a:xfrm>
          <a:prstGeom prst="rect">
            <a:avLst/>
          </a:prstGeom>
        </p:spPr>
      </p:pic>
      <p:sp>
        <p:nvSpPr>
          <p:cNvPr id="14" name="TextBox 13"/>
          <p:cNvSpPr txBox="1"/>
          <p:nvPr/>
        </p:nvSpPr>
        <p:spPr>
          <a:xfrm>
            <a:off x="3865418" y="565266"/>
            <a:ext cx="2622193" cy="369332"/>
          </a:xfrm>
          <a:prstGeom prst="rect">
            <a:avLst/>
          </a:prstGeom>
          <a:noFill/>
        </p:spPr>
        <p:txBody>
          <a:bodyPr wrap="none" rtlCol="0">
            <a:spAutoFit/>
          </a:bodyPr>
          <a:lstStyle/>
          <a:p>
            <a:r>
              <a:rPr lang="en-GB" b="1" u="sng" dirty="0"/>
              <a:t>TYPES OF TRANSMISSION</a:t>
            </a:r>
            <a:endParaRPr lang="en-IN" b="1" u="sng" dirty="0"/>
          </a:p>
        </p:txBody>
      </p:sp>
      <p:cxnSp>
        <p:nvCxnSpPr>
          <p:cNvPr id="3" name="Straight Arrow Connector 2"/>
          <p:cNvCxnSpPr/>
          <p:nvPr/>
        </p:nvCxnSpPr>
        <p:spPr>
          <a:xfrm>
            <a:off x="2427316" y="1903483"/>
            <a:ext cx="1527601" cy="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9" name="TextBox 8"/>
          <p:cNvSpPr txBox="1"/>
          <p:nvPr/>
        </p:nvSpPr>
        <p:spPr>
          <a:xfrm>
            <a:off x="5868786" y="1363026"/>
            <a:ext cx="1510350" cy="923330"/>
          </a:xfrm>
          <a:prstGeom prst="rect">
            <a:avLst/>
          </a:prstGeom>
          <a:noFill/>
        </p:spPr>
        <p:txBody>
          <a:bodyPr wrap="none" rtlCol="0">
            <a:spAutoFit/>
          </a:bodyPr>
          <a:lstStyle/>
          <a:p>
            <a:pPr algn="ctr"/>
            <a:r>
              <a:rPr lang="en-GB" b="1" dirty="0"/>
              <a:t>Simplex</a:t>
            </a:r>
          </a:p>
          <a:p>
            <a:r>
              <a:rPr lang="en-GB" dirty="0"/>
              <a:t>Machine A </a:t>
            </a:r>
            <a:r>
              <a:rPr lang="en-GB" dirty="0" err="1"/>
              <a:t>Tx</a:t>
            </a:r>
            <a:endParaRPr lang="en-GB" dirty="0"/>
          </a:p>
          <a:p>
            <a:r>
              <a:rPr lang="en-GB" dirty="0"/>
              <a:t>Machine B Rx</a:t>
            </a:r>
            <a:endParaRPr lang="en-IN" dirty="0"/>
          </a:p>
        </p:txBody>
      </p:sp>
      <p:pic>
        <p:nvPicPr>
          <p:cNvPr id="13" name="Picture 12"/>
          <p:cNvPicPr>
            <a:picLocks noChangeAspect="1"/>
          </p:cNvPicPr>
          <p:nvPr/>
        </p:nvPicPr>
        <p:blipFill>
          <a:blip r:embed="rId2"/>
          <a:stretch>
            <a:fillRect/>
          </a:stretch>
        </p:blipFill>
        <p:spPr>
          <a:xfrm>
            <a:off x="954001" y="2872369"/>
            <a:ext cx="1567556" cy="1080915"/>
          </a:xfrm>
          <a:prstGeom prst="rect">
            <a:avLst/>
          </a:prstGeom>
        </p:spPr>
      </p:pic>
      <p:pic>
        <p:nvPicPr>
          <p:cNvPr id="16" name="Picture 15"/>
          <p:cNvPicPr>
            <a:picLocks noChangeAspect="1"/>
          </p:cNvPicPr>
          <p:nvPr/>
        </p:nvPicPr>
        <p:blipFill>
          <a:blip r:embed="rId3"/>
          <a:stretch>
            <a:fillRect/>
          </a:stretch>
        </p:blipFill>
        <p:spPr>
          <a:xfrm>
            <a:off x="4105405" y="2872368"/>
            <a:ext cx="1489919" cy="1080915"/>
          </a:xfrm>
          <a:prstGeom prst="rect">
            <a:avLst/>
          </a:prstGeom>
        </p:spPr>
      </p:pic>
      <p:sp>
        <p:nvSpPr>
          <p:cNvPr id="10" name="TextBox 9"/>
          <p:cNvSpPr txBox="1"/>
          <p:nvPr/>
        </p:nvSpPr>
        <p:spPr>
          <a:xfrm>
            <a:off x="1467651" y="2473489"/>
            <a:ext cx="317716" cy="369332"/>
          </a:xfrm>
          <a:prstGeom prst="rect">
            <a:avLst/>
          </a:prstGeom>
          <a:noFill/>
        </p:spPr>
        <p:txBody>
          <a:bodyPr wrap="none" rtlCol="0">
            <a:spAutoFit/>
          </a:bodyPr>
          <a:lstStyle/>
          <a:p>
            <a:r>
              <a:rPr lang="en-GB" dirty="0"/>
              <a:t>A</a:t>
            </a:r>
            <a:endParaRPr lang="en-IN" dirty="0"/>
          </a:p>
        </p:txBody>
      </p:sp>
      <p:sp>
        <p:nvSpPr>
          <p:cNvPr id="17" name="TextBox 16"/>
          <p:cNvSpPr txBox="1"/>
          <p:nvPr/>
        </p:nvSpPr>
        <p:spPr>
          <a:xfrm>
            <a:off x="4699876" y="2443941"/>
            <a:ext cx="317716" cy="369332"/>
          </a:xfrm>
          <a:prstGeom prst="rect">
            <a:avLst/>
          </a:prstGeom>
          <a:noFill/>
        </p:spPr>
        <p:txBody>
          <a:bodyPr wrap="none" rtlCol="0">
            <a:spAutoFit/>
          </a:bodyPr>
          <a:lstStyle/>
          <a:p>
            <a:r>
              <a:rPr lang="en-GB" dirty="0"/>
              <a:t>B</a:t>
            </a:r>
            <a:endParaRPr lang="en-IN" dirty="0"/>
          </a:p>
        </p:txBody>
      </p:sp>
      <p:sp>
        <p:nvSpPr>
          <p:cNvPr id="11" name="Rectangle 10"/>
          <p:cNvSpPr/>
          <p:nvPr/>
        </p:nvSpPr>
        <p:spPr>
          <a:xfrm>
            <a:off x="1578921" y="4012379"/>
            <a:ext cx="317716" cy="369332"/>
          </a:xfrm>
          <a:prstGeom prst="rect">
            <a:avLst/>
          </a:prstGeom>
        </p:spPr>
        <p:txBody>
          <a:bodyPr wrap="none">
            <a:spAutoFit/>
          </a:bodyPr>
          <a:lstStyle/>
          <a:p>
            <a:r>
              <a:rPr lang="en-GB" dirty="0"/>
              <a:t>A</a:t>
            </a:r>
            <a:endParaRPr lang="en-IN" dirty="0"/>
          </a:p>
        </p:txBody>
      </p:sp>
      <p:sp>
        <p:nvSpPr>
          <p:cNvPr id="18" name="Rectangle 17"/>
          <p:cNvSpPr/>
          <p:nvPr/>
        </p:nvSpPr>
        <p:spPr>
          <a:xfrm>
            <a:off x="4996432" y="3953283"/>
            <a:ext cx="317716" cy="369332"/>
          </a:xfrm>
          <a:prstGeom prst="rect">
            <a:avLst/>
          </a:prstGeom>
        </p:spPr>
        <p:txBody>
          <a:bodyPr wrap="none">
            <a:spAutoFit/>
          </a:bodyPr>
          <a:lstStyle/>
          <a:p>
            <a:r>
              <a:rPr lang="en-GB" dirty="0"/>
              <a:t>B</a:t>
            </a:r>
            <a:endParaRPr lang="en-IN" dirty="0"/>
          </a:p>
        </p:txBody>
      </p:sp>
      <p:cxnSp>
        <p:nvCxnSpPr>
          <p:cNvPr id="20" name="Straight Arrow Connector 19"/>
          <p:cNvCxnSpPr/>
          <p:nvPr/>
        </p:nvCxnSpPr>
        <p:spPr>
          <a:xfrm flipV="1">
            <a:off x="2427316" y="3167149"/>
            <a:ext cx="1678089" cy="83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427317" y="3409119"/>
            <a:ext cx="1596043" cy="37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075887" y="3029953"/>
            <a:ext cx="2949334" cy="923330"/>
          </a:xfrm>
          <a:prstGeom prst="rect">
            <a:avLst/>
          </a:prstGeom>
          <a:noFill/>
        </p:spPr>
        <p:txBody>
          <a:bodyPr wrap="none" rtlCol="0">
            <a:spAutoFit/>
          </a:bodyPr>
          <a:lstStyle/>
          <a:p>
            <a:pPr algn="ctr"/>
            <a:r>
              <a:rPr lang="en-GB" b="1" dirty="0"/>
              <a:t>Half Duplex </a:t>
            </a:r>
          </a:p>
          <a:p>
            <a:r>
              <a:rPr lang="en-GB" dirty="0"/>
              <a:t>If Machine A </a:t>
            </a:r>
            <a:r>
              <a:rPr lang="en-GB" dirty="0" err="1"/>
              <a:t>Tx</a:t>
            </a:r>
            <a:r>
              <a:rPr lang="en-GB" dirty="0"/>
              <a:t> Machine B Rx</a:t>
            </a:r>
          </a:p>
          <a:p>
            <a:r>
              <a:rPr lang="en-GB" dirty="0"/>
              <a:t>If Machine B </a:t>
            </a:r>
            <a:r>
              <a:rPr lang="en-GB" dirty="0" err="1"/>
              <a:t>Tx</a:t>
            </a:r>
            <a:r>
              <a:rPr lang="en-GB" dirty="0"/>
              <a:t> Machine A Rx</a:t>
            </a:r>
            <a:endParaRPr lang="en-IN" dirty="0"/>
          </a:p>
        </p:txBody>
      </p:sp>
      <p:pic>
        <p:nvPicPr>
          <p:cNvPr id="28" name="Picture 27"/>
          <p:cNvPicPr>
            <a:picLocks noChangeAspect="1"/>
          </p:cNvPicPr>
          <p:nvPr/>
        </p:nvPicPr>
        <p:blipFill>
          <a:blip r:embed="rId2"/>
          <a:stretch>
            <a:fillRect/>
          </a:stretch>
        </p:blipFill>
        <p:spPr>
          <a:xfrm>
            <a:off x="954001" y="4886820"/>
            <a:ext cx="1567556" cy="1080915"/>
          </a:xfrm>
          <a:prstGeom prst="rect">
            <a:avLst/>
          </a:prstGeom>
        </p:spPr>
      </p:pic>
      <p:pic>
        <p:nvPicPr>
          <p:cNvPr id="29" name="Picture 28"/>
          <p:cNvPicPr>
            <a:picLocks noChangeAspect="1"/>
          </p:cNvPicPr>
          <p:nvPr/>
        </p:nvPicPr>
        <p:blipFill>
          <a:blip r:embed="rId3"/>
          <a:stretch>
            <a:fillRect/>
          </a:stretch>
        </p:blipFill>
        <p:spPr>
          <a:xfrm>
            <a:off x="4113774" y="4891818"/>
            <a:ext cx="1489919" cy="1080915"/>
          </a:xfrm>
          <a:prstGeom prst="rect">
            <a:avLst/>
          </a:prstGeom>
        </p:spPr>
      </p:pic>
      <p:cxnSp>
        <p:nvCxnSpPr>
          <p:cNvPr id="31" name="Straight Arrow Connector 30"/>
          <p:cNvCxnSpPr>
            <a:endCxn id="29" idx="1"/>
          </p:cNvCxnSpPr>
          <p:nvPr/>
        </p:nvCxnSpPr>
        <p:spPr>
          <a:xfrm>
            <a:off x="2369127" y="5427277"/>
            <a:ext cx="1744647" cy="4999"/>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6075886" y="4886820"/>
            <a:ext cx="2949335" cy="923330"/>
          </a:xfrm>
          <a:prstGeom prst="rect">
            <a:avLst/>
          </a:prstGeom>
          <a:noFill/>
        </p:spPr>
        <p:txBody>
          <a:bodyPr wrap="square" rtlCol="0">
            <a:spAutoFit/>
          </a:bodyPr>
          <a:lstStyle/>
          <a:p>
            <a:pPr algn="ctr"/>
            <a:r>
              <a:rPr lang="en-GB" b="1" dirty="0"/>
              <a:t>Duplex </a:t>
            </a:r>
          </a:p>
          <a:p>
            <a:r>
              <a:rPr lang="en-GB" dirty="0"/>
              <a:t>Machine A and B can </a:t>
            </a:r>
            <a:r>
              <a:rPr lang="en-GB" dirty="0" err="1"/>
              <a:t>Tx</a:t>
            </a:r>
            <a:r>
              <a:rPr lang="en-GB" dirty="0"/>
              <a:t> &amp; Rx simultaneously </a:t>
            </a:r>
            <a:endParaRPr lang="en-IN" dirty="0"/>
          </a:p>
        </p:txBody>
      </p:sp>
    </p:spTree>
    <p:extLst>
      <p:ext uri="{BB962C8B-B14F-4D97-AF65-F5344CB8AC3E}">
        <p14:creationId xmlns:p14="http://schemas.microsoft.com/office/powerpoint/2010/main" val="48598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64677" y="831273"/>
            <a:ext cx="2444900" cy="369332"/>
          </a:xfrm>
          <a:prstGeom prst="rect">
            <a:avLst/>
          </a:prstGeom>
          <a:noFill/>
        </p:spPr>
        <p:txBody>
          <a:bodyPr wrap="none" rtlCol="0">
            <a:spAutoFit/>
          </a:bodyPr>
          <a:lstStyle/>
          <a:p>
            <a:r>
              <a:rPr lang="en-GB" b="1" dirty="0"/>
              <a:t>TRANSMISSION MEDIA </a:t>
            </a:r>
            <a:endParaRPr lang="en-IN" b="1" dirty="0"/>
          </a:p>
        </p:txBody>
      </p:sp>
      <p:sp>
        <p:nvSpPr>
          <p:cNvPr id="5" name="TextBox 4"/>
          <p:cNvSpPr txBox="1"/>
          <p:nvPr/>
        </p:nvSpPr>
        <p:spPr>
          <a:xfrm>
            <a:off x="1014152" y="2229597"/>
            <a:ext cx="5121747" cy="2585323"/>
          </a:xfrm>
          <a:prstGeom prst="rect">
            <a:avLst/>
          </a:prstGeom>
          <a:noFill/>
          <a:ln w="38100">
            <a:solidFill>
              <a:schemeClr val="tx1"/>
            </a:solidFill>
          </a:ln>
        </p:spPr>
        <p:txBody>
          <a:bodyPr wrap="square" rtlCol="0">
            <a:spAutoFit/>
          </a:bodyPr>
          <a:lstStyle/>
          <a:p>
            <a:pPr algn="ctr"/>
            <a:r>
              <a:rPr lang="en-GB" b="1" dirty="0"/>
              <a:t>Wire </a:t>
            </a:r>
          </a:p>
          <a:p>
            <a:pPr algn="ctr"/>
            <a:r>
              <a:rPr lang="en-GB" dirty="0"/>
              <a:t>Copper- Coaxial, TP, UTP</a:t>
            </a:r>
          </a:p>
          <a:p>
            <a:pPr algn="ctr"/>
            <a:r>
              <a:rPr lang="en-GB" b="1" dirty="0"/>
              <a:t>Optics</a:t>
            </a:r>
            <a:r>
              <a:rPr lang="en-GB" dirty="0"/>
              <a:t> </a:t>
            </a:r>
          </a:p>
          <a:p>
            <a:r>
              <a:rPr lang="en-GB" dirty="0"/>
              <a:t>Optical Fibre Cable- Single mode or Multimode cable</a:t>
            </a:r>
          </a:p>
          <a:p>
            <a:pPr algn="ctr"/>
            <a:r>
              <a:rPr lang="en-GB" b="1" dirty="0"/>
              <a:t>Wireless</a:t>
            </a:r>
            <a:r>
              <a:rPr lang="en-GB" dirty="0"/>
              <a:t> </a:t>
            </a:r>
          </a:p>
          <a:p>
            <a:pPr algn="ctr"/>
            <a:r>
              <a:rPr lang="en-GB" dirty="0"/>
              <a:t>IR</a:t>
            </a:r>
          </a:p>
          <a:p>
            <a:pPr algn="ctr"/>
            <a:r>
              <a:rPr lang="en-GB" dirty="0"/>
              <a:t>Microwave</a:t>
            </a:r>
          </a:p>
          <a:p>
            <a:pPr algn="ctr"/>
            <a:r>
              <a:rPr lang="en-GB" dirty="0"/>
              <a:t>Cellular</a:t>
            </a:r>
          </a:p>
          <a:p>
            <a:pPr algn="ctr"/>
            <a:r>
              <a:rPr lang="en-GB" dirty="0"/>
              <a:t>Radio</a:t>
            </a:r>
          </a:p>
        </p:txBody>
      </p:sp>
      <p:sp>
        <p:nvSpPr>
          <p:cNvPr id="6" name="TextBox 5"/>
          <p:cNvSpPr txBox="1"/>
          <p:nvPr/>
        </p:nvSpPr>
        <p:spPr>
          <a:xfrm>
            <a:off x="6586208" y="2044931"/>
            <a:ext cx="2596801" cy="1477328"/>
          </a:xfrm>
          <a:prstGeom prst="rect">
            <a:avLst/>
          </a:prstGeom>
          <a:noFill/>
          <a:ln w="38100">
            <a:solidFill>
              <a:schemeClr val="tx1"/>
            </a:solidFill>
          </a:ln>
        </p:spPr>
        <p:txBody>
          <a:bodyPr wrap="none" rtlCol="0">
            <a:spAutoFit/>
          </a:bodyPr>
          <a:lstStyle/>
          <a:p>
            <a:pPr algn="ctr"/>
            <a:r>
              <a:rPr lang="en-GB" b="1" dirty="0"/>
              <a:t>Important Characteristics</a:t>
            </a:r>
          </a:p>
          <a:p>
            <a:pPr algn="ctr"/>
            <a:r>
              <a:rPr lang="en-GB" dirty="0"/>
              <a:t>EMI/Modal dispersion</a:t>
            </a:r>
          </a:p>
          <a:p>
            <a:pPr algn="ctr"/>
            <a:r>
              <a:rPr lang="en-GB" dirty="0"/>
              <a:t>Frequency </a:t>
            </a:r>
          </a:p>
          <a:p>
            <a:pPr algn="ctr"/>
            <a:r>
              <a:rPr lang="en-GB" dirty="0"/>
              <a:t>Bandwidth  </a:t>
            </a:r>
          </a:p>
          <a:p>
            <a:pPr algn="ctr"/>
            <a:r>
              <a:rPr lang="en-GB" dirty="0"/>
              <a:t>Data Rate</a:t>
            </a:r>
            <a:endParaRPr lang="en-IN" dirty="0"/>
          </a:p>
        </p:txBody>
      </p:sp>
      <p:sp>
        <p:nvSpPr>
          <p:cNvPr id="7" name="TextBox 6"/>
          <p:cNvSpPr txBox="1"/>
          <p:nvPr/>
        </p:nvSpPr>
        <p:spPr>
          <a:xfrm>
            <a:off x="6586208" y="4006735"/>
            <a:ext cx="3729887" cy="923330"/>
          </a:xfrm>
          <a:prstGeom prst="rect">
            <a:avLst/>
          </a:prstGeom>
          <a:noFill/>
          <a:ln w="38100">
            <a:solidFill>
              <a:schemeClr val="tx1"/>
            </a:solidFill>
          </a:ln>
        </p:spPr>
        <p:txBody>
          <a:bodyPr wrap="square" rtlCol="0">
            <a:spAutoFit/>
          </a:bodyPr>
          <a:lstStyle/>
          <a:p>
            <a:r>
              <a:rPr lang="en-GB" dirty="0"/>
              <a:t>Wired media- medium characteristic</a:t>
            </a:r>
          </a:p>
          <a:p>
            <a:r>
              <a:rPr lang="en-GB" dirty="0"/>
              <a:t>Wireless media- Signal characteristic </a:t>
            </a:r>
          </a:p>
          <a:p>
            <a:endParaRPr lang="en-IN" dirty="0"/>
          </a:p>
        </p:txBody>
      </p:sp>
    </p:spTree>
    <p:extLst>
      <p:ext uri="{BB962C8B-B14F-4D97-AF65-F5344CB8AC3E}">
        <p14:creationId xmlns:p14="http://schemas.microsoft.com/office/powerpoint/2010/main" val="329771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4073" y="1471353"/>
            <a:ext cx="5394960" cy="3906982"/>
          </a:xfrm>
          <a:prstGeom prst="rect">
            <a:avLst/>
          </a:prstGeom>
        </p:spPr>
      </p:pic>
      <p:sp>
        <p:nvSpPr>
          <p:cNvPr id="5" name="Rectangle 4"/>
          <p:cNvSpPr/>
          <p:nvPr/>
        </p:nvSpPr>
        <p:spPr>
          <a:xfrm>
            <a:off x="6425738" y="2230732"/>
            <a:ext cx="5494712" cy="2585323"/>
          </a:xfrm>
          <a:prstGeom prst="rect">
            <a:avLst/>
          </a:prstGeom>
          <a:ln w="28575">
            <a:solidFill>
              <a:schemeClr val="tx1"/>
            </a:solidFill>
          </a:ln>
        </p:spPr>
        <p:txBody>
          <a:bodyPr wrap="square">
            <a:spAutoFit/>
          </a:bodyPr>
          <a:lstStyle/>
          <a:p>
            <a:r>
              <a:rPr lang="en-GB" b="1" dirty="0">
                <a:solidFill>
                  <a:srgbClr val="000000"/>
                </a:solidFill>
                <a:effectLst/>
                <a:latin typeface="verdana" panose="020B0604030504040204" pitchFamily="34" charset="0"/>
              </a:rPr>
              <a:t>Attenuation.</a:t>
            </a:r>
            <a:r>
              <a:rPr lang="en-GB" b="0" dirty="0">
                <a:solidFill>
                  <a:srgbClr val="000000"/>
                </a:solidFill>
                <a:effectLst/>
                <a:latin typeface="verdana" panose="020B0604030504040204" pitchFamily="34" charset="0"/>
              </a:rPr>
              <a:t> loss of energy, i.e., the strength of the signal decreases with increasing the distance which causes the loss of energy.</a:t>
            </a:r>
          </a:p>
          <a:p>
            <a:r>
              <a:rPr lang="en-GB" b="1" dirty="0">
                <a:solidFill>
                  <a:srgbClr val="000000"/>
                </a:solidFill>
                <a:effectLst/>
                <a:latin typeface="verdana" panose="020B0604030504040204" pitchFamily="34" charset="0"/>
              </a:rPr>
              <a:t>Distortion.</a:t>
            </a:r>
            <a:r>
              <a:rPr lang="en-GB" b="0" dirty="0">
                <a:solidFill>
                  <a:srgbClr val="000000"/>
                </a:solidFill>
                <a:effectLst/>
                <a:latin typeface="verdana" panose="020B0604030504040204" pitchFamily="34" charset="0"/>
              </a:rPr>
              <a:t> Distortion occurs when there is a change in the shape of the signal. </a:t>
            </a:r>
          </a:p>
          <a:p>
            <a:r>
              <a:rPr lang="en-GB" b="1" dirty="0">
                <a:solidFill>
                  <a:srgbClr val="000000"/>
                </a:solidFill>
                <a:effectLst/>
                <a:latin typeface="verdana" panose="020B0604030504040204" pitchFamily="34" charset="0"/>
              </a:rPr>
              <a:t>Noise.</a:t>
            </a:r>
            <a:r>
              <a:rPr lang="en-GB" b="0" dirty="0">
                <a:solidFill>
                  <a:srgbClr val="000000"/>
                </a:solidFill>
                <a:effectLst/>
                <a:latin typeface="verdana" panose="020B0604030504040204" pitchFamily="34" charset="0"/>
              </a:rPr>
              <a:t> When data is travelled over a transmission medium, some unwanted signal is added to it which creates the noise.</a:t>
            </a:r>
          </a:p>
        </p:txBody>
      </p:sp>
      <p:sp>
        <p:nvSpPr>
          <p:cNvPr id="6" name="Rectangle 5"/>
          <p:cNvSpPr/>
          <p:nvPr/>
        </p:nvSpPr>
        <p:spPr>
          <a:xfrm>
            <a:off x="3505152" y="526071"/>
            <a:ext cx="3843103" cy="369332"/>
          </a:xfrm>
          <a:prstGeom prst="rect">
            <a:avLst/>
          </a:prstGeom>
        </p:spPr>
        <p:txBody>
          <a:bodyPr wrap="none">
            <a:spAutoFit/>
          </a:bodyPr>
          <a:lstStyle/>
          <a:p>
            <a:r>
              <a:rPr lang="en-GB" b="1" dirty="0"/>
              <a:t>TRANSMISSION MEDIA: IMPAIRMENT </a:t>
            </a:r>
            <a:endParaRPr lang="en-IN" b="1" dirty="0"/>
          </a:p>
        </p:txBody>
      </p:sp>
    </p:spTree>
    <p:extLst>
      <p:ext uri="{BB962C8B-B14F-4D97-AF65-F5344CB8AC3E}">
        <p14:creationId xmlns:p14="http://schemas.microsoft.com/office/powerpoint/2010/main" val="276979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05152" y="526071"/>
            <a:ext cx="4092402" cy="369332"/>
          </a:xfrm>
          <a:prstGeom prst="rect">
            <a:avLst/>
          </a:prstGeom>
        </p:spPr>
        <p:txBody>
          <a:bodyPr wrap="none">
            <a:spAutoFit/>
          </a:bodyPr>
          <a:lstStyle/>
          <a:p>
            <a:r>
              <a:rPr lang="en-GB" b="1" dirty="0"/>
              <a:t>TRANSMISSION MEDIA: CLASSIFICATION </a:t>
            </a:r>
            <a:endParaRPr lang="en-IN" b="1" dirty="0"/>
          </a:p>
        </p:txBody>
      </p:sp>
      <p:sp>
        <p:nvSpPr>
          <p:cNvPr id="6" name="Rectangle 5"/>
          <p:cNvSpPr/>
          <p:nvPr/>
        </p:nvSpPr>
        <p:spPr>
          <a:xfrm>
            <a:off x="6491722" y="2179494"/>
            <a:ext cx="5651527" cy="2308324"/>
          </a:xfrm>
          <a:prstGeom prst="rect">
            <a:avLst/>
          </a:prstGeom>
          <a:ln w="38100">
            <a:solidFill>
              <a:schemeClr val="tx1"/>
            </a:solidFill>
          </a:ln>
        </p:spPr>
        <p:txBody>
          <a:bodyPr wrap="square">
            <a:spAutoFit/>
          </a:bodyPr>
          <a:lstStyle/>
          <a:p>
            <a:r>
              <a:rPr lang="en-GB" b="1" i="0" u="sng" dirty="0">
                <a:solidFill>
                  <a:srgbClr val="0070C0"/>
                </a:solidFill>
                <a:effectLst/>
                <a:latin typeface="erdana"/>
              </a:rPr>
              <a:t>Guided Media</a:t>
            </a:r>
          </a:p>
          <a:p>
            <a:r>
              <a:rPr lang="en-GB" dirty="0">
                <a:solidFill>
                  <a:srgbClr val="0070C0"/>
                </a:solidFill>
                <a:latin typeface="verdana" panose="020B0604030504040204" pitchFamily="34" charset="0"/>
              </a:rPr>
              <a:t>P</a:t>
            </a:r>
            <a:r>
              <a:rPr lang="en-GB" b="0" i="0" dirty="0">
                <a:solidFill>
                  <a:srgbClr val="0070C0"/>
                </a:solidFill>
                <a:effectLst/>
                <a:latin typeface="verdana" panose="020B0604030504040204" pitchFamily="34" charset="0"/>
              </a:rPr>
              <a:t>hysical medium through which the signals are transmitted also called as Bounded media.</a:t>
            </a:r>
          </a:p>
          <a:p>
            <a:r>
              <a:rPr lang="en-GB" b="1" i="0" u="sng" dirty="0" err="1">
                <a:solidFill>
                  <a:srgbClr val="7030A0"/>
                </a:solidFill>
                <a:effectLst/>
                <a:latin typeface="verdana" panose="020B0604030504040204" pitchFamily="34" charset="0"/>
              </a:rPr>
              <a:t>UnGuided</a:t>
            </a:r>
            <a:r>
              <a:rPr lang="en-GB" b="1" i="0" u="sng" dirty="0">
                <a:solidFill>
                  <a:srgbClr val="7030A0"/>
                </a:solidFill>
                <a:effectLst/>
                <a:latin typeface="verdana" panose="020B0604030504040204" pitchFamily="34" charset="0"/>
              </a:rPr>
              <a:t> Transmission</a:t>
            </a:r>
          </a:p>
          <a:p>
            <a:r>
              <a:rPr lang="en-GB" dirty="0">
                <a:solidFill>
                  <a:srgbClr val="7030A0"/>
                </a:solidFill>
                <a:latin typeface="verdana" panose="020B0604030504040204" pitchFamily="34" charset="0"/>
              </a:rPr>
              <a:t>T</a:t>
            </a:r>
            <a:r>
              <a:rPr lang="en-GB" b="0" i="0" dirty="0">
                <a:solidFill>
                  <a:srgbClr val="7030A0"/>
                </a:solidFill>
                <a:effectLst/>
                <a:latin typeface="verdana" panose="020B0604030504040204" pitchFamily="34" charset="0"/>
              </a:rPr>
              <a:t>ransmits EM waves without using any physical medium. </a:t>
            </a:r>
          </a:p>
          <a:p>
            <a:r>
              <a:rPr lang="en-GB" dirty="0">
                <a:solidFill>
                  <a:srgbClr val="7030A0"/>
                </a:solidFill>
                <a:latin typeface="verdana" panose="020B0604030504040204" pitchFamily="34" charset="0"/>
              </a:rPr>
              <a:t>I</a:t>
            </a:r>
            <a:r>
              <a:rPr lang="en-GB" b="0" i="0" dirty="0">
                <a:solidFill>
                  <a:srgbClr val="7030A0"/>
                </a:solidFill>
                <a:effectLst/>
                <a:latin typeface="verdana" panose="020B0604030504040204" pitchFamily="34" charset="0"/>
              </a:rPr>
              <a:t>t is also known as wireless transmission.</a:t>
            </a:r>
          </a:p>
          <a:p>
            <a:r>
              <a:rPr lang="en-GB" b="0" i="0" dirty="0">
                <a:solidFill>
                  <a:srgbClr val="7030A0"/>
                </a:solidFill>
                <a:effectLst/>
                <a:latin typeface="verdana" panose="020B0604030504040204" pitchFamily="34" charset="0"/>
              </a:rPr>
              <a:t>In unguided media, air is the media.</a:t>
            </a:r>
          </a:p>
        </p:txBody>
      </p:sp>
      <p:pic>
        <p:nvPicPr>
          <p:cNvPr id="2" name="Picture 1"/>
          <p:cNvPicPr>
            <a:picLocks noChangeAspect="1"/>
          </p:cNvPicPr>
          <p:nvPr/>
        </p:nvPicPr>
        <p:blipFill>
          <a:blip r:embed="rId2"/>
          <a:stretch>
            <a:fillRect/>
          </a:stretch>
        </p:blipFill>
        <p:spPr>
          <a:xfrm>
            <a:off x="540587" y="1423036"/>
            <a:ext cx="5591175" cy="3622790"/>
          </a:xfrm>
          <a:prstGeom prst="rect">
            <a:avLst/>
          </a:prstGeom>
        </p:spPr>
      </p:pic>
    </p:spTree>
    <p:extLst>
      <p:ext uri="{BB962C8B-B14F-4D97-AF65-F5344CB8AC3E}">
        <p14:creationId xmlns:p14="http://schemas.microsoft.com/office/powerpoint/2010/main" val="213729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4100" y="1285009"/>
            <a:ext cx="9439275" cy="4953000"/>
          </a:xfrm>
          <a:prstGeom prst="rect">
            <a:avLst/>
          </a:prstGeom>
        </p:spPr>
      </p:pic>
      <p:sp>
        <p:nvSpPr>
          <p:cNvPr id="5" name="TextBox 4"/>
          <p:cNvSpPr txBox="1"/>
          <p:nvPr/>
        </p:nvSpPr>
        <p:spPr>
          <a:xfrm>
            <a:off x="2984269" y="207818"/>
            <a:ext cx="3791744" cy="584775"/>
          </a:xfrm>
          <a:prstGeom prst="rect">
            <a:avLst/>
          </a:prstGeom>
          <a:noFill/>
        </p:spPr>
        <p:txBody>
          <a:bodyPr wrap="none" rtlCol="0">
            <a:spAutoFit/>
          </a:bodyPr>
          <a:lstStyle/>
          <a:p>
            <a:r>
              <a:rPr lang="en-GB" sz="3200" b="1" dirty="0"/>
              <a:t>Physical Media Types</a:t>
            </a:r>
            <a:endParaRPr lang="en-IN" sz="3200" b="1" dirty="0"/>
          </a:p>
        </p:txBody>
      </p:sp>
    </p:spTree>
    <p:extLst>
      <p:ext uri="{BB962C8B-B14F-4D97-AF65-F5344CB8AC3E}">
        <p14:creationId xmlns:p14="http://schemas.microsoft.com/office/powerpoint/2010/main" val="248994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Image result for NETWORK MEDIA">
            <a:extLst>
              <a:ext uri="{FF2B5EF4-FFF2-40B4-BE49-F238E27FC236}">
                <a16:creationId xmlns:a16="http://schemas.microsoft.com/office/drawing/2014/main" id="{9F4C3815-C84B-4F3D-B6F8-C88EC0D06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7704" y="2363160"/>
            <a:ext cx="2664296" cy="169545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B2EDE4E-5387-4F67-B9F6-5086EB91CA70}"/>
              </a:ext>
            </a:extLst>
          </p:cNvPr>
          <p:cNvPicPr>
            <a:picLocks noChangeAspect="1"/>
          </p:cNvPicPr>
          <p:nvPr/>
        </p:nvPicPr>
        <p:blipFill>
          <a:blip r:embed="rId3"/>
          <a:stretch>
            <a:fillRect/>
          </a:stretch>
        </p:blipFill>
        <p:spPr>
          <a:xfrm>
            <a:off x="461393" y="1534487"/>
            <a:ext cx="9231949" cy="5181600"/>
          </a:xfrm>
          <a:prstGeom prst="rect">
            <a:avLst/>
          </a:prstGeom>
        </p:spPr>
      </p:pic>
      <p:sp>
        <p:nvSpPr>
          <p:cNvPr id="8" name="TextBox 7">
            <a:extLst>
              <a:ext uri="{FF2B5EF4-FFF2-40B4-BE49-F238E27FC236}">
                <a16:creationId xmlns:a16="http://schemas.microsoft.com/office/drawing/2014/main" id="{AD1615C7-A805-4244-82AB-FC83AFE097E0}"/>
              </a:ext>
            </a:extLst>
          </p:cNvPr>
          <p:cNvSpPr txBox="1"/>
          <p:nvPr/>
        </p:nvSpPr>
        <p:spPr>
          <a:xfrm>
            <a:off x="3020038" y="511728"/>
            <a:ext cx="4853829" cy="584775"/>
          </a:xfrm>
          <a:prstGeom prst="rect">
            <a:avLst/>
          </a:prstGeom>
          <a:noFill/>
        </p:spPr>
        <p:txBody>
          <a:bodyPr wrap="none" rtlCol="0">
            <a:spAutoFit/>
          </a:bodyPr>
          <a:lstStyle/>
          <a:p>
            <a:r>
              <a:rPr lang="en-GB" sz="3200" dirty="0"/>
              <a:t>Physical Media Comparison </a:t>
            </a:r>
            <a:endParaRPr lang="en-IN" sz="3200" dirty="0"/>
          </a:p>
        </p:txBody>
      </p:sp>
    </p:spTree>
    <p:extLst>
      <p:ext uri="{BB962C8B-B14F-4D97-AF65-F5344CB8AC3E}">
        <p14:creationId xmlns:p14="http://schemas.microsoft.com/office/powerpoint/2010/main" val="4073532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1990</Words>
  <Application>Microsoft Office PowerPoint</Application>
  <PresentationFormat>Widescreen</PresentationFormat>
  <Paragraphs>172</Paragraphs>
  <Slides>25</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Calibri Light</vt:lpstr>
      <vt:lpstr>erdana</vt:lpstr>
      <vt:lpstr>Georgia</vt:lpstr>
      <vt:lpstr>Times New Roman</vt:lpstr>
      <vt:lpstr>verdana</vt:lpstr>
      <vt:lpstr>Wingdings</vt:lpstr>
      <vt:lpstr>Office Theme</vt:lpstr>
      <vt:lpstr>NETWORK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BASICS</dc:title>
  <dc:creator>Ana</dc:creator>
  <cp:lastModifiedBy>Ana</cp:lastModifiedBy>
  <cp:revision>70</cp:revision>
  <dcterms:created xsi:type="dcterms:W3CDTF">2020-11-19T02:59:52Z</dcterms:created>
  <dcterms:modified xsi:type="dcterms:W3CDTF">2020-12-11T03:08:35Z</dcterms:modified>
</cp:coreProperties>
</file>