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8" r:id="rId11"/>
    <p:sldId id="267" r:id="rId12"/>
    <p:sldId id="272" r:id="rId13"/>
    <p:sldId id="270" r:id="rId14"/>
    <p:sldId id="280" r:id="rId15"/>
    <p:sldId id="271" r:id="rId16"/>
    <p:sldId id="274" r:id="rId17"/>
    <p:sldId id="279" r:id="rId18"/>
    <p:sldId id="275" r:id="rId19"/>
    <p:sldId id="276" r:id="rId20"/>
    <p:sldId id="277" r:id="rId21"/>
    <p:sldId id="278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7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2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57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8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6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6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9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5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02F2-53BF-4A9B-A18F-EDCE68518A3A}" type="datetimeFigureOut">
              <a:rPr lang="en-IN" smtClean="0"/>
              <a:t>18-12-2020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71EF1-CF7A-4AEE-999B-5AF60002D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23592" y="2743201"/>
            <a:ext cx="38790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NETWORK DEVICES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4682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31" y="557436"/>
            <a:ext cx="8785471" cy="624786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hubs,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connectivity points of an Ethernet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hubs and switches is in how the devices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that they receive.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Whereas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forwards the data it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to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ports on the device, a switch forwards it only to the port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connects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destination device.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this by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devices attached to it, and then by matching the destination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 it receives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forwarding data only to the connection that should receive it, the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network performance in two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creating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path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devices and controlling their communication, it can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greatly reduce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collisions on the network.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ollisions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Ethernet networks when two devices attempt to transmit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exactly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time. In addition, the lack of collisions enables switches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communicate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devices in full-duplex mode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full-duplex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configuration, devices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and receive data from the switch at the same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 Contrast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with half-duplex communication, in which communication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only one direction at a time.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Full-duplex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speeds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double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of a standard, half-duplex, connection. So, a 10Mbps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becomes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20Mbps, and a 100Mbps connection becomes 200Mbps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CNP Switch: Cam table ,Tcam table and SDM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2" y="557436"/>
            <a:ext cx="3327398" cy="233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2" y="3005112"/>
            <a:ext cx="3261947" cy="2867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18285" y="114300"/>
            <a:ext cx="10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SWITCH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4393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924" y="856521"/>
            <a:ext cx="8525952" cy="590931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JansonText-Roman"/>
              </a:rPr>
              <a:t>Irrespective of whether a connection is at full or half duplex, the method </a:t>
            </a:r>
            <a:r>
              <a:rPr lang="en-GB" dirty="0" smtClean="0">
                <a:latin typeface="JansonText-Roman"/>
              </a:rPr>
              <a:t>of switching </a:t>
            </a:r>
            <a:r>
              <a:rPr lang="en-GB" dirty="0">
                <a:latin typeface="JansonText-Roman"/>
              </a:rPr>
              <a:t>dictates how the switch deals with the data it receives.  </a:t>
            </a:r>
            <a:r>
              <a:rPr lang="en-GB" dirty="0" smtClean="0">
                <a:latin typeface="JansonText-Roman"/>
              </a:rPr>
              <a:t>The following is </a:t>
            </a:r>
            <a:r>
              <a:rPr lang="en-GB" dirty="0">
                <a:latin typeface="JansonText-Roman"/>
              </a:rPr>
              <a:t>a brief explanation of each method:</a:t>
            </a:r>
          </a:p>
          <a:p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>
                <a:latin typeface="JansonText-Bold"/>
              </a:rPr>
              <a:t>Cut-through</a:t>
            </a:r>
            <a:r>
              <a:rPr lang="en-GB" dirty="0">
                <a:latin typeface="JansonText-Roman"/>
              </a:rPr>
              <a:t>—In a cut-through switching environment, the </a:t>
            </a:r>
            <a:r>
              <a:rPr lang="en-GB" dirty="0" smtClean="0">
                <a:latin typeface="JansonText-Roman"/>
              </a:rPr>
              <a:t>packet begins </a:t>
            </a:r>
            <a:r>
              <a:rPr lang="en-GB" dirty="0">
                <a:latin typeface="JansonText-Roman"/>
              </a:rPr>
              <a:t>to be forwarded as soon as it is received.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This </a:t>
            </a:r>
            <a:r>
              <a:rPr lang="en-GB" dirty="0">
                <a:latin typeface="JansonText-Roman"/>
              </a:rPr>
              <a:t>method is very </a:t>
            </a:r>
            <a:r>
              <a:rPr lang="en-GB" dirty="0" smtClean="0">
                <a:latin typeface="JansonText-Roman"/>
              </a:rPr>
              <a:t>fast, but </a:t>
            </a:r>
            <a:r>
              <a:rPr lang="en-GB" dirty="0">
                <a:latin typeface="JansonText-Roman"/>
              </a:rPr>
              <a:t>creates the possibility of errors being propagated through the </a:t>
            </a:r>
            <a:r>
              <a:rPr lang="en-GB" dirty="0" smtClean="0">
                <a:latin typeface="JansonText-Roman"/>
              </a:rPr>
              <a:t>network, as </a:t>
            </a:r>
            <a:r>
              <a:rPr lang="en-GB" dirty="0">
                <a:latin typeface="JansonText-Roman"/>
              </a:rPr>
              <a:t>there is no error checking.</a:t>
            </a:r>
          </a:p>
          <a:p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>
                <a:latin typeface="JansonText-Bold"/>
              </a:rPr>
              <a:t>Store-and-forward</a:t>
            </a:r>
            <a:r>
              <a:rPr lang="en-GB" dirty="0">
                <a:latin typeface="JansonText-Roman"/>
              </a:rPr>
              <a:t>—Unlike cut-through, in a </a:t>
            </a:r>
            <a:r>
              <a:rPr lang="en-GB" dirty="0" smtClean="0">
                <a:latin typeface="JansonText-Roman"/>
              </a:rPr>
              <a:t>store-and-forward switching </a:t>
            </a:r>
            <a:r>
              <a:rPr lang="en-GB" dirty="0">
                <a:latin typeface="JansonText-Roman"/>
              </a:rPr>
              <a:t>environment, the entire packet is received and error </a:t>
            </a:r>
            <a:r>
              <a:rPr lang="en-GB" dirty="0" smtClean="0">
                <a:latin typeface="JansonText-Roman"/>
              </a:rPr>
              <a:t>checked before </a:t>
            </a:r>
            <a:r>
              <a:rPr lang="en-GB" dirty="0">
                <a:latin typeface="JansonText-Roman"/>
              </a:rPr>
              <a:t>being forwarded.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The </a:t>
            </a:r>
            <a:r>
              <a:rPr lang="en-GB" dirty="0">
                <a:latin typeface="JansonText-Roman"/>
              </a:rPr>
              <a:t>upside of this method is that errors are </a:t>
            </a:r>
            <a:r>
              <a:rPr lang="en-GB" dirty="0" smtClean="0">
                <a:latin typeface="JansonText-Roman"/>
              </a:rPr>
              <a:t>not propagated </a:t>
            </a:r>
            <a:r>
              <a:rPr lang="en-GB" dirty="0">
                <a:latin typeface="JansonText-Roman"/>
              </a:rPr>
              <a:t>through the </a:t>
            </a:r>
            <a:r>
              <a:rPr lang="en-GB" dirty="0" smtClean="0">
                <a:latin typeface="JansonText-Roman"/>
              </a:rPr>
              <a:t>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The </a:t>
            </a:r>
            <a:r>
              <a:rPr lang="en-GB" dirty="0">
                <a:latin typeface="JansonText-Roman"/>
              </a:rPr>
              <a:t>downside is that the error </a:t>
            </a:r>
            <a:r>
              <a:rPr lang="en-GB" dirty="0" smtClean="0">
                <a:latin typeface="JansonText-Roman"/>
              </a:rPr>
              <a:t>checking process </a:t>
            </a:r>
            <a:r>
              <a:rPr lang="en-GB" dirty="0">
                <a:latin typeface="JansonText-Roman"/>
              </a:rPr>
              <a:t>takes a relatively long time, and store-and-forward </a:t>
            </a:r>
            <a:r>
              <a:rPr lang="en-GB" dirty="0" smtClean="0">
                <a:latin typeface="JansonText-Roman"/>
              </a:rPr>
              <a:t>switching is </a:t>
            </a:r>
            <a:r>
              <a:rPr lang="en-GB" dirty="0">
                <a:latin typeface="JansonText-Roman"/>
              </a:rPr>
              <a:t>considerably slower as a result.</a:t>
            </a:r>
          </a:p>
          <a:p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 smtClean="0">
                <a:latin typeface="JansonText-Bold"/>
              </a:rPr>
              <a:t>Fragment Free</a:t>
            </a:r>
            <a:r>
              <a:rPr lang="en-GB" dirty="0" smtClean="0">
                <a:latin typeface="JansonText-Roman"/>
              </a:rPr>
              <a:t>—To </a:t>
            </a:r>
            <a:r>
              <a:rPr lang="en-GB" dirty="0">
                <a:latin typeface="JansonText-Roman"/>
              </a:rPr>
              <a:t>take advantage of the error checking of </a:t>
            </a:r>
            <a:r>
              <a:rPr lang="en-GB" dirty="0" smtClean="0">
                <a:latin typeface="JansonText-Roman"/>
              </a:rPr>
              <a:t>store-and forward switching</a:t>
            </a:r>
            <a:r>
              <a:rPr lang="en-GB" dirty="0">
                <a:latin typeface="JansonText-Roman"/>
              </a:rPr>
              <a:t>, but still offer performance levels nearing that of </a:t>
            </a:r>
            <a:r>
              <a:rPr lang="en-GB" dirty="0" smtClean="0">
                <a:latin typeface="JansonText-Roman"/>
              </a:rPr>
              <a:t>cut through switching</a:t>
            </a:r>
            <a:r>
              <a:rPr lang="en-GB" dirty="0">
                <a:latin typeface="JansonText-Roman"/>
              </a:rPr>
              <a:t>, </a:t>
            </a:r>
            <a:r>
              <a:rPr lang="en-GB" dirty="0" smtClean="0">
                <a:latin typeface="JansonText-Roman"/>
              </a:rPr>
              <a:t>Fragment Free </a:t>
            </a:r>
            <a:r>
              <a:rPr lang="en-GB" dirty="0">
                <a:latin typeface="JansonText-Roman"/>
              </a:rPr>
              <a:t>switching can be used</a:t>
            </a:r>
            <a:r>
              <a:rPr lang="en-GB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 </a:t>
            </a:r>
            <a:r>
              <a:rPr lang="en-GB" dirty="0">
                <a:latin typeface="JansonText-Roman"/>
              </a:rPr>
              <a:t>In </a:t>
            </a:r>
            <a:r>
              <a:rPr lang="en-GB" dirty="0" smtClean="0">
                <a:latin typeface="JansonText-Roman"/>
              </a:rPr>
              <a:t>a Fragment Free-switching </a:t>
            </a:r>
            <a:r>
              <a:rPr lang="en-GB" dirty="0">
                <a:latin typeface="JansonText-Roman"/>
              </a:rPr>
              <a:t>environment, enough of the packet is read </a:t>
            </a:r>
            <a:r>
              <a:rPr lang="en-GB" dirty="0" smtClean="0">
                <a:latin typeface="JansonText-Roman"/>
              </a:rPr>
              <a:t>so that </a:t>
            </a:r>
            <a:r>
              <a:rPr lang="en-GB" dirty="0">
                <a:latin typeface="JansonText-Roman"/>
              </a:rPr>
              <a:t>the switch can determine whether the packet has been involved in </a:t>
            </a:r>
            <a:r>
              <a:rPr lang="en-GB" dirty="0" smtClean="0">
                <a:latin typeface="JansonText-Roman"/>
              </a:rPr>
              <a:t>a collision</a:t>
            </a:r>
            <a:r>
              <a:rPr lang="en-GB" dirty="0">
                <a:latin typeface="JansonText-Roman"/>
              </a:rPr>
              <a:t>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As </a:t>
            </a:r>
            <a:r>
              <a:rPr lang="en-GB" dirty="0">
                <a:latin typeface="JansonText-Roman"/>
              </a:rPr>
              <a:t>soon as the collision status has been determined, the </a:t>
            </a:r>
            <a:r>
              <a:rPr lang="en-GB" dirty="0" smtClean="0">
                <a:latin typeface="JansonText-Roman"/>
              </a:rPr>
              <a:t>packet </a:t>
            </a:r>
            <a:r>
              <a:rPr lang="en-IN" dirty="0" smtClean="0">
                <a:latin typeface="JansonText-Roman"/>
              </a:rPr>
              <a:t>is </a:t>
            </a:r>
            <a:r>
              <a:rPr lang="en-IN" dirty="0">
                <a:latin typeface="JansonText-Roman"/>
              </a:rPr>
              <a:t>forwarded.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176" y="2004357"/>
            <a:ext cx="3365643" cy="331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2678" y="193431"/>
            <a:ext cx="10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SWITCH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5883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71" y="848316"/>
            <a:ext cx="5914222" cy="507831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Layer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2 switches, also called LAN switches or workgroup switches, often </a:t>
            </a:r>
            <a:r>
              <a:rPr lang="en-GB" dirty="0" smtClean="0">
                <a:solidFill>
                  <a:srgbClr val="231F20"/>
                </a:solidFill>
                <a:latin typeface="Sabon-Roman"/>
              </a:rPr>
              <a:t>replace shared hubs.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Like </a:t>
            </a:r>
            <a:r>
              <a:rPr lang="en-GB" dirty="0"/>
              <a:t>bridges, switches connect LAN segments, use a table of MAC addresses to </a:t>
            </a:r>
            <a:r>
              <a:rPr lang="en-GB" dirty="0" smtClean="0"/>
              <a:t>determine the </a:t>
            </a:r>
            <a:r>
              <a:rPr lang="en-GB" dirty="0"/>
              <a:t>segment on which a frame needs to be transmitted, and reduce traffic.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Switches operate </a:t>
            </a:r>
            <a:r>
              <a:rPr lang="en-GB" dirty="0"/>
              <a:t>at much higher speeds than </a:t>
            </a:r>
            <a:r>
              <a:rPr lang="en-GB" dirty="0" smtClean="0"/>
              <a:t>bridges.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 Switches </a:t>
            </a:r>
            <a:r>
              <a:rPr lang="en-GB" dirty="0"/>
              <a:t>are data link layer devices that, like bridges, let multiple physical LAN </a:t>
            </a:r>
            <a:r>
              <a:rPr lang="en-GB" dirty="0" smtClean="0"/>
              <a:t>segments be </a:t>
            </a:r>
            <a:r>
              <a:rPr lang="en-GB" dirty="0"/>
              <a:t>interconnected into single larger networks.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Similar </a:t>
            </a:r>
            <a:r>
              <a:rPr lang="en-GB" dirty="0"/>
              <a:t>to bridges, switches </a:t>
            </a:r>
            <a:r>
              <a:rPr lang="en-GB" dirty="0" smtClean="0"/>
              <a:t>forward and </a:t>
            </a:r>
            <a:r>
              <a:rPr lang="en-GB" dirty="0"/>
              <a:t>flood traffic based on MAC addresses.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Because </a:t>
            </a:r>
            <a:r>
              <a:rPr lang="en-GB" dirty="0"/>
              <a:t>switching is performed </a:t>
            </a:r>
            <a:r>
              <a:rPr lang="en-GB" dirty="0" smtClean="0"/>
              <a:t>in hardware</a:t>
            </a:r>
            <a:r>
              <a:rPr lang="en-GB" dirty="0"/>
              <a:t>, it is significantly faster than the switching function performed by a </a:t>
            </a:r>
            <a:r>
              <a:rPr lang="en-GB" dirty="0" smtClean="0"/>
              <a:t>bridge using </a:t>
            </a:r>
            <a:r>
              <a:rPr lang="en-GB" dirty="0"/>
              <a:t>software. 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Think </a:t>
            </a:r>
            <a:r>
              <a:rPr lang="en-GB" dirty="0"/>
              <a:t>of each switch port as a </a:t>
            </a:r>
            <a:r>
              <a:rPr lang="en-GB" dirty="0" smtClean="0"/>
              <a:t>micro bridge.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 </a:t>
            </a:r>
            <a:r>
              <a:rPr lang="en-GB" dirty="0"/>
              <a:t>Each switch port acts as </a:t>
            </a:r>
            <a:r>
              <a:rPr lang="en-GB" dirty="0" smtClean="0"/>
              <a:t>a separate </a:t>
            </a:r>
            <a:r>
              <a:rPr lang="en-GB" dirty="0"/>
              <a:t>bridge and gives each host the medium’s full bandwidth. This process is </a:t>
            </a:r>
            <a:r>
              <a:rPr lang="en-GB" dirty="0" smtClean="0"/>
              <a:t>called </a:t>
            </a:r>
            <a:r>
              <a:rPr lang="en-IN" b="1" dirty="0" smtClean="0"/>
              <a:t>micro segmentation</a:t>
            </a:r>
            <a:r>
              <a:rPr lang="en-IN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9782" y="351664"/>
            <a:ext cx="337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31F20"/>
                </a:solidFill>
                <a:latin typeface="Univers-Bold"/>
              </a:rPr>
              <a:t>LAYER 2 SWITCH:SUMMARY</a:t>
            </a:r>
            <a:endParaRPr lang="en-IN" b="1" dirty="0">
              <a:solidFill>
                <a:srgbClr val="231F20"/>
              </a:solidFill>
              <a:latin typeface="Univers-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0285" y="1481362"/>
            <a:ext cx="5472436" cy="424731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b="1" i="1" dirty="0">
                <a:solidFill>
                  <a:prstClr val="black"/>
                </a:solidFill>
              </a:rPr>
              <a:t>Micro segmentation </a:t>
            </a:r>
            <a:r>
              <a:rPr lang="en-GB" dirty="0">
                <a:solidFill>
                  <a:prstClr val="black"/>
                </a:solidFill>
              </a:rPr>
              <a:t>allows the creation of private or dedicated segments—one host </a:t>
            </a:r>
            <a:r>
              <a:rPr lang="en-GB" dirty="0" smtClean="0">
                <a:solidFill>
                  <a:prstClr val="black"/>
                </a:solidFill>
              </a:rPr>
              <a:t>per segment.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prstClr val="black"/>
                </a:solidFill>
              </a:rPr>
              <a:t>Each </a:t>
            </a:r>
            <a:r>
              <a:rPr lang="en-GB" dirty="0">
                <a:solidFill>
                  <a:prstClr val="black"/>
                </a:solidFill>
              </a:rPr>
              <a:t>host receives instant access to the full bandwidth and does not have </a:t>
            </a:r>
            <a:r>
              <a:rPr lang="en-GB" dirty="0" smtClean="0">
                <a:solidFill>
                  <a:prstClr val="black"/>
                </a:solidFill>
              </a:rPr>
              <a:t>to compete </a:t>
            </a:r>
            <a:r>
              <a:rPr lang="en-GB" dirty="0">
                <a:solidFill>
                  <a:prstClr val="black"/>
                </a:solidFill>
              </a:rPr>
              <a:t>for available bandwidth with other hosts. </a:t>
            </a:r>
            <a:endParaRPr lang="en-GB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prstClr val="black"/>
                </a:solidFill>
              </a:rPr>
              <a:t>In </a:t>
            </a:r>
            <a:r>
              <a:rPr lang="en-GB" dirty="0">
                <a:solidFill>
                  <a:prstClr val="black"/>
                </a:solidFill>
              </a:rPr>
              <a:t>full-duplex switches, </a:t>
            </a:r>
            <a:r>
              <a:rPr lang="en-GB" dirty="0" smtClean="0">
                <a:solidFill>
                  <a:prstClr val="black"/>
                </a:solidFill>
              </a:rPr>
              <a:t>because only </a:t>
            </a:r>
            <a:r>
              <a:rPr lang="en-GB" dirty="0">
                <a:solidFill>
                  <a:prstClr val="black"/>
                </a:solidFill>
              </a:rPr>
              <a:t>one device is connected to each switch port, collisions do not </a:t>
            </a:r>
            <a:r>
              <a:rPr lang="en-GB" dirty="0" smtClean="0">
                <a:solidFill>
                  <a:prstClr val="black"/>
                </a:solidFill>
              </a:rPr>
              <a:t>occur.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prstClr val="black"/>
                </a:solidFill>
              </a:rPr>
              <a:t>However</a:t>
            </a:r>
            <a:r>
              <a:rPr lang="en-GB" dirty="0">
                <a:solidFill>
                  <a:prstClr val="black"/>
                </a:solidFill>
              </a:rPr>
              <a:t>, as with a bridge, a switch forwards a broadcast message to all the </a:t>
            </a:r>
            <a:r>
              <a:rPr lang="en-GB" dirty="0" smtClean="0">
                <a:solidFill>
                  <a:prstClr val="black"/>
                </a:solidFill>
              </a:rPr>
              <a:t>segments on </a:t>
            </a:r>
            <a:r>
              <a:rPr lang="en-GB" dirty="0">
                <a:solidFill>
                  <a:prstClr val="black"/>
                </a:solidFill>
              </a:rPr>
              <a:t>the switch. </a:t>
            </a:r>
            <a:endParaRPr lang="en-GB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prstClr val="black"/>
                </a:solidFill>
              </a:rPr>
              <a:t>All </a:t>
            </a:r>
            <a:r>
              <a:rPr lang="en-GB" dirty="0">
                <a:solidFill>
                  <a:prstClr val="black"/>
                </a:solidFill>
              </a:rPr>
              <a:t>segments in a switched environment are therefore considered to </a:t>
            </a:r>
            <a:r>
              <a:rPr lang="en-GB" dirty="0" smtClean="0">
                <a:solidFill>
                  <a:prstClr val="black"/>
                </a:solidFill>
              </a:rPr>
              <a:t>be in </a:t>
            </a:r>
            <a:r>
              <a:rPr lang="en-GB" dirty="0">
                <a:solidFill>
                  <a:prstClr val="black"/>
                </a:solidFill>
              </a:rPr>
              <a:t>the same broadcast </a:t>
            </a:r>
            <a:r>
              <a:rPr lang="en-GB" dirty="0" smtClean="0">
                <a:solidFill>
                  <a:prstClr val="black"/>
                </a:solidFill>
              </a:rPr>
              <a:t>domain.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prstClr val="black"/>
                </a:solidFill>
              </a:rPr>
              <a:t>Some </a:t>
            </a:r>
            <a:r>
              <a:rPr lang="en-GB" dirty="0">
                <a:solidFill>
                  <a:prstClr val="black"/>
                </a:solidFill>
              </a:rPr>
              <a:t>switches—mainly high-end and enterprise-level switches—perform </a:t>
            </a:r>
            <a:r>
              <a:rPr lang="en-GB" dirty="0" smtClean="0">
                <a:solidFill>
                  <a:prstClr val="black"/>
                </a:solidFill>
              </a:rPr>
              <a:t>multilayer functioning and it can perform </a:t>
            </a:r>
            <a:r>
              <a:rPr lang="en-GB" dirty="0">
                <a:solidFill>
                  <a:prstClr val="black"/>
                </a:solidFill>
              </a:rPr>
              <a:t>some Layer 3 functions</a:t>
            </a:r>
            <a:r>
              <a:rPr lang="en-GB" dirty="0" smtClean="0">
                <a:solidFill>
                  <a:prstClr val="black"/>
                </a:solidFill>
              </a:rPr>
              <a:t>.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2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6878" y="1506243"/>
            <a:ext cx="8241322" cy="501675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>
                <a:latin typeface="JansonText-Roman"/>
              </a:rPr>
              <a:t>R</a:t>
            </a:r>
            <a:r>
              <a:rPr lang="en-GB" sz="2000" dirty="0" smtClean="0">
                <a:latin typeface="JansonText-Roman"/>
              </a:rPr>
              <a:t>outers </a:t>
            </a:r>
            <a:r>
              <a:rPr lang="en-GB" sz="2000" dirty="0">
                <a:latin typeface="JansonText-Roman"/>
              </a:rPr>
              <a:t>are used to create larger networks </a:t>
            </a:r>
            <a:r>
              <a:rPr lang="en-GB" sz="2000" dirty="0" smtClean="0">
                <a:latin typeface="JansonText-Roman"/>
              </a:rPr>
              <a:t>by joining </a:t>
            </a:r>
            <a:r>
              <a:rPr lang="en-GB" sz="2000" dirty="0">
                <a:latin typeface="JansonText-Roman"/>
              </a:rPr>
              <a:t>two network segments.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A </a:t>
            </a:r>
            <a:r>
              <a:rPr lang="en-GB" sz="2000" dirty="0">
                <a:latin typeface="JansonText-Roman"/>
              </a:rPr>
              <a:t>router can be a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dedicated hardware device </a:t>
            </a:r>
            <a:r>
              <a:rPr lang="en-GB" sz="2000" dirty="0">
                <a:latin typeface="JansonText-Roman"/>
              </a:rPr>
              <a:t>or a </a:t>
            </a:r>
            <a:r>
              <a:rPr lang="en-GB" sz="2000" dirty="0" smtClean="0">
                <a:latin typeface="JansonText-Roman"/>
              </a:rPr>
              <a:t>computer system </a:t>
            </a:r>
            <a:r>
              <a:rPr lang="en-GB" sz="2000" dirty="0">
                <a:latin typeface="JansonText-Roman"/>
              </a:rPr>
              <a:t>with more than one network interface and the </a:t>
            </a:r>
            <a:r>
              <a:rPr lang="en-GB" sz="2000" dirty="0" smtClean="0">
                <a:latin typeface="JansonText-Roman"/>
              </a:rPr>
              <a:t>appropriate routing </a:t>
            </a:r>
            <a:r>
              <a:rPr lang="en-GB" sz="2000" dirty="0">
                <a:latin typeface="JansonText-Roman"/>
              </a:rPr>
              <a:t>software. </a:t>
            </a:r>
            <a:endParaRPr lang="en-GB" sz="20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All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modern network operating systems include the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functionality to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act as a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router</a:t>
            </a:r>
            <a:r>
              <a:rPr lang="en-GB" sz="20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A </a:t>
            </a:r>
            <a:r>
              <a:rPr lang="en-GB" sz="2000" dirty="0">
                <a:latin typeface="JansonText-Roman"/>
              </a:rPr>
              <a:t>router derives its name </a:t>
            </a:r>
            <a:r>
              <a:rPr lang="en-GB" sz="2000" dirty="0" smtClean="0">
                <a:latin typeface="JansonText-Roman"/>
              </a:rPr>
              <a:t>from </a:t>
            </a:r>
            <a:r>
              <a:rPr lang="en-GB" sz="2000" dirty="0">
                <a:latin typeface="JansonText-Roman"/>
              </a:rPr>
              <a:t>the fact that it </a:t>
            </a:r>
            <a:r>
              <a:rPr lang="en-GB" sz="2000" dirty="0" smtClean="0">
                <a:latin typeface="JansonText-Roman"/>
              </a:rPr>
              <a:t>can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route data it receives from one network onto another</a:t>
            </a:r>
            <a:r>
              <a:rPr lang="en-GB" sz="20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When </a:t>
            </a:r>
            <a:r>
              <a:rPr lang="en-GB" sz="2000" dirty="0">
                <a:latin typeface="JansonText-Roman"/>
              </a:rPr>
              <a:t>a router receives a packet of data, it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reads the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header of the packet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to determine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the destination address</a:t>
            </a:r>
            <a:r>
              <a:rPr lang="en-GB" sz="2000" dirty="0">
                <a:latin typeface="JansonText-Roman"/>
              </a:rPr>
              <a:t>. </a:t>
            </a:r>
            <a:endParaRPr lang="en-GB" sz="20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Once </a:t>
            </a:r>
            <a:r>
              <a:rPr lang="en-GB" sz="2000" dirty="0">
                <a:latin typeface="JansonText-Roman"/>
              </a:rPr>
              <a:t>it </a:t>
            </a:r>
            <a:r>
              <a:rPr lang="en-GB" sz="2000" dirty="0" smtClean="0">
                <a:latin typeface="JansonText-Roman"/>
              </a:rPr>
              <a:t>has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determined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the address</a:t>
            </a:r>
            <a:r>
              <a:rPr lang="en-GB" sz="2000" dirty="0">
                <a:latin typeface="JansonText-Roman"/>
              </a:rPr>
              <a:t>, it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looks in its routing table to determine whether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it knows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how to reach the destination</a:t>
            </a:r>
            <a:r>
              <a:rPr lang="en-GB" sz="2000" dirty="0">
                <a:latin typeface="JansonText-Roman"/>
              </a:rPr>
              <a:t> and,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if it does, it forwards the packet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to the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next hop on the route</a:t>
            </a:r>
            <a:r>
              <a:rPr lang="en-GB" sz="2000" dirty="0">
                <a:latin typeface="JansonText-Roman"/>
              </a:rPr>
              <a:t>. </a:t>
            </a:r>
            <a:endParaRPr lang="en-GB" sz="20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JansonText-Roman"/>
              </a:rPr>
              <a:t>The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next hop might be the final destination, or </a:t>
            </a:r>
            <a:r>
              <a:rPr lang="en-GB" sz="2000" dirty="0" smtClean="0">
                <a:solidFill>
                  <a:srgbClr val="FF0000"/>
                </a:solidFill>
                <a:latin typeface="JansonText-Roman"/>
              </a:rPr>
              <a:t>it might </a:t>
            </a:r>
            <a:r>
              <a:rPr lang="en-GB" sz="2000" dirty="0">
                <a:solidFill>
                  <a:srgbClr val="FF0000"/>
                </a:solidFill>
                <a:latin typeface="JansonText-Roman"/>
              </a:rPr>
              <a:t>be another router</a:t>
            </a:r>
            <a:r>
              <a:rPr lang="en-GB" sz="2000" dirty="0">
                <a:latin typeface="JansonText-Roman"/>
              </a:rPr>
              <a:t>. 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45723" y="589084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/>
              <a:t>ROUTER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61803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031" y="1283704"/>
            <a:ext cx="11394831" cy="483209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JansonText-Roman"/>
              </a:rPr>
              <a:t>In </a:t>
            </a:r>
            <a:r>
              <a:rPr lang="en-GB" sz="2800" dirty="0">
                <a:latin typeface="JansonText-Roman"/>
              </a:rPr>
              <a:t>environments that use </a:t>
            </a:r>
            <a:r>
              <a:rPr lang="en-GB" sz="2800" i="1" dirty="0">
                <a:solidFill>
                  <a:srgbClr val="FF0000"/>
                </a:solidFill>
                <a:latin typeface="JansonText-Italic"/>
              </a:rPr>
              <a:t>static routing</a:t>
            </a:r>
            <a:r>
              <a:rPr lang="en-GB" sz="2800" dirty="0">
                <a:latin typeface="JansonText-Roman"/>
              </a:rPr>
              <a:t>,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routes</a:t>
            </a:r>
            <a:r>
              <a:rPr lang="en-GB" sz="2800" dirty="0">
                <a:latin typeface="JansonText-Roman"/>
              </a:rPr>
              <a:t> and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route information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are entered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into the routing tables manually</a:t>
            </a:r>
            <a:r>
              <a:rPr lang="en-GB" sz="28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JansonText-Roman"/>
              </a:rPr>
              <a:t> </a:t>
            </a:r>
            <a:r>
              <a:rPr lang="en-GB" sz="2800" dirty="0">
                <a:latin typeface="JansonText-Roman"/>
              </a:rPr>
              <a:t>Not only can this be a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time-consuming task</a:t>
            </a:r>
            <a:r>
              <a:rPr lang="en-GB" sz="2800" dirty="0">
                <a:latin typeface="JansonText-Roman"/>
              </a:rPr>
              <a:t>, but also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errors are more common</a:t>
            </a:r>
            <a:r>
              <a:rPr lang="en-GB" sz="2800" dirty="0">
                <a:latin typeface="JansonText-Roman"/>
              </a:rPr>
              <a:t>. Additionally, when there is </a:t>
            </a:r>
            <a:r>
              <a:rPr lang="en-GB" sz="2800" dirty="0" smtClean="0">
                <a:latin typeface="JansonText-Roman"/>
              </a:rPr>
              <a:t>a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change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in the layout</a:t>
            </a:r>
            <a:r>
              <a:rPr lang="en-GB" sz="2800" dirty="0">
                <a:latin typeface="JansonText-Roman"/>
              </a:rPr>
              <a:t>, or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topology</a:t>
            </a:r>
            <a:r>
              <a:rPr lang="en-GB" sz="2800" dirty="0">
                <a:latin typeface="JansonText-Roman"/>
              </a:rPr>
              <a:t>,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of the network</a:t>
            </a:r>
            <a:r>
              <a:rPr lang="en-GB" sz="2800" dirty="0" smtClean="0">
                <a:latin typeface="JansonText-Roman"/>
              </a:rPr>
              <a:t>,.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statically configured routers must be manually updated with the changes</a:t>
            </a:r>
            <a:endParaRPr lang="en-GB" sz="28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JansonText-Roman"/>
              </a:rPr>
              <a:t>Again</a:t>
            </a:r>
            <a:r>
              <a:rPr lang="en-GB" sz="2800" dirty="0">
                <a:latin typeface="JansonText-Roman"/>
              </a:rPr>
              <a:t>, this is a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time consuming </a:t>
            </a:r>
            <a:r>
              <a:rPr lang="en-GB" sz="2800" dirty="0" smtClean="0">
                <a:latin typeface="JansonText-Roman"/>
              </a:rPr>
              <a:t>and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potentially error-laden task</a:t>
            </a:r>
            <a:r>
              <a:rPr lang="en-GB" sz="28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JansonText-Roman"/>
              </a:rPr>
              <a:t> </a:t>
            </a:r>
            <a:r>
              <a:rPr lang="en-GB" sz="2800" dirty="0">
                <a:latin typeface="JansonText-Roman"/>
              </a:rPr>
              <a:t>For these reasons,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static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routing is </a:t>
            </a:r>
            <a:r>
              <a:rPr lang="en-GB" sz="2800" dirty="0">
                <a:solidFill>
                  <a:srgbClr val="FF0000"/>
                </a:solidFill>
                <a:latin typeface="JansonText-Roman"/>
              </a:rPr>
              <a:t>suited to only the smallest environments with perhaps just one or </a:t>
            </a:r>
            <a:r>
              <a:rPr lang="en-GB" sz="2800" dirty="0" smtClean="0">
                <a:solidFill>
                  <a:srgbClr val="FF0000"/>
                </a:solidFill>
                <a:latin typeface="JansonText-Roman"/>
              </a:rPr>
              <a:t>two routers</a:t>
            </a:r>
            <a:r>
              <a:rPr lang="en-GB" sz="28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JansonText-Roman"/>
              </a:rPr>
              <a:t>A </a:t>
            </a:r>
            <a:r>
              <a:rPr lang="en-GB" sz="2800" dirty="0">
                <a:latin typeface="JansonText-Roman"/>
              </a:rPr>
              <a:t>far more practical solution, particularly in larger environments, </a:t>
            </a:r>
            <a:r>
              <a:rPr lang="en-GB" sz="2800" dirty="0" smtClean="0">
                <a:latin typeface="JansonText-Roman"/>
              </a:rPr>
              <a:t>is </a:t>
            </a:r>
            <a:r>
              <a:rPr lang="en-IN" sz="2800" dirty="0" smtClean="0">
                <a:latin typeface="JansonText-Roman"/>
              </a:rPr>
              <a:t>to </a:t>
            </a:r>
            <a:r>
              <a:rPr lang="en-IN" sz="2800" dirty="0">
                <a:latin typeface="JansonText-Roman"/>
              </a:rPr>
              <a:t>use dynamic routing.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001593" y="553888"/>
            <a:ext cx="211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latin typeface="Helvetica-Condensed-Bold"/>
              </a:rPr>
              <a:t>STATIC ROUTING</a:t>
            </a:r>
            <a:endParaRPr lang="en-IN" b="1" dirty="0">
              <a:latin typeface="Helvetica-Condensed-Bold"/>
            </a:endParaRPr>
          </a:p>
        </p:txBody>
      </p:sp>
    </p:spTree>
    <p:extLst>
      <p:ext uri="{BB962C8B-B14F-4D97-AF65-F5344CB8AC3E}">
        <p14:creationId xmlns:p14="http://schemas.microsoft.com/office/powerpoint/2010/main" val="414447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461" y="1232864"/>
            <a:ext cx="5884985" cy="489364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 smtClean="0">
                <a:latin typeface="Helvetica-Condensed-Bold"/>
              </a:rPr>
              <a:t>Dynamic Routing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>
                <a:latin typeface="JansonText-Roman"/>
              </a:rPr>
              <a:t>In a </a:t>
            </a:r>
            <a:r>
              <a:rPr lang="en-GB" sz="2400" i="1" dirty="0">
                <a:latin typeface="JansonText-Italic"/>
              </a:rPr>
              <a:t>dynamic routing </a:t>
            </a:r>
            <a:r>
              <a:rPr lang="en-GB" sz="2400" dirty="0">
                <a:latin typeface="JansonText-Roman"/>
              </a:rPr>
              <a:t>environment, routers use special routing protocols </a:t>
            </a:r>
            <a:r>
              <a:rPr lang="en-GB" sz="2400" dirty="0" smtClean="0">
                <a:latin typeface="JansonText-Roman"/>
              </a:rPr>
              <a:t>to communicate.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JansonText-Roman"/>
              </a:rPr>
              <a:t>The </a:t>
            </a:r>
            <a:r>
              <a:rPr lang="en-GB" sz="2400" dirty="0">
                <a:latin typeface="JansonText-Roman"/>
              </a:rPr>
              <a:t>purpose of these protocols is simple; they </a:t>
            </a:r>
            <a:r>
              <a:rPr lang="en-GB" sz="2400" dirty="0">
                <a:solidFill>
                  <a:srgbClr val="FF0000"/>
                </a:solidFill>
                <a:latin typeface="JansonText-Roman"/>
              </a:rPr>
              <a:t>enable </a:t>
            </a:r>
            <a:r>
              <a:rPr lang="en-GB" sz="2400" dirty="0" smtClean="0">
                <a:solidFill>
                  <a:srgbClr val="FF0000"/>
                </a:solidFill>
                <a:latin typeface="JansonText-Roman"/>
              </a:rPr>
              <a:t>routers to </a:t>
            </a:r>
            <a:r>
              <a:rPr lang="en-GB" sz="2400" dirty="0">
                <a:solidFill>
                  <a:srgbClr val="FF0000"/>
                </a:solidFill>
                <a:latin typeface="JansonText-Roman"/>
              </a:rPr>
              <a:t>pass on information about themselves to other routers so that </a:t>
            </a:r>
            <a:r>
              <a:rPr lang="en-GB" sz="2400" dirty="0" smtClean="0">
                <a:solidFill>
                  <a:srgbClr val="FF0000"/>
                </a:solidFill>
                <a:latin typeface="JansonText-Roman"/>
              </a:rPr>
              <a:t>other routers </a:t>
            </a:r>
            <a:r>
              <a:rPr lang="en-GB" sz="2400" dirty="0">
                <a:solidFill>
                  <a:srgbClr val="FF0000"/>
                </a:solidFill>
                <a:latin typeface="JansonText-Roman"/>
              </a:rPr>
              <a:t>can build routing tables</a:t>
            </a:r>
            <a:r>
              <a:rPr lang="en-GB" sz="2400" dirty="0">
                <a:latin typeface="JansonText-Roman"/>
              </a:rPr>
              <a:t>. </a:t>
            </a:r>
            <a:endParaRPr lang="en-GB" sz="24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JansonText-Roman"/>
              </a:rPr>
              <a:t>There </a:t>
            </a:r>
            <a:r>
              <a:rPr lang="en-GB" sz="2400" dirty="0">
                <a:latin typeface="JansonText-Roman"/>
              </a:rPr>
              <a:t>are two types of routing </a:t>
            </a:r>
            <a:r>
              <a:rPr lang="en-GB" sz="2400" dirty="0" smtClean="0">
                <a:latin typeface="JansonText-Roman"/>
              </a:rPr>
              <a:t>protocols used—the </a:t>
            </a:r>
            <a:r>
              <a:rPr lang="en-GB" sz="2400" dirty="0">
                <a:solidFill>
                  <a:srgbClr val="FF0000"/>
                </a:solidFill>
                <a:latin typeface="JansonText-Roman"/>
              </a:rPr>
              <a:t>older distance vector protocols</a:t>
            </a:r>
            <a:r>
              <a:rPr lang="en-GB" sz="2400" dirty="0">
                <a:latin typeface="JansonText-Roman"/>
              </a:rPr>
              <a:t> and the </a:t>
            </a:r>
            <a:r>
              <a:rPr lang="en-GB" sz="2400" dirty="0">
                <a:solidFill>
                  <a:srgbClr val="FF0000"/>
                </a:solidFill>
                <a:latin typeface="JansonText-Roman"/>
              </a:rPr>
              <a:t>newer link state protocols</a:t>
            </a:r>
            <a:r>
              <a:rPr lang="en-GB" sz="2400" dirty="0">
                <a:latin typeface="JansonText-Roman"/>
              </a:rPr>
              <a:t>.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902" y="1232863"/>
            <a:ext cx="5162550" cy="489364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08883" y="342872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>
                <a:latin typeface="Helvetica-Condensed-Bold"/>
              </a:rPr>
              <a:t>DYNAMIC ROUTING</a:t>
            </a:r>
            <a:endParaRPr lang="en-IN" b="1" u="sng" dirty="0">
              <a:latin typeface="Helvetica-Condensed-Bold"/>
            </a:endParaRPr>
          </a:p>
        </p:txBody>
      </p:sp>
    </p:spTree>
    <p:extLst>
      <p:ext uri="{BB962C8B-B14F-4D97-AF65-F5344CB8AC3E}">
        <p14:creationId xmlns:p14="http://schemas.microsoft.com/office/powerpoint/2010/main" val="406609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4639" y="1209231"/>
            <a:ext cx="11878408" cy="526297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distance vector routing protocols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 (RIP).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running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routing protocols operate by having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router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updates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all the other routers it knows about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routers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connected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are used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routers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compile their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are sent out automatically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30 or 60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interval depends on the routing protocol being used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updates, routers can also be configured to send a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change in the network topology is detected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process by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of a change in the network topology is known as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17024" y="465993"/>
            <a:ext cx="3199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/>
              <a:t>DISTANCE VECTOR ROUTING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667652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955" y="1052734"/>
            <a:ext cx="11254153" cy="550920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>
                <a:latin typeface="JansonText-Roman"/>
              </a:rPr>
              <a:t>Although distance vector protocols are capable of maintaining routing </a:t>
            </a:r>
            <a:r>
              <a:rPr lang="en-GB" sz="2200" dirty="0" smtClean="0">
                <a:latin typeface="JansonText-Roman"/>
              </a:rPr>
              <a:t>tables, they </a:t>
            </a:r>
            <a:r>
              <a:rPr lang="en-GB" sz="2200" dirty="0">
                <a:latin typeface="JansonText-Roman"/>
              </a:rPr>
              <a:t>have three </a:t>
            </a:r>
            <a:r>
              <a:rPr lang="en-GB" sz="2200" dirty="0" smtClean="0">
                <a:latin typeface="JansonText-Roman"/>
              </a:rPr>
              <a:t>problems.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>
                <a:latin typeface="JansonText-Roman"/>
              </a:rPr>
              <a:t>The </a:t>
            </a:r>
            <a:r>
              <a:rPr lang="en-GB" sz="2200" dirty="0">
                <a:latin typeface="JansonText-Roman"/>
              </a:rPr>
              <a:t>first is that the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periodic update system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can make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the update process very slow</a:t>
            </a:r>
            <a:r>
              <a:rPr lang="en-GB" sz="2200" dirty="0">
                <a:latin typeface="JansonText-Roman"/>
              </a:rPr>
              <a:t>. </a:t>
            </a:r>
            <a:endParaRPr lang="en-GB" sz="22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>
                <a:latin typeface="JansonText-Roman"/>
              </a:rPr>
              <a:t>The </a:t>
            </a:r>
            <a:r>
              <a:rPr lang="en-GB" sz="2200" dirty="0">
                <a:latin typeface="JansonText-Roman"/>
              </a:rPr>
              <a:t>second problem is that the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periodic updates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can create large amounts of network traffic</a:t>
            </a:r>
            <a:r>
              <a:rPr lang="en-GB" sz="2200" dirty="0">
                <a:latin typeface="JansonText-Roman"/>
              </a:rPr>
              <a:t>—much of the </a:t>
            </a:r>
            <a:r>
              <a:rPr lang="en-GB" sz="2200" dirty="0" smtClean="0">
                <a:latin typeface="JansonText-Roman"/>
              </a:rPr>
              <a:t>time unnecessarily </a:t>
            </a:r>
            <a:r>
              <a:rPr lang="en-GB" sz="2200" dirty="0">
                <a:latin typeface="JansonText-Roman"/>
              </a:rPr>
              <a:t>as the topology of the network should rarely change. </a:t>
            </a:r>
            <a:endParaRPr lang="en-GB" sz="22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>
                <a:latin typeface="JansonText-Roman"/>
              </a:rPr>
              <a:t>The last, and </a:t>
            </a:r>
            <a:r>
              <a:rPr lang="en-GB" sz="2200" dirty="0">
                <a:latin typeface="JansonText-Roman"/>
              </a:rPr>
              <a:t>perhaps more significant, problem is that because the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routers only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know about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the next hop in the journey</a:t>
            </a:r>
            <a:r>
              <a:rPr lang="en-GB" sz="2200" dirty="0">
                <a:latin typeface="JansonText-Roman"/>
              </a:rPr>
              <a:t>, incorrect information can be </a:t>
            </a:r>
            <a:r>
              <a:rPr lang="en-GB" sz="2200" dirty="0" smtClean="0">
                <a:latin typeface="JansonText-Roman"/>
              </a:rPr>
              <a:t>propagated between </a:t>
            </a:r>
            <a:r>
              <a:rPr lang="en-GB" sz="2200" dirty="0">
                <a:latin typeface="JansonText-Roman"/>
              </a:rPr>
              <a:t>routers, creating routing </a:t>
            </a:r>
            <a:r>
              <a:rPr lang="en-GB" sz="2200" dirty="0" smtClean="0">
                <a:latin typeface="JansonText-Roman"/>
              </a:rPr>
              <a:t>loops.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>
                <a:latin typeface="JansonText-Roman"/>
              </a:rPr>
              <a:t>Two </a:t>
            </a:r>
            <a:r>
              <a:rPr lang="en-GB" sz="2200" dirty="0">
                <a:latin typeface="JansonText-Roman"/>
              </a:rPr>
              <a:t>strategies are used to combat this last problem. One, </a:t>
            </a:r>
            <a:r>
              <a:rPr lang="en-GB" sz="2200" i="1" dirty="0">
                <a:solidFill>
                  <a:srgbClr val="FF0000"/>
                </a:solidFill>
                <a:latin typeface="JansonText-Italic"/>
              </a:rPr>
              <a:t>split horizon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,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works by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preventing the router from advertising a route back to the other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router from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which it was learned</a:t>
            </a:r>
            <a:r>
              <a:rPr lang="en-GB" sz="2200" dirty="0">
                <a:latin typeface="JansonText-Roman"/>
              </a:rPr>
              <a:t>. </a:t>
            </a:r>
            <a:endParaRPr lang="en-GB" sz="22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>
                <a:latin typeface="JansonText-Roman"/>
              </a:rPr>
              <a:t>The </a:t>
            </a:r>
            <a:r>
              <a:rPr lang="en-GB" sz="2200" dirty="0">
                <a:latin typeface="JansonText-Roman"/>
              </a:rPr>
              <a:t>other, </a:t>
            </a:r>
            <a:r>
              <a:rPr lang="en-GB" sz="2200" i="1" dirty="0">
                <a:solidFill>
                  <a:srgbClr val="FF0000"/>
                </a:solidFill>
                <a:latin typeface="JansonText-Italic"/>
              </a:rPr>
              <a:t>poison reverse </a:t>
            </a:r>
            <a:r>
              <a:rPr lang="en-GB" sz="2200" dirty="0">
                <a:latin typeface="JansonText-Roman"/>
              </a:rPr>
              <a:t>(also called split </a:t>
            </a:r>
            <a:r>
              <a:rPr lang="en-GB" sz="2200" dirty="0" smtClean="0">
                <a:latin typeface="JansonText-Roman"/>
              </a:rPr>
              <a:t>horizon with </a:t>
            </a:r>
            <a:r>
              <a:rPr lang="en-GB" sz="2200" dirty="0">
                <a:latin typeface="JansonText-Roman"/>
              </a:rPr>
              <a:t>poison reverse),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dictates that the route </a:t>
            </a:r>
            <a:r>
              <a:rPr lang="en-GB" sz="2200" i="1" dirty="0">
                <a:solidFill>
                  <a:srgbClr val="FF0000"/>
                </a:solidFill>
                <a:latin typeface="JansonText-Italic"/>
              </a:rPr>
              <a:t>is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advertised back on the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interface from </a:t>
            </a:r>
            <a:r>
              <a:rPr lang="en-GB" sz="2200" dirty="0">
                <a:solidFill>
                  <a:srgbClr val="FF0000"/>
                </a:solidFill>
                <a:latin typeface="JansonText-Roman"/>
              </a:rPr>
              <a:t>which it was learned, but that it has a </a:t>
            </a:r>
            <a:r>
              <a:rPr lang="en-GB" sz="2200" dirty="0" smtClean="0">
                <a:solidFill>
                  <a:srgbClr val="FF0000"/>
                </a:solidFill>
                <a:latin typeface="JansonText-Roman"/>
              </a:rPr>
              <a:t>metric </a:t>
            </a:r>
            <a:r>
              <a:rPr lang="en-GB" sz="2200" dirty="0" smtClean="0">
                <a:solidFill>
                  <a:srgbClr val="FF0000"/>
                </a:solidFill>
              </a:rPr>
              <a:t>of </a:t>
            </a:r>
            <a:r>
              <a:rPr lang="en-GB" sz="2200" dirty="0">
                <a:solidFill>
                  <a:srgbClr val="FF0000"/>
                </a:solidFill>
              </a:rPr>
              <a:t>16</a:t>
            </a:r>
            <a:r>
              <a:rPr lang="en-GB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200" dirty="0" smtClean="0"/>
              <a:t>Metric </a:t>
            </a:r>
            <a:r>
              <a:rPr lang="en-GB" sz="2200" dirty="0"/>
              <a:t>of 16 is </a:t>
            </a:r>
            <a:r>
              <a:rPr lang="en-GB" sz="2200" dirty="0">
                <a:solidFill>
                  <a:srgbClr val="FF0000"/>
                </a:solidFill>
              </a:rPr>
              <a:t>considered an unreachable destination</a:t>
            </a:r>
            <a:r>
              <a:rPr lang="en-GB" sz="2200" dirty="0" smtClean="0"/>
              <a:t>.</a:t>
            </a:r>
            <a:endParaRPr lang="en-GB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789484" y="395654"/>
            <a:ext cx="427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DISTANCE VECTOR PROTOCOLS: PROBLEMS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05025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732" y="923054"/>
            <a:ext cx="11623431" cy="540147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Link </a:t>
            </a:r>
            <a:r>
              <a:rPr lang="en-GB" sz="2300" dirty="0">
                <a:latin typeface="JansonText-Roman"/>
              </a:rPr>
              <a:t>state routing works quite differently from distance vector-based </a:t>
            </a:r>
            <a:r>
              <a:rPr lang="en-GB" sz="2300" dirty="0" smtClean="0">
                <a:latin typeface="JansonText-Roman"/>
              </a:rPr>
              <a:t>routing.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Rather </a:t>
            </a:r>
            <a:r>
              <a:rPr lang="en-GB" sz="2300" dirty="0">
                <a:latin typeface="JansonText-Roman"/>
              </a:rPr>
              <a:t>than each router telling each other connected router about </a:t>
            </a:r>
            <a:r>
              <a:rPr lang="en-GB" sz="2300" dirty="0" smtClean="0">
                <a:latin typeface="JansonText-Roman"/>
              </a:rPr>
              <a:t>the routes </a:t>
            </a:r>
            <a:r>
              <a:rPr lang="en-GB" sz="2300" dirty="0">
                <a:latin typeface="JansonText-Roman"/>
              </a:rPr>
              <a:t>it is aware of, routers in a link state environment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send out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special packets</a:t>
            </a:r>
            <a:r>
              <a:rPr lang="en-GB" sz="2300" dirty="0">
                <a:latin typeface="JansonText-Roman"/>
              </a:rPr>
              <a:t>, called </a:t>
            </a:r>
            <a:r>
              <a:rPr lang="en-GB" sz="2300" i="1" dirty="0">
                <a:solidFill>
                  <a:srgbClr val="FF0000"/>
                </a:solidFill>
                <a:latin typeface="JansonText-Italic"/>
              </a:rPr>
              <a:t>link state advertisements</a:t>
            </a:r>
            <a:r>
              <a:rPr lang="en-GB" sz="2300" i="1" dirty="0">
                <a:latin typeface="JansonText-Italic"/>
              </a:rPr>
              <a:t> (LSA)</a:t>
            </a:r>
            <a:r>
              <a:rPr lang="en-GB" sz="2300" dirty="0">
                <a:latin typeface="JansonText-Roman"/>
              </a:rPr>
              <a:t>, which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contain information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only about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that router</a:t>
            </a:r>
            <a:r>
              <a:rPr lang="en-GB" sz="2300" dirty="0">
                <a:latin typeface="JansonText-Roman"/>
              </a:rPr>
              <a:t>. </a:t>
            </a:r>
            <a:endParaRPr lang="en-GB" sz="2300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These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LSAs are forwarded to all the routers </a:t>
            </a:r>
            <a:r>
              <a:rPr lang="en-GB" sz="2300" dirty="0">
                <a:latin typeface="JansonText-Roman"/>
              </a:rPr>
              <a:t>on </a:t>
            </a:r>
            <a:r>
              <a:rPr lang="en-GB" sz="2300" dirty="0" smtClean="0">
                <a:latin typeface="JansonText-Roman"/>
              </a:rPr>
              <a:t>the network</a:t>
            </a:r>
            <a:r>
              <a:rPr lang="en-GB" sz="2300" dirty="0">
                <a:latin typeface="JansonText-Roman"/>
              </a:rPr>
              <a:t>, which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enables them to build a map of the entire network</a:t>
            </a:r>
            <a:r>
              <a:rPr lang="en-GB" sz="23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 The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advertisements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are sent when the router is first brought onto the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network </a:t>
            </a:r>
            <a:r>
              <a:rPr lang="en-GB" sz="2300" dirty="0" smtClean="0">
                <a:latin typeface="JansonText-Roman"/>
              </a:rPr>
              <a:t>and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when a change in the topology is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detected</a:t>
            </a:r>
            <a:r>
              <a:rPr lang="en-GB" sz="23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Of </a:t>
            </a:r>
            <a:r>
              <a:rPr lang="en-GB" sz="2300" dirty="0">
                <a:latin typeface="JansonText-Roman"/>
              </a:rPr>
              <a:t>the two (distance vector and link state),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distance vector routing is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better suited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to small networks</a:t>
            </a:r>
            <a:r>
              <a:rPr lang="en-GB" sz="2300" dirty="0">
                <a:latin typeface="JansonText-Roman"/>
              </a:rPr>
              <a:t> and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link state routing to larger ones</a:t>
            </a:r>
            <a:r>
              <a:rPr lang="en-GB" sz="23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 </a:t>
            </a:r>
            <a:r>
              <a:rPr lang="en-GB" sz="2300" dirty="0">
                <a:latin typeface="JansonText-Roman"/>
              </a:rPr>
              <a:t>Link state </a:t>
            </a:r>
            <a:r>
              <a:rPr lang="en-GB" sz="2300" dirty="0" smtClean="0">
                <a:latin typeface="JansonText-Roman"/>
              </a:rPr>
              <a:t>protocols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do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not suffer from the constant updates </a:t>
            </a:r>
            <a:r>
              <a:rPr lang="en-GB" sz="2300" dirty="0">
                <a:latin typeface="JansonText-Roman"/>
              </a:rPr>
              <a:t>and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limited hop count</a:t>
            </a:r>
            <a:r>
              <a:rPr lang="en-GB" sz="2300" dirty="0">
                <a:latin typeface="JansonText-Roman"/>
              </a:rPr>
              <a:t>, </a:t>
            </a:r>
            <a:r>
              <a:rPr lang="en-GB" sz="2300" dirty="0" smtClean="0">
                <a:latin typeface="JansonText-Roman"/>
              </a:rPr>
              <a:t>and they </a:t>
            </a:r>
            <a:r>
              <a:rPr lang="en-GB" sz="2300" dirty="0">
                <a:latin typeface="JansonText-Roman"/>
              </a:rPr>
              <a:t>are also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quicker to correct themselves </a:t>
            </a:r>
            <a:r>
              <a:rPr lang="en-GB" sz="2300" dirty="0">
                <a:latin typeface="JansonText-Roman"/>
              </a:rPr>
              <a:t>(to converge)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when the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network </a:t>
            </a:r>
            <a:r>
              <a:rPr lang="en-IN" sz="2300" dirty="0" smtClean="0">
                <a:solidFill>
                  <a:srgbClr val="FF0000"/>
                </a:solidFill>
                <a:latin typeface="JansonText-Roman"/>
              </a:rPr>
              <a:t>topology changes</a:t>
            </a:r>
            <a:r>
              <a:rPr lang="en-IN" sz="2300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300" dirty="0" smtClean="0">
                <a:latin typeface="JansonText-Roman"/>
              </a:rPr>
              <a:t>On </a:t>
            </a:r>
            <a:r>
              <a:rPr lang="en-GB" sz="2300" dirty="0">
                <a:latin typeface="JansonText-Roman"/>
              </a:rPr>
              <a:t>TCP/IP networks, the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most commonly used link state routing </a:t>
            </a:r>
            <a:r>
              <a:rPr lang="en-GB" sz="2300" dirty="0" smtClean="0">
                <a:solidFill>
                  <a:srgbClr val="FF0000"/>
                </a:solidFill>
                <a:latin typeface="JansonText-Roman"/>
              </a:rPr>
              <a:t>protocol is </a:t>
            </a:r>
            <a:r>
              <a:rPr lang="en-GB" sz="2300" dirty="0">
                <a:solidFill>
                  <a:srgbClr val="FF0000"/>
                </a:solidFill>
                <a:latin typeface="JansonText-Roman"/>
              </a:rPr>
              <a:t>the Open Shortest Path First </a:t>
            </a:r>
            <a:r>
              <a:rPr lang="en-GB" sz="2300" dirty="0">
                <a:latin typeface="JansonText-Roman"/>
              </a:rPr>
              <a:t>(OSPF). </a:t>
            </a:r>
            <a:endParaRPr lang="en-GB" sz="2300" dirty="0" smtClean="0">
              <a:latin typeface="JansonText-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12656" y="298911"/>
            <a:ext cx="2638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>
                <a:latin typeface="Helvetica-Condensed-Bold"/>
              </a:rPr>
              <a:t>LINK STATE ROUTING</a:t>
            </a:r>
            <a:endParaRPr lang="en-IN" b="1" u="sng" dirty="0">
              <a:latin typeface="Helvetica-Condensed-Bold"/>
            </a:endParaRPr>
          </a:p>
        </p:txBody>
      </p:sp>
    </p:spTree>
    <p:extLst>
      <p:ext uri="{BB962C8B-B14F-4D97-AF65-F5344CB8AC3E}">
        <p14:creationId xmlns:p14="http://schemas.microsoft.com/office/powerpoint/2010/main" val="247354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4462" y="1063437"/>
            <a:ext cx="4838699" cy="532453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device that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one data format to another is called a </a:t>
            </a:r>
            <a:r>
              <a:rPr lang="en-GB" sz="20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gateways include a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that translates data from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network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to another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that converts between two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systems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that converts between two dissimilar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 about a gateway is that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data format is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translated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itself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cases,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gateway functionality is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I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gateway refers to </a:t>
            </a:r>
            <a:r>
              <a:rPr lang="en-GB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router </a:t>
            </a:r>
            <a:r>
              <a:rPr lang="en-GB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which all network transmissions not destined for the local network are sent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3644" y="909550"/>
            <a:ext cx="6137031" cy="563231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CSU/DSU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Channel Service Unit/Digital Service Unit (CSU/DSU), sometimes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Unit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device that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digital signal format used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LANs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one used on WANs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is necessary because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on WANs are different from those used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CSU/DSU sits between the LAN and the access point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telecommunications company.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manufacturers are now </a:t>
            </a:r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CSU/DSU 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their products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930" y="281381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GATEWAYS</a:t>
            </a:r>
            <a:endParaRPr lang="en-IN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966597" y="3604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CSU/DSU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05009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22157" y="184638"/>
            <a:ext cx="4110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/>
              <a:t>NETWORKING DEVICES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3461" y="1055077"/>
            <a:ext cx="5908431" cy="52629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Equipment that connects directly to a network segment is called a </a:t>
            </a:r>
            <a:r>
              <a:rPr lang="en-GB" sz="2400" i="1" dirty="0"/>
              <a:t>device</a:t>
            </a:r>
            <a:r>
              <a:rPr lang="en-GB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/>
              <a:t> These devices </a:t>
            </a:r>
            <a:r>
              <a:rPr lang="en-GB" sz="2400" dirty="0"/>
              <a:t>are broken into two classifications: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400" b="1" dirty="0" smtClean="0"/>
              <a:t>End </a:t>
            </a:r>
            <a:r>
              <a:rPr lang="en-GB" sz="2400" b="1" dirty="0"/>
              <a:t>user devices</a:t>
            </a:r>
            <a:r>
              <a:rPr lang="en-GB" sz="2400" dirty="0"/>
              <a:t>—Include computers, printers, scanners, and other devices </a:t>
            </a:r>
            <a:r>
              <a:rPr lang="en-GB" sz="2400" dirty="0" smtClean="0"/>
              <a:t>that provide </a:t>
            </a:r>
            <a:r>
              <a:rPr lang="en-GB" sz="2400" dirty="0"/>
              <a:t>services directly to the </a:t>
            </a:r>
            <a:r>
              <a:rPr lang="en-GB" sz="2400" dirty="0" smtClean="0"/>
              <a:t>user.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400" b="1" dirty="0" smtClean="0"/>
              <a:t>Network </a:t>
            </a:r>
            <a:r>
              <a:rPr lang="en-GB" sz="2400" b="1" dirty="0"/>
              <a:t>devices</a:t>
            </a:r>
            <a:r>
              <a:rPr lang="en-GB" sz="2400" dirty="0"/>
              <a:t>—Include all devices that connect the end-user devices to </a:t>
            </a:r>
            <a:r>
              <a:rPr lang="en-GB" sz="2400" dirty="0" smtClean="0"/>
              <a:t>allow </a:t>
            </a:r>
            <a:r>
              <a:rPr lang="en-IN" sz="2400" dirty="0" smtClean="0"/>
              <a:t>them </a:t>
            </a:r>
            <a:r>
              <a:rPr lang="en-IN" sz="2400" dirty="0"/>
              <a:t>to communicate.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End-user devices that provide users with a connection to the network are also </a:t>
            </a:r>
            <a:r>
              <a:rPr lang="en-GB" sz="2400" dirty="0" smtClean="0"/>
              <a:t>called </a:t>
            </a:r>
            <a:r>
              <a:rPr lang="en-IN" sz="2400" i="1" dirty="0" smtClean="0"/>
              <a:t>hosts</a:t>
            </a:r>
            <a:r>
              <a:rPr lang="en-IN" sz="24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70" y="84089"/>
            <a:ext cx="3420205" cy="26794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7670" y="2601786"/>
            <a:ext cx="3271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31F20"/>
                </a:solidFill>
                <a:latin typeface="Univers"/>
              </a:rPr>
              <a:t>End-User Device: Workstation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050763" y="3099604"/>
            <a:ext cx="6096000" cy="313932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There are no standardized symbols for end-user devices in the networking industry.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They bear a resemblance to the real device to allow for quick recognition.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Network devices provide transport for the data that needs to be transferred between </a:t>
            </a:r>
            <a:r>
              <a:rPr lang="en-IN" dirty="0" smtClean="0">
                <a:solidFill>
                  <a:srgbClr val="231F20"/>
                </a:solidFill>
                <a:latin typeface="Sabon-Roman"/>
              </a:rPr>
              <a:t>end-user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rgbClr val="231F20"/>
                </a:solidFill>
                <a:latin typeface="Sabon-Roman"/>
              </a:rPr>
              <a:t>Network devices extend cable connections, concentrate connections, </a:t>
            </a:r>
            <a:r>
              <a:rPr lang="en-GB" dirty="0" smtClean="0">
                <a:solidFill>
                  <a:srgbClr val="231F20"/>
                </a:solidFill>
                <a:latin typeface="Sabon-Roman"/>
              </a:rPr>
              <a:t>convert data formats, and manage data transfers.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Examples of devices that perform these functions are repeaters, hubs, bridges, switches, and routers.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35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64" y="1058103"/>
            <a:ext cx="8634044" cy="535531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APs </a:t>
            </a:r>
            <a:r>
              <a:rPr lang="en-GB" dirty="0">
                <a:latin typeface="JansonText-Roman"/>
              </a:rPr>
              <a:t>are typically a </a:t>
            </a:r>
            <a:r>
              <a:rPr lang="en-GB" dirty="0" smtClean="0">
                <a:latin typeface="JansonText-Roman"/>
              </a:rPr>
              <a:t>separate network </a:t>
            </a:r>
            <a:r>
              <a:rPr lang="en-GB" dirty="0">
                <a:latin typeface="JansonText-Roman"/>
              </a:rPr>
              <a:t>device with a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built-in antenna</a:t>
            </a:r>
            <a:r>
              <a:rPr lang="en-GB" dirty="0">
                <a:latin typeface="JansonText-Roman"/>
              </a:rPr>
              <a:t>,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transmitter</a:t>
            </a:r>
            <a:r>
              <a:rPr lang="en-GB" dirty="0">
                <a:latin typeface="JansonText-Roman"/>
              </a:rPr>
              <a:t>, and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adapter</a:t>
            </a:r>
            <a:r>
              <a:rPr lang="en-GB" dirty="0">
                <a:latin typeface="JansonText-Roman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Wireless access points (APs) are a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transmitter and receiver </a:t>
            </a:r>
            <a:r>
              <a:rPr lang="en-GB" dirty="0" smtClean="0">
                <a:latin typeface="JansonText-Roman"/>
              </a:rPr>
              <a:t>(transceiver) device used to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create a wireless LAN (WLAN)</a:t>
            </a:r>
            <a:r>
              <a:rPr lang="en-GB" dirty="0" smtClean="0">
                <a:latin typeface="JansonText-Roman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APs </a:t>
            </a:r>
            <a:r>
              <a:rPr lang="en-GB" dirty="0">
                <a:latin typeface="JansonText-Roman"/>
              </a:rPr>
              <a:t>use </a:t>
            </a:r>
            <a:r>
              <a:rPr lang="en-GB" dirty="0" smtClean="0">
                <a:latin typeface="JansonText-Roman"/>
              </a:rPr>
              <a:t>the wireless </a:t>
            </a:r>
            <a:r>
              <a:rPr lang="en-GB" dirty="0">
                <a:latin typeface="JansonText-Roman"/>
              </a:rPr>
              <a:t>infrastructure network mode to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provide a connection point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between WLANs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and a wired Ethernet LAN</a:t>
            </a:r>
            <a:r>
              <a:rPr lang="en-GB" dirty="0">
                <a:latin typeface="JansonText-Roman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APs </a:t>
            </a:r>
            <a:r>
              <a:rPr lang="en-GB" dirty="0">
                <a:latin typeface="JansonText-Roman"/>
              </a:rPr>
              <a:t>also typically have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several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ports allowing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a way to expand the network</a:t>
            </a:r>
            <a:r>
              <a:rPr lang="en-GB" dirty="0">
                <a:latin typeface="JansonText-Roman"/>
              </a:rPr>
              <a:t> to support additional </a:t>
            </a:r>
            <a:r>
              <a:rPr lang="en-GB" dirty="0" smtClean="0">
                <a:latin typeface="JansonText-Roman"/>
              </a:rPr>
              <a:t>clients.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A </a:t>
            </a:r>
            <a:r>
              <a:rPr lang="en-GB" dirty="0">
                <a:latin typeface="JansonText-Roman"/>
              </a:rPr>
              <a:t>wireless AP today can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provide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different services </a:t>
            </a:r>
            <a:r>
              <a:rPr lang="en-GB" dirty="0">
                <a:latin typeface="JansonText-Roman"/>
              </a:rPr>
              <a:t>in addition to just an access point.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Many </a:t>
            </a:r>
            <a:r>
              <a:rPr lang="en-GB" dirty="0">
                <a:latin typeface="JansonText-Roman"/>
              </a:rPr>
              <a:t>APs provide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firewall</a:t>
            </a:r>
            <a:r>
              <a:rPr lang="en-GB" dirty="0">
                <a:latin typeface="JansonText-Roman"/>
              </a:rPr>
              <a:t>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capabilities</a:t>
            </a:r>
            <a:r>
              <a:rPr lang="en-GB" dirty="0">
                <a:latin typeface="JansonText-Roman"/>
              </a:rPr>
              <a:t> </a:t>
            </a:r>
            <a:r>
              <a:rPr lang="en-GB" dirty="0" smtClean="0">
                <a:latin typeface="JansonText-Roman"/>
              </a:rPr>
              <a:t>and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DHCP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service</a:t>
            </a:r>
            <a:r>
              <a:rPr lang="en-GB" dirty="0">
                <a:latin typeface="JansonText-Roman"/>
              </a:rPr>
              <a:t>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When </a:t>
            </a:r>
            <a:r>
              <a:rPr lang="en-GB" dirty="0">
                <a:latin typeface="JansonText-Roman"/>
              </a:rPr>
              <a:t>they are hooked up, they will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provide client </a:t>
            </a:r>
            <a:r>
              <a:rPr lang="en-GB" dirty="0" smtClean="0">
                <a:solidFill>
                  <a:srgbClr val="FF0000"/>
                </a:solidFill>
                <a:latin typeface="JansonText-Roman"/>
              </a:rPr>
              <a:t>systems with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a private IP address</a:t>
            </a:r>
            <a:r>
              <a:rPr lang="en-GB" dirty="0">
                <a:latin typeface="JansonText-Roman"/>
              </a:rPr>
              <a:t> and then prevent Internet traffic from </a:t>
            </a:r>
            <a:r>
              <a:rPr lang="en-GB" dirty="0" smtClean="0">
                <a:latin typeface="JansonText-Roman"/>
              </a:rPr>
              <a:t>accessing client </a:t>
            </a:r>
            <a:r>
              <a:rPr lang="en-GB" dirty="0">
                <a:latin typeface="JansonText-Roman"/>
              </a:rPr>
              <a:t>systems.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So </a:t>
            </a:r>
            <a:r>
              <a:rPr lang="en-GB" dirty="0">
                <a:latin typeface="JansonText-Roman"/>
              </a:rPr>
              <a:t>in effect, the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AP is a switch</a:t>
            </a:r>
            <a:r>
              <a:rPr lang="en-GB" dirty="0">
                <a:latin typeface="JansonText-Roman"/>
              </a:rPr>
              <a:t>, a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DHCP Server</a:t>
            </a:r>
            <a:r>
              <a:rPr lang="en-GB" dirty="0">
                <a:latin typeface="JansonText-Roman"/>
              </a:rPr>
              <a:t>, </a:t>
            </a:r>
            <a:r>
              <a:rPr lang="en-GB" dirty="0">
                <a:solidFill>
                  <a:srgbClr val="FF0000"/>
                </a:solidFill>
                <a:latin typeface="JansonText-Roman"/>
              </a:rPr>
              <a:t>router</a:t>
            </a:r>
            <a:r>
              <a:rPr lang="en-GB" dirty="0">
                <a:latin typeface="JansonText-Roman"/>
              </a:rPr>
              <a:t>, </a:t>
            </a:r>
            <a:r>
              <a:rPr lang="en-GB" dirty="0" smtClean="0">
                <a:latin typeface="JansonText-Roman"/>
              </a:rPr>
              <a:t>and </a:t>
            </a:r>
            <a:r>
              <a:rPr lang="en-IN" dirty="0" smtClean="0">
                <a:latin typeface="JansonText-Roman"/>
              </a:rPr>
              <a:t>a </a:t>
            </a:r>
            <a:r>
              <a:rPr lang="en-IN" dirty="0" smtClean="0">
                <a:solidFill>
                  <a:srgbClr val="FF0000"/>
                </a:solidFill>
                <a:latin typeface="JansonText-Roman"/>
              </a:rPr>
              <a:t>firewall</a:t>
            </a:r>
            <a:r>
              <a:rPr lang="en-IN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JansonText-Roman"/>
              </a:rPr>
              <a:t> </a:t>
            </a:r>
            <a:r>
              <a:rPr lang="en-GB" dirty="0" smtClean="0">
                <a:latin typeface="JansonText-Roman"/>
              </a:rPr>
              <a:t>APs </a:t>
            </a:r>
            <a:r>
              <a:rPr lang="en-GB" dirty="0">
                <a:latin typeface="JansonText-Roman"/>
              </a:rPr>
              <a:t>come in all different shapes and sizes.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JansonText-Roman"/>
              </a:rPr>
              <a:t>H</a:t>
            </a:r>
            <a:r>
              <a:rPr lang="en-GB" dirty="0" smtClean="0">
                <a:latin typeface="JansonText-Roman"/>
              </a:rPr>
              <a:t>ome </a:t>
            </a:r>
            <a:r>
              <a:rPr lang="en-GB" dirty="0">
                <a:latin typeface="JansonText-Roman"/>
              </a:rPr>
              <a:t>or small office </a:t>
            </a:r>
            <a:r>
              <a:rPr lang="en-GB" dirty="0" smtClean="0">
                <a:latin typeface="JansonText-Roman"/>
              </a:rPr>
              <a:t>use </a:t>
            </a:r>
            <a:r>
              <a:rPr lang="en-GB" dirty="0">
                <a:latin typeface="JansonText-Roman"/>
              </a:rPr>
              <a:t>APs have low powered </a:t>
            </a:r>
            <a:r>
              <a:rPr lang="en-GB" dirty="0" smtClean="0">
                <a:latin typeface="JansonText-Roman"/>
              </a:rPr>
              <a:t>antennas and </a:t>
            </a:r>
            <a:r>
              <a:rPr lang="en-GB" dirty="0">
                <a:latin typeface="JansonText-Roman"/>
              </a:rPr>
              <a:t>limited expansion ports.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Higher </a:t>
            </a:r>
            <a:r>
              <a:rPr lang="en-GB" dirty="0">
                <a:latin typeface="JansonText-Roman"/>
              </a:rPr>
              <a:t>end APs used for commercial </a:t>
            </a:r>
            <a:r>
              <a:rPr lang="en-GB" dirty="0" smtClean="0">
                <a:latin typeface="JansonText-Roman"/>
              </a:rPr>
              <a:t>purposes have </a:t>
            </a:r>
            <a:r>
              <a:rPr lang="en-GB" dirty="0">
                <a:latin typeface="JansonText-Roman"/>
              </a:rPr>
              <a:t>very high powered antennas enabling them to extend the range that </a:t>
            </a:r>
            <a:r>
              <a:rPr lang="en-GB" dirty="0" smtClean="0">
                <a:latin typeface="JansonText-Roman"/>
              </a:rPr>
              <a:t>the </a:t>
            </a:r>
            <a:r>
              <a:rPr lang="en-IN" dirty="0" smtClean="0">
                <a:latin typeface="JansonText-Roman"/>
              </a:rPr>
              <a:t>wireless </a:t>
            </a:r>
            <a:r>
              <a:rPr lang="en-IN" dirty="0">
                <a:latin typeface="JansonText-Roman"/>
              </a:rPr>
              <a:t>signal can travel.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045547" y="263741"/>
            <a:ext cx="3330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 smtClean="0">
                <a:latin typeface="Helvetica-Condensed-Bold"/>
              </a:rPr>
              <a:t>WIRELESS ACCESS POINTS</a:t>
            </a:r>
            <a:endParaRPr lang="en-IN" b="1" u="sng" dirty="0">
              <a:latin typeface="Helvetica-Condensed-Bold"/>
            </a:endParaRPr>
          </a:p>
        </p:txBody>
      </p:sp>
    </p:spTree>
    <p:extLst>
      <p:ext uri="{BB962C8B-B14F-4D97-AF65-F5344CB8AC3E}">
        <p14:creationId xmlns:p14="http://schemas.microsoft.com/office/powerpoint/2010/main" val="2220099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2223" y="861700"/>
            <a:ext cx="11623431" cy="569386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short for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modulator/demodulator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device that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signals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a computer into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signals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travel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conventional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 at the receiving end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back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a format the computer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understand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to connect to an ISP or as a mechanism for </a:t>
            </a:r>
            <a:r>
              <a:rPr lang="en-GB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dialing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 to a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internal add-in expansion cards, external devices that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serial or USB port of a system, PCMCIA cards designed for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laptops, or proprietary devices designed for use on other devices such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handhelds.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a modem depends on whether it is an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device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555" y="246184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MODEM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4626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452" y="1259871"/>
            <a:ext cx="9436735" cy="5328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9485" y="430823"/>
            <a:ext cx="3282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WIRELESS ROUTER IN NETWORK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32688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2496"/>
            <a:ext cx="3956050" cy="2896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2309" y="1272496"/>
            <a:ext cx="4523643" cy="3166610"/>
          </a:xfrm>
          <a:prstGeom prst="rect">
            <a:avLst/>
          </a:prstGeom>
        </p:spPr>
      </p:pic>
      <p:pic>
        <p:nvPicPr>
          <p:cNvPr id="6" name="Picture 5" descr="Captur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3579" y="1654807"/>
            <a:ext cx="4217055" cy="2401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5117" y="4107943"/>
            <a:ext cx="4761865" cy="2359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24066" y="4107943"/>
            <a:ext cx="5624195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9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4510" y="1214992"/>
            <a:ext cx="8602980" cy="52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3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343" y="1382764"/>
            <a:ext cx="6195060" cy="45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9238" y="263769"/>
            <a:ext cx="5503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>
                <a:solidFill>
                  <a:srgbClr val="000000"/>
                </a:solidFill>
                <a:latin typeface="Sabon-BoldItalic"/>
              </a:rPr>
              <a:t>NETWORK INTERFACE CARD (NIC)</a:t>
            </a:r>
            <a:endParaRPr lang="en-IN" u="sng" dirty="0"/>
          </a:p>
        </p:txBody>
      </p:sp>
      <p:sp>
        <p:nvSpPr>
          <p:cNvPr id="5" name="Rectangle 4"/>
          <p:cNvSpPr/>
          <p:nvPr/>
        </p:nvSpPr>
        <p:spPr>
          <a:xfrm>
            <a:off x="180243" y="1248508"/>
            <a:ext cx="68433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rgbClr val="231F20"/>
                </a:solidFill>
                <a:latin typeface="Sabon-Roman"/>
              </a:rPr>
              <a:t>Host devices are physically connected to the network media using a </a:t>
            </a:r>
            <a:r>
              <a:rPr lang="en-GB" sz="2400" b="1" i="1" dirty="0">
                <a:solidFill>
                  <a:srgbClr val="000000"/>
                </a:solidFill>
                <a:latin typeface="Sabon-BoldItalic"/>
              </a:rPr>
              <a:t>N</a:t>
            </a:r>
            <a:r>
              <a:rPr lang="en-GB" sz="2400" b="1" i="1" dirty="0" smtClean="0">
                <a:solidFill>
                  <a:srgbClr val="000000"/>
                </a:solidFill>
                <a:latin typeface="Sabon-BoldItalic"/>
              </a:rPr>
              <a:t>etwork </a:t>
            </a:r>
            <a:r>
              <a:rPr lang="en-GB" sz="2400" b="1" i="1" dirty="0">
                <a:solidFill>
                  <a:srgbClr val="000000"/>
                </a:solidFill>
                <a:latin typeface="Sabon-BoldItalic"/>
              </a:rPr>
              <a:t>I</a:t>
            </a:r>
            <a:r>
              <a:rPr lang="en-GB" sz="2400" b="1" i="1" dirty="0" smtClean="0">
                <a:solidFill>
                  <a:srgbClr val="000000"/>
                </a:solidFill>
                <a:latin typeface="Sabon-BoldItalic"/>
              </a:rPr>
              <a:t>nterface </a:t>
            </a:r>
            <a:r>
              <a:rPr lang="en-GB" sz="2400" b="1" i="1" dirty="0">
                <a:solidFill>
                  <a:srgbClr val="000000"/>
                </a:solidFill>
                <a:latin typeface="Sabon-BoldItalic"/>
              </a:rPr>
              <a:t>C</a:t>
            </a:r>
            <a:r>
              <a:rPr lang="en-GB" sz="2400" b="1" i="1" dirty="0" smtClean="0">
                <a:solidFill>
                  <a:srgbClr val="000000"/>
                </a:solidFill>
                <a:latin typeface="Sabon-BoldItalic"/>
              </a:rPr>
              <a:t>ard </a:t>
            </a:r>
            <a:r>
              <a:rPr lang="en-GB" sz="2400" b="1" i="1" dirty="0">
                <a:solidFill>
                  <a:srgbClr val="000000"/>
                </a:solidFill>
                <a:latin typeface="Sabon-BoldItalic"/>
              </a:rPr>
              <a:t>(NIC)</a:t>
            </a:r>
            <a:r>
              <a:rPr lang="en-GB" sz="2400" dirty="0">
                <a:solidFill>
                  <a:srgbClr val="231F20"/>
                </a:solidFill>
                <a:latin typeface="Sabon-Roman"/>
              </a:rPr>
              <a:t>. </a:t>
            </a:r>
            <a:endParaRPr lang="en-GB" sz="2400" dirty="0" smtClean="0">
              <a:solidFill>
                <a:srgbClr val="231F2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231F20"/>
                </a:solidFill>
                <a:latin typeface="Sabon-Roman"/>
              </a:rPr>
              <a:t>A </a:t>
            </a:r>
            <a:r>
              <a:rPr lang="en-GB" sz="2400" dirty="0">
                <a:solidFill>
                  <a:srgbClr val="231F20"/>
                </a:solidFill>
                <a:latin typeface="Sabon-Roman"/>
              </a:rPr>
              <a:t>NIC is a printed circuit </a:t>
            </a:r>
            <a:r>
              <a:rPr lang="en-GB" sz="2400" dirty="0" smtClean="0">
                <a:solidFill>
                  <a:srgbClr val="231F20"/>
                </a:solidFill>
                <a:latin typeface="Sabon-Roman"/>
              </a:rPr>
              <a:t>board that </a:t>
            </a:r>
            <a:r>
              <a:rPr lang="en-GB" sz="2400" dirty="0">
                <a:solidFill>
                  <a:srgbClr val="231F20"/>
                </a:solidFill>
                <a:latin typeface="Sabon-Roman"/>
              </a:rPr>
              <a:t>fits into the expansion slot of a bus on a computer motherboard, or it can be </a:t>
            </a:r>
            <a:r>
              <a:rPr lang="en-GB" sz="2400" dirty="0" smtClean="0">
                <a:solidFill>
                  <a:srgbClr val="231F20"/>
                </a:solidFill>
                <a:latin typeface="Sabon-Roman"/>
              </a:rPr>
              <a:t>a peripheral </a:t>
            </a:r>
            <a:r>
              <a:rPr lang="en-GB" sz="2400" dirty="0">
                <a:solidFill>
                  <a:srgbClr val="231F20"/>
                </a:solidFill>
                <a:latin typeface="Sabon-Roman"/>
              </a:rPr>
              <a:t>device. </a:t>
            </a:r>
            <a:endParaRPr lang="en-GB" sz="2400" dirty="0" smtClean="0">
              <a:solidFill>
                <a:srgbClr val="231F2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>
                <a:solidFill>
                  <a:srgbClr val="231F20"/>
                </a:solidFill>
                <a:latin typeface="Sabon-Roman"/>
              </a:rPr>
              <a:t>It </a:t>
            </a:r>
            <a:r>
              <a:rPr lang="en-GB" sz="2400" dirty="0">
                <a:solidFill>
                  <a:srgbClr val="231F20"/>
                </a:solidFill>
                <a:latin typeface="Sabon-Roman"/>
              </a:rPr>
              <a:t>is also called a network adapter. </a:t>
            </a:r>
            <a:endParaRPr lang="en-GB" sz="2400" dirty="0" smtClean="0">
              <a:solidFill>
                <a:srgbClr val="231F2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/>
              <a:t>Network interface cards (NICs) are considered Layer 2 devices because each NIC throughout the world carries a unique code, called a </a:t>
            </a:r>
            <a:r>
              <a:rPr lang="en-GB" sz="2400" b="1" i="1" dirty="0" smtClean="0"/>
              <a:t>Media Access Control (MAC) </a:t>
            </a:r>
            <a:r>
              <a:rPr lang="en-GB" sz="2400" dirty="0" smtClean="0"/>
              <a:t>address.</a:t>
            </a:r>
            <a:endParaRPr lang="en-GB" sz="2400" dirty="0" smtClean="0">
              <a:solidFill>
                <a:srgbClr val="231F2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 smtClean="0"/>
              <a:t>This </a:t>
            </a:r>
            <a:r>
              <a:rPr lang="en-GB" sz="2400" dirty="0"/>
              <a:t>address controls data communication for the host on the LAN. The </a:t>
            </a:r>
            <a:r>
              <a:rPr lang="en-GB" sz="2400" dirty="0" smtClean="0"/>
              <a:t>NIC controls </a:t>
            </a:r>
            <a:r>
              <a:rPr lang="en-GB" sz="2400" dirty="0"/>
              <a:t>the access of the host to the medium.</a:t>
            </a:r>
            <a:endParaRPr lang="en-GB" sz="2400" dirty="0" smtClean="0">
              <a:solidFill>
                <a:srgbClr val="231F20"/>
              </a:solidFill>
              <a:latin typeface="Sabon-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324" y="1011115"/>
            <a:ext cx="4551668" cy="38774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33946" y="5092867"/>
            <a:ext cx="3930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Peripheral Component Interconnect (</a:t>
            </a:r>
            <a:r>
              <a:rPr lang="en-GB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PCI</a:t>
            </a:r>
            <a:r>
              <a:rPr lang="en-GB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is a local computer bus for attaching hardware devices in a computer and is part of the </a:t>
            </a:r>
            <a:r>
              <a:rPr lang="en-GB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PCI</a:t>
            </a:r>
            <a:r>
              <a:rPr lang="en-GB" b="0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Local Bus standard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59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31" y="836933"/>
            <a:ext cx="8466993" cy="594008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b="1" dirty="0" smtClean="0">
                <a:solidFill>
                  <a:srgbClr val="000000"/>
                </a:solidFill>
                <a:latin typeface="Sabon-BoldItalic"/>
              </a:rPr>
              <a:t>Repeaters</a:t>
            </a:r>
            <a:r>
              <a:rPr lang="en-GB" sz="2000" b="1" i="1" dirty="0" smtClean="0">
                <a:solidFill>
                  <a:srgbClr val="000000"/>
                </a:solidFill>
                <a:latin typeface="Sabon-BoldItalic"/>
              </a:rPr>
              <a:t>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are networking devices that exist at Layer 1, the physical layer, of the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OSI reference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model. </a:t>
            </a:r>
            <a:endParaRPr lang="en-GB" sz="2000" dirty="0" smtClean="0">
              <a:solidFill>
                <a:srgbClr val="231F20"/>
              </a:solidFill>
              <a:latin typeface="Sabon-Roman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As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data leaves a source and goes out over the network, it is transformed into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either electrical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or light pulses that pass along the networking medium. </a:t>
            </a:r>
            <a:endParaRPr lang="en-GB" sz="2000" dirty="0" smtClean="0">
              <a:solidFill>
                <a:srgbClr val="231F20"/>
              </a:solidFill>
              <a:latin typeface="Sabon-Roman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These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pulses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are called </a:t>
            </a:r>
            <a:r>
              <a:rPr lang="en-GB" sz="2000" i="1" dirty="0">
                <a:solidFill>
                  <a:srgbClr val="231F20"/>
                </a:solidFill>
                <a:latin typeface="Sabon-Italic"/>
              </a:rPr>
              <a:t>signals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. When signals leave a transmitting station, they are clean and easily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recognizable.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However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, the longer the cable length, the weaker and more deteriorated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the signals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become as they pass along the networking medium.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The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purpose of a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repeater is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to regenerate and retime network signals at the bit level, allowing them to travel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a longer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distance on the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medium.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The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term </a:t>
            </a:r>
            <a:r>
              <a:rPr lang="en-GB" sz="2000" i="1" dirty="0">
                <a:solidFill>
                  <a:srgbClr val="231F20"/>
                </a:solidFill>
                <a:latin typeface="Sabon-Italic"/>
              </a:rPr>
              <a:t>repeater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originally meant a single port “in” device and a single port “out”</a:t>
            </a:r>
          </a:p>
          <a:p>
            <a:pPr algn="just"/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     device.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Today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multiple-port repeaters also exist. Repeaters are classified as Layer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1 devices </a:t>
            </a:r>
            <a:r>
              <a:rPr lang="en-GB" sz="2000" dirty="0">
                <a:solidFill>
                  <a:srgbClr val="231F20"/>
                </a:solidFill>
                <a:latin typeface="Sabon-Roman"/>
              </a:rPr>
              <a:t>in the OSI model because they act only on the bit level and look at no </a:t>
            </a:r>
            <a:r>
              <a:rPr lang="en-GB" sz="2000" dirty="0" smtClean="0">
                <a:solidFill>
                  <a:srgbClr val="231F20"/>
                </a:solidFill>
                <a:latin typeface="Sabon-Roman"/>
              </a:rPr>
              <a:t>other </a:t>
            </a:r>
            <a:r>
              <a:rPr lang="en-IN" sz="2000" dirty="0" smtClean="0">
                <a:solidFill>
                  <a:srgbClr val="231F20"/>
                </a:solidFill>
                <a:latin typeface="Sabon-Roman"/>
              </a:rPr>
              <a:t>information</a:t>
            </a:r>
            <a:r>
              <a:rPr lang="en-IN" sz="2000" dirty="0">
                <a:solidFill>
                  <a:srgbClr val="231F20"/>
                </a:solidFill>
                <a:latin typeface="Sabon-Roman"/>
              </a:rPr>
              <a:t>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5129299" y="378042"/>
            <a:ext cx="1578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31F20"/>
                </a:solidFill>
                <a:latin typeface="Univers-Bold"/>
              </a:rPr>
              <a:t>REPEATERS</a:t>
            </a:r>
            <a:endParaRPr lang="en-IN" b="1" dirty="0">
              <a:solidFill>
                <a:srgbClr val="231F20"/>
              </a:solidFill>
              <a:latin typeface="Univers-Bold"/>
            </a:endParaRPr>
          </a:p>
        </p:txBody>
      </p:sp>
      <p:pic>
        <p:nvPicPr>
          <p:cNvPr id="1026" name="Picture 2" descr="Difference Between Repeaters, Bridges, Routers, Cables And Gatew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29" y="1363662"/>
            <a:ext cx="3220671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013" y="3705225"/>
            <a:ext cx="272830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54" y="685828"/>
            <a:ext cx="6662486" cy="563231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</a:t>
            </a:r>
            <a:r>
              <a:rPr lang="en-GB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 </a:t>
            </a:r>
            <a:r>
              <a:rPr lang="en-GB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to regenerate and retime network signals. </a:t>
            </a:r>
            <a:endParaRPr lang="en-GB" sz="20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</a:t>
            </a:r>
            <a:r>
              <a:rPr lang="en-GB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hub are similar to those of a repeater. </a:t>
            </a:r>
            <a:endParaRPr lang="en-GB" sz="200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 is a common connection point </a:t>
            </a: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connect segments of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contains multiple ports.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packet arrives at one port, it is copied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ports so that all the LAN’s segments can see all the packets.</a:t>
            </a: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hubs and repeaters have similar characteristics, a hub is also called a multiport repeater.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a repeater and a hub is the number of cables that connect to the device.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a repeater typically has only two ports, a hub generally has from four to 20 or more ports.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a repeater receives on one port and repeats on the other, a hub receives on one port and transmits on all the other ports.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4495" y="13183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31F20"/>
                </a:solidFill>
                <a:latin typeface="Univers-Bold"/>
              </a:rPr>
              <a:t>HUBS</a:t>
            </a:r>
            <a:endParaRPr lang="en-IN" b="1" dirty="0">
              <a:solidFill>
                <a:srgbClr val="231F20"/>
              </a:solidFill>
              <a:latin typeface="Univers-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823" y="316496"/>
            <a:ext cx="4613031" cy="2034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86" y="2597602"/>
            <a:ext cx="4613030" cy="1276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527681" y="4120737"/>
            <a:ext cx="4135314" cy="258532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31F20"/>
                </a:solidFill>
                <a:latin typeface="Sabon-Roman"/>
              </a:rPr>
              <a:t>I</a:t>
            </a:r>
            <a:r>
              <a:rPr lang="en-GB" dirty="0" smtClean="0">
                <a:solidFill>
                  <a:srgbClr val="231F20"/>
                </a:solidFill>
                <a:latin typeface="Sabon-Roman"/>
              </a:rPr>
              <a:t>mportant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properties of hubs: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 smtClean="0">
                <a:solidFill>
                  <a:srgbClr val="231F20"/>
                </a:solidFill>
                <a:latin typeface="Sabon-Roman"/>
              </a:rPr>
              <a:t>Hubs </a:t>
            </a:r>
            <a:r>
              <a:rPr lang="en-IN" dirty="0">
                <a:solidFill>
                  <a:srgbClr val="231F20"/>
                </a:solidFill>
                <a:latin typeface="Sabon-Roman"/>
              </a:rPr>
              <a:t>amplify signals.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Hubs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propagate signals through the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Hubs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do not require </a:t>
            </a:r>
            <a:r>
              <a:rPr lang="en-GB" dirty="0" smtClean="0">
                <a:solidFill>
                  <a:srgbClr val="231F20"/>
                </a:solidFill>
                <a:latin typeface="Sabon-Roman"/>
              </a:rPr>
              <a:t>filtering.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Hubs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do not require </a:t>
            </a:r>
            <a:r>
              <a:rPr lang="en-GB" dirty="0" smtClean="0">
                <a:solidFill>
                  <a:srgbClr val="231F20"/>
                </a:solidFill>
                <a:latin typeface="Sabon-Roman"/>
              </a:rPr>
              <a:t>path determination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or switching.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solidFill>
                  <a:srgbClr val="231F20"/>
                </a:solidFill>
                <a:latin typeface="Sabon-Roman"/>
              </a:rPr>
              <a:t>Hubs </a:t>
            </a:r>
            <a:r>
              <a:rPr lang="en-GB" dirty="0">
                <a:solidFill>
                  <a:srgbClr val="231F20"/>
                </a:solidFill>
                <a:latin typeface="Sabon-Roman"/>
              </a:rPr>
              <a:t>are used as network-concentration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5072" y="472581"/>
            <a:ext cx="7583367" cy="440120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Hubs are commonly used in Ethernet 10BASE-T or 100BASE-T networks.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Hubs create a central connection point for the wiring medium.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They</a:t>
            </a:r>
            <a:r>
              <a:rPr lang="en-GB" sz="2000" dirty="0"/>
              <a:t> </a:t>
            </a:r>
            <a:r>
              <a:rPr lang="en-GB" sz="2000" dirty="0" smtClean="0"/>
              <a:t>also increase the network’s reliability by allowing any single cable to fail without disrupting the entire network.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This feature differs from the bus topology, in which the failure of one cable disrupts the entire network.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Hubs are considered Layer 1 devices because they only regenerate the signal and repeat it out all their ports (network connections).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The function of Layer 1 devices is simply to facilitate the transmission of signals.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 smtClean="0"/>
              <a:t>The devices recognize no information patterns in the signals, no addresses, and no data. When two wires are connected using hubs or repeaters, all the interconnections are part of a collision domain.</a:t>
            </a:r>
            <a:endParaRPr lang="en-IN" sz="2000" dirty="0"/>
          </a:p>
        </p:txBody>
      </p:sp>
      <p:sp>
        <p:nvSpPr>
          <p:cNvPr id="7" name="Rectangle 6"/>
          <p:cNvSpPr/>
          <p:nvPr/>
        </p:nvSpPr>
        <p:spPr>
          <a:xfrm>
            <a:off x="5647346" y="10324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31F20"/>
                </a:solidFill>
                <a:latin typeface="Univers-Bold"/>
              </a:rPr>
              <a:t>HUBS</a:t>
            </a:r>
            <a:endParaRPr lang="en-IN" b="1" dirty="0">
              <a:solidFill>
                <a:srgbClr val="231F20"/>
              </a:solidFill>
              <a:latin typeface="Univers-Bol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60324" y="472581"/>
            <a:ext cx="4246684" cy="4247317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In Ethernet networks, all the hosts are connected to the same physical medium.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Signals that are sent out across the common medium are received by all devices.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A collision is a situation that can occur when 2 bits propagate at the same time on the same network.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The area within the network from where the data packets originate and collide is called a collision domain.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All shared-media environments are collision domains, or bandwidth domains.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45072" y="5134488"/>
            <a:ext cx="11843238" cy="147732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JansonText-Roman"/>
              </a:rPr>
              <a:t>In its most basic form, a hub does nothing except provide a pathway for </a:t>
            </a:r>
            <a:r>
              <a:rPr lang="en-GB" dirty="0" smtClean="0">
                <a:latin typeface="JansonText-Roman"/>
              </a:rPr>
              <a:t>the electrical </a:t>
            </a:r>
            <a:r>
              <a:rPr lang="en-GB" dirty="0">
                <a:latin typeface="JansonText-Roman"/>
              </a:rPr>
              <a:t>signals to travel </a:t>
            </a:r>
            <a:r>
              <a:rPr lang="en-GB" dirty="0" smtClean="0">
                <a:latin typeface="JansonText-Roman"/>
              </a:rPr>
              <a:t>along.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Such </a:t>
            </a:r>
            <a:r>
              <a:rPr lang="en-GB" dirty="0">
                <a:latin typeface="JansonText-Roman"/>
              </a:rPr>
              <a:t>a device is called a </a:t>
            </a:r>
            <a:r>
              <a:rPr lang="en-GB" i="1" dirty="0">
                <a:latin typeface="JansonText-Italic"/>
              </a:rPr>
              <a:t>passive </a:t>
            </a:r>
            <a:r>
              <a:rPr lang="en-GB" dirty="0">
                <a:latin typeface="JansonText-Roman"/>
              </a:rPr>
              <a:t>hub</a:t>
            </a:r>
            <a:r>
              <a:rPr lang="en-GB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 Far more </a:t>
            </a:r>
            <a:r>
              <a:rPr lang="en-GB" dirty="0">
                <a:latin typeface="JansonText-Roman"/>
              </a:rPr>
              <a:t>common nowadays is an </a:t>
            </a:r>
            <a:r>
              <a:rPr lang="en-GB" i="1" dirty="0">
                <a:latin typeface="JansonText-Italic"/>
              </a:rPr>
              <a:t>active </a:t>
            </a:r>
            <a:r>
              <a:rPr lang="en-GB" dirty="0">
                <a:latin typeface="JansonText-Roman"/>
              </a:rPr>
              <a:t>hub, which, as well as providing a </a:t>
            </a:r>
            <a:r>
              <a:rPr lang="en-GB" dirty="0" smtClean="0">
                <a:latin typeface="JansonText-Roman"/>
              </a:rPr>
              <a:t>path for </a:t>
            </a:r>
            <a:r>
              <a:rPr lang="en-GB" dirty="0">
                <a:latin typeface="JansonText-Roman"/>
              </a:rPr>
              <a:t>the data signals, regenerates the signal before it forwards it to all of </a:t>
            </a:r>
            <a:r>
              <a:rPr lang="en-GB" dirty="0" smtClean="0">
                <a:latin typeface="JansonText-Roman"/>
              </a:rPr>
              <a:t>the connected </a:t>
            </a:r>
            <a:r>
              <a:rPr lang="en-GB" dirty="0">
                <a:latin typeface="JansonText-Roman"/>
              </a:rPr>
              <a:t>devices. A hub does not perform any processing on the data </a:t>
            </a:r>
            <a:r>
              <a:rPr lang="en-GB" dirty="0" smtClean="0">
                <a:latin typeface="JansonText-Roman"/>
              </a:rPr>
              <a:t>that it </a:t>
            </a:r>
            <a:r>
              <a:rPr lang="en-GB" dirty="0">
                <a:latin typeface="JansonText-Roman"/>
              </a:rPr>
              <a:t>forwards, nor does it perform any error checking.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92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390" y="474812"/>
            <a:ext cx="6655778" cy="627864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231F20"/>
                </a:solidFill>
                <a:latin typeface="Sabon-Roman"/>
              </a:rPr>
              <a:t>B</a:t>
            </a:r>
            <a:r>
              <a:rPr lang="en-GB" b="1" u="none" strike="noStrike" baseline="0" dirty="0" smtClean="0">
                <a:solidFill>
                  <a:srgbClr val="000000"/>
                </a:solidFill>
                <a:latin typeface="Sabon-BoldItalic"/>
              </a:rPr>
              <a:t>ridge</a:t>
            </a:r>
            <a:r>
              <a:rPr lang="en-GB" b="1" i="1" u="none" strike="noStrike" baseline="0" dirty="0" smtClean="0">
                <a:solidFill>
                  <a:srgbClr val="000000"/>
                </a:solidFill>
                <a:latin typeface="Sabon-BoldItalic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is a Layer 2 device designed to create two or more LAN segments, each of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which is a separate collision domain.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In other words, bridges were designed to create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more usable bandwidth.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The purpose of a bridge is to filter traffic on a LAN to keep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local traffic local yet allow connectivity to other parts (segments) of the LAN for traffic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that is directed there.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Every networking device has a unique MAC address on the NIC.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The bridge keeps track of which MAC addresses are on each side of the bridge and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makes forwarding decisions based on this MAC address list.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Bridges filter network traffic by looking only at the MAC address.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Therefore, they can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rapidly forward traffic representing any network layer protocol.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Because bridges look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only at MAC addresses, they are not concerned with network layer protocols.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Consequently,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bridges are concerned only with passing or not passing frames, based on their</a:t>
            </a:r>
            <a:r>
              <a:rPr lang="en-GB" b="0" i="0" u="none" strike="noStrike" dirty="0" smtClean="0">
                <a:solidFill>
                  <a:srgbClr val="231F20"/>
                </a:solidFill>
                <a:latin typeface="Sabon-Roman"/>
              </a:rPr>
              <a:t> </a:t>
            </a:r>
            <a:r>
              <a:rPr lang="en-GB" b="0" i="0" u="none" strike="noStrike" baseline="0" dirty="0" smtClean="0">
                <a:solidFill>
                  <a:srgbClr val="231F20"/>
                </a:solidFill>
                <a:latin typeface="Sabon-Roman"/>
              </a:rPr>
              <a:t>destination MAC a</a:t>
            </a:r>
            <a:r>
              <a:rPr lang="en-GB" sz="2400" b="0" i="0" u="none" strike="noStrike" baseline="0" dirty="0" smtClean="0">
                <a:solidFill>
                  <a:srgbClr val="231F20"/>
                </a:solidFill>
                <a:latin typeface="Sabon-Roman"/>
              </a:rPr>
              <a:t>ddresses.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670778" y="105480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231F20"/>
                </a:solidFill>
                <a:latin typeface="Univers-Bold"/>
              </a:rPr>
              <a:t>BRIDGES</a:t>
            </a:r>
            <a:endParaRPr lang="en-IN" b="1" dirty="0">
              <a:solidFill>
                <a:srgbClr val="231F20"/>
              </a:solidFill>
              <a:latin typeface="Univers-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2978" y="474812"/>
            <a:ext cx="4765430" cy="304698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231F20"/>
                </a:solidFill>
                <a:latin typeface="Sabon-Roman"/>
              </a:rPr>
              <a:t>The following are the important properties of bridges: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Bridges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are more “intelligent” than hubs. </a:t>
            </a:r>
            <a:endParaRPr lang="en-GB" sz="1600" dirty="0" smtClean="0">
              <a:solidFill>
                <a:srgbClr val="231F20"/>
              </a:solidFill>
              <a:latin typeface="Sabon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That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is, they can </a:t>
            </a:r>
            <a:r>
              <a:rPr lang="en-GB" sz="1600" dirty="0" err="1">
                <a:solidFill>
                  <a:srgbClr val="231F20"/>
                </a:solidFill>
                <a:latin typeface="Sabon-Roman"/>
              </a:rPr>
              <a:t>analyze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 incoming</a:t>
            </a:r>
          </a:p>
          <a:p>
            <a:r>
              <a:rPr lang="en-GB" sz="1600" dirty="0">
                <a:solidFill>
                  <a:srgbClr val="231F20"/>
                </a:solidFill>
                <a:latin typeface="Sabon-Roman"/>
              </a:rPr>
              <a:t>frames and forward (or drop) them based on addressing </a:t>
            </a: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information.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Bridges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collect and pass packets between two or more LAN segments.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Bridges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create more collision domains, allowing more than one device to </a:t>
            </a: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transmit simultaneously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without causing a collision.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Bridges </a:t>
            </a:r>
            <a:r>
              <a:rPr lang="en-GB" sz="1600" dirty="0">
                <a:solidFill>
                  <a:srgbClr val="231F20"/>
                </a:solidFill>
                <a:latin typeface="Sabon-Roman"/>
              </a:rPr>
              <a:t>maintain MAC address tables</a:t>
            </a:r>
            <a:r>
              <a:rPr lang="en-GB" sz="1600" dirty="0" smtClean="0">
                <a:solidFill>
                  <a:srgbClr val="231F20"/>
                </a:solidFill>
                <a:latin typeface="Sabon-Roman"/>
              </a:rPr>
              <a:t>.</a:t>
            </a:r>
            <a:endParaRPr lang="en-GB" sz="1600" dirty="0">
              <a:solidFill>
                <a:srgbClr val="231F20"/>
              </a:solidFill>
              <a:latin typeface="Sabon-Roman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978" y="3684471"/>
            <a:ext cx="4765430" cy="277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5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677" y="751680"/>
            <a:ext cx="8484576" cy="550920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defines a bridge is its Layer 2 filtering of frames.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filter or selectively deliver network traffic, bridges build tables of all MAC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located on a network segment and other networks and then map them to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ports.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as follows:</a:t>
            </a:r>
          </a:p>
          <a:p>
            <a:pPr algn="just"/>
            <a:r>
              <a:rPr lang="en-GB" sz="1600" b="1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data comes along the network medium, a bridge compares the destination</a:t>
            </a:r>
          </a:p>
          <a:p>
            <a:pPr algn="just"/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 carried by the data to MAC addresses contained in its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algn="just"/>
            <a:r>
              <a:rPr lang="en-GB" sz="1600" b="1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bridge determines that the data’s destination MAC address is from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network segment as the source, it does not forward the data to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segments of the network. This process is known as </a:t>
            </a:r>
            <a:r>
              <a:rPr lang="en-GB" sz="1600" b="1" i="1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performing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bridges can significantly reduce the amount of traffic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network segments by eliminating unnecessary traffic.</a:t>
            </a:r>
          </a:p>
          <a:p>
            <a:pPr algn="just"/>
            <a:r>
              <a:rPr lang="en-GB" sz="1600" b="1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bridge determines that the data’s destination MAC address is not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same network segment as the source, it forwards the data to the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segment.</a:t>
            </a:r>
          </a:p>
          <a:p>
            <a:pPr algn="just"/>
            <a:r>
              <a:rPr lang="en-GB" sz="1600" b="1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destination MAC address is unknown to the bridge, the bridge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broadcasts the data to all devices on a network except the one on which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received. This process is known as </a:t>
            </a:r>
            <a:r>
              <a:rPr lang="en-GB" sz="1600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flooding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600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data packet that is sent to all nodes on a network.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600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domain</a:t>
            </a:r>
            <a:r>
              <a:rPr lang="en-GB" sz="1600" b="1" i="1" u="none" strike="noStrik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all the devices connected to a network that receive the data packet broadcast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node to all other nodes on the same network.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Because every device on the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must pay attention to broadcasts, bridges always forward them. Therefore,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segments in a bridged environment are considered to be in the same broadcast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was the case in the repeater/hub combination, another device, called a </a:t>
            </a:r>
            <a:r>
              <a:rPr lang="en-GB" sz="1600" b="1" i="1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</a:t>
            </a:r>
            <a:r>
              <a:rPr lang="en-GB" sz="1600" b="0" i="0" u="none" strike="noStrike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b="0" i="0" u="none" strike="noStrike" baseline="0" dirty="0" smtClean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multiple bridge connections.</a:t>
            </a:r>
            <a:endParaRPr lang="en-IN" sz="1600" b="0" i="0" u="none" strike="noStrike" baseline="0" dirty="0" smtClean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722" y="751680"/>
            <a:ext cx="3285392" cy="28311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8862" y="219807"/>
            <a:ext cx="10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BRIDGES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722" y="3786554"/>
            <a:ext cx="3285392" cy="26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7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94" y="1096256"/>
            <a:ext cx="11632222" cy="341632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JansonText-Roman"/>
              </a:rPr>
              <a:t>Three types of bridges are used in networks:</a:t>
            </a:r>
          </a:p>
          <a:p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>
                <a:latin typeface="JansonText-Bold"/>
              </a:rPr>
              <a:t>Transparent bridge</a:t>
            </a:r>
            <a:r>
              <a:rPr lang="en-GB" dirty="0">
                <a:latin typeface="JansonText-Roman"/>
              </a:rPr>
              <a:t>—Derives its name from the fact that the </a:t>
            </a:r>
            <a:r>
              <a:rPr lang="en-GB" dirty="0" smtClean="0">
                <a:latin typeface="JansonText-Roman"/>
              </a:rPr>
              <a:t>devices on </a:t>
            </a:r>
            <a:r>
              <a:rPr lang="en-GB" dirty="0">
                <a:latin typeface="JansonText-Roman"/>
              </a:rPr>
              <a:t>the network are unaware of its existence</a:t>
            </a:r>
            <a:r>
              <a:rPr lang="en-GB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 </a:t>
            </a:r>
            <a:r>
              <a:rPr lang="en-GB" dirty="0">
                <a:latin typeface="JansonText-Roman"/>
              </a:rPr>
              <a:t>A transparent bridge </a:t>
            </a:r>
            <a:r>
              <a:rPr lang="en-GB" dirty="0" smtClean="0">
                <a:latin typeface="JansonText-Roman"/>
              </a:rPr>
              <a:t>does nothing </a:t>
            </a:r>
            <a:r>
              <a:rPr lang="en-GB" dirty="0">
                <a:latin typeface="JansonText-Roman"/>
              </a:rPr>
              <a:t>except block or forward data based on the </a:t>
            </a:r>
            <a:r>
              <a:rPr lang="en-GB" dirty="0" smtClean="0">
                <a:latin typeface="JansonText-Roman"/>
              </a:rPr>
              <a:t>MAC address</a:t>
            </a:r>
            <a:r>
              <a:rPr lang="en-GB" dirty="0">
                <a:latin typeface="JansonText-Roman"/>
              </a:rPr>
              <a:t>.</a:t>
            </a:r>
          </a:p>
          <a:p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>
                <a:latin typeface="JansonText-Bold"/>
              </a:rPr>
              <a:t>Source route bridge</a:t>
            </a:r>
            <a:r>
              <a:rPr lang="en-GB" dirty="0">
                <a:latin typeface="JansonText-Roman"/>
              </a:rPr>
              <a:t>—Used in Token Ring networks. </a:t>
            </a:r>
            <a:endParaRPr lang="en-GB" dirty="0" smtClean="0">
              <a:latin typeface="JansonText-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The </a:t>
            </a:r>
            <a:r>
              <a:rPr lang="en-GB" dirty="0">
                <a:latin typeface="JansonText-Roman"/>
              </a:rPr>
              <a:t>source </a:t>
            </a:r>
            <a:r>
              <a:rPr lang="en-GB" dirty="0" smtClean="0">
                <a:latin typeface="JansonText-Roman"/>
              </a:rPr>
              <a:t>route bridge </a:t>
            </a:r>
            <a:r>
              <a:rPr lang="en-GB" dirty="0">
                <a:latin typeface="JansonText-Roman"/>
              </a:rPr>
              <a:t>derives its name from the fact that the entire path that the </a:t>
            </a:r>
            <a:r>
              <a:rPr lang="en-GB" dirty="0" smtClean="0">
                <a:latin typeface="JansonText-Roman"/>
              </a:rPr>
              <a:t>packet is </a:t>
            </a:r>
            <a:r>
              <a:rPr lang="en-GB" dirty="0">
                <a:latin typeface="JansonText-Roman"/>
              </a:rPr>
              <a:t>to take through the network is embedded within the packet.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600" b="0" i="0" u="none" strike="noStrike" baseline="0" dirty="0" smtClean="0">
                <a:latin typeface="ZapfDingbats"/>
              </a:rPr>
              <a:t>➤ </a:t>
            </a:r>
            <a:r>
              <a:rPr lang="en-GB" b="1" dirty="0">
                <a:latin typeface="JansonText-Bold"/>
              </a:rPr>
              <a:t>Translational bridge</a:t>
            </a:r>
            <a:r>
              <a:rPr lang="en-GB" dirty="0">
                <a:latin typeface="JansonText-Roman"/>
              </a:rPr>
              <a:t>—Used to convert one networking data format </a:t>
            </a:r>
            <a:r>
              <a:rPr lang="en-GB" dirty="0" smtClean="0">
                <a:latin typeface="JansonText-Roman"/>
              </a:rPr>
              <a:t>to another</a:t>
            </a:r>
            <a:r>
              <a:rPr lang="en-GB" dirty="0">
                <a:latin typeface="JansonText-Roman"/>
              </a:rPr>
              <a:t>; for example, from Token Ring to Ethernet and vice </a:t>
            </a:r>
            <a:r>
              <a:rPr lang="en-GB" dirty="0" smtClean="0">
                <a:latin typeface="JansonText-Roman"/>
              </a:rPr>
              <a:t>versa.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Today</a:t>
            </a:r>
            <a:r>
              <a:rPr lang="en-GB" dirty="0">
                <a:latin typeface="JansonText-Roman"/>
              </a:rPr>
              <a:t>, bridges are slowly but surely falling out of </a:t>
            </a:r>
            <a:r>
              <a:rPr lang="en-GB" dirty="0" smtClean="0">
                <a:latin typeface="JansonText-Roman"/>
              </a:rPr>
              <a:t>favour.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Ethernet switches offer </a:t>
            </a:r>
            <a:r>
              <a:rPr lang="en-GB" dirty="0">
                <a:latin typeface="JansonText-Roman"/>
              </a:rPr>
              <a:t>similar functionality; they can provide logical divisions, or segments, </a:t>
            </a:r>
            <a:r>
              <a:rPr lang="en-GB" dirty="0" smtClean="0">
                <a:latin typeface="JansonText-Roman"/>
              </a:rPr>
              <a:t>in the </a:t>
            </a:r>
            <a:r>
              <a:rPr lang="en-GB" dirty="0">
                <a:latin typeface="JansonText-Roman"/>
              </a:rPr>
              <a:t>network</a:t>
            </a:r>
            <a:r>
              <a:rPr lang="en-GB" dirty="0" smtClean="0">
                <a:latin typeface="JansonText-Roman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>
                <a:latin typeface="JansonText-Roman"/>
              </a:rPr>
              <a:t>In </a:t>
            </a:r>
            <a:r>
              <a:rPr lang="en-GB" dirty="0">
                <a:latin typeface="JansonText-Roman"/>
              </a:rPr>
              <a:t>fact, switches are sometimes referred to as multiport </a:t>
            </a:r>
            <a:r>
              <a:rPr lang="en-GB" dirty="0" smtClean="0">
                <a:latin typeface="JansonText-Roman"/>
              </a:rPr>
              <a:t>bridges because </a:t>
            </a:r>
            <a:r>
              <a:rPr lang="en-GB" dirty="0">
                <a:latin typeface="JansonText-Roman"/>
              </a:rPr>
              <a:t>of the way they operate.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297061" y="395626"/>
            <a:ext cx="101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BRIDGES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125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3823</Words>
  <Application>Microsoft Office PowerPoint</Application>
  <PresentationFormat>Widescreen</PresentationFormat>
  <Paragraphs>212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Arial</vt:lpstr>
      <vt:lpstr>Arial</vt:lpstr>
      <vt:lpstr>Calibri</vt:lpstr>
      <vt:lpstr>Calibri Light</vt:lpstr>
      <vt:lpstr>Helvetica-Condensed-Bold</vt:lpstr>
      <vt:lpstr>JansonText-Bold</vt:lpstr>
      <vt:lpstr>JansonText-Italic</vt:lpstr>
      <vt:lpstr>JansonText-Roman</vt:lpstr>
      <vt:lpstr>Sabon-BoldItalic</vt:lpstr>
      <vt:lpstr>Sabon-Italic</vt:lpstr>
      <vt:lpstr>Sabon-Roman</vt:lpstr>
      <vt:lpstr>Times New Roman</vt:lpstr>
      <vt:lpstr>Univers</vt:lpstr>
      <vt:lpstr>Univers-Bold</vt:lpstr>
      <vt:lpstr>Wingdings</vt:lpstr>
      <vt:lpstr>ZapfDingbats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</dc:creator>
  <cp:lastModifiedBy>Ana</cp:lastModifiedBy>
  <cp:revision>60</cp:revision>
  <dcterms:created xsi:type="dcterms:W3CDTF">2020-12-09T03:14:01Z</dcterms:created>
  <dcterms:modified xsi:type="dcterms:W3CDTF">2020-12-18T03:57:02Z</dcterms:modified>
</cp:coreProperties>
</file>