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84" r:id="rId2"/>
    <p:sldId id="285" r:id="rId3"/>
    <p:sldId id="345" r:id="rId4"/>
    <p:sldId id="301" r:id="rId5"/>
    <p:sldId id="321" r:id="rId6"/>
    <p:sldId id="258" r:id="rId7"/>
    <p:sldId id="256" r:id="rId8"/>
    <p:sldId id="322" r:id="rId9"/>
    <p:sldId id="323" r:id="rId10"/>
    <p:sldId id="324" r:id="rId11"/>
    <p:sldId id="325" r:id="rId12"/>
    <p:sldId id="326" r:id="rId13"/>
    <p:sldId id="327" r:id="rId14"/>
    <p:sldId id="328" r:id="rId15"/>
    <p:sldId id="332" r:id="rId16"/>
    <p:sldId id="334" r:id="rId17"/>
    <p:sldId id="335" r:id="rId18"/>
    <p:sldId id="337" r:id="rId19"/>
    <p:sldId id="339" r:id="rId20"/>
    <p:sldId id="341" r:id="rId21"/>
    <p:sldId id="342" r:id="rId22"/>
    <p:sldId id="344" r:id="rId23"/>
  </p:sldIdLst>
  <p:sldSz cx="9144000" cy="6858000" type="screen4x3"/>
  <p:notesSz cx="6858000" cy="9144000"/>
  <p:defaultTextStyle>
    <a:defPPr>
      <a:defRPr lang="zh-TW"/>
    </a:defPPr>
    <a:lvl1pPr marL="0" lvl="0"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vl6pPr marL="2286000" lvl="5"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6pPr>
    <a:lvl7pPr marL="2743200" lvl="6"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7pPr>
    <a:lvl8pPr marL="3200400" lvl="7"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8pPr>
    <a:lvl9pPr marL="3657600" lvl="8"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9pPr>
  </p:defaultTextStyle>
  <p:extLst>
    <p:ext uri="{EFAFB233-063F-42B5-8137-9DF3F51BA10A}">
      <p15:sldGuideLst xmlns:p15="http://schemas.microsoft.com/office/powerpoint/2012/main">
        <p15:guide id="1" orient="horz" pos="2155">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FF"/>
    <a:srgbClr val="FF3300"/>
    <a:srgbClr val="008000"/>
    <a:srgbClr val="FF3399"/>
    <a:srgbClr val="00CC00"/>
    <a:srgbClr val="3333FF"/>
    <a:srgbClr val="FFFF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p:restoredTop sz="94660"/>
  </p:normalViewPr>
  <p:slideViewPr>
    <p:cSldViewPr showGuides="1">
      <p:cViewPr varScale="1">
        <p:scale>
          <a:sx n="81" d="100"/>
          <a:sy n="81" d="100"/>
        </p:scale>
        <p:origin x="1498" y="53"/>
      </p:cViewPr>
      <p:guideLst>
        <p:guide orient="horz" pos="2155"/>
        <p:guide pos="2880"/>
      </p:guideLst>
    </p:cSldViewPr>
  </p:slideViewPr>
  <p:notesTextViewPr>
    <p:cViewPr>
      <p:scale>
        <a:sx n="100" d="100"/>
        <a:sy n="100" d="100"/>
      </p:scale>
      <p:origin x="0" y="0"/>
    </p:cViewPr>
  </p:notesTextViewPr>
  <p:sorterViewPr showFormatting="0">
    <p:cViewPr>
      <p:scale>
        <a:sx n="66" d="100"/>
        <a:sy n="66" d="100"/>
      </p:scale>
      <p:origin x="0" y="155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p>
            <a:pPr lvl="0" algn="l" eaLnBrk="1" hangingPunct="1"/>
            <a:endParaRPr lang="en-US" altLang="zh-TW" sz="1200" dirty="0">
              <a:latin typeface="Arial" panose="020B0604020202020204" pitchFamily="34" charset="0"/>
              <a:ea typeface="PMingLiU" pitchFamily="18" charset="-120"/>
            </a:endParaRPr>
          </a:p>
        </p:txBody>
      </p:sp>
      <p:sp>
        <p:nvSpPr>
          <p:cNvPr id="9216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p>
            <a:pPr lvl="0" algn="r" eaLnBrk="1" hangingPunct="1"/>
            <a:endParaRPr lang="en-US" altLang="zh-TW" sz="1200" dirty="0">
              <a:latin typeface="Arial" panose="020B0604020202020204" pitchFamily="34" charset="0"/>
              <a:ea typeface="PMingLiU" pitchFamily="18" charset="-120"/>
            </a:endParaRPr>
          </a:p>
        </p:txBody>
      </p:sp>
      <p:sp>
        <p:nvSpPr>
          <p:cNvPr id="3891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9216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TW" altLang="en-US" dirty="0"/>
              <a:t>按一下以編輯母片</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9216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l" eaLnBrk="1" hangingPunct="1"/>
            <a:endParaRPr lang="en-US" altLang="zh-TW" sz="1200" dirty="0">
              <a:latin typeface="Arial" panose="020B0604020202020204" pitchFamily="34" charset="0"/>
              <a:ea typeface="PMingLiU" pitchFamily="18" charset="-120"/>
            </a:endParaRPr>
          </a:p>
        </p:txBody>
      </p:sp>
      <p:sp>
        <p:nvSpPr>
          <p:cNvPr id="9216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fld id="{9A0DB2DC-4C9A-4742-B13C-FB6460FD3503}" type="slidenum">
              <a:rPr lang="en-US" altLang="zh-TW" sz="1200" dirty="0">
                <a:latin typeface="Arial" panose="020B0604020202020204" pitchFamily="34" charset="0"/>
                <a:ea typeface="PMingLiU" pitchFamily="18" charset="-120"/>
              </a:rPr>
              <a:t>‹#›</a:t>
            </a:fld>
            <a:endParaRPr lang="en-US" altLang="zh-TW" sz="1200" dirty="0">
              <a:latin typeface="Arial" panose="020B0604020202020204" pitchFamily="34" charset="0"/>
              <a:ea typeface="PMingLiU" pitchFamily="18" charset="-12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PMingLiU"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PMingLiU"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PMingLiU"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PMingLiU"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TW" sz="1200" dirty="0">
                <a:latin typeface="Arial" panose="020B0604020202020204" pitchFamily="34" charset="0"/>
                <a:ea typeface="PMingLiU" pitchFamily="18" charset="-120"/>
              </a:rPr>
              <a:t>1</a:t>
            </a:fld>
            <a:endParaRPr lang="en-US" altLang="zh-TW" sz="1200" dirty="0">
              <a:latin typeface="Arial" panose="020B0604020202020204" pitchFamily="34" charset="0"/>
              <a:ea typeface="PMingLiU" pitchFamily="18" charset="-120"/>
            </a:endParaRPr>
          </a:p>
        </p:txBody>
      </p:sp>
      <p:sp>
        <p:nvSpPr>
          <p:cNvPr id="39939" name="Rectangle 2"/>
          <p:cNvSpPr>
            <a:spLocks noGrp="1" noRot="1" noChangeAspect="1" noTextEdit="1"/>
          </p:cNvSpPr>
          <p:nvPr>
            <p:ph type="sldImg"/>
          </p:nvPr>
        </p:nvSpPr>
        <p:spPr>
          <a:ln/>
        </p:spPr>
      </p:sp>
      <p:sp>
        <p:nvSpPr>
          <p:cNvPr id="39940" name="Rectangle 3"/>
          <p:cNvSpPr>
            <a:spLocks noGrp="1"/>
          </p:cNvSpPr>
          <p:nvPr>
            <p:ph type="body" idx="1"/>
          </p:nvPr>
        </p:nvSpPr>
        <p:spPr>
          <a:ln/>
        </p:spPr>
        <p:txBody>
          <a:bodyPr wrap="square" lIns="91440" tIns="45720" rIns="91440" bIns="45720" anchor="t"/>
          <a:lstStyle/>
          <a:p>
            <a:pPr lvl="0" eaLnBrk="1" hangingPunct="1"/>
            <a:endParaRPr lang="zh-TW" altLang="zh-TW"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TW" sz="1200" dirty="0">
                <a:latin typeface="Arial" panose="020B0604020202020204" pitchFamily="34" charset="0"/>
                <a:ea typeface="PMingLiU" pitchFamily="18" charset="-120"/>
              </a:rPr>
              <a:t>2</a:t>
            </a:fld>
            <a:endParaRPr lang="en-US" altLang="zh-TW" sz="1200" dirty="0">
              <a:latin typeface="Arial" panose="020B0604020202020204" pitchFamily="34" charset="0"/>
              <a:ea typeface="PMingLiU" pitchFamily="18" charset="-120"/>
            </a:endParaRPr>
          </a:p>
        </p:txBody>
      </p:sp>
      <p:sp>
        <p:nvSpPr>
          <p:cNvPr id="40963" name="Rectangle 2"/>
          <p:cNvSpPr>
            <a:spLocks noGrp="1" noRot="1" noChangeAspect="1" noTextEdit="1"/>
          </p:cNvSpPr>
          <p:nvPr>
            <p:ph type="sldImg"/>
          </p:nvPr>
        </p:nvSpPr>
        <p:spPr>
          <a:ln/>
        </p:spPr>
      </p:sp>
      <p:sp>
        <p:nvSpPr>
          <p:cNvPr id="40964" name="Rectangle 3"/>
          <p:cNvSpPr>
            <a:spLocks noGrp="1"/>
          </p:cNvSpPr>
          <p:nvPr>
            <p:ph type="body" idx="1"/>
          </p:nvPr>
        </p:nvSpPr>
        <p:spPr>
          <a:ln/>
        </p:spPr>
        <p:txBody>
          <a:bodyPr wrap="square" lIns="91440" tIns="45720" rIns="91440" bIns="45720" anchor="t"/>
          <a:lstStyle/>
          <a:p>
            <a:pPr lvl="0" eaLnBrk="1" hangingPunct="1"/>
            <a:endParaRPr lang="zh-TW" altLang="zh-TW"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TW" sz="1200" dirty="0">
                <a:latin typeface="Arial" panose="020B0604020202020204" pitchFamily="34" charset="0"/>
                <a:ea typeface="PMingLiU" pitchFamily="18" charset="-120"/>
              </a:rPr>
              <a:t>4</a:t>
            </a:fld>
            <a:endParaRPr lang="en-US" altLang="zh-TW" sz="1200" dirty="0">
              <a:latin typeface="Arial" panose="020B0604020202020204" pitchFamily="34" charset="0"/>
              <a:ea typeface="PMingLiU" pitchFamily="18" charset="-120"/>
            </a:endParaRPr>
          </a:p>
        </p:txBody>
      </p:sp>
      <p:sp>
        <p:nvSpPr>
          <p:cNvPr id="41987" name="Rectangle 2"/>
          <p:cNvSpPr>
            <a:spLocks noGrp="1" noRot="1" noChangeAspect="1" noTextEdit="1"/>
          </p:cNvSpPr>
          <p:nvPr>
            <p:ph type="sldImg"/>
          </p:nvPr>
        </p:nvSpPr>
        <p:spPr>
          <a:ln/>
        </p:spPr>
      </p:sp>
      <p:sp>
        <p:nvSpPr>
          <p:cNvPr id="41988" name="Rectangle 3"/>
          <p:cNvSpPr>
            <a:spLocks noGrp="1"/>
          </p:cNvSpPr>
          <p:nvPr>
            <p:ph type="body" idx="1"/>
          </p:nvPr>
        </p:nvSpPr>
        <p:spPr>
          <a:ln/>
        </p:spPr>
        <p:txBody>
          <a:bodyPr wrap="square" lIns="91440" tIns="45720" rIns="91440" bIns="45720" anchor="t"/>
          <a:lstStyle/>
          <a:p>
            <a:pPr lvl="0" eaLnBrk="1" hangingPunct="1"/>
            <a:endParaRPr lang="zh-TW" altLang="zh-TW"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TW" sz="1200" dirty="0">
                <a:latin typeface="Arial" panose="020B0604020202020204" pitchFamily="34" charset="0"/>
                <a:ea typeface="PMingLiU" pitchFamily="18" charset="-120"/>
              </a:rPr>
              <a:t>6</a:t>
            </a:fld>
            <a:endParaRPr lang="en-US" altLang="zh-TW" sz="1200" dirty="0">
              <a:latin typeface="Arial" panose="020B0604020202020204" pitchFamily="34" charset="0"/>
              <a:ea typeface="PMingLiU" pitchFamily="18" charset="-120"/>
            </a:endParaRPr>
          </a:p>
        </p:txBody>
      </p:sp>
      <p:sp>
        <p:nvSpPr>
          <p:cNvPr id="44035" name="Rectangle 2"/>
          <p:cNvSpPr>
            <a:spLocks noGrp="1" noRot="1" noChangeAspect="1" noTextEdit="1"/>
          </p:cNvSpPr>
          <p:nvPr>
            <p:ph type="sldImg"/>
          </p:nvPr>
        </p:nvSpPr>
        <p:spPr>
          <a:ln/>
        </p:spPr>
      </p:sp>
      <p:sp>
        <p:nvSpPr>
          <p:cNvPr id="44036" name="Rectangle 3"/>
          <p:cNvSpPr>
            <a:spLocks noGrp="1"/>
          </p:cNvSpPr>
          <p:nvPr>
            <p:ph type="body" idx="1"/>
          </p:nvPr>
        </p:nvSpPr>
        <p:spPr>
          <a:ln/>
        </p:spPr>
        <p:txBody>
          <a:bodyPr wrap="square" lIns="91440" tIns="45720" rIns="91440" bIns="45720" anchor="t"/>
          <a:lstStyle/>
          <a:p>
            <a:pPr lvl="0" eaLnBrk="1" hangingPunct="1"/>
            <a:endParaRPr lang="zh-TW" altLang="zh-TW"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TW" sz="1200" dirty="0">
                <a:latin typeface="Arial" panose="020B0604020202020204" pitchFamily="34" charset="0"/>
                <a:ea typeface="PMingLiU" pitchFamily="18" charset="-120"/>
              </a:rPr>
              <a:t>7</a:t>
            </a:fld>
            <a:endParaRPr lang="en-US" altLang="zh-TW" sz="1200" dirty="0">
              <a:latin typeface="Arial" panose="020B0604020202020204" pitchFamily="34" charset="0"/>
              <a:ea typeface="PMingLiU" pitchFamily="18" charset="-120"/>
            </a:endParaRPr>
          </a:p>
        </p:txBody>
      </p:sp>
      <p:sp>
        <p:nvSpPr>
          <p:cNvPr id="43011" name="Rectangle 2"/>
          <p:cNvSpPr>
            <a:spLocks noGrp="1" noRot="1" noChangeAspect="1" noTextEdit="1"/>
          </p:cNvSpPr>
          <p:nvPr>
            <p:ph type="sldImg"/>
          </p:nvPr>
        </p:nvSpPr>
        <p:spPr>
          <a:ln/>
        </p:spPr>
      </p:sp>
      <p:sp>
        <p:nvSpPr>
          <p:cNvPr id="43012" name="Rectangle 3"/>
          <p:cNvSpPr>
            <a:spLocks noGrp="1"/>
          </p:cNvSpPr>
          <p:nvPr>
            <p:ph type="body" idx="1"/>
          </p:nvPr>
        </p:nvSpPr>
        <p:spPr>
          <a:ln/>
        </p:spPr>
        <p:txBody>
          <a:bodyPr wrap="square" lIns="91440" tIns="45720" rIns="91440" bIns="45720" anchor="t"/>
          <a:lstStyle/>
          <a:p>
            <a:pPr lvl="0" eaLnBrk="1" hangingPunct="1"/>
            <a:endParaRPr lang="zh-TW" altLang="zh-TW"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eaLnBrk="1" hangingPunct="1">
              <a:buNone/>
            </a:pPr>
            <a:endParaRPr lang="en-US" altLang="x-none" dirty="0">
              <a:solidFill>
                <a:srgbClr val="FFFFFF"/>
              </a:solidFill>
              <a:latin typeface="Perpetua" panose="02020502060401020303" pitchFamily="18" charset="0"/>
            </a:endParaRPr>
          </a:p>
        </p:txBody>
      </p:sp>
      <p:sp useBgFill="1">
        <p:nvSpPr>
          <p:cNvPr id="11" name="Rounded Rectangle 10"/>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eaLnBrk="1" hangingPunct="1">
              <a:buNone/>
            </a:pPr>
            <a:endParaRPr lang="en-US" altLang="x-none" dirty="0">
              <a:solidFill>
                <a:srgbClr val="FFFFFF"/>
              </a:solidFill>
              <a:latin typeface="Perpetua" panose="02020502060401020303" pitchFamily="18" charset="0"/>
            </a:endParaRPr>
          </a:p>
        </p:txBody>
      </p:sp>
      <p:sp>
        <p:nvSpPr>
          <p:cNvPr id="12" name="Rectangle 11"/>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eaLnBrk="1" hangingPunct="1">
              <a:buNone/>
            </a:pPr>
            <a:endParaRPr lang="en-US" altLang="x-none" dirty="0">
              <a:solidFill>
                <a:srgbClr val="FFFFFF"/>
              </a:solidFill>
              <a:latin typeface="Perpetua" panose="02020502060401020303" pitchFamily="18" charset="0"/>
            </a:endParaRPr>
          </a:p>
        </p:txBody>
      </p:sp>
      <p:sp>
        <p:nvSpPr>
          <p:cNvPr id="15" name="Rectangle 14"/>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eaLnBrk="1" hangingPunct="1">
              <a:buNone/>
            </a:pPr>
            <a:endParaRPr lang="en-US" altLang="x-none" dirty="0">
              <a:solidFill>
                <a:srgbClr val="FFFFFF"/>
              </a:solidFill>
              <a:latin typeface="Perpetua" panose="02020502060401020303" pitchFamily="18" charset="0"/>
            </a:endParaRPr>
          </a:p>
        </p:txBody>
      </p:sp>
      <p:sp>
        <p:nvSpPr>
          <p:cNvPr id="16" name="Rectangle 15"/>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eaLnBrk="1" hangingPunct="1">
              <a:buNone/>
            </a:pPr>
            <a:endParaRPr lang="en-US" altLang="x-none" dirty="0">
              <a:solidFill>
                <a:srgbClr val="FFFFFF"/>
              </a:solidFill>
              <a:latin typeface="Perpetua" panose="02020502060401020303" pitchFamily="18" charset="0"/>
            </a:endParaRPr>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
        <p:nvSpPr>
          <p:cNvPr id="17" name="Date Placeholder 27"/>
          <p:cNvSpPr>
            <a:spLocks noGrp="1"/>
          </p:cNvSpPr>
          <p:nvPr>
            <p:ph type="dt" sz="half" idx="2"/>
          </p:nvPr>
        </p:nvSpPr>
        <p:spPr>
          <a:xfrm>
            <a:off x="6172200" y="6191250"/>
            <a:ext cx="2476500" cy="476250"/>
          </a:xfrm>
          <a:prstGeom prst="rect">
            <a:avLst/>
          </a:prstGeom>
        </p:spPr>
        <p:txBody>
          <a:bodyPr anchor="ctr" anchorCtr="0"/>
          <a:lstStyle/>
          <a:p>
            <a:pPr algn="r">
              <a:buNone/>
            </a:pPr>
            <a:fld id="{BB962C8B-B14F-4D97-AF65-F5344CB8AC3E}" type="datetime1">
              <a:rPr lang="en-US" altLang="x-none" dirty="0"/>
              <a:t>4/26/2024</a:t>
            </a:fld>
            <a:endParaRPr lang="en-US" altLang="x-none" dirty="0"/>
          </a:p>
        </p:txBody>
      </p:sp>
      <p:sp>
        <p:nvSpPr>
          <p:cNvPr id="18" name="Footer Placeholder 16"/>
          <p:cNvSpPr>
            <a:spLocks noGrp="1"/>
          </p:cNvSpPr>
          <p:nvPr>
            <p:ph type="ftr" sz="quarter" idx="3"/>
          </p:nvPr>
        </p:nvSpPr>
        <p:spPr>
          <a:xfrm>
            <a:off x="914400" y="6172200"/>
            <a:ext cx="3962400" cy="457200"/>
          </a:xfrm>
          <a:prstGeom prst="rect">
            <a:avLst/>
          </a:prstGeom>
        </p:spPr>
        <p:txBody>
          <a:bodyPr anchor="ctr" anchorCtr="0"/>
          <a:lstStyle/>
          <a:p>
            <a:pPr>
              <a:buNone/>
            </a:pPr>
            <a:endParaRPr lang="en-US" altLang="zh-TW" dirty="0"/>
          </a:p>
        </p:txBody>
      </p:sp>
      <p:sp>
        <p:nvSpPr>
          <p:cNvPr id="19" name="Slide Number Placeholder 28"/>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p>
            <a:pPr>
              <a:buNone/>
            </a:pPr>
            <a:fld id="{9A0DB2DC-4C9A-4742-B13C-FB6460FD3503}" type="slidenum">
              <a:rPr lang="en-US" altLang="x-none" dirty="0">
                <a:latin typeface="Franklin Gothic Book" panose="020B0503020102020204" pitchFamily="34" charset="0"/>
              </a:rPr>
              <a:t>‹#›</a:t>
            </a:fld>
            <a:endParaRPr lang="en-US" altLang="x-none" dirty="0">
              <a:latin typeface="Franklin Gothic Book" panose="020B0503020102020204" pitchFamily="34"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3"/>
          <p:cNvSpPr>
            <a:spLocks noGrp="1"/>
          </p:cNvSpPr>
          <p:nvPr>
            <p:ph type="dt" sz="half" idx="2"/>
          </p:nvPr>
        </p:nvSpPr>
        <p:spPr>
          <a:xfrm>
            <a:off x="6172200" y="6191250"/>
            <a:ext cx="2476500" cy="476250"/>
          </a:xfrm>
          <a:prstGeom prst="rect">
            <a:avLst/>
          </a:prstGeom>
        </p:spPr>
        <p:txBody>
          <a:bodyPr anchor="ctr" anchorCtr="0"/>
          <a:lstStyle/>
          <a:p>
            <a:pPr algn="r">
              <a:buNone/>
            </a:pPr>
            <a:fld id="{BB962C8B-B14F-4D97-AF65-F5344CB8AC3E}" type="datetimeFigureOut">
              <a:rPr lang="en-US" altLang="x-none" dirty="0"/>
              <a:t>4/26/2024</a:t>
            </a:fld>
            <a:endParaRPr lang="en-US" altLang="x-none" dirty="0"/>
          </a:p>
        </p:txBody>
      </p:sp>
      <p:sp>
        <p:nvSpPr>
          <p:cNvPr id="11" name="Footer Placeholder 4"/>
          <p:cNvSpPr>
            <a:spLocks noGrp="1"/>
          </p:cNvSpPr>
          <p:nvPr>
            <p:ph type="ftr" sz="quarter" idx="3"/>
          </p:nvPr>
        </p:nvSpPr>
        <p:spPr>
          <a:xfrm>
            <a:off x="914400" y="6172200"/>
            <a:ext cx="3962400" cy="457200"/>
          </a:xfrm>
          <a:prstGeom prst="rect">
            <a:avLst/>
          </a:prstGeom>
        </p:spPr>
        <p:txBody>
          <a:bodyPr anchor="ctr" anchorCtr="0"/>
          <a:lstStyle/>
          <a:p>
            <a:pPr>
              <a:buNone/>
            </a:pPr>
            <a:endParaRPr lang="en-US" altLang="zh-TW" dirty="0"/>
          </a:p>
        </p:txBody>
      </p:sp>
      <p:sp>
        <p:nvSpPr>
          <p:cNvPr id="12" name="Slide Number Placeholder 5"/>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p>
            <a:pPr>
              <a:buNone/>
            </a:pPr>
            <a:fld id="{9A0DB2DC-4C9A-4742-B13C-FB6460FD3503}" type="slidenum">
              <a:rPr lang="en-US" altLang="x-none" dirty="0">
                <a:latin typeface="Franklin Gothic Book" panose="020B0503020102020204" pitchFamily="34" charset="0"/>
              </a:rPr>
              <a:t>‹#›</a:t>
            </a:fld>
            <a:endParaRPr lang="en-US" altLang="x-none" dirty="0">
              <a:latin typeface="Franklin Gothic Book" panose="020B05030201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3"/>
          <p:cNvSpPr>
            <a:spLocks noGrp="1"/>
          </p:cNvSpPr>
          <p:nvPr>
            <p:ph type="dt" sz="half" idx="2"/>
          </p:nvPr>
        </p:nvSpPr>
        <p:spPr>
          <a:xfrm>
            <a:off x="6172200" y="6191250"/>
            <a:ext cx="2476500" cy="476250"/>
          </a:xfrm>
          <a:prstGeom prst="rect">
            <a:avLst/>
          </a:prstGeom>
        </p:spPr>
        <p:txBody>
          <a:bodyPr anchor="ctr" anchorCtr="0"/>
          <a:lstStyle/>
          <a:p>
            <a:pPr algn="r">
              <a:buNone/>
            </a:pPr>
            <a:fld id="{BB962C8B-B14F-4D97-AF65-F5344CB8AC3E}" type="datetimeFigureOut">
              <a:rPr lang="en-US" altLang="x-none" dirty="0"/>
              <a:t>4/26/2024</a:t>
            </a:fld>
            <a:endParaRPr lang="en-US" altLang="x-none" dirty="0"/>
          </a:p>
        </p:txBody>
      </p:sp>
      <p:sp>
        <p:nvSpPr>
          <p:cNvPr id="11" name="Footer Placeholder 4"/>
          <p:cNvSpPr>
            <a:spLocks noGrp="1"/>
          </p:cNvSpPr>
          <p:nvPr>
            <p:ph type="ftr" sz="quarter" idx="3"/>
          </p:nvPr>
        </p:nvSpPr>
        <p:spPr>
          <a:xfrm>
            <a:off x="914400" y="6172200"/>
            <a:ext cx="3962400" cy="457200"/>
          </a:xfrm>
          <a:prstGeom prst="rect">
            <a:avLst/>
          </a:prstGeom>
        </p:spPr>
        <p:txBody>
          <a:bodyPr anchor="ctr" anchorCtr="0"/>
          <a:lstStyle/>
          <a:p>
            <a:pPr>
              <a:buNone/>
            </a:pPr>
            <a:endParaRPr lang="en-US" altLang="zh-TW" dirty="0"/>
          </a:p>
        </p:txBody>
      </p:sp>
      <p:sp>
        <p:nvSpPr>
          <p:cNvPr id="12" name="Slide Number Placeholder 5"/>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p>
            <a:pPr>
              <a:buNone/>
            </a:pPr>
            <a:fld id="{9A0DB2DC-4C9A-4742-B13C-FB6460FD3503}" type="slidenum">
              <a:rPr lang="en-US" altLang="x-none" dirty="0">
                <a:latin typeface="Franklin Gothic Book" panose="020B0503020102020204" pitchFamily="34" charset="0"/>
              </a:rPr>
              <a:t>‹#›</a:t>
            </a:fld>
            <a:endParaRPr lang="en-US" altLang="x-none" dirty="0">
              <a:latin typeface="Franklin Gothic Book" panose="020B05030201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457200" y="76200"/>
            <a:ext cx="8229600" cy="1143000"/>
          </a:xfrm>
        </p:spPr>
        <p:txBody>
          <a:bodyPr/>
          <a:lstStyle/>
          <a:p>
            <a:r>
              <a:rPr lang="zh-TW" altLang="en-US"/>
              <a:t>按一下以編輯母片標題樣式</a:t>
            </a:r>
          </a:p>
        </p:txBody>
      </p:sp>
      <p:sp>
        <p:nvSpPr>
          <p:cNvPr id="3" name="表格版面配置區 2"/>
          <p:cNvSpPr>
            <a:spLocks noGrp="1"/>
          </p:cNvSpPr>
          <p:nvPr>
            <p:ph type="tbl" idx="1"/>
          </p:nvPr>
        </p:nvSpPr>
        <p:spPr>
          <a:xfrm>
            <a:off x="457200" y="1600200"/>
            <a:ext cx="8229600" cy="4530725"/>
          </a:xfrm>
        </p:spPr>
        <p:txBody>
          <a:bodyPr>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panose="05020102010507070707"/>
              <a:buChar char=""/>
              <a:defRPr/>
            </a:pPr>
            <a:endParaRPr kumimoji="0" lang="zh-TW" altLang="en-US" sz="2600" b="0" i="0" u="none" strike="noStrike" kern="1200" cap="none" spc="0" normalizeH="0" baseline="0" noProof="0">
              <a:ln>
                <a:noFill/>
              </a:ln>
              <a:solidFill>
                <a:schemeClr val="tx1"/>
              </a:solidFill>
              <a:effectLst/>
              <a:uLnTx/>
              <a:uFillTx/>
              <a:latin typeface="+mn-lt"/>
              <a:ea typeface="+mn-ea"/>
              <a:cs typeface="+mn-cs"/>
            </a:endParaRPr>
          </a:p>
        </p:txBody>
      </p:sp>
      <p:sp>
        <p:nvSpPr>
          <p:cNvPr id="10" name="Footer Placeholder 9"/>
          <p:cNvSpPr>
            <a:spLocks noGrp="1" noChangeArrowheads="1"/>
          </p:cNvSpPr>
          <p:nvPr>
            <p:ph type="ftr" sz="quarter" idx="3"/>
          </p:nvPr>
        </p:nvSpPr>
        <p:spPr>
          <a:xfrm>
            <a:off x="914400" y="6172200"/>
            <a:ext cx="3962400" cy="457200"/>
          </a:xfrm>
          <a:prstGeom prst="rect">
            <a:avLst/>
          </a:prstGeom>
        </p:spPr>
        <p:txBody>
          <a:bodyPr anchor="ctr" anchorCtr="0"/>
          <a:lstStyle/>
          <a:p>
            <a:pPr>
              <a:buNone/>
            </a:pPr>
            <a:endParaRPr lang="en-US" altLang="zh-TW" dirty="0"/>
          </a:p>
        </p:txBody>
      </p:sp>
      <p:sp>
        <p:nvSpPr>
          <p:cNvPr id="4" name="Date Placeholder 3"/>
          <p:cNvSpPr>
            <a:spLocks noGrp="1"/>
          </p:cNvSpPr>
          <p:nvPr>
            <p:ph type="dt" sz="half" idx="10"/>
          </p:nvPr>
        </p:nvSpPr>
        <p:spPr/>
        <p:txBody>
          <a:bodyPr/>
          <a:lstStyle/>
          <a:p>
            <a:pPr lvl="0" eaLnBrk="1" hangingPunct="1">
              <a:buNone/>
            </a:pPr>
            <a:fld id="{BB962C8B-B14F-4D97-AF65-F5344CB8AC3E}" type="datetimeFigureOut">
              <a:rPr lang="en-US" altLang="x-none" dirty="0">
                <a:latin typeface="Times New Roman" panose="02020603050405020304" pitchFamily="18" charset="0"/>
              </a:rPr>
              <a:t>4/26/2024</a:t>
            </a:fld>
            <a:endParaRPr lang="en-US" altLang="x-none" dirty="0">
              <a:latin typeface="Times New Roman" panose="02020603050405020304" pitchFamily="18" charset="0"/>
            </a:endParaRPr>
          </a:p>
        </p:txBody>
      </p:sp>
      <p:sp>
        <p:nvSpPr>
          <p:cNvPr id="5" name="Slide Number Placeholder 4"/>
          <p:cNvSpPr>
            <a:spLocks noGrp="1"/>
          </p:cNvSpPr>
          <p:nvPr>
            <p:ph type="sldNum" sz="quarter" idx="11"/>
          </p:nvPr>
        </p:nvSpPr>
        <p:spPr/>
        <p:txBody>
          <a:bodyPr/>
          <a:lstStyle/>
          <a:p>
            <a:pPr lvl="0" eaLnBrk="1" hangingPunct="1">
              <a:buNone/>
            </a:pPr>
            <a:fld id="{9A0DB2DC-4C9A-4742-B13C-FB6460FD3503}" type="slidenum">
              <a:rPr lang="en-US" altLang="x-none" dirty="0"/>
              <a:t>‹#›</a:t>
            </a:fld>
            <a:endParaRPr lang="en-US" altLang="x-none" dirty="0">
              <a:latin typeface="Times New Roman" panose="02020603050405020304" pitchFamily="18" charset="0"/>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3"/>
          <p:cNvSpPr>
            <a:spLocks noGrp="1"/>
          </p:cNvSpPr>
          <p:nvPr>
            <p:ph type="dt" sz="half" idx="2"/>
          </p:nvPr>
        </p:nvSpPr>
        <p:spPr>
          <a:xfrm>
            <a:off x="6172200" y="6191250"/>
            <a:ext cx="2476500" cy="476250"/>
          </a:xfrm>
          <a:prstGeom prst="rect">
            <a:avLst/>
          </a:prstGeom>
        </p:spPr>
        <p:txBody>
          <a:bodyPr anchor="ctr" anchorCtr="0"/>
          <a:lstStyle/>
          <a:p>
            <a:pPr algn="r">
              <a:buNone/>
            </a:pPr>
            <a:fld id="{BB962C8B-B14F-4D97-AF65-F5344CB8AC3E}" type="datetimeFigureOut">
              <a:rPr lang="en-US" altLang="x-none" dirty="0"/>
              <a:t>4/26/2024</a:t>
            </a:fld>
            <a:endParaRPr lang="en-US" altLang="x-none" dirty="0"/>
          </a:p>
        </p:txBody>
      </p:sp>
      <p:sp>
        <p:nvSpPr>
          <p:cNvPr id="11" name="Footer Placeholder 4"/>
          <p:cNvSpPr>
            <a:spLocks noGrp="1"/>
          </p:cNvSpPr>
          <p:nvPr>
            <p:ph type="ftr" sz="quarter" idx="3"/>
          </p:nvPr>
        </p:nvSpPr>
        <p:spPr>
          <a:xfrm>
            <a:off x="914400" y="6172200"/>
            <a:ext cx="3962400" cy="457200"/>
          </a:xfrm>
          <a:prstGeom prst="rect">
            <a:avLst/>
          </a:prstGeom>
        </p:spPr>
        <p:txBody>
          <a:bodyPr anchor="ctr" anchorCtr="0"/>
          <a:lstStyle/>
          <a:p>
            <a:pPr>
              <a:buNone/>
            </a:pPr>
            <a:endParaRPr lang="en-US" altLang="zh-TW" dirty="0"/>
          </a:p>
        </p:txBody>
      </p:sp>
      <p:sp>
        <p:nvSpPr>
          <p:cNvPr id="12" name="Slide Number Placeholder 5"/>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p>
            <a:pPr>
              <a:buNone/>
            </a:pPr>
            <a:fld id="{9A0DB2DC-4C9A-4742-B13C-FB6460FD3503}" type="slidenum">
              <a:rPr lang="en-US" altLang="x-none" dirty="0">
                <a:latin typeface="Franklin Gothic Book" panose="020B0503020102020204" pitchFamily="34" charset="0"/>
              </a:rPr>
              <a:t>‹#›</a:t>
            </a:fld>
            <a:endParaRPr lang="en-US" altLang="x-none" dirty="0">
              <a:latin typeface="Franklin Gothic Book" panose="020B05030201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eaLnBrk="1" hangingPunct="1">
              <a:buNone/>
            </a:pPr>
            <a:endParaRPr lang="en-US" altLang="x-none" dirty="0">
              <a:solidFill>
                <a:srgbClr val="FFFFFF"/>
              </a:solidFill>
              <a:latin typeface="Perpetua" panose="02020502060401020303" pitchFamily="18" charset="0"/>
            </a:endParaRPr>
          </a:p>
        </p:txBody>
      </p:sp>
      <p:sp useBgFill="1">
        <p:nvSpPr>
          <p:cNvPr id="11" name="Rounded Rectangle 10"/>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eaLnBrk="1" hangingPunct="1">
              <a:buNone/>
            </a:pPr>
            <a:endParaRPr lang="en-US" altLang="x-none" dirty="0">
              <a:solidFill>
                <a:srgbClr val="FFFFFF"/>
              </a:solidFill>
              <a:latin typeface="Perpetua" panose="02020502060401020303" pitchFamily="18" charset="0"/>
            </a:endParaRPr>
          </a:p>
        </p:txBody>
      </p:sp>
      <p:sp>
        <p:nvSpPr>
          <p:cNvPr id="12" name="Rectangle 11"/>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eaLnBrk="1" hangingPunct="1">
              <a:buNone/>
            </a:pPr>
            <a:endParaRPr lang="en-US" altLang="x-none" dirty="0">
              <a:solidFill>
                <a:srgbClr val="FFFFFF"/>
              </a:solidFill>
              <a:latin typeface="Perpetua" panose="02020502060401020303" pitchFamily="18" charset="0"/>
            </a:endParaRPr>
          </a:p>
        </p:txBody>
      </p:sp>
      <p:sp>
        <p:nvSpPr>
          <p:cNvPr id="15" name="Rectangle 14"/>
          <p:cNvSpPr/>
          <p:nvPr/>
        </p:nvSpPr>
        <p:spPr>
          <a:xfrm>
            <a:off x="69850" y="2341563"/>
            <a:ext cx="9013825" cy="46038"/>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eaLnBrk="1" hangingPunct="1">
              <a:buNone/>
            </a:pPr>
            <a:endParaRPr lang="en-US" altLang="x-none" dirty="0">
              <a:solidFill>
                <a:srgbClr val="FFFFFF"/>
              </a:solidFill>
              <a:latin typeface="Perpetua" panose="02020502060401020303" pitchFamily="18" charset="0"/>
            </a:endParaRPr>
          </a:p>
        </p:txBody>
      </p:sp>
      <p:sp>
        <p:nvSpPr>
          <p:cNvPr id="16" name="Rectangle 15"/>
          <p:cNvSpPr/>
          <p:nvPr/>
        </p:nvSpPr>
        <p:spPr>
          <a:xfrm>
            <a:off x="68263" y="2468563"/>
            <a:ext cx="9015413" cy="4603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eaLnBrk="1" hangingPunct="1">
              <a:buNone/>
            </a:pPr>
            <a:endParaRPr lang="en-US" altLang="x-none" dirty="0">
              <a:solidFill>
                <a:srgbClr val="FFFFFF"/>
              </a:solidFill>
              <a:latin typeface="Perpetua" panose="02020502060401020303" pitchFamily="18" charset="0"/>
            </a:endParaRPr>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7" name="Date Placeholder 3"/>
          <p:cNvSpPr>
            <a:spLocks noGrp="1"/>
          </p:cNvSpPr>
          <p:nvPr>
            <p:ph type="dt" sz="half" idx="2"/>
          </p:nvPr>
        </p:nvSpPr>
        <p:spPr>
          <a:xfrm>
            <a:off x="6172200" y="6191250"/>
            <a:ext cx="2476500" cy="476250"/>
          </a:xfrm>
          <a:prstGeom prst="rect">
            <a:avLst/>
          </a:prstGeom>
        </p:spPr>
        <p:txBody>
          <a:bodyPr anchor="ctr" anchorCtr="0"/>
          <a:lstStyle/>
          <a:p>
            <a:pPr algn="r">
              <a:buNone/>
            </a:pPr>
            <a:fld id="{BB962C8B-B14F-4D97-AF65-F5344CB8AC3E}" type="datetimeFigureOut">
              <a:rPr lang="en-US" altLang="x-none" dirty="0"/>
              <a:t>4/26/2024</a:t>
            </a:fld>
            <a:endParaRPr lang="en-US" altLang="x-none" dirty="0"/>
          </a:p>
        </p:txBody>
      </p:sp>
      <p:sp>
        <p:nvSpPr>
          <p:cNvPr id="18" name="Footer Placeholder 4"/>
          <p:cNvSpPr>
            <a:spLocks noGrp="1"/>
          </p:cNvSpPr>
          <p:nvPr>
            <p:ph type="ftr" sz="quarter" idx="3"/>
          </p:nvPr>
        </p:nvSpPr>
        <p:spPr>
          <a:xfrm>
            <a:off x="800100" y="6172200"/>
            <a:ext cx="4000500" cy="457200"/>
          </a:xfrm>
          <a:prstGeom prst="rect">
            <a:avLst/>
          </a:prstGeom>
        </p:spPr>
        <p:txBody>
          <a:bodyPr anchor="ctr" anchorCtr="0"/>
          <a:lstStyle/>
          <a:p>
            <a:pPr>
              <a:buNone/>
            </a:pPr>
            <a:endParaRPr lang="en-US" altLang="zh-TW" dirty="0"/>
          </a:p>
        </p:txBody>
      </p:sp>
      <p:sp>
        <p:nvSpPr>
          <p:cNvPr id="19" name="Slide Number Placeholder 5"/>
          <p:cNvSpPr>
            <a:spLocks noGrp="1"/>
          </p:cNvSpPr>
          <p:nvPr>
            <p:ph type="sldNum" sz="quarter" idx="4"/>
          </p:nvPr>
        </p:nvSpPr>
        <p:spPr>
          <a:xfrm>
            <a:off x="146050" y="6208713"/>
            <a:ext cx="457200" cy="457200"/>
          </a:xfrm>
          <a:prstGeom prst="ellipse">
            <a:avLst/>
          </a:prstGeom>
          <a:solidFill>
            <a:schemeClr val="accent1"/>
          </a:solidFill>
        </p:spPr>
        <p:txBody>
          <a:bodyPr wrap="none" lIns="0" tIns="0" rIns="0" bIns="0" anchor="ctr" anchorCtr="1">
            <a:noAutofit/>
          </a:bodyPr>
          <a:lstStyle/>
          <a:p>
            <a:pPr>
              <a:buNone/>
            </a:pPr>
            <a:fld id="{9A0DB2DC-4C9A-4742-B13C-FB6460FD3503}" type="slidenum">
              <a:rPr lang="en-US" altLang="x-none" dirty="0">
                <a:latin typeface="Franklin Gothic Book" panose="020B0503020102020204" pitchFamily="34" charset="0"/>
              </a:rPr>
              <a:t>‹#›</a:t>
            </a:fld>
            <a:endParaRPr lang="en-US" altLang="x-none" dirty="0">
              <a:latin typeface="Franklin Gothic Book" panose="020B0503020102020204" pitchFamily="34" charset="0"/>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4"/>
          <p:cNvSpPr>
            <a:spLocks noGrp="1"/>
          </p:cNvSpPr>
          <p:nvPr>
            <p:ph type="dt" sz="half" idx="12"/>
          </p:nvPr>
        </p:nvSpPr>
        <p:spPr>
          <a:xfrm>
            <a:off x="6172200" y="6191250"/>
            <a:ext cx="2476500" cy="476250"/>
          </a:xfrm>
          <a:prstGeom prst="rect">
            <a:avLst/>
          </a:prstGeom>
        </p:spPr>
        <p:txBody>
          <a:bodyPr anchor="ctr" anchorCtr="0"/>
          <a:lstStyle/>
          <a:p>
            <a:pPr algn="r">
              <a:buNone/>
            </a:pPr>
            <a:fld id="{BB962C8B-B14F-4D97-AF65-F5344CB8AC3E}" type="datetimeFigureOut">
              <a:rPr lang="en-US" altLang="x-none" dirty="0"/>
              <a:t>4/26/2024</a:t>
            </a:fld>
            <a:endParaRPr lang="en-US" altLang="x-none" dirty="0"/>
          </a:p>
        </p:txBody>
      </p:sp>
      <p:sp>
        <p:nvSpPr>
          <p:cNvPr id="3" name="Footer Placeholder 5"/>
          <p:cNvSpPr>
            <a:spLocks noGrp="1"/>
          </p:cNvSpPr>
          <p:nvPr>
            <p:ph type="ftr" sz="quarter" idx="3"/>
          </p:nvPr>
        </p:nvSpPr>
        <p:spPr>
          <a:xfrm>
            <a:off x="914400" y="6172200"/>
            <a:ext cx="3962400" cy="457200"/>
          </a:xfrm>
          <a:prstGeom prst="rect">
            <a:avLst/>
          </a:prstGeom>
        </p:spPr>
        <p:txBody>
          <a:bodyPr anchor="ctr" anchorCtr="0"/>
          <a:lstStyle/>
          <a:p>
            <a:pPr>
              <a:buNone/>
            </a:pPr>
            <a:endParaRPr lang="en-US" altLang="zh-TW" dirty="0"/>
          </a:p>
        </p:txBody>
      </p:sp>
      <p:sp>
        <p:nvSpPr>
          <p:cNvPr id="12" name="Slide Number Placeholder 6"/>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p>
            <a:pPr>
              <a:buNone/>
            </a:pPr>
            <a:fld id="{9A0DB2DC-4C9A-4742-B13C-FB6460FD3503}" type="slidenum">
              <a:rPr lang="en-US" altLang="x-none" dirty="0">
                <a:latin typeface="Franklin Gothic Book" panose="020B0503020102020204" pitchFamily="34" charset="0"/>
              </a:rPr>
              <a:t>‹#›</a:t>
            </a:fld>
            <a:endParaRPr lang="en-US" altLang="x-none" dirty="0">
              <a:latin typeface="Franklin Gothic Book" panose="020B05030201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6"/>
          <p:cNvSpPr>
            <a:spLocks noGrp="1"/>
          </p:cNvSpPr>
          <p:nvPr>
            <p:ph type="dt" sz="half" idx="12"/>
          </p:nvPr>
        </p:nvSpPr>
        <p:spPr>
          <a:xfrm>
            <a:off x="6172200" y="6191250"/>
            <a:ext cx="2476500" cy="476250"/>
          </a:xfrm>
          <a:prstGeom prst="rect">
            <a:avLst/>
          </a:prstGeom>
        </p:spPr>
        <p:txBody>
          <a:bodyPr anchor="ctr" anchorCtr="0"/>
          <a:lstStyle/>
          <a:p>
            <a:pPr algn="r">
              <a:buNone/>
            </a:pPr>
            <a:fld id="{BB962C8B-B14F-4D97-AF65-F5344CB8AC3E}" type="datetimeFigureOut">
              <a:rPr lang="en-US" altLang="x-none" dirty="0"/>
              <a:t>4/26/2024</a:t>
            </a:fld>
            <a:endParaRPr lang="en-US" altLang="x-none" dirty="0"/>
          </a:p>
        </p:txBody>
      </p:sp>
      <p:sp>
        <p:nvSpPr>
          <p:cNvPr id="5" name="Footer Placeholder 7"/>
          <p:cNvSpPr>
            <a:spLocks noGrp="1"/>
          </p:cNvSpPr>
          <p:nvPr>
            <p:ph type="ftr" sz="quarter" idx="13"/>
          </p:nvPr>
        </p:nvSpPr>
        <p:spPr>
          <a:xfrm>
            <a:off x="914400" y="6172200"/>
            <a:ext cx="3962400" cy="457200"/>
          </a:xfrm>
          <a:prstGeom prst="rect">
            <a:avLst/>
          </a:prstGeom>
        </p:spPr>
        <p:txBody>
          <a:bodyPr anchor="ctr" anchorCtr="0"/>
          <a:lstStyle/>
          <a:p>
            <a:pPr>
              <a:buNone/>
            </a:pPr>
            <a:endParaRPr lang="en-US" altLang="zh-TW" dirty="0"/>
          </a:p>
        </p:txBody>
      </p:sp>
      <p:sp>
        <p:nvSpPr>
          <p:cNvPr id="12" name="Slide Number Placeholder 8"/>
          <p:cNvSpPr>
            <a:spLocks noGrp="1"/>
          </p:cNvSpPr>
          <p:nvPr>
            <p:ph type="sldNum" sz="quarter" idx="14"/>
          </p:nvPr>
        </p:nvSpPr>
        <p:spPr>
          <a:xfrm>
            <a:off x="146050" y="6210300"/>
            <a:ext cx="457200" cy="457200"/>
          </a:xfrm>
          <a:prstGeom prst="ellipse">
            <a:avLst/>
          </a:prstGeom>
          <a:solidFill>
            <a:schemeClr val="accent1"/>
          </a:solidFill>
        </p:spPr>
        <p:txBody>
          <a:bodyPr wrap="none" lIns="0" tIns="0" rIns="0" bIns="0" anchor="ctr" anchorCtr="1">
            <a:noAutofit/>
          </a:bodyPr>
          <a:lstStyle/>
          <a:p>
            <a:pPr>
              <a:buNone/>
            </a:pPr>
            <a:fld id="{9A0DB2DC-4C9A-4742-B13C-FB6460FD3503}" type="slidenum">
              <a:rPr lang="en-US" altLang="x-none" dirty="0">
                <a:latin typeface="Franklin Gothic Book" panose="020B0503020102020204" pitchFamily="34" charset="0"/>
              </a:rPr>
              <a:t>‹#›</a:t>
            </a:fld>
            <a:endParaRPr lang="en-US" altLang="x-none" dirty="0">
              <a:latin typeface="Franklin Gothic Book" panose="020B05030201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10" name="Date Placeholder 2"/>
          <p:cNvSpPr>
            <a:spLocks noGrp="1"/>
          </p:cNvSpPr>
          <p:nvPr>
            <p:ph type="dt" sz="half" idx="2"/>
          </p:nvPr>
        </p:nvSpPr>
        <p:spPr>
          <a:xfrm>
            <a:off x="6172200" y="6191250"/>
            <a:ext cx="2476500" cy="476250"/>
          </a:xfrm>
          <a:prstGeom prst="rect">
            <a:avLst/>
          </a:prstGeom>
        </p:spPr>
        <p:txBody>
          <a:bodyPr anchor="ctr" anchorCtr="0"/>
          <a:lstStyle/>
          <a:p>
            <a:pPr algn="r">
              <a:buNone/>
            </a:pPr>
            <a:fld id="{BB962C8B-B14F-4D97-AF65-F5344CB8AC3E}" type="datetimeFigureOut">
              <a:rPr lang="en-US" altLang="x-none" dirty="0"/>
              <a:t>4/26/2024</a:t>
            </a:fld>
            <a:endParaRPr lang="en-US" altLang="x-none" dirty="0"/>
          </a:p>
        </p:txBody>
      </p:sp>
      <p:sp>
        <p:nvSpPr>
          <p:cNvPr id="11" name="Footer Placeholder 3"/>
          <p:cNvSpPr>
            <a:spLocks noGrp="1"/>
          </p:cNvSpPr>
          <p:nvPr>
            <p:ph type="ftr" sz="quarter" idx="3"/>
          </p:nvPr>
        </p:nvSpPr>
        <p:spPr>
          <a:xfrm>
            <a:off x="914400" y="6172200"/>
            <a:ext cx="3962400" cy="457200"/>
          </a:xfrm>
          <a:prstGeom prst="rect">
            <a:avLst/>
          </a:prstGeom>
        </p:spPr>
        <p:txBody>
          <a:bodyPr anchor="ctr" anchorCtr="0"/>
          <a:lstStyle/>
          <a:p>
            <a:pPr>
              <a:buNone/>
            </a:pPr>
            <a:endParaRPr lang="en-US" altLang="zh-TW" dirty="0"/>
          </a:p>
        </p:txBody>
      </p:sp>
      <p:sp>
        <p:nvSpPr>
          <p:cNvPr id="12" name="Slide Number Placeholder 4"/>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p>
            <a:pPr>
              <a:buNone/>
            </a:pPr>
            <a:fld id="{9A0DB2DC-4C9A-4742-B13C-FB6460FD3503}" type="slidenum">
              <a:rPr lang="en-US" altLang="x-none" dirty="0">
                <a:latin typeface="Franklin Gothic Book" panose="020B0503020102020204" pitchFamily="34" charset="0"/>
              </a:rPr>
              <a:t>‹#›</a:t>
            </a:fld>
            <a:endParaRPr lang="en-US" altLang="x-none" dirty="0">
              <a:latin typeface="Franklin Gothic Book" panose="020B05030201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1"/>
          <p:cNvSpPr>
            <a:spLocks noGrp="1"/>
          </p:cNvSpPr>
          <p:nvPr>
            <p:ph type="dt" sz="half" idx="2"/>
          </p:nvPr>
        </p:nvSpPr>
        <p:spPr>
          <a:xfrm>
            <a:off x="6172200" y="6191250"/>
            <a:ext cx="2476500" cy="476250"/>
          </a:xfrm>
          <a:prstGeom prst="rect">
            <a:avLst/>
          </a:prstGeom>
        </p:spPr>
        <p:txBody>
          <a:bodyPr anchor="ctr" anchorCtr="0"/>
          <a:lstStyle/>
          <a:p>
            <a:pPr algn="r">
              <a:buNone/>
            </a:pPr>
            <a:fld id="{BB962C8B-B14F-4D97-AF65-F5344CB8AC3E}" type="datetimeFigureOut">
              <a:rPr lang="en-US" altLang="x-none" dirty="0"/>
              <a:t>4/26/2024</a:t>
            </a:fld>
            <a:endParaRPr lang="en-US" altLang="x-none" dirty="0"/>
          </a:p>
        </p:txBody>
      </p:sp>
      <p:sp>
        <p:nvSpPr>
          <p:cNvPr id="11" name="Footer Placeholder 2"/>
          <p:cNvSpPr>
            <a:spLocks noGrp="1"/>
          </p:cNvSpPr>
          <p:nvPr>
            <p:ph type="ftr" sz="quarter" idx="3"/>
          </p:nvPr>
        </p:nvSpPr>
        <p:spPr>
          <a:xfrm>
            <a:off x="914400" y="6172200"/>
            <a:ext cx="3962400" cy="457200"/>
          </a:xfrm>
          <a:prstGeom prst="rect">
            <a:avLst/>
          </a:prstGeom>
        </p:spPr>
        <p:txBody>
          <a:bodyPr anchor="ctr" anchorCtr="0"/>
          <a:lstStyle/>
          <a:p>
            <a:pPr>
              <a:buNone/>
            </a:pPr>
            <a:endParaRPr lang="en-US" altLang="zh-TW" dirty="0"/>
          </a:p>
        </p:txBody>
      </p:sp>
      <p:sp>
        <p:nvSpPr>
          <p:cNvPr id="12" name="Slide Number Placeholder 3"/>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p>
            <a:pPr>
              <a:buNone/>
            </a:pPr>
            <a:fld id="{9A0DB2DC-4C9A-4742-B13C-FB6460FD3503}" type="slidenum">
              <a:rPr lang="en-US" altLang="x-none" dirty="0">
                <a:latin typeface="Franklin Gothic Book" panose="020B0503020102020204" pitchFamily="34" charset="0"/>
              </a:rPr>
              <a:t>‹#›</a:t>
            </a:fld>
            <a:endParaRPr lang="en-US" altLang="x-none" dirty="0">
              <a:latin typeface="Franklin Gothic Book" panose="020B05030201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eaLnBrk="1" hangingPunct="1">
              <a:buNone/>
            </a:pPr>
            <a:endParaRPr lang="en-US" altLang="x-none" dirty="0">
              <a:solidFill>
                <a:srgbClr val="FFFFFF"/>
              </a:solidFill>
              <a:latin typeface="Perpetua" panose="02020502060401020303" pitchFamily="18" charset="0"/>
            </a:endParaRPr>
          </a:p>
        </p:txBody>
      </p:sp>
      <p:sp useBgFill="1">
        <p:nvSpPr>
          <p:cNvPr id="4" name="Rounded Rectangle 10"/>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eaLnBrk="1" hangingPunct="1">
              <a:buNone/>
            </a:pPr>
            <a:endParaRPr lang="en-US" altLang="x-none" dirty="0">
              <a:solidFill>
                <a:srgbClr val="FFFFFF"/>
              </a:solidFill>
              <a:latin typeface="Perpetua" panose="02020502060401020303" pitchFamily="18" charset="0"/>
            </a:endParaRPr>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Date Placeholder 4"/>
          <p:cNvSpPr>
            <a:spLocks noGrp="1"/>
          </p:cNvSpPr>
          <p:nvPr>
            <p:ph type="dt" sz="half" idx="12"/>
          </p:nvPr>
        </p:nvSpPr>
        <p:spPr>
          <a:xfrm>
            <a:off x="6172200" y="6191250"/>
            <a:ext cx="2476500" cy="476250"/>
          </a:xfrm>
          <a:prstGeom prst="rect">
            <a:avLst/>
          </a:prstGeom>
        </p:spPr>
        <p:txBody>
          <a:bodyPr anchor="ctr" anchorCtr="0"/>
          <a:lstStyle/>
          <a:p>
            <a:pPr algn="r">
              <a:buNone/>
            </a:pPr>
            <a:fld id="{BB962C8B-B14F-4D97-AF65-F5344CB8AC3E}" type="datetimeFigureOut">
              <a:rPr lang="en-US" altLang="x-none" dirty="0"/>
              <a:t>4/26/2024</a:t>
            </a:fld>
            <a:endParaRPr lang="en-US" altLang="x-none" dirty="0"/>
          </a:p>
        </p:txBody>
      </p:sp>
      <p:sp>
        <p:nvSpPr>
          <p:cNvPr id="15" name="Footer Placeholder 5"/>
          <p:cNvSpPr>
            <a:spLocks noGrp="1"/>
          </p:cNvSpPr>
          <p:nvPr>
            <p:ph type="ftr" sz="quarter" idx="3"/>
          </p:nvPr>
        </p:nvSpPr>
        <p:spPr>
          <a:xfrm>
            <a:off x="914400" y="6172200"/>
            <a:ext cx="3962400" cy="457200"/>
          </a:xfrm>
          <a:prstGeom prst="rect">
            <a:avLst/>
          </a:prstGeom>
        </p:spPr>
        <p:txBody>
          <a:bodyPr anchor="ctr" anchorCtr="0"/>
          <a:lstStyle/>
          <a:p>
            <a:pPr>
              <a:buNone/>
            </a:pPr>
            <a:endParaRPr lang="en-US" altLang="zh-TW" dirty="0"/>
          </a:p>
        </p:txBody>
      </p:sp>
      <p:sp>
        <p:nvSpPr>
          <p:cNvPr id="16" name="Slide Number Placeholder 6"/>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p>
            <a:pPr>
              <a:buNone/>
            </a:pPr>
            <a:fld id="{9A0DB2DC-4C9A-4742-B13C-FB6460FD3503}" type="slidenum">
              <a:rPr lang="en-US" altLang="x-none" dirty="0">
                <a:latin typeface="Franklin Gothic Book" panose="020B0503020102020204" pitchFamily="34" charset="0"/>
              </a:rPr>
              <a:t>‹#›</a:t>
            </a:fld>
            <a:endParaRPr lang="en-US" altLang="x-none" dirty="0">
              <a:latin typeface="Franklin Gothic Book" panose="020B05030201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eaLnBrk="1" hangingPunct="1">
              <a:buNone/>
            </a:pPr>
            <a:endParaRPr lang="en-US" altLang="x-none" dirty="0">
              <a:solidFill>
                <a:srgbClr val="FFFFFF"/>
              </a:solidFill>
              <a:latin typeface="Perpetua" panose="02020502060401020303" pitchFamily="18" charset="0"/>
            </a:endParaRPr>
          </a:p>
        </p:txBody>
      </p:sp>
      <p:sp>
        <p:nvSpPr>
          <p:cNvPr id="11" name="Rectangle 10"/>
          <p:cNvSpPr/>
          <p:nvPr/>
        </p:nvSpPr>
        <p:spPr>
          <a:xfrm>
            <a:off x="68263" y="4649788"/>
            <a:ext cx="9007475" cy="46038"/>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eaLnBrk="1" hangingPunct="1">
              <a:buNone/>
            </a:pPr>
            <a:endParaRPr lang="en-US" altLang="x-none" dirty="0">
              <a:solidFill>
                <a:srgbClr val="FFFFFF"/>
              </a:solidFill>
              <a:latin typeface="Perpetua" panose="02020502060401020303" pitchFamily="18" charset="0"/>
            </a:endParaRPr>
          </a:p>
        </p:txBody>
      </p:sp>
      <p:sp>
        <p:nvSpPr>
          <p:cNvPr id="12" name="Rectangle 11"/>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eaLnBrk="1" hangingPunct="1">
              <a:buNone/>
            </a:pPr>
            <a:endParaRPr lang="en-US" altLang="x-none" dirty="0">
              <a:solidFill>
                <a:srgbClr val="FFFFFF"/>
              </a:solidFill>
              <a:latin typeface="Perpetua" panose="02020502060401020303" pitchFamily="18" charset="0"/>
            </a:endParaRPr>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marL="0" marR="0" lvl="0" indent="0" algn="l" defTabSz="914400" rtl="0" eaLnBrk="1" fontAlgn="auto" latinLnBrk="0" hangingPunct="1">
              <a:lnSpc>
                <a:spcPct val="100000"/>
              </a:lnSpc>
              <a:spcBef>
                <a:spcPts val="580"/>
              </a:spcBef>
              <a:spcAft>
                <a:spcPts val="0"/>
              </a:spcAft>
              <a:buClr>
                <a:schemeClr val="accent1"/>
              </a:buClr>
              <a:buSzPct val="85000"/>
              <a:buFont typeface="Wingdings 2" panose="05020102010507070707"/>
              <a:buNone/>
              <a:defRPr/>
            </a:pPr>
            <a:r>
              <a:rPr kumimoji="0" lang="en-US" sz="3200" b="0" i="0" u="none" strike="noStrike" kern="1200" cap="none" spc="0" normalizeH="0" baseline="0" noProof="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Date Placeholder 4"/>
          <p:cNvSpPr>
            <a:spLocks noGrp="1"/>
          </p:cNvSpPr>
          <p:nvPr>
            <p:ph type="dt" sz="half" idx="12"/>
          </p:nvPr>
        </p:nvSpPr>
        <p:spPr>
          <a:xfrm>
            <a:off x="6172200" y="6191250"/>
            <a:ext cx="2476500" cy="476250"/>
          </a:xfrm>
          <a:prstGeom prst="rect">
            <a:avLst/>
          </a:prstGeom>
        </p:spPr>
        <p:txBody>
          <a:bodyPr anchor="ctr" anchorCtr="0"/>
          <a:lstStyle/>
          <a:p>
            <a:pPr algn="r">
              <a:buNone/>
            </a:pPr>
            <a:fld id="{BB962C8B-B14F-4D97-AF65-F5344CB8AC3E}" type="datetimeFigureOut">
              <a:rPr lang="en-US" altLang="x-none" dirty="0"/>
              <a:t>4/26/2024</a:t>
            </a:fld>
            <a:endParaRPr lang="en-US" altLang="x-none" dirty="0"/>
          </a:p>
        </p:txBody>
      </p:sp>
      <p:sp>
        <p:nvSpPr>
          <p:cNvPr id="16" name="Footer Placeholder 5"/>
          <p:cNvSpPr>
            <a:spLocks noGrp="1"/>
          </p:cNvSpPr>
          <p:nvPr>
            <p:ph type="ftr" sz="quarter" idx="3"/>
          </p:nvPr>
        </p:nvSpPr>
        <p:spPr>
          <a:xfrm>
            <a:off x="914400" y="6172200"/>
            <a:ext cx="3886200" cy="457200"/>
          </a:xfrm>
          <a:prstGeom prst="rect">
            <a:avLst/>
          </a:prstGeom>
        </p:spPr>
        <p:txBody>
          <a:bodyPr anchor="ctr" anchorCtr="0"/>
          <a:lstStyle/>
          <a:p>
            <a:pPr>
              <a:buNone/>
            </a:pPr>
            <a:endParaRPr lang="en-US" altLang="zh-TW" dirty="0"/>
          </a:p>
        </p:txBody>
      </p:sp>
      <p:sp>
        <p:nvSpPr>
          <p:cNvPr id="17" name="Slide Number Placeholder 6"/>
          <p:cNvSpPr>
            <a:spLocks noGrp="1"/>
          </p:cNvSpPr>
          <p:nvPr>
            <p:ph type="sldNum" sz="quarter" idx="4"/>
          </p:nvPr>
        </p:nvSpPr>
        <p:spPr>
          <a:xfrm>
            <a:off x="146050" y="6208713"/>
            <a:ext cx="457200" cy="457200"/>
          </a:xfrm>
          <a:prstGeom prst="ellipse">
            <a:avLst/>
          </a:prstGeom>
          <a:solidFill>
            <a:schemeClr val="accent1"/>
          </a:solidFill>
        </p:spPr>
        <p:txBody>
          <a:bodyPr wrap="none" lIns="0" tIns="0" rIns="0" bIns="0" anchor="ctr" anchorCtr="1">
            <a:noAutofit/>
          </a:bodyPr>
          <a:lstStyle/>
          <a:p>
            <a:pPr>
              <a:buNone/>
            </a:pPr>
            <a:fld id="{9A0DB2DC-4C9A-4742-B13C-FB6460FD3503}" type="slidenum">
              <a:rPr lang="en-US" altLang="x-none" dirty="0">
                <a:latin typeface="Franklin Gothic Book" panose="020B0503020102020204" pitchFamily="34" charset="0"/>
              </a:rPr>
              <a:t>‹#›</a:t>
            </a:fld>
            <a:endParaRPr lang="en-US" altLang="x-none" dirty="0">
              <a:latin typeface="Franklin Gothic Book" panose="020B05030201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eaLnBrk="1" hangingPunct="1">
              <a:buNone/>
            </a:pPr>
            <a:endParaRPr lang="en-US" altLang="x-none" dirty="0">
              <a:solidFill>
                <a:srgbClr val="FFFFFF"/>
              </a:solidFill>
              <a:latin typeface="Perpetua" panose="02020502060401020303" pitchFamily="18" charset="0"/>
            </a:endParaRPr>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eaLnBrk="1" hangingPunct="1">
              <a:buNone/>
            </a:pPr>
            <a:endParaRPr lang="en-US" altLang="x-none" dirty="0">
              <a:solidFill>
                <a:srgbClr val="FFFFFF"/>
              </a:solidFill>
              <a:latin typeface="Perpetua" panose="02020502060401020303" pitchFamily="18" charset="0"/>
            </a:endParaRPr>
          </a:p>
        </p:txBody>
      </p:sp>
      <p:sp>
        <p:nvSpPr>
          <p:cNvPr id="2052" name="Title Placeholder 21"/>
          <p:cNvSpPr>
            <a:spLocks noGrp="1"/>
          </p:cNvSpPr>
          <p:nvPr>
            <p:ph type="title"/>
          </p:nvPr>
        </p:nvSpPr>
        <p:spPr>
          <a:xfrm>
            <a:off x="914400" y="274638"/>
            <a:ext cx="7772400" cy="1143000"/>
          </a:xfrm>
          <a:prstGeom prst="rect">
            <a:avLst/>
          </a:prstGeom>
          <a:noFill/>
          <a:ln w="9525">
            <a:noFill/>
          </a:ln>
        </p:spPr>
        <p:txBody>
          <a:bodyPr bIns="91440" anchor="b"/>
          <a:lstStyle/>
          <a:p>
            <a:pPr lvl="0"/>
            <a:r>
              <a:rPr lang="en-US" altLang="x-none" dirty="0"/>
              <a:t>Click to edit Master title style</a:t>
            </a:r>
          </a:p>
        </p:txBody>
      </p:sp>
      <p:sp>
        <p:nvSpPr>
          <p:cNvPr id="2053" name="Text Placeholder 12"/>
          <p:cNvSpPr>
            <a:spLocks noGrp="1"/>
          </p:cNvSpPr>
          <p:nvPr>
            <p:ph type="body" idx="1"/>
          </p:nvPr>
        </p:nvSpPr>
        <p:spPr>
          <a:xfrm>
            <a:off x="914400" y="1447800"/>
            <a:ext cx="7772400" cy="4572000"/>
          </a:xfrm>
          <a:prstGeom prst="rect">
            <a:avLst/>
          </a:prstGeom>
          <a:noFill/>
          <a:ln w="9525">
            <a:noFill/>
          </a:ln>
        </p:spPr>
        <p:txBody>
          <a:bodyPr/>
          <a:lstStyle/>
          <a:p>
            <a:pPr lvl="0"/>
            <a:r>
              <a:rPr lang="en-US" altLang="x-none" dirty="0"/>
              <a:t>Click to edit Master text styles</a:t>
            </a:r>
          </a:p>
          <a:p>
            <a:pPr lvl="1"/>
            <a:r>
              <a:rPr lang="en-US" altLang="x-none" dirty="0"/>
              <a:t>Second level</a:t>
            </a:r>
          </a:p>
          <a:p>
            <a:pPr lvl="2"/>
            <a:r>
              <a:rPr lang="en-US" altLang="x-none" dirty="0"/>
              <a:t>Third level</a:t>
            </a:r>
          </a:p>
          <a:p>
            <a:pPr lvl="3"/>
            <a:r>
              <a:rPr lang="en-US" altLang="x-none" dirty="0"/>
              <a:t>Fourth level</a:t>
            </a:r>
          </a:p>
          <a:p>
            <a:pPr lvl="4"/>
            <a:r>
              <a:rPr lang="en-US" altLang="x-none" dirty="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a:defRPr sz="1400">
                <a:solidFill>
                  <a:schemeClr val="tx2"/>
                </a:solidFill>
              </a:defRPr>
            </a:lvl1pPr>
          </a:lstStyle>
          <a:p>
            <a:pPr lvl="0" eaLnBrk="1" hangingPunct="1">
              <a:buNone/>
            </a:pPr>
            <a:fld id="{BB962C8B-B14F-4D97-AF65-F5344CB8AC3E}" type="datetimeFigureOut">
              <a:rPr lang="en-US" altLang="x-none" dirty="0">
                <a:latin typeface="Times New Roman" panose="02020603050405020304" pitchFamily="18" charset="0"/>
              </a:rPr>
              <a:t>4/26/2024</a:t>
            </a:fld>
            <a:endParaRPr lang="en-US" altLang="x-none" dirty="0">
              <a:latin typeface="Times New Roman" panose="02020603050405020304" pitchFamily="18" charset="0"/>
            </a:endParaRP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a:defRPr sz="1400">
                <a:solidFill>
                  <a:schemeClr val="tx2"/>
                </a:solidFill>
              </a:defRPr>
            </a:lvl1pPr>
          </a:lstStyle>
          <a:p>
            <a:pPr lvl="0" eaLnBrk="1" hangingPunct="1">
              <a:buNone/>
            </a:pPr>
            <a:endParaRPr lang="en-US" altLang="zh-TW" dirty="0">
              <a:latin typeface="Times New Roman" panose="02020603050405020304" pitchFamily="18" charset="0"/>
            </a:endParaRPr>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defRPr sz="1400">
                <a:solidFill>
                  <a:srgbClr val="FFFFFF"/>
                </a:solidFill>
                <a:latin typeface="Franklin Gothic Book" panose="020B0503020102020204" pitchFamily="34" charset="0"/>
              </a:defRPr>
            </a:lvl1pPr>
          </a:lstStyle>
          <a:p>
            <a:pPr lvl="0" eaLnBrk="1" hangingPunct="1">
              <a:buNone/>
            </a:pPr>
            <a:fld id="{9A0DB2DC-4C9A-4742-B13C-FB6460FD3503}" type="slidenum">
              <a:rPr lang="en-US" altLang="x-none" dirty="0"/>
              <a:t>‹#›</a:t>
            </a:fld>
            <a:endParaRPr lang="en-US" altLang="x-none"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p:cNvSpPr>
          <p:nvPr>
            <p:ph type="ctrTitle"/>
          </p:nvPr>
        </p:nvSpPr>
        <p:spPr>
          <a:xfrm>
            <a:off x="457200" y="1506538"/>
            <a:ext cx="8229600" cy="1470025"/>
          </a:xfrm>
          <a:ln/>
        </p:spPr>
        <p:txBody>
          <a:bodyPr vert="horz" wrap="square" bIns="91440" anchor="ctr"/>
          <a:lstStyle/>
          <a:p>
            <a:pPr>
              <a:buClrTx/>
              <a:buSzTx/>
              <a:buFontTx/>
            </a:pPr>
            <a:r>
              <a:rPr kumimoji="0" lang="en-US" altLang="zh-TW" kern="1200" dirty="0">
                <a:solidFill>
                  <a:srgbClr val="FFFFFF"/>
                </a:solidFill>
                <a:latin typeface="+mj-lt"/>
                <a:ea typeface="+mj-ea"/>
                <a:cs typeface="+mj-cs"/>
              </a:rPr>
              <a:t>Network </a:t>
            </a:r>
            <a:r>
              <a:rPr kumimoji="0" lang="en-IN" altLang="en-US" kern="1200" dirty="0">
                <a:solidFill>
                  <a:srgbClr val="FFFFFF"/>
                </a:solidFill>
                <a:latin typeface="+mj-lt"/>
                <a:ea typeface="+mj-ea"/>
                <a:cs typeface="+mj-cs"/>
              </a:rPr>
              <a:t>Scanning</a:t>
            </a:r>
            <a:r>
              <a:rPr kumimoji="0" lang="en-US" altLang="zh-TW" kern="1200" dirty="0">
                <a:solidFill>
                  <a:srgbClr val="FFFFFF"/>
                </a:solidFill>
                <a:latin typeface="+mj-lt"/>
                <a:ea typeface="+mj-ea"/>
                <a:cs typeface="+mj-cs"/>
              </a:rPr>
              <a:t>  with Nmap</a:t>
            </a:r>
            <a:endParaRPr kumimoji="0" lang="en-IN" altLang="en-US"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3C4EB367-D932-4685-AE76-59E61025738B}"/>
              </a:ext>
            </a:extLst>
          </p:cNvPr>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latin typeface="Times New Roman" panose="02020603050405020304" pitchFamily="18" charset="0"/>
                <a:cs typeface="Times New Roman" panose="02020603050405020304" pitchFamily="18" charset="0"/>
              </a:rPr>
              <a:t>Conti......</a:t>
            </a:r>
          </a:p>
        </p:txBody>
      </p:sp>
      <p:sp>
        <p:nvSpPr>
          <p:cNvPr id="3" name="Content Placeholder 2"/>
          <p:cNvSpPr>
            <a:spLocks noGrp="1"/>
          </p:cNvSpPr>
          <p:nvPr>
            <p:ph sz="quarter" idx="1"/>
          </p:nvPr>
        </p:nvSpPr>
        <p:spPr>
          <a:xfrm>
            <a:off x="711200" y="1447800"/>
            <a:ext cx="8325296" cy="4933528"/>
          </a:xfrm>
        </p:spPr>
        <p:txBody>
          <a:bodyPr/>
          <a:lstStyle/>
          <a:p>
            <a:r>
              <a:rPr lang="en-US" b="1" dirty="0">
                <a:latin typeface="Times New Roman" panose="02020603050405020304" pitchFamily="18" charset="0"/>
                <a:cs typeface="Times New Roman" panose="02020603050405020304" pitchFamily="18" charset="0"/>
              </a:rPr>
              <a:t>Switch             Description                          Example </a:t>
            </a:r>
          </a:p>
          <a:p>
            <a:endParaRPr lang="en-US"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Pn</a:t>
            </a:r>
            <a:r>
              <a:rPr lang="en-US" sz="2400" dirty="0">
                <a:latin typeface="Times New Roman" panose="02020603050405020304" pitchFamily="18" charset="0"/>
                <a:cs typeface="Times New Roman" panose="02020603050405020304" pitchFamily="18" charset="0"/>
              </a:rPr>
              <a:t>      Only port scan.                        </a:t>
            </a:r>
            <a:r>
              <a:rPr lang="en-US" sz="2400" dirty="0" err="1">
                <a:latin typeface="Times New Roman" panose="02020603050405020304" pitchFamily="18" charset="0"/>
                <a:cs typeface="Times New Roman" panose="02020603050405020304" pitchFamily="18" charset="0"/>
              </a:rPr>
              <a:t>nmap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Pn</a:t>
            </a:r>
            <a:r>
              <a:rPr lang="en-US" sz="2400" dirty="0">
                <a:latin typeface="Times New Roman" panose="02020603050405020304" pitchFamily="18" charset="0"/>
                <a:cs typeface="Times New Roman" panose="02020603050405020304" pitchFamily="18" charset="0"/>
              </a:rPr>
              <a:t> 192.168.1.1 </a:t>
            </a:r>
          </a:p>
          <a:p>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sn</a:t>
            </a:r>
            <a:r>
              <a:rPr lang="en-US" sz="2400" dirty="0">
                <a:latin typeface="Times New Roman" panose="02020603050405020304" pitchFamily="18" charset="0"/>
                <a:cs typeface="Times New Roman" panose="02020603050405020304" pitchFamily="18" charset="0"/>
              </a:rPr>
              <a:t>      Only host discovery.                 </a:t>
            </a:r>
            <a:r>
              <a:rPr lang="en-US" sz="2400" dirty="0" err="1">
                <a:latin typeface="Times New Roman" panose="02020603050405020304" pitchFamily="18" charset="0"/>
                <a:cs typeface="Times New Roman" panose="02020603050405020304" pitchFamily="18" charset="0"/>
              </a:rPr>
              <a:t>nmap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sn</a:t>
            </a:r>
            <a:r>
              <a:rPr lang="en-US" sz="2400" dirty="0">
                <a:latin typeface="Times New Roman" panose="02020603050405020304" pitchFamily="18" charset="0"/>
                <a:cs typeface="Times New Roman" panose="02020603050405020304" pitchFamily="18" charset="0"/>
              </a:rPr>
              <a:t> 192.168.1.1</a:t>
            </a:r>
          </a:p>
          <a:p>
            <a:r>
              <a:rPr lang="en-US" sz="2400" dirty="0">
                <a:latin typeface="Times New Roman" panose="02020603050405020304" pitchFamily="18" charset="0"/>
                <a:cs typeface="Times New Roman" panose="02020603050405020304" pitchFamily="18" charset="0"/>
              </a:rPr>
              <a:t>-PR     ARP discovery                         </a:t>
            </a:r>
            <a:r>
              <a:rPr lang="en-US" sz="2400" dirty="0" err="1">
                <a:latin typeface="Times New Roman" panose="02020603050405020304" pitchFamily="18" charset="0"/>
                <a:cs typeface="Times New Roman" panose="02020603050405020304" pitchFamily="18" charset="0"/>
              </a:rPr>
              <a:t>nmap</a:t>
            </a:r>
            <a:r>
              <a:rPr lang="en-US" sz="2400" dirty="0">
                <a:latin typeface="Times New Roman" panose="02020603050405020304" pitchFamily="18" charset="0"/>
                <a:cs typeface="Times New Roman" panose="02020603050405020304" pitchFamily="18" charset="0"/>
              </a:rPr>
              <a:t> -PR 192.168.1.1 </a:t>
            </a:r>
          </a:p>
          <a:p>
            <a:r>
              <a:rPr lang="en-US" sz="2400" dirty="0">
                <a:latin typeface="Times New Roman" panose="02020603050405020304" pitchFamily="18" charset="0"/>
                <a:cs typeface="Times New Roman" panose="02020603050405020304" pitchFamily="18" charset="0"/>
              </a:rPr>
              <a:t>  -n      Disable DNS resolution.          </a:t>
            </a:r>
            <a:r>
              <a:rPr lang="en-US" sz="2400" dirty="0" err="1">
                <a:latin typeface="Times New Roman" panose="02020603050405020304" pitchFamily="18" charset="0"/>
                <a:cs typeface="Times New Roman" panose="02020603050405020304" pitchFamily="18" charset="0"/>
              </a:rPr>
              <a:t>nmap</a:t>
            </a:r>
            <a:r>
              <a:rPr lang="en-US" sz="2400" dirty="0">
                <a:latin typeface="Times New Roman" panose="02020603050405020304" pitchFamily="18" charset="0"/>
                <a:cs typeface="Times New Roman" panose="02020603050405020304" pitchFamily="18" charset="0"/>
              </a:rPr>
              <a:t> -n 192.168.1.1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sym typeface="+mn-ea"/>
              </a:rPr>
              <a:t>HOST Scan</a:t>
            </a:r>
            <a:endParaRPr lang="en-US"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914400" y="1447800"/>
            <a:ext cx="7672705" cy="4572000"/>
          </a:xfrm>
        </p:spPr>
        <p:txBody>
          <a:bodyPr/>
          <a:lstStyle/>
          <a:p>
            <a:pPr marL="0" indent="0">
              <a:buNone/>
            </a:pPr>
            <a:r>
              <a:rPr lang="en-US" dirty="0">
                <a:latin typeface="Times New Roman" panose="02020603050405020304" pitchFamily="18" charset="0"/>
                <a:cs typeface="Times New Roman" panose="02020603050405020304" pitchFamily="18" charset="0"/>
              </a:rPr>
              <a:t> This Scan is used to find or identify active host in the network by sending ARP request packets to all system in that network. And in result it will show a message “Host is up” by Receiving MAC address from Each active host</a:t>
            </a:r>
            <a:r>
              <a:rPr lang="en-IN" altLang="en-US" dirty="0">
                <a:latin typeface="Times New Roman" panose="02020603050405020304" pitchFamily="18" charset="0"/>
                <a:cs typeface="Times New Roman" panose="02020603050405020304" pitchFamily="18" charset="0"/>
              </a:rPr>
              <a:t>.</a:t>
            </a:r>
          </a:p>
          <a:p>
            <a:pPr marL="0" indent="0">
              <a:buNone/>
            </a:pPr>
            <a:endParaRPr lang="en-IN" altLang="en-US" dirty="0">
              <a:latin typeface="Times New Roman" panose="02020603050405020304" pitchFamily="18" charset="0"/>
              <a:cs typeface="Times New Roman" panose="02020603050405020304" pitchFamily="18" charset="0"/>
            </a:endParaRPr>
          </a:p>
          <a:p>
            <a:pPr marL="0" indent="0">
              <a:buNone/>
            </a:pPr>
            <a:r>
              <a:rPr lang="en-IN" altLang="en-US" dirty="0">
                <a:latin typeface="Times New Roman" panose="02020603050405020304" pitchFamily="18" charset="0"/>
                <a:cs typeface="Times New Roman" panose="02020603050405020304" pitchFamily="18" charset="0"/>
              </a:rPr>
              <a:t>Syntax: - </a:t>
            </a:r>
            <a:r>
              <a:rPr lang="en-IN" altLang="en-US" dirty="0" err="1">
                <a:latin typeface="Times New Roman" panose="02020603050405020304" pitchFamily="18" charset="0"/>
                <a:cs typeface="Times New Roman" panose="02020603050405020304" pitchFamily="18" charset="0"/>
              </a:rPr>
              <a:t>nmap</a:t>
            </a:r>
            <a:r>
              <a:rPr lang="en-IN" altLang="en-US" dirty="0">
                <a:latin typeface="Times New Roman" panose="02020603050405020304" pitchFamily="18" charset="0"/>
                <a:cs typeface="Times New Roman" panose="02020603050405020304" pitchFamily="18" charset="0"/>
              </a:rPr>
              <a:t> -</a:t>
            </a:r>
            <a:r>
              <a:rPr lang="en-IN" altLang="en-US" dirty="0" err="1">
                <a:latin typeface="Times New Roman" panose="02020603050405020304" pitchFamily="18" charset="0"/>
                <a:cs typeface="Times New Roman" panose="02020603050405020304" pitchFamily="18" charset="0"/>
              </a:rPr>
              <a:t>sP</a:t>
            </a:r>
            <a:r>
              <a:rPr lang="en-IN" altLang="en-US" dirty="0">
                <a:latin typeface="Times New Roman" panose="02020603050405020304" pitchFamily="18" charset="0"/>
                <a:cs typeface="Times New Roman" panose="02020603050405020304" pitchFamily="18" charset="0"/>
              </a:rPr>
              <a:t> </a:t>
            </a:r>
            <a:r>
              <a:rPr lang="en-IN" altLang="en-US" dirty="0" err="1">
                <a:latin typeface="Times New Roman" panose="02020603050405020304" pitchFamily="18" charset="0"/>
                <a:cs typeface="Times New Roman" panose="02020603050405020304" pitchFamily="18" charset="0"/>
              </a:rPr>
              <a:t>target_ip_range</a:t>
            </a:r>
            <a:endParaRPr lang="en-IN" altLang="en-US" dirty="0">
              <a:latin typeface="Times New Roman" panose="02020603050405020304" pitchFamily="18" charset="0"/>
              <a:cs typeface="Times New Roman" panose="02020603050405020304" pitchFamily="18" charset="0"/>
            </a:endParaRPr>
          </a:p>
          <a:p>
            <a:pPr marL="0" indent="0">
              <a:buNone/>
            </a:pPr>
            <a:r>
              <a:rPr lang="en-IN" altLang="en-US" dirty="0">
                <a:latin typeface="Times New Roman" panose="02020603050405020304" pitchFamily="18" charset="0"/>
                <a:cs typeface="Times New Roman" panose="02020603050405020304" pitchFamily="18" charset="0"/>
              </a:rPr>
              <a:t>               </a:t>
            </a:r>
            <a:r>
              <a:rPr lang="en-IN" altLang="en-US" dirty="0" err="1">
                <a:latin typeface="Times New Roman" panose="02020603050405020304" pitchFamily="18" charset="0"/>
                <a:cs typeface="Times New Roman" panose="02020603050405020304" pitchFamily="18" charset="0"/>
              </a:rPr>
              <a:t>nmap</a:t>
            </a:r>
            <a:r>
              <a:rPr lang="en-IN" altLang="en-US" dirty="0">
                <a:latin typeface="Times New Roman" panose="02020603050405020304" pitchFamily="18" charset="0"/>
                <a:cs typeface="Times New Roman" panose="02020603050405020304" pitchFamily="18" charset="0"/>
              </a:rPr>
              <a:t> -</a:t>
            </a:r>
            <a:r>
              <a:rPr lang="en-IN" altLang="en-US" dirty="0" err="1">
                <a:latin typeface="Times New Roman" panose="02020603050405020304" pitchFamily="18" charset="0"/>
                <a:cs typeface="Times New Roman" panose="02020603050405020304" pitchFamily="18" charset="0"/>
              </a:rPr>
              <a:t>sn</a:t>
            </a:r>
            <a:r>
              <a:rPr lang="en-IN" altLang="en-US" dirty="0">
                <a:latin typeface="Times New Roman" panose="02020603050405020304" pitchFamily="18" charset="0"/>
                <a:cs typeface="Times New Roman" panose="02020603050405020304" pitchFamily="18" charset="0"/>
              </a:rPr>
              <a:t> </a:t>
            </a:r>
            <a:r>
              <a:rPr lang="en-IN" altLang="en-US" dirty="0" err="1">
                <a:latin typeface="Times New Roman" panose="02020603050405020304" pitchFamily="18" charset="0"/>
                <a:cs typeface="Times New Roman" panose="02020603050405020304" pitchFamily="18" charset="0"/>
              </a:rPr>
              <a:t>target_ip_range</a:t>
            </a:r>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Content Placeholder 3"/>
          <p:cNvSpPr>
            <a:spLocks noGrp="1"/>
          </p:cNvSpPr>
          <p:nvPr>
            <p:ph sz="quarter" idx="2"/>
          </p:nvPr>
        </p:nvSpPr>
        <p:spPr/>
        <p:txBody>
          <a:bodyPr/>
          <a:lstStyle/>
          <a:p>
            <a:endParaRPr lang="en-US"/>
          </a:p>
        </p:txBody>
      </p:sp>
      <p:pic>
        <p:nvPicPr>
          <p:cNvPr id="6" name="Picture 6"/>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914400" y="1447800"/>
            <a:ext cx="7768590" cy="457136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Port Scan/TCP Scan/Stealth Scan</a:t>
            </a:r>
          </a:p>
        </p:txBody>
      </p:sp>
      <p:sp>
        <p:nvSpPr>
          <p:cNvPr id="3" name="Content Placeholder 2"/>
          <p:cNvSpPr>
            <a:spLocks noGrp="1"/>
          </p:cNvSpPr>
          <p:nvPr>
            <p:ph sz="quarter" idx="1"/>
          </p:nvPr>
        </p:nvSpPr>
        <p:spPr>
          <a:xfrm>
            <a:off x="914400" y="1447800"/>
            <a:ext cx="7339330" cy="4572000"/>
          </a:xfrm>
        </p:spPr>
        <p:txBody>
          <a:bodyPr/>
          <a:lstStyle/>
          <a:p>
            <a:r>
              <a:rPr lang="en-US" dirty="0">
                <a:latin typeface="Times New Roman" panose="02020603050405020304" pitchFamily="18" charset="0"/>
                <a:cs typeface="Times New Roman" panose="02020603050405020304" pitchFamily="18" charset="0"/>
              </a:rPr>
              <a:t>With the help of this scan, User can Identify open or close state of a particular port on target machine.</a:t>
            </a:r>
          </a:p>
          <a:p>
            <a:pPr marL="274320" lvl="1" indent="0">
              <a:buNone/>
            </a:pPr>
            <a:endParaRPr lang="en-IN" altLang="en-US" dirty="0">
              <a:latin typeface="Times New Roman" panose="02020603050405020304" pitchFamily="18" charset="0"/>
              <a:cs typeface="Times New Roman" panose="02020603050405020304" pitchFamily="18" charset="0"/>
            </a:endParaRPr>
          </a:p>
          <a:p>
            <a:pPr marL="274320" lvl="1" indent="0">
              <a:buNone/>
            </a:pPr>
            <a:r>
              <a:rPr lang="en-IN" altLang="en-US" dirty="0">
                <a:latin typeface="Times New Roman" panose="02020603050405020304" pitchFamily="18" charset="0"/>
                <a:cs typeface="Times New Roman" panose="02020603050405020304" pitchFamily="18" charset="0"/>
              </a:rPr>
              <a:t> </a:t>
            </a:r>
            <a:r>
              <a:rPr lang="en-IN" altLang="en-US" b="1" dirty="0">
                <a:latin typeface="Times New Roman" panose="02020603050405020304" pitchFamily="18" charset="0"/>
                <a:cs typeface="Times New Roman" panose="02020603050405020304" pitchFamily="18" charset="0"/>
              </a:rPr>
              <a:t>Six Types of Port status</a:t>
            </a:r>
            <a:endParaRPr lang="en-US" dirty="0">
              <a:latin typeface="Times New Roman" panose="02020603050405020304" pitchFamily="18" charset="0"/>
              <a:cs typeface="Times New Roman" panose="02020603050405020304" pitchFamily="18" charset="0"/>
            </a:endParaRPr>
          </a:p>
          <a:p>
            <a:pPr lvl="1"/>
            <a:r>
              <a:rPr lang="en-IN" altLang="en-US" dirty="0">
                <a:latin typeface="Times New Roman" panose="02020603050405020304" pitchFamily="18" charset="0"/>
                <a:cs typeface="Times New Roman" panose="02020603050405020304" pitchFamily="18" charset="0"/>
              </a:rPr>
              <a:t>Open</a:t>
            </a:r>
          </a:p>
          <a:p>
            <a:pPr lvl="1"/>
            <a:r>
              <a:rPr lang="en-IN" altLang="en-US" dirty="0">
                <a:latin typeface="Times New Roman" panose="02020603050405020304" pitchFamily="18" charset="0"/>
                <a:cs typeface="Times New Roman" panose="02020603050405020304" pitchFamily="18" charset="0"/>
              </a:rPr>
              <a:t>Closed</a:t>
            </a:r>
          </a:p>
          <a:p>
            <a:pPr lvl="1"/>
            <a:r>
              <a:rPr lang="en-IN" altLang="en-US" dirty="0">
                <a:latin typeface="Times New Roman" panose="02020603050405020304" pitchFamily="18" charset="0"/>
                <a:cs typeface="Times New Roman" panose="02020603050405020304" pitchFamily="18" charset="0"/>
              </a:rPr>
              <a:t>Filtered</a:t>
            </a:r>
          </a:p>
          <a:p>
            <a:pPr lvl="1"/>
            <a:r>
              <a:rPr lang="en-IN" altLang="en-US" dirty="0">
                <a:latin typeface="Times New Roman" panose="02020603050405020304" pitchFamily="18" charset="0"/>
                <a:cs typeface="Times New Roman" panose="02020603050405020304" pitchFamily="18" charset="0"/>
              </a:rPr>
              <a:t>Unfiltered</a:t>
            </a:r>
          </a:p>
          <a:p>
            <a:pPr lvl="1"/>
            <a:r>
              <a:rPr lang="en-IN" altLang="en-US" dirty="0">
                <a:latin typeface="Times New Roman" panose="02020603050405020304" pitchFamily="18" charset="0"/>
                <a:cs typeface="Times New Roman" panose="02020603050405020304" pitchFamily="18" charset="0"/>
              </a:rPr>
              <a:t>Open/Filtered</a:t>
            </a:r>
          </a:p>
          <a:p>
            <a:pPr lvl="1"/>
            <a:r>
              <a:rPr lang="en-IN" altLang="en-US" dirty="0">
                <a:latin typeface="Times New Roman" panose="02020603050405020304" pitchFamily="18" charset="0"/>
                <a:cs typeface="Times New Roman" panose="02020603050405020304" pitchFamily="18" charset="0"/>
              </a:rPr>
              <a:t>Closed/Filtered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400" y="274955"/>
            <a:ext cx="7960360" cy="1801495"/>
          </a:xfrm>
        </p:spPr>
        <p:txBody>
          <a:bodyPr/>
          <a:lstStyle/>
          <a:p>
            <a:r>
              <a:rPr lang="en-US" b="1" dirty="0"/>
              <a:t>Syntax</a:t>
            </a:r>
            <a:r>
              <a:rPr lang="en-US" dirty="0"/>
              <a:t> :-  </a:t>
            </a:r>
          </a:p>
          <a:p>
            <a:pPr marL="0" indent="0">
              <a:buNone/>
            </a:pPr>
            <a:r>
              <a:rPr lang="en-US" dirty="0"/>
              <a:t>      </a:t>
            </a:r>
            <a:r>
              <a:rPr lang="en-US" dirty="0" err="1">
                <a:latin typeface="Times New Roman" panose="02020603050405020304" pitchFamily="18" charset="0"/>
                <a:cs typeface="Times New Roman" panose="02020603050405020304" pitchFamily="18" charset="0"/>
              </a:rPr>
              <a:t>nmap</a:t>
            </a:r>
            <a:r>
              <a:rPr lang="en-US" dirty="0">
                <a:latin typeface="Times New Roman" panose="02020603050405020304" pitchFamily="18" charset="0"/>
                <a:cs typeface="Times New Roman" panose="02020603050405020304" pitchFamily="18" charset="0"/>
              </a:rPr>
              <a:t> -p </a:t>
            </a:r>
            <a:r>
              <a:rPr lang="en-US" dirty="0" err="1">
                <a:latin typeface="Times New Roman" panose="02020603050405020304" pitchFamily="18" charset="0"/>
                <a:cs typeface="Times New Roman" panose="02020603050405020304" pitchFamily="18" charset="0"/>
              </a:rPr>
              <a:t>port_number</a:t>
            </a:r>
            <a:r>
              <a:rPr lang="en-US" dirty="0">
                <a:latin typeface="Times New Roman" panose="02020603050405020304" pitchFamily="18" charset="0"/>
                <a:cs typeface="Times New Roman" panose="02020603050405020304" pitchFamily="18" charset="0"/>
              </a:rPr>
              <a:t> or </a:t>
            </a:r>
            <a:r>
              <a:rPr lang="en-US" dirty="0" err="1">
                <a:latin typeface="Times New Roman" panose="02020603050405020304" pitchFamily="18" charset="0"/>
                <a:cs typeface="Times New Roman" panose="02020603050405020304" pitchFamily="18" charset="0"/>
              </a:rPr>
              <a:t>service_name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target_IP_range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nmap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port_number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target_IP_range</a:t>
            </a: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pic>
        <p:nvPicPr>
          <p:cNvPr id="9" name="Picture 9"/>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722630" y="2077085"/>
            <a:ext cx="7960360" cy="41636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UDP Scan</a:t>
            </a:r>
          </a:p>
        </p:txBody>
      </p:sp>
      <p:sp>
        <p:nvSpPr>
          <p:cNvPr id="3" name="Content Placeholder 2"/>
          <p:cNvSpPr>
            <a:spLocks noGrp="1"/>
          </p:cNvSpPr>
          <p:nvPr>
            <p:ph sz="quarter" idx="1"/>
          </p:nvPr>
        </p:nvSpPr>
        <p:spPr>
          <a:xfrm>
            <a:off x="914400" y="1447800"/>
            <a:ext cx="7772400" cy="4572000"/>
          </a:xfrm>
        </p:spPr>
        <p:txBody>
          <a:bodyPr/>
          <a:lstStyle/>
          <a:p>
            <a:r>
              <a:rPr lang="en-US" dirty="0">
                <a:latin typeface="Times New Roman" panose="02020603050405020304" pitchFamily="18" charset="0"/>
                <a:cs typeface="Times New Roman" panose="02020603050405020304" pitchFamily="18" charset="0"/>
              </a:rPr>
              <a:t>This method is used to list all open UDP ports on a </a:t>
            </a:r>
            <a:r>
              <a:rPr lang="en-US" dirty="0" err="1">
                <a:latin typeface="Times New Roman" panose="02020603050405020304" pitchFamily="18" charset="0"/>
                <a:cs typeface="Times New Roman" panose="02020603050405020304" pitchFamily="18" charset="0"/>
              </a:rPr>
              <a:t>host.With</a:t>
            </a:r>
            <a:r>
              <a:rPr lang="en-US" dirty="0">
                <a:latin typeface="Times New Roman" panose="02020603050405020304" pitchFamily="18" charset="0"/>
                <a:cs typeface="Times New Roman" panose="02020603050405020304" pitchFamily="18" charset="0"/>
              </a:rPr>
              <a:t> the help of this scan penetration testers know that they often expose host essential information or can even be vulnerable moreover used to compromise a host.</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r>
              <a:rPr lang="en-US" b="1" dirty="0" err="1">
                <a:latin typeface="Times New Roman" panose="02020603050405020304" pitchFamily="18" charset="0"/>
                <a:cs typeface="Times New Roman" panose="02020603050405020304" pitchFamily="18" charset="0"/>
              </a:rPr>
              <a:t>Synt</a:t>
            </a:r>
            <a:r>
              <a:rPr lang="en-IN" altLang="en-US" b="1" dirty="0">
                <a:latin typeface="Times New Roman" panose="02020603050405020304" pitchFamily="18" charset="0"/>
                <a:cs typeface="Times New Roman" panose="02020603050405020304" pitchFamily="18" charset="0"/>
              </a:rPr>
              <a:t>a</a:t>
            </a:r>
            <a:r>
              <a:rPr lang="en-US" b="1" dirty="0">
                <a:latin typeface="Times New Roman" panose="02020603050405020304" pitchFamily="18" charset="0"/>
                <a:cs typeface="Times New Roman" panose="02020603050405020304" pitchFamily="18" charset="0"/>
              </a:rPr>
              <a:t>x</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nmap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target_IP</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XMAS SCAN</a:t>
            </a:r>
          </a:p>
        </p:txBody>
      </p:sp>
      <p:sp>
        <p:nvSpPr>
          <p:cNvPr id="3" name="Content Placeholder 2"/>
          <p:cNvSpPr>
            <a:spLocks noGrp="1"/>
          </p:cNvSpPr>
          <p:nvPr>
            <p:ph sz="quarter" idx="1"/>
          </p:nvPr>
        </p:nvSpPr>
        <p:spPr>
          <a:xfrm>
            <a:off x="764298" y="1772816"/>
            <a:ext cx="7884795" cy="4572000"/>
          </a:xfrm>
        </p:spPr>
        <p:txBody>
          <a:bodyPr/>
          <a:lstStyle/>
          <a:p>
            <a:r>
              <a:rPr lang="en-US" dirty="0">
                <a:latin typeface="Times New Roman" panose="02020603050405020304" pitchFamily="18" charset="0"/>
                <a:cs typeface="Times New Roman" panose="02020603050405020304" pitchFamily="18" charset="0"/>
              </a:rPr>
              <a:t>This scan is accomplished by sending packets with the FIN, URG and PUSH flags, if the server sends RST’s regardless of the port state, then that is not vulnerable to this type of scan. If the client didn’t get any response, then the port is considered as open.  </a:t>
            </a:r>
          </a:p>
          <a:p>
            <a:r>
              <a:rPr lang="en-US" dirty="0">
                <a:latin typeface="Times New Roman" panose="02020603050405020304" pitchFamily="18" charset="0"/>
                <a:cs typeface="Times New Roman" panose="02020603050405020304" pitchFamily="18" charset="0"/>
              </a:rPr>
              <a:t>Xmas Scan is only workable in Linux machines and does not work on the latest version of windows</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480592"/>
          </a:xfrm>
        </p:spPr>
        <p:txBody>
          <a:bodyPr/>
          <a:lstStyle/>
          <a:p>
            <a:r>
              <a:rPr lang="en-IN" altLang="en-US" sz="2600" b="1" dirty="0">
                <a:latin typeface="Times New Roman" panose="02020603050405020304" pitchFamily="18" charset="0"/>
                <a:cs typeface="Times New Roman" panose="02020603050405020304" pitchFamily="18" charset="0"/>
                <a:sym typeface="+mn-ea"/>
              </a:rPr>
              <a:t>      </a:t>
            </a:r>
            <a:br>
              <a:rPr lang="en-IN" altLang="en-US" sz="2600" b="1" dirty="0">
                <a:latin typeface="Times New Roman" panose="02020603050405020304" pitchFamily="18" charset="0"/>
                <a:cs typeface="Times New Roman" panose="02020603050405020304" pitchFamily="18" charset="0"/>
                <a:sym typeface="+mn-ea"/>
              </a:rPr>
            </a:br>
            <a:br>
              <a:rPr lang="en-IN" altLang="en-US" sz="2600" b="1" dirty="0">
                <a:latin typeface="Times New Roman" panose="02020603050405020304" pitchFamily="18" charset="0"/>
                <a:cs typeface="Times New Roman" panose="02020603050405020304" pitchFamily="18" charset="0"/>
                <a:sym typeface="+mn-ea"/>
              </a:rPr>
            </a:br>
            <a:br>
              <a:rPr lang="en-IN" altLang="en-US" sz="2600" b="1" dirty="0">
                <a:latin typeface="Times New Roman" panose="02020603050405020304" pitchFamily="18" charset="0"/>
                <a:cs typeface="Times New Roman" panose="02020603050405020304" pitchFamily="18" charset="0"/>
                <a:sym typeface="+mn-ea"/>
              </a:rPr>
            </a:br>
            <a:r>
              <a:rPr lang="en-IN" altLang="en-US" sz="2600" b="1" dirty="0">
                <a:latin typeface="Times New Roman" panose="02020603050405020304" pitchFamily="18" charset="0"/>
                <a:cs typeface="Times New Roman" panose="02020603050405020304" pitchFamily="18" charset="0"/>
                <a:sym typeface="+mn-ea"/>
              </a:rPr>
              <a:t>  </a:t>
            </a:r>
            <a:r>
              <a:rPr lang="en-US" sz="2600" b="1" dirty="0">
                <a:latin typeface="Times New Roman" panose="02020603050405020304" pitchFamily="18" charset="0"/>
                <a:cs typeface="Times New Roman" panose="02020603050405020304" pitchFamily="18" charset="0"/>
                <a:sym typeface="+mn-ea"/>
              </a:rPr>
              <a:t>Syntax</a:t>
            </a:r>
            <a:r>
              <a:rPr lang="en-US" sz="2600" dirty="0">
                <a:latin typeface="Times New Roman" panose="02020603050405020304" pitchFamily="18" charset="0"/>
                <a:cs typeface="Times New Roman" panose="02020603050405020304" pitchFamily="18" charset="0"/>
                <a:sym typeface="+mn-ea"/>
              </a:rPr>
              <a:t> :-  </a:t>
            </a:r>
            <a:r>
              <a:rPr lang="en-US" sz="2600" dirty="0" err="1">
                <a:latin typeface="Times New Roman" panose="02020603050405020304" pitchFamily="18" charset="0"/>
                <a:cs typeface="Times New Roman" panose="02020603050405020304" pitchFamily="18" charset="0"/>
                <a:sym typeface="+mn-ea"/>
              </a:rPr>
              <a:t>nmap</a:t>
            </a:r>
            <a:r>
              <a:rPr lang="en-US" sz="2600" dirty="0">
                <a:latin typeface="Times New Roman" panose="02020603050405020304" pitchFamily="18" charset="0"/>
                <a:cs typeface="Times New Roman" panose="02020603050405020304" pitchFamily="18" charset="0"/>
                <a:sym typeface="+mn-ea"/>
              </a:rPr>
              <a:t> -</a:t>
            </a:r>
            <a:r>
              <a:rPr lang="en-US" sz="2600" dirty="0" err="1">
                <a:latin typeface="Times New Roman" panose="02020603050405020304" pitchFamily="18" charset="0"/>
                <a:cs typeface="Times New Roman" panose="02020603050405020304" pitchFamily="18" charset="0"/>
                <a:sym typeface="+mn-ea"/>
              </a:rPr>
              <a:t>sX</a:t>
            </a:r>
            <a:r>
              <a:rPr lang="en-US" sz="2600" dirty="0">
                <a:latin typeface="Times New Roman" panose="02020603050405020304" pitchFamily="18" charset="0"/>
                <a:cs typeface="Times New Roman" panose="02020603050405020304" pitchFamily="18" charset="0"/>
                <a:sym typeface="+mn-ea"/>
              </a:rPr>
              <a:t>   </a:t>
            </a:r>
            <a:r>
              <a:rPr lang="en-US" sz="2600" dirty="0" err="1">
                <a:latin typeface="Times New Roman" panose="02020603050405020304" pitchFamily="18" charset="0"/>
                <a:cs typeface="Times New Roman" panose="02020603050405020304" pitchFamily="18" charset="0"/>
                <a:sym typeface="+mn-ea"/>
              </a:rPr>
              <a:t>target_IP</a:t>
            </a:r>
            <a:br>
              <a:rPr lang="en-US" sz="2600" dirty="0">
                <a:latin typeface="Times New Roman" panose="02020603050405020304" pitchFamily="18" charset="0"/>
                <a:cs typeface="Times New Roman" panose="02020603050405020304" pitchFamily="18" charset="0"/>
              </a:rPr>
            </a:br>
            <a:endParaRPr lang="en-US" sz="2600" dirty="0">
              <a:latin typeface="Times New Roman" panose="02020603050405020304" pitchFamily="18" charset="0"/>
              <a:cs typeface="Times New Roman" panose="02020603050405020304" pitchFamily="18" charset="0"/>
            </a:endParaRPr>
          </a:p>
        </p:txBody>
      </p:sp>
      <p:pic>
        <p:nvPicPr>
          <p:cNvPr id="12" name="Picture 12"/>
          <p:cNvPicPr>
            <a:picLocks noGrp="1" noChangeAspect="1" noChangeArrowheads="1"/>
          </p:cNvPicPr>
          <p:nvPr>
            <p:ph type="tbl" idx="1"/>
          </p:nvPr>
        </p:nvPicPr>
        <p:blipFill>
          <a:blip r:embed="rId2">
            <a:extLst>
              <a:ext uri="{28A0092B-C50C-407E-A947-70E740481C1C}">
                <a14:useLocalDpi xmlns:a14="http://schemas.microsoft.com/office/drawing/2010/main" val="0"/>
              </a:ext>
            </a:extLst>
          </a:blip>
          <a:srcRect/>
          <a:stretch>
            <a:fillRect/>
          </a:stretch>
        </p:blipFill>
        <p:spPr>
          <a:xfrm>
            <a:off x="725507" y="1734820"/>
            <a:ext cx="7014845" cy="3792855"/>
          </a:xfrm>
          <a:prstGeom prst="rect">
            <a:avLst/>
          </a:prstGeom>
          <a:noFill/>
          <a:ln>
            <a:noFill/>
          </a:ln>
        </p:spPr>
      </p:pic>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A20AF-02A7-4A9D-8BD6-306D483F285F}"/>
              </a:ext>
            </a:extLst>
          </p:cNvPr>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rPr>
              <a:t>NULL Scan </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D8A3A0-419A-4C16-989C-CD827A8FC7E1}"/>
              </a:ext>
            </a:extLst>
          </p:cNvPr>
          <p:cNvSpPr>
            <a:spLocks noGrp="1"/>
          </p:cNvSpPr>
          <p:nvPr>
            <p:ph sz="quarter" idx="1"/>
          </p:nvPr>
        </p:nvSpPr>
        <p:spPr>
          <a:xfrm>
            <a:off x="654968" y="1844824"/>
            <a:ext cx="7834064" cy="4572000"/>
          </a:xfrm>
        </p:spPr>
        <p:txBody>
          <a:bodyPr/>
          <a:lstStyle/>
          <a:p>
            <a:r>
              <a:rPr lang="en-US" dirty="0">
                <a:latin typeface="Times New Roman" panose="02020603050405020304" pitchFamily="18" charset="0"/>
                <a:cs typeface="Times New Roman" panose="02020603050405020304" pitchFamily="18" charset="0"/>
              </a:rPr>
              <a:t>Null scan sends a packet with no flags switched on, if the server sends RST’S regardless of the port state, them that is not vulnerable to this type of scan. If the client didn’t get any response, them the port is considered as open.</a:t>
            </a:r>
          </a:p>
          <a:p>
            <a:pPr marL="0" indent="0">
              <a:buNone/>
            </a:pPr>
            <a:endParaRPr lang="en-US"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Syntax :- </a:t>
            </a:r>
            <a:r>
              <a:rPr lang="en-IN" dirty="0" err="1">
                <a:latin typeface="Times New Roman" panose="02020603050405020304" pitchFamily="18" charset="0"/>
                <a:cs typeface="Times New Roman" panose="02020603050405020304" pitchFamily="18" charset="0"/>
              </a:rPr>
              <a:t>nmap</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target_IP</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456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6D770-E1B6-44E2-984F-51BEF7A8C47B}"/>
              </a:ext>
            </a:extLst>
          </p:cNvPr>
          <p:cNvSpPr>
            <a:spLocks noGrp="1"/>
          </p:cNvSpPr>
          <p:nvPr>
            <p:ph type="title"/>
          </p:nvPr>
        </p:nvSpPr>
        <p:spPr/>
        <p:txBody>
          <a:bodyPr/>
          <a:lstStyle/>
          <a:p>
            <a:br>
              <a:rPr lang="en-IN" b="1" dirty="0"/>
            </a:br>
            <a:br>
              <a:rPr lang="en-IN" b="1" dirty="0"/>
            </a:br>
            <a:br>
              <a:rPr lang="en-IN" b="1" dirty="0"/>
            </a:br>
            <a:br>
              <a:rPr lang="en-IN" b="1" dirty="0"/>
            </a:br>
            <a:r>
              <a:rPr lang="en-IN" b="1" u="sng" dirty="0">
                <a:latin typeface="Times New Roman" panose="02020603050405020304" pitchFamily="18" charset="0"/>
                <a:cs typeface="Times New Roman" panose="02020603050405020304" pitchFamily="18" charset="0"/>
              </a:rPr>
              <a:t>FIN Scan</a:t>
            </a:r>
            <a:br>
              <a:rPr lang="en-IN" dirty="0"/>
            </a:br>
            <a:endParaRPr lang="en-IN" dirty="0"/>
          </a:p>
        </p:txBody>
      </p:sp>
      <p:sp>
        <p:nvSpPr>
          <p:cNvPr id="3" name="Content Placeholder 2">
            <a:extLst>
              <a:ext uri="{FF2B5EF4-FFF2-40B4-BE49-F238E27FC236}">
                <a16:creationId xmlns:a16="http://schemas.microsoft.com/office/drawing/2014/main" id="{51AA21DF-E0BE-46F1-84CD-0D4919CA465C}"/>
              </a:ext>
            </a:extLst>
          </p:cNvPr>
          <p:cNvSpPr>
            <a:spLocks noGrp="1"/>
          </p:cNvSpPr>
          <p:nvPr>
            <p:ph sz="quarter" idx="1"/>
          </p:nvPr>
        </p:nvSpPr>
        <p:spPr>
          <a:xfrm>
            <a:off x="914400" y="1447800"/>
            <a:ext cx="8050088" cy="4572000"/>
          </a:xfrm>
        </p:spPr>
        <p:txBody>
          <a:bodyPr/>
          <a:lstStyle/>
          <a:p>
            <a:r>
              <a:rPr lang="en-US" dirty="0">
                <a:latin typeface="Times New Roman" panose="02020603050405020304" pitchFamily="18" charset="0"/>
                <a:cs typeface="Times New Roman" panose="02020603050405020304" pitchFamily="18" charset="0"/>
              </a:rPr>
              <a:t>A FIN packet is used to terminate the </a:t>
            </a:r>
            <a:r>
              <a:rPr lang="en-US" dirty="0" err="1">
                <a:latin typeface="Times New Roman" panose="02020603050405020304" pitchFamily="18" charset="0"/>
                <a:cs typeface="Times New Roman" panose="02020603050405020304" pitchFamily="18" charset="0"/>
              </a:rPr>
              <a:t>tcp</a:t>
            </a:r>
            <a:r>
              <a:rPr lang="en-US" dirty="0">
                <a:latin typeface="Times New Roman" panose="02020603050405020304" pitchFamily="18" charset="0"/>
                <a:cs typeface="Times New Roman" panose="02020603050405020304" pitchFamily="18" charset="0"/>
              </a:rPr>
              <a:t> connection between source and destination port typically after the data transfer is complete.  In the place of SYN packet, Nmap starts a FIN scan by using a FIN packet. If the port is open then no response will come from destination port when FIN packet is send through source port.</a:t>
            </a:r>
          </a:p>
          <a:p>
            <a:pPr marL="0" indent="0">
              <a:buNone/>
            </a:pPr>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Syntax: -  </a:t>
            </a:r>
            <a:r>
              <a:rPr lang="en-IN" dirty="0" err="1">
                <a:latin typeface="Times New Roman" panose="02020603050405020304" pitchFamily="18" charset="0"/>
                <a:cs typeface="Times New Roman" panose="02020603050405020304" pitchFamily="18" charset="0"/>
              </a:rPr>
              <a:t>nmap</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sF</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target_IP</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0385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p:cNvSpPr>
          <p:nvPr>
            <p:ph type="title"/>
          </p:nvPr>
        </p:nvSpPr>
        <p:spPr>
          <a:ln/>
        </p:spPr>
        <p:txBody>
          <a:bodyPr vert="horz" wrap="square" bIns="91440" anchor="b"/>
          <a:lstStyle/>
          <a:p>
            <a:r>
              <a:rPr lang="en-US" altLang="zh-TW" u="sng" dirty="0">
                <a:solidFill>
                  <a:srgbClr val="FF3300"/>
                </a:solidFill>
                <a:latin typeface="Times New Roman" panose="02020603050405020304" pitchFamily="18" charset="0"/>
                <a:cs typeface="Times New Roman" panose="02020603050405020304" pitchFamily="18" charset="0"/>
              </a:rPr>
              <a:t>Introduction</a:t>
            </a:r>
          </a:p>
        </p:txBody>
      </p:sp>
      <p:sp>
        <p:nvSpPr>
          <p:cNvPr id="71683" name="Rectangle 3"/>
          <p:cNvSpPr>
            <a:spLocks noGrp="1"/>
          </p:cNvSpPr>
          <p:nvPr>
            <p:ph sz="quarter" idx="1"/>
          </p:nvPr>
        </p:nvSpPr>
        <p:spPr>
          <a:xfrm>
            <a:off x="348680" y="1286272"/>
            <a:ext cx="8338120" cy="4285456"/>
          </a:xfrm>
          <a:ln/>
        </p:spPr>
        <p:txBody>
          <a:bodyPr wrap="square" anchor="t"/>
          <a:lstStyle/>
          <a:p>
            <a:pPr>
              <a:buClr>
                <a:schemeClr val="accent1"/>
              </a:buClr>
              <a:buSzPct val="85000"/>
              <a:buFont typeface="Wingdings 2" panose="05020102010507070707" pitchFamily="18" charset="2"/>
            </a:pPr>
            <a:endParaRPr lang="en-US" altLang="zh-TW" dirty="0"/>
          </a:p>
          <a:p>
            <a:pPr>
              <a:buClr>
                <a:schemeClr val="accent1"/>
              </a:buClr>
              <a:buSzPct val="85000"/>
              <a:buFont typeface="Wingdings 2" panose="05020102010507070707" pitchFamily="18" charset="2"/>
            </a:pPr>
            <a:r>
              <a:rPr lang="en-US" altLang="zh-TW" sz="2400" b="1" dirty="0"/>
              <a:t>The first step is </a:t>
            </a:r>
            <a:r>
              <a:rPr lang="en-US" altLang="zh-TW" sz="2400" b="1"/>
              <a:t>Information Gathering</a:t>
            </a:r>
            <a:endParaRPr lang="en-US" altLang="zh-TW" sz="2400" b="1" dirty="0"/>
          </a:p>
          <a:p>
            <a:pPr marL="0" indent="0">
              <a:buClr>
                <a:schemeClr val="accent1"/>
              </a:buClr>
              <a:buSzPct val="85000"/>
              <a:buNone/>
            </a:pPr>
            <a:endParaRPr lang="en-US" altLang="zh-TW" dirty="0"/>
          </a:p>
          <a:p>
            <a:r>
              <a:rPr lang="en-US" altLang="zh-TW" sz="2400" dirty="0"/>
              <a:t>Discover the services which are open or closed</a:t>
            </a:r>
          </a:p>
          <a:p>
            <a:r>
              <a:rPr lang="en-US" altLang="zh-TW" sz="2400" dirty="0"/>
              <a:t>Version label</a:t>
            </a:r>
          </a:p>
          <a:p>
            <a:r>
              <a:rPr lang="en-US" altLang="zh-TW" sz="2400" dirty="0"/>
              <a:t>Operation System and its types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71683">
                                            <p:txEl>
                                              <p:pRg st="1" end="1"/>
                                            </p:txEl>
                                          </p:spTgt>
                                        </p:tgtEl>
                                        <p:attrNameLst>
                                          <p:attrName>ppt_x</p:attrName>
                                        </p:attrNameLst>
                                      </p:cBhvr>
                                      <p:tavLst>
                                        <p:tav tm="0">
                                          <p:val>
                                            <p:strVal val="ppt_x"/>
                                          </p:val>
                                        </p:tav>
                                        <p:tav tm="100000">
                                          <p:val>
                                            <p:strVal val="ppt_x"/>
                                          </p:val>
                                        </p:tav>
                                      </p:tavLst>
                                    </p:anim>
                                    <p:anim calcmode="lin" valueType="num">
                                      <p:cBhvr additive="base">
                                        <p:cTn id="17" dur="500"/>
                                        <p:tgtEl>
                                          <p:spTgt spid="71683">
                                            <p:txEl>
                                              <p:pRg st="1" end="1"/>
                                            </p:txEl>
                                          </p:spTgt>
                                        </p:tgtEl>
                                        <p:attrNameLst>
                                          <p:attrName>ppt_y</p:attrName>
                                        </p:attrNameLst>
                                      </p:cBhvr>
                                      <p:tavLst>
                                        <p:tav tm="0">
                                          <p:val>
                                            <p:strVal val="ppt_y"/>
                                          </p:val>
                                        </p:tav>
                                        <p:tav tm="100000">
                                          <p:val>
                                            <p:strVal val="1+ppt_h/2"/>
                                          </p:val>
                                        </p:tav>
                                      </p:tavLst>
                                    </p:anim>
                                    <p:set>
                                      <p:cBhvr>
                                        <p:cTn id="18" dur="1" fill="hold">
                                          <p:stCondLst>
                                            <p:cond delay="499"/>
                                          </p:stCondLst>
                                        </p:cTn>
                                        <p:tgtEl>
                                          <p:spTgt spid="71683">
                                            <p:txEl>
                                              <p:pRg st="1" end="1"/>
                                            </p:txEl>
                                          </p:spTgt>
                                        </p:tgtEl>
                                        <p:attrNameLst>
                                          <p:attrName>style.visibility</p:attrName>
                                        </p:attrNameLst>
                                      </p:cBhvr>
                                      <p:to>
                                        <p:strVal val="hidden"/>
                                      </p:to>
                                    </p:set>
                                  </p:childTnLst>
                                </p:cTn>
                              </p:par>
                              <p:par>
                                <p:cTn id="19" presetID="2" presetClass="exit" presetSubtype="4" fill="hold" nodeType="withEffect">
                                  <p:stCondLst>
                                    <p:cond delay="0"/>
                                  </p:stCondLst>
                                  <p:childTnLst>
                                    <p:anim calcmode="lin" valueType="num">
                                      <p:cBhvr additive="base">
                                        <p:cTn id="20" dur="500"/>
                                        <p:tgtEl>
                                          <p:spTgt spid="71683">
                                            <p:txEl>
                                              <p:pRg st="3" end="3"/>
                                            </p:txEl>
                                          </p:spTgt>
                                        </p:tgtEl>
                                        <p:attrNameLst>
                                          <p:attrName>ppt_x</p:attrName>
                                        </p:attrNameLst>
                                      </p:cBhvr>
                                      <p:tavLst>
                                        <p:tav tm="0">
                                          <p:val>
                                            <p:strVal val="ppt_x"/>
                                          </p:val>
                                        </p:tav>
                                        <p:tav tm="100000">
                                          <p:val>
                                            <p:strVal val="ppt_x"/>
                                          </p:val>
                                        </p:tav>
                                      </p:tavLst>
                                    </p:anim>
                                    <p:anim calcmode="lin" valueType="num">
                                      <p:cBhvr additive="base">
                                        <p:cTn id="21" dur="500"/>
                                        <p:tgtEl>
                                          <p:spTgt spid="71683">
                                            <p:txEl>
                                              <p:pRg st="3" end="3"/>
                                            </p:txEl>
                                          </p:spTgt>
                                        </p:tgtEl>
                                        <p:attrNameLst>
                                          <p:attrName>ppt_y</p:attrName>
                                        </p:attrNameLst>
                                      </p:cBhvr>
                                      <p:tavLst>
                                        <p:tav tm="0">
                                          <p:val>
                                            <p:strVal val="ppt_y"/>
                                          </p:val>
                                        </p:tav>
                                        <p:tav tm="100000">
                                          <p:val>
                                            <p:strVal val="1+ppt_h/2"/>
                                          </p:val>
                                        </p:tav>
                                      </p:tavLst>
                                    </p:anim>
                                    <p:set>
                                      <p:cBhvr>
                                        <p:cTn id="22" dur="1" fill="hold">
                                          <p:stCondLst>
                                            <p:cond delay="499"/>
                                          </p:stCondLst>
                                        </p:cTn>
                                        <p:tgtEl>
                                          <p:spTgt spid="71683">
                                            <p:txEl>
                                              <p:pRg st="3" end="3"/>
                                            </p:txEl>
                                          </p:spTgt>
                                        </p:tgtEl>
                                        <p:attrNameLst>
                                          <p:attrName>style.visibility</p:attrName>
                                        </p:attrNameLst>
                                      </p:cBhvr>
                                      <p:to>
                                        <p:strVal val="hidden"/>
                                      </p:to>
                                    </p:set>
                                  </p:childTnLst>
                                </p:cTn>
                              </p:par>
                              <p:par>
                                <p:cTn id="23" presetID="2" presetClass="exit" presetSubtype="4" fill="hold" nodeType="withEffect">
                                  <p:stCondLst>
                                    <p:cond delay="0"/>
                                  </p:stCondLst>
                                  <p:childTnLst>
                                    <p:anim calcmode="lin" valueType="num">
                                      <p:cBhvr additive="base">
                                        <p:cTn id="24" dur="500"/>
                                        <p:tgtEl>
                                          <p:spTgt spid="71683">
                                            <p:txEl>
                                              <p:pRg st="4" end="4"/>
                                            </p:txEl>
                                          </p:spTgt>
                                        </p:tgtEl>
                                        <p:attrNameLst>
                                          <p:attrName>ppt_x</p:attrName>
                                        </p:attrNameLst>
                                      </p:cBhvr>
                                      <p:tavLst>
                                        <p:tav tm="0">
                                          <p:val>
                                            <p:strVal val="ppt_x"/>
                                          </p:val>
                                        </p:tav>
                                        <p:tav tm="100000">
                                          <p:val>
                                            <p:strVal val="ppt_x"/>
                                          </p:val>
                                        </p:tav>
                                      </p:tavLst>
                                    </p:anim>
                                    <p:anim calcmode="lin" valueType="num">
                                      <p:cBhvr additive="base">
                                        <p:cTn id="25" dur="500"/>
                                        <p:tgtEl>
                                          <p:spTgt spid="71683">
                                            <p:txEl>
                                              <p:pRg st="4" end="4"/>
                                            </p:txEl>
                                          </p:spTgt>
                                        </p:tgtEl>
                                        <p:attrNameLst>
                                          <p:attrName>ppt_y</p:attrName>
                                        </p:attrNameLst>
                                      </p:cBhvr>
                                      <p:tavLst>
                                        <p:tav tm="0">
                                          <p:val>
                                            <p:strVal val="ppt_y"/>
                                          </p:val>
                                        </p:tav>
                                        <p:tav tm="100000">
                                          <p:val>
                                            <p:strVal val="1+ppt_h/2"/>
                                          </p:val>
                                        </p:tav>
                                      </p:tavLst>
                                    </p:anim>
                                    <p:set>
                                      <p:cBhvr>
                                        <p:cTn id="26" dur="1" fill="hold">
                                          <p:stCondLst>
                                            <p:cond delay="499"/>
                                          </p:stCondLst>
                                        </p:cTn>
                                        <p:tgtEl>
                                          <p:spTgt spid="71683">
                                            <p:txEl>
                                              <p:pRg st="4" end="4"/>
                                            </p:txEl>
                                          </p:spTgt>
                                        </p:tgtEl>
                                        <p:attrNameLst>
                                          <p:attrName>style.visibility</p:attrName>
                                        </p:attrNameLst>
                                      </p:cBhvr>
                                      <p:to>
                                        <p:strVal val="hidden"/>
                                      </p:to>
                                    </p:set>
                                  </p:childTnLst>
                                </p:cTn>
                              </p:par>
                              <p:par>
                                <p:cTn id="27" presetID="2" presetClass="exit" presetSubtype="4" fill="hold" nodeType="withEffect">
                                  <p:stCondLst>
                                    <p:cond delay="0"/>
                                  </p:stCondLst>
                                  <p:childTnLst>
                                    <p:anim calcmode="lin" valueType="num">
                                      <p:cBhvr additive="base">
                                        <p:cTn id="28" dur="500"/>
                                        <p:tgtEl>
                                          <p:spTgt spid="71683">
                                            <p:txEl>
                                              <p:pRg st="5" end="5"/>
                                            </p:txEl>
                                          </p:spTgt>
                                        </p:tgtEl>
                                        <p:attrNameLst>
                                          <p:attrName>ppt_x</p:attrName>
                                        </p:attrNameLst>
                                      </p:cBhvr>
                                      <p:tavLst>
                                        <p:tav tm="0">
                                          <p:val>
                                            <p:strVal val="ppt_x"/>
                                          </p:val>
                                        </p:tav>
                                        <p:tav tm="100000">
                                          <p:val>
                                            <p:strVal val="ppt_x"/>
                                          </p:val>
                                        </p:tav>
                                      </p:tavLst>
                                    </p:anim>
                                    <p:anim calcmode="lin" valueType="num">
                                      <p:cBhvr additive="base">
                                        <p:cTn id="29" dur="500"/>
                                        <p:tgtEl>
                                          <p:spTgt spid="71683">
                                            <p:txEl>
                                              <p:pRg st="5" end="5"/>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71683">
                                            <p:txEl>
                                              <p:pRg st="5" end="5"/>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FF4F3-321D-4D1D-B744-E2423816E32A}"/>
              </a:ext>
            </a:extLst>
          </p:cNvPr>
          <p:cNvSpPr>
            <a:spLocks noGrp="1"/>
          </p:cNvSpPr>
          <p:nvPr>
            <p:ph type="title"/>
          </p:nvPr>
        </p:nvSpPr>
        <p:spPr>
          <a:xfrm>
            <a:off x="914400" y="236931"/>
            <a:ext cx="7772400" cy="1143000"/>
          </a:xfrm>
        </p:spPr>
        <p:txBody>
          <a:bodyPr/>
          <a:lstStyle/>
          <a:p>
            <a:r>
              <a:rPr lang="en-IN" b="1" u="sng" dirty="0">
                <a:latin typeface="Times New Roman" panose="02020603050405020304" pitchFamily="18" charset="0"/>
                <a:cs typeface="Times New Roman" panose="02020603050405020304" pitchFamily="18" charset="0"/>
              </a:rPr>
              <a:t>OS Detection Scan</a:t>
            </a:r>
            <a:endParaRPr lang="en-IN"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1C2C12-5C2E-4EDC-A633-6F7D6ED6EF5B}"/>
              </a:ext>
            </a:extLst>
          </p:cNvPr>
          <p:cNvSpPr>
            <a:spLocks noGrp="1"/>
          </p:cNvSpPr>
          <p:nvPr>
            <p:ph sz="quarter" idx="1"/>
          </p:nvPr>
        </p:nvSpPr>
        <p:spPr>
          <a:xfrm>
            <a:off x="539552" y="1556792"/>
            <a:ext cx="7690048" cy="4572000"/>
          </a:xfrm>
        </p:spPr>
        <p:txBody>
          <a:bodyPr/>
          <a:lstStyle/>
          <a:p>
            <a:r>
              <a:rPr lang="en-US" dirty="0">
                <a:latin typeface="Times New Roman" panose="02020603050405020304" pitchFamily="18" charset="0"/>
                <a:cs typeface="Times New Roman" panose="02020603050405020304" pitchFamily="18" charset="0"/>
              </a:rPr>
              <a:t>Apart from open port enumeration </a:t>
            </a:r>
            <a:r>
              <a:rPr lang="en-US" dirty="0" err="1">
                <a:latin typeface="Times New Roman" panose="02020603050405020304" pitchFamily="18" charset="0"/>
                <a:cs typeface="Times New Roman" panose="02020603050405020304" pitchFamily="18" charset="0"/>
              </a:rPr>
              <a:t>nmap</a:t>
            </a:r>
            <a:r>
              <a:rPr lang="en-US" dirty="0">
                <a:latin typeface="Times New Roman" panose="02020603050405020304" pitchFamily="18" charset="0"/>
                <a:cs typeface="Times New Roman" panose="02020603050405020304" pitchFamily="18" charset="0"/>
              </a:rPr>
              <a:t> is quite useful in OS fingerprinting. This scan very helpful to penetration tester in order to conclude possible security vulnerabilities and determining the available system calls to set the specific exploit payloads.</a:t>
            </a:r>
          </a:p>
          <a:p>
            <a:endParaRPr lang="en-US"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Device type</a:t>
            </a:r>
          </a:p>
          <a:p>
            <a:pPr lvl="1"/>
            <a:r>
              <a:rPr lang="en-IN" b="1" dirty="0">
                <a:latin typeface="Times New Roman" panose="02020603050405020304" pitchFamily="18" charset="0"/>
                <a:cs typeface="Times New Roman" panose="02020603050405020304" pitchFamily="18" charset="0"/>
              </a:rPr>
              <a:t>Running</a:t>
            </a:r>
            <a:endParaRPr lang="en-IN" dirty="0">
              <a:latin typeface="Times New Roman" panose="02020603050405020304" pitchFamily="18" charset="0"/>
              <a:cs typeface="Times New Roman" panose="02020603050405020304" pitchFamily="18" charset="0"/>
            </a:endParaRPr>
          </a:p>
          <a:p>
            <a:pPr lvl="1"/>
            <a:r>
              <a:rPr lang="en-IN" b="1" dirty="0">
                <a:latin typeface="Times New Roman" panose="02020603050405020304" pitchFamily="18" charset="0"/>
                <a:cs typeface="Times New Roman" panose="02020603050405020304" pitchFamily="18" charset="0"/>
              </a:rPr>
              <a:t>OS CPE</a:t>
            </a:r>
          </a:p>
          <a:p>
            <a:pPr lvl="1"/>
            <a:r>
              <a:rPr lang="en-IN" b="1" dirty="0">
                <a:latin typeface="Times New Roman" panose="02020603050405020304" pitchFamily="18" charset="0"/>
                <a:cs typeface="Times New Roman" panose="02020603050405020304" pitchFamily="18" charset="0"/>
              </a:rPr>
              <a:t>OS details</a:t>
            </a:r>
            <a:endParaRPr lang="en-IN" dirty="0">
              <a:latin typeface="Times New Roman" panose="02020603050405020304" pitchFamily="18" charset="0"/>
              <a:cs typeface="Times New Roman" panose="02020603050405020304" pitchFamily="18" charset="0"/>
            </a:endParaRPr>
          </a:p>
          <a:p>
            <a:pPr lvl="1"/>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5025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02C7C-1B22-4CC2-83AA-AD6A33774C1F}"/>
              </a:ext>
            </a:extLst>
          </p:cNvPr>
          <p:cNvSpPr>
            <a:spLocks noGrp="1"/>
          </p:cNvSpPr>
          <p:nvPr>
            <p:ph type="title"/>
          </p:nvPr>
        </p:nvSpPr>
        <p:spPr>
          <a:xfrm>
            <a:off x="976064" y="236931"/>
            <a:ext cx="7772400" cy="1143000"/>
          </a:xfrm>
        </p:spPr>
        <p:txBody>
          <a:bodyPr/>
          <a:lstStyle/>
          <a:p>
            <a:r>
              <a:rPr lang="en-IN" dirty="0"/>
              <a:t>Cont..</a:t>
            </a:r>
          </a:p>
        </p:txBody>
      </p:sp>
      <p:sp>
        <p:nvSpPr>
          <p:cNvPr id="3" name="Content Placeholder 2">
            <a:extLst>
              <a:ext uri="{FF2B5EF4-FFF2-40B4-BE49-F238E27FC236}">
                <a16:creationId xmlns:a16="http://schemas.microsoft.com/office/drawing/2014/main" id="{CA723F97-3094-427C-9717-E85511C857DB}"/>
              </a:ext>
            </a:extLst>
          </p:cNvPr>
          <p:cNvSpPr>
            <a:spLocks noGrp="1"/>
          </p:cNvSpPr>
          <p:nvPr>
            <p:ph sz="quarter" idx="1"/>
          </p:nvPr>
        </p:nvSpPr>
        <p:spPr/>
        <p:txBody>
          <a:bodyPr/>
          <a:lstStyle/>
          <a:p>
            <a:endParaRPr lang="en-IN" dirty="0"/>
          </a:p>
          <a:p>
            <a:endParaRPr lang="en-IN" dirty="0"/>
          </a:p>
          <a:p>
            <a:endParaRPr lang="en-IN" dirty="0"/>
          </a:p>
        </p:txBody>
      </p:sp>
      <p:sp>
        <p:nvSpPr>
          <p:cNvPr id="4" name="Content Placeholder 3">
            <a:extLst>
              <a:ext uri="{FF2B5EF4-FFF2-40B4-BE49-F238E27FC236}">
                <a16:creationId xmlns:a16="http://schemas.microsoft.com/office/drawing/2014/main" id="{B0537B16-4F15-448E-B190-514F36BCA5B6}"/>
              </a:ext>
            </a:extLst>
          </p:cNvPr>
          <p:cNvSpPr>
            <a:spLocks noGrp="1"/>
          </p:cNvSpPr>
          <p:nvPr>
            <p:ph sz="quarter" idx="2"/>
          </p:nvPr>
        </p:nvSpPr>
        <p:spPr>
          <a:xfrm>
            <a:off x="976064" y="1485507"/>
            <a:ext cx="7772400" cy="4572000"/>
          </a:xfrm>
        </p:spPr>
        <p:txBody>
          <a:bodyPr/>
          <a:lstStyle/>
          <a:p>
            <a:r>
              <a:rPr lang="en-IN" b="1" dirty="0">
                <a:latin typeface="Times New Roman" panose="02020603050405020304" pitchFamily="18" charset="0"/>
                <a:cs typeface="Times New Roman" panose="02020603050405020304" pitchFamily="18" charset="0"/>
              </a:rPr>
              <a:t>Syntax</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nmap</a:t>
            </a:r>
            <a:r>
              <a:rPr lang="en-IN" dirty="0">
                <a:latin typeface="Times New Roman" panose="02020603050405020304" pitchFamily="18" charset="0"/>
                <a:cs typeface="Times New Roman" panose="02020603050405020304" pitchFamily="18" charset="0"/>
              </a:rPr>
              <a:t> -O </a:t>
            </a:r>
            <a:r>
              <a:rPr lang="en-IN" dirty="0" err="1">
                <a:latin typeface="Times New Roman" panose="02020603050405020304" pitchFamily="18" charset="0"/>
                <a:cs typeface="Times New Roman" panose="02020603050405020304" pitchFamily="18" charset="0"/>
              </a:rPr>
              <a:t>target_ip</a:t>
            </a:r>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Syntax: </a:t>
            </a:r>
            <a:r>
              <a:rPr lang="en-IN" dirty="0" err="1">
                <a:latin typeface="Times New Roman" panose="02020603050405020304" pitchFamily="18" charset="0"/>
                <a:cs typeface="Times New Roman" panose="02020603050405020304" pitchFamily="18" charset="0"/>
              </a:rPr>
              <a:t>nmap</a:t>
            </a:r>
            <a:r>
              <a:rPr lang="en-IN" dirty="0">
                <a:latin typeface="Times New Roman" panose="02020603050405020304" pitchFamily="18" charset="0"/>
                <a:cs typeface="Times New Roman" panose="02020603050405020304" pitchFamily="18" charset="0"/>
              </a:rPr>
              <a:t> -O -p- –</a:t>
            </a:r>
            <a:r>
              <a:rPr lang="en-IN" dirty="0" err="1">
                <a:latin typeface="Times New Roman" panose="02020603050405020304" pitchFamily="18" charset="0"/>
                <a:cs typeface="Times New Roman" panose="02020603050405020304" pitchFamily="18" charset="0"/>
              </a:rPr>
              <a:t>osscan</a:t>
            </a:r>
            <a:r>
              <a:rPr lang="en-IN" dirty="0">
                <a:latin typeface="Times New Roman" panose="02020603050405020304" pitchFamily="18" charset="0"/>
                <a:cs typeface="Times New Roman" panose="02020603050405020304" pitchFamily="18" charset="0"/>
              </a:rPr>
              <a:t>-guess &lt;target&gt;</a:t>
            </a:r>
          </a:p>
          <a:p>
            <a:r>
              <a:rPr lang="en-IN" b="1" dirty="0">
                <a:latin typeface="Times New Roman" panose="02020603050405020304" pitchFamily="18" charset="0"/>
                <a:cs typeface="Times New Roman" panose="02020603050405020304" pitchFamily="18" charset="0"/>
              </a:rPr>
              <a:t>Syntax: </a:t>
            </a:r>
            <a:r>
              <a:rPr lang="en-IN" dirty="0" err="1">
                <a:latin typeface="Times New Roman" panose="02020603050405020304" pitchFamily="18" charset="0"/>
                <a:cs typeface="Times New Roman" panose="02020603050405020304" pitchFamily="18" charset="0"/>
              </a:rPr>
              <a:t>nmap</a:t>
            </a:r>
            <a:r>
              <a:rPr lang="en-IN" dirty="0">
                <a:latin typeface="Times New Roman" panose="02020603050405020304" pitchFamily="18" charset="0"/>
                <a:cs typeface="Times New Roman" panose="02020603050405020304" pitchFamily="18" charset="0"/>
              </a:rPr>
              <a:t> -O –</a:t>
            </a:r>
            <a:r>
              <a:rPr lang="en-IN" dirty="0" err="1">
                <a:latin typeface="Times New Roman" panose="02020603050405020304" pitchFamily="18" charset="0"/>
                <a:cs typeface="Times New Roman" panose="02020603050405020304" pitchFamily="18" charset="0"/>
              </a:rPr>
              <a:t>osscan</a:t>
            </a:r>
            <a:r>
              <a:rPr lang="en-IN" dirty="0">
                <a:latin typeface="Times New Roman" panose="02020603050405020304" pitchFamily="18" charset="0"/>
                <a:cs typeface="Times New Roman" panose="02020603050405020304" pitchFamily="18" charset="0"/>
              </a:rPr>
              <a:t>-limit &lt;target&gt;</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271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E208-8300-45C0-9DD6-CA856ADB8C42}"/>
              </a:ext>
            </a:extLst>
          </p:cNvPr>
          <p:cNvSpPr>
            <a:spLocks noGrp="1"/>
          </p:cNvSpPr>
          <p:nvPr>
            <p:ph type="title"/>
          </p:nvPr>
        </p:nvSpPr>
        <p:spPr/>
        <p:txBody>
          <a:bodyPr/>
          <a:lstStyle/>
          <a:p>
            <a:endParaRPr lang="en-IN"/>
          </a:p>
        </p:txBody>
      </p:sp>
      <p:sp>
        <p:nvSpPr>
          <p:cNvPr id="4" name="Content Placeholder 3">
            <a:extLst>
              <a:ext uri="{FF2B5EF4-FFF2-40B4-BE49-F238E27FC236}">
                <a16:creationId xmlns:a16="http://schemas.microsoft.com/office/drawing/2014/main" id="{BBF3937E-B070-45E1-9BD1-585B0F649470}"/>
              </a:ext>
            </a:extLst>
          </p:cNvPr>
          <p:cNvSpPr>
            <a:spLocks noGrp="1"/>
          </p:cNvSpPr>
          <p:nvPr>
            <p:ph sz="quarter" idx="2"/>
          </p:nvPr>
        </p:nvSpPr>
        <p:spPr/>
        <p:txBody>
          <a:bodyPr/>
          <a:lstStyle/>
          <a:p>
            <a:endParaRPr lang="en-IN"/>
          </a:p>
        </p:txBody>
      </p:sp>
      <p:pic>
        <p:nvPicPr>
          <p:cNvPr id="4098" name="Picture 2" descr="Andreas Zeller's Old Blog: Summarizing your presentation with ...">
            <a:extLst>
              <a:ext uri="{FF2B5EF4-FFF2-40B4-BE49-F238E27FC236}">
                <a16:creationId xmlns:a16="http://schemas.microsoft.com/office/drawing/2014/main" id="{0C936E1B-BD21-4AE5-997A-23F9A1996AB4}"/>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07504" y="274638"/>
            <a:ext cx="9001000" cy="6106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35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7542-9D13-4984-A201-6DD42F4CF8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444772-8403-4C77-BD0C-74DD3D498D2C}"/>
              </a:ext>
            </a:extLst>
          </p:cNvPr>
          <p:cNvSpPr>
            <a:spLocks noGrp="1"/>
          </p:cNvSpPr>
          <p:nvPr>
            <p:ph sz="quarter" idx="1"/>
          </p:nvPr>
        </p:nvSpPr>
        <p:spPr/>
        <p:txBody>
          <a:bodyPr/>
          <a:lstStyle/>
          <a:p>
            <a:r>
              <a:rPr lang="en-IN" dirty="0"/>
              <a:t>1.byte streaming</a:t>
            </a:r>
          </a:p>
          <a:p>
            <a:r>
              <a:rPr lang="en-IN" dirty="0"/>
              <a:t>Segment is collection of bytes</a:t>
            </a:r>
          </a:p>
          <a:p>
            <a:r>
              <a:rPr lang="en-IN" dirty="0"/>
              <a:t>2.Connection Oriented </a:t>
            </a:r>
          </a:p>
          <a:p>
            <a:r>
              <a:rPr lang="en-IN" dirty="0"/>
              <a:t>3.Full Duplex</a:t>
            </a:r>
          </a:p>
          <a:p>
            <a:r>
              <a:rPr lang="en-IN" dirty="0"/>
              <a:t>4.Piggybacking</a:t>
            </a:r>
          </a:p>
          <a:p>
            <a:r>
              <a:rPr lang="en-IN" dirty="0"/>
              <a:t>Receiver can send the ack number with data also</a:t>
            </a:r>
          </a:p>
          <a:p>
            <a:r>
              <a:rPr lang="en-IN" dirty="0"/>
              <a:t>5.Error control</a:t>
            </a:r>
          </a:p>
          <a:p>
            <a:r>
              <a:rPr lang="en-IN" dirty="0"/>
              <a:t>6.Flow Control </a:t>
            </a:r>
          </a:p>
          <a:p>
            <a:r>
              <a:rPr lang="en-IN" dirty="0"/>
              <a:t>7.congestion control</a:t>
            </a:r>
          </a:p>
          <a:p>
            <a:endParaRPr lang="en-IN" dirty="0"/>
          </a:p>
        </p:txBody>
      </p:sp>
    </p:spTree>
    <p:extLst>
      <p:ext uri="{BB962C8B-B14F-4D97-AF65-F5344CB8AC3E}">
        <p14:creationId xmlns:p14="http://schemas.microsoft.com/office/powerpoint/2010/main" val="2058961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914400" y="188640"/>
            <a:ext cx="7772400" cy="1143000"/>
          </a:xfrm>
          <a:ln/>
        </p:spPr>
        <p:txBody>
          <a:bodyPr vert="horz" wrap="square" bIns="91440" anchor="b"/>
          <a:lstStyle/>
          <a:p>
            <a:r>
              <a:rPr lang="en-US" altLang="zh-TW" b="1" u="sng" dirty="0">
                <a:latin typeface="Times New Roman" panose="02020603050405020304" pitchFamily="18" charset="0"/>
                <a:cs typeface="Times New Roman" panose="02020603050405020304" pitchFamily="18" charset="0"/>
              </a:rPr>
              <a:t>Pre Study</a:t>
            </a:r>
          </a:p>
        </p:txBody>
      </p:sp>
      <p:sp>
        <p:nvSpPr>
          <p:cNvPr id="19459" name="Rectangle 3"/>
          <p:cNvSpPr>
            <a:spLocks noGrp="1"/>
          </p:cNvSpPr>
          <p:nvPr>
            <p:ph sz="quarter" idx="1"/>
          </p:nvPr>
        </p:nvSpPr>
        <p:spPr>
          <a:ln/>
        </p:spPr>
        <p:txBody>
          <a:bodyPr wrap="square" anchor="t"/>
          <a:lstStyle/>
          <a:p>
            <a:pPr>
              <a:buClr>
                <a:schemeClr val="accent1"/>
              </a:buClr>
              <a:buSzPct val="85000"/>
              <a:buFont typeface="Wingdings 2" panose="05020102010507070707" pitchFamily="18" charset="2"/>
            </a:pPr>
            <a:r>
              <a:rPr lang="en-US" altLang="zh-TW" b="1" dirty="0">
                <a:solidFill>
                  <a:schemeClr val="tx2"/>
                </a:solidFill>
              </a:rPr>
              <a:t>TCP Packet Header</a:t>
            </a:r>
          </a:p>
        </p:txBody>
      </p:sp>
      <p:pic>
        <p:nvPicPr>
          <p:cNvPr id="2" name="Picture 2"/>
          <p:cNvPicPr>
            <a:picLocks noGrp="1"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1175194" y="2060848"/>
            <a:ext cx="7495366" cy="3649044"/>
          </a:xfrm>
          <a:prstGeom prst="rect">
            <a:avLst/>
          </a:prstGeom>
          <a:noFill/>
          <a:ln>
            <a:noFill/>
          </a:ln>
        </p:spPr>
      </p:pic>
      <p:sp>
        <p:nvSpPr>
          <p:cNvPr id="5" name="TextBox 4">
            <a:extLst>
              <a:ext uri="{FF2B5EF4-FFF2-40B4-BE49-F238E27FC236}">
                <a16:creationId xmlns:a16="http://schemas.microsoft.com/office/drawing/2014/main" id="{2C4A5A17-13B0-44B0-B95F-7B68CDA71312}"/>
              </a:ext>
            </a:extLst>
          </p:cNvPr>
          <p:cNvSpPr txBox="1"/>
          <p:nvPr/>
        </p:nvSpPr>
        <p:spPr>
          <a:xfrm>
            <a:off x="9144000" y="1447800"/>
            <a:ext cx="3204864" cy="4031873"/>
          </a:xfrm>
          <a:prstGeom prst="rect">
            <a:avLst/>
          </a:prstGeom>
          <a:noFill/>
        </p:spPr>
        <p:txBody>
          <a:bodyPr wrap="square" rtlCol="0">
            <a:spAutoFit/>
          </a:bodyPr>
          <a:lstStyle/>
          <a:p>
            <a:r>
              <a:rPr lang="en-IN" dirty="0">
                <a:solidFill>
                  <a:schemeClr val="bg1"/>
                </a:solidFill>
              </a:rPr>
              <a:t>SIZE OF HEADER</a:t>
            </a:r>
          </a:p>
          <a:p>
            <a:r>
              <a:rPr lang="en-IN" dirty="0">
                <a:solidFill>
                  <a:schemeClr val="bg1"/>
                </a:solidFill>
              </a:rPr>
              <a:t>20-60 BYTE</a:t>
            </a:r>
          </a:p>
          <a:p>
            <a:endParaRPr lang="en-IN" dirty="0">
              <a:solidFill>
                <a:schemeClr val="bg1"/>
              </a:solidFill>
            </a:endParaRPr>
          </a:p>
          <a:p>
            <a:r>
              <a:rPr lang="en-IN" dirty="0">
                <a:solidFill>
                  <a:schemeClr val="bg1"/>
                </a:solidFill>
              </a:rPr>
              <a:t>SOURCE PORT 16 </a:t>
            </a:r>
          </a:p>
          <a:p>
            <a:r>
              <a:rPr lang="en-IN" dirty="0">
                <a:solidFill>
                  <a:schemeClr val="bg1"/>
                </a:solidFill>
              </a:rPr>
              <a:t>0-65535</a:t>
            </a:r>
          </a:p>
          <a:p>
            <a:r>
              <a:rPr lang="en-IN" dirty="0">
                <a:solidFill>
                  <a:schemeClr val="bg1"/>
                </a:solidFill>
              </a:rPr>
              <a:t>0-1023 WELL KNOWN PORTS</a:t>
            </a:r>
          </a:p>
          <a:p>
            <a:endParaRPr lang="en-IN" dirty="0">
              <a:solidFill>
                <a:schemeClr val="bg1"/>
              </a:solidFill>
            </a:endParaRPr>
          </a:p>
          <a:p>
            <a:r>
              <a:rPr lang="en-IN" dirty="0">
                <a:solidFill>
                  <a:schemeClr val="bg1"/>
                </a:solidFill>
              </a:rPr>
              <a:t>RANDOM 60001</a:t>
            </a:r>
          </a:p>
          <a:p>
            <a:r>
              <a:rPr lang="en-IN" dirty="0">
                <a:solidFill>
                  <a:schemeClr val="bg1"/>
                </a:solidFill>
              </a:rPr>
              <a:t>DESTINATION  80</a:t>
            </a:r>
          </a:p>
          <a:p>
            <a:endParaRPr lang="en-IN" dirty="0">
              <a:solidFill>
                <a:schemeClr val="bg1"/>
              </a:solidFill>
            </a:endParaRPr>
          </a:p>
          <a:p>
            <a:r>
              <a:rPr lang="en-IN" dirty="0">
                <a:solidFill>
                  <a:schemeClr val="bg1"/>
                </a:solidFill>
              </a:rPr>
              <a:t>TCP</a:t>
            </a:r>
          </a:p>
          <a:p>
            <a:r>
              <a:rPr lang="en-IN" dirty="0">
                <a:solidFill>
                  <a:schemeClr val="bg1"/>
                </a:solidFill>
              </a:rPr>
              <a:t>CONVERT BITS INTO BYTES</a:t>
            </a:r>
          </a:p>
          <a:p>
            <a:r>
              <a:rPr lang="en-IN" dirty="0">
                <a:solidFill>
                  <a:schemeClr val="bg1"/>
                </a:solidFill>
              </a:rPr>
              <a:t>SEGMENT </a:t>
            </a:r>
          </a:p>
          <a:p>
            <a:r>
              <a:rPr lang="en-IN" dirty="0">
                <a:solidFill>
                  <a:schemeClr val="bg1"/>
                </a:solidFill>
              </a:rPr>
              <a:t> 1 1003 1 1002  1  1001</a:t>
            </a:r>
          </a:p>
          <a:p>
            <a:r>
              <a:rPr lang="en-IN" dirty="0">
                <a:solidFill>
                  <a:schemeClr val="bg1"/>
                </a:solidFill>
              </a:rPr>
              <a:t>ACK NUM </a:t>
            </a:r>
          </a:p>
          <a:p>
            <a:r>
              <a:rPr lang="en-IN" dirty="0">
                <a:solidFill>
                  <a:schemeClr val="bg1"/>
                </a:solidFill>
              </a:rPr>
              <a:t>1 1006 1 1005 1 1004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4" name="Content Placeholder 3"/>
          <p:cNvSpPr>
            <a:spLocks noGrp="1"/>
          </p:cNvSpPr>
          <p:nvPr>
            <p:ph sz="quarter" idx="2"/>
          </p:nvPr>
        </p:nvSpPr>
        <p:spPr>
          <a:xfrm>
            <a:off x="914400" y="1447800"/>
            <a:ext cx="7768590" cy="4572000"/>
          </a:xfrm>
        </p:spPr>
        <p:txBody>
          <a:bodyPr/>
          <a:lstStyle/>
          <a:p>
            <a:r>
              <a:rPr lang="en-IN" altLang="en-US" sz="2400" b="1" dirty="0">
                <a:latin typeface="Times New Roman" panose="02020603050405020304" pitchFamily="18" charset="0"/>
                <a:cs typeface="Times New Roman" panose="02020603050405020304" pitchFamily="18" charset="0"/>
              </a:rPr>
              <a:t>Source and Destination Ports</a:t>
            </a:r>
          </a:p>
          <a:p>
            <a:r>
              <a:rPr lang="en-IN" altLang="en-US" sz="2400" b="1" dirty="0">
                <a:latin typeface="Times New Roman" panose="02020603050405020304" pitchFamily="18" charset="0"/>
                <a:cs typeface="Times New Roman" panose="02020603050405020304" pitchFamily="18" charset="0"/>
              </a:rPr>
              <a:t>Sequence Number and Acknowledgment Number </a:t>
            </a:r>
          </a:p>
          <a:p>
            <a:r>
              <a:rPr lang="en-IN" altLang="en-US" sz="2400" b="1" dirty="0">
                <a:latin typeface="Times New Roman" panose="02020603050405020304" pitchFamily="18" charset="0"/>
                <a:cs typeface="Times New Roman" panose="02020603050405020304" pitchFamily="18" charset="0"/>
              </a:rPr>
              <a:t>Data Offset ,Reserve , Control flag, Window</a:t>
            </a:r>
          </a:p>
          <a:p>
            <a:r>
              <a:rPr lang="en-IN" altLang="en-US" sz="2400" b="1" dirty="0">
                <a:latin typeface="Times New Roman" panose="02020603050405020304" pitchFamily="18" charset="0"/>
                <a:cs typeface="Times New Roman" panose="02020603050405020304" pitchFamily="18" charset="0"/>
              </a:rPr>
              <a:t>Checksum, Urgent Pointer </a:t>
            </a:r>
          </a:p>
          <a:p>
            <a:r>
              <a:rPr lang="en-IN" altLang="en-US" sz="2400" b="1" dirty="0">
                <a:latin typeface="Times New Roman" panose="02020603050405020304" pitchFamily="18" charset="0"/>
                <a:cs typeface="Times New Roman" panose="02020603050405020304" pitchFamily="18" charset="0"/>
              </a:rPr>
              <a:t>Options, Padding </a:t>
            </a:r>
          </a:p>
          <a:p>
            <a:r>
              <a:rPr lang="en-IN" altLang="en-US" sz="2400" b="1" dirty="0">
                <a:latin typeface="Times New Roman" panose="02020603050405020304" pitchFamily="18" charset="0"/>
                <a:cs typeface="Times New Roman" panose="02020603050405020304" pitchFamily="18" charset="0"/>
              </a:rPr>
              <a:t>Data</a:t>
            </a:r>
          </a:p>
          <a:p>
            <a:endParaRPr lang="en-IN" alt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a:ln/>
        </p:spPr>
        <p:txBody>
          <a:bodyPr vert="horz" wrap="square" bIns="91440" anchor="b"/>
          <a:lstStyle/>
          <a:p>
            <a:r>
              <a:rPr lang="en-US" altLang="zh-TW" b="1" u="sng" dirty="0">
                <a:latin typeface="Times New Roman" panose="02020603050405020304" pitchFamily="18" charset="0"/>
                <a:cs typeface="Times New Roman" panose="02020603050405020304" pitchFamily="18" charset="0"/>
              </a:rPr>
              <a:t>TCP Flag Definitions</a:t>
            </a:r>
          </a:p>
        </p:txBody>
      </p:sp>
      <p:graphicFrame>
        <p:nvGraphicFramePr>
          <p:cNvPr id="21507" name="Table Placeholder 21506"/>
          <p:cNvGraphicFramePr>
            <a:graphicFrameLocks noGrp="1"/>
          </p:cNvGraphicFramePr>
          <p:nvPr>
            <p:ph type="tbl" idx="1"/>
            <p:extLst>
              <p:ext uri="{D42A27DB-BD31-4B8C-83A1-F6EECF244321}">
                <p14:modId xmlns:p14="http://schemas.microsoft.com/office/powerpoint/2010/main" val="2193587709"/>
              </p:ext>
            </p:extLst>
          </p:nvPr>
        </p:nvGraphicFramePr>
        <p:xfrm>
          <a:off x="468313" y="1700808"/>
          <a:ext cx="8218488" cy="4297404"/>
        </p:xfrm>
        <a:graphic>
          <a:graphicData uri="http://schemas.openxmlformats.org/drawingml/2006/table">
            <a:tbl>
              <a:tblPr/>
              <a:tblGrid>
                <a:gridCol w="2016125">
                  <a:extLst>
                    <a:ext uri="{9D8B030D-6E8A-4147-A177-3AD203B41FA5}">
                      <a16:colId xmlns:a16="http://schemas.microsoft.com/office/drawing/2014/main" val="20000"/>
                    </a:ext>
                  </a:extLst>
                </a:gridCol>
                <a:gridCol w="6202363">
                  <a:extLst>
                    <a:ext uri="{9D8B030D-6E8A-4147-A177-3AD203B41FA5}">
                      <a16:colId xmlns:a16="http://schemas.microsoft.com/office/drawing/2014/main" val="20001"/>
                    </a:ext>
                  </a:extLst>
                </a:gridCol>
              </a:tblGrid>
              <a:tr h="692541">
                <a:tc>
                  <a:txBody>
                    <a:bodyP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eaLnBrk="1" hangingPunct="1">
                        <a:spcBef>
                          <a:spcPct val="20000"/>
                        </a:spcBef>
                        <a:buClr>
                          <a:schemeClr val="accent1"/>
                        </a:buClr>
                        <a:buFont typeface="Wingdings" panose="05000000000000000000" pitchFamily="2" charset="2"/>
                        <a:buNone/>
                      </a:pPr>
                      <a:r>
                        <a:rPr lang="en-US" altLang="zh-TW" sz="2800" dirty="0">
                          <a:latin typeface="Times New Roman" panose="02020603050405020304" pitchFamily="18" charset="0"/>
                          <a:ea typeface="PMingLiU" pitchFamily="18" charset="-120"/>
                        </a:rPr>
                        <a:t>Flag</a:t>
                      </a:r>
                    </a:p>
                  </a:txBody>
                  <a:tcPr>
                    <a:lnL>
                      <a:noFill/>
                    </a:lnL>
                    <a:lnR>
                      <a:noFill/>
                    </a:lnR>
                    <a:lnT>
                      <a:noFill/>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algn="l" eaLnBrk="1" hangingPunct="1">
                        <a:spcBef>
                          <a:spcPct val="20000"/>
                        </a:spcBef>
                        <a:buClr>
                          <a:schemeClr val="accent1"/>
                        </a:buClr>
                        <a:buFont typeface="Wingdings" panose="05000000000000000000" pitchFamily="2" charset="2"/>
                        <a:buNone/>
                      </a:pPr>
                      <a:endParaRPr lang="zh-TW" altLang="zh-TW" sz="2800" dirty="0">
                        <a:latin typeface="Times New Roman" panose="02020603050405020304" pitchFamily="18" charset="0"/>
                        <a:ea typeface="PMingLiU" pitchFamily="18" charset="-120"/>
                      </a:endParaRPr>
                    </a:p>
                  </a:txBody>
                  <a:tcPr>
                    <a:lnL>
                      <a:noFill/>
                    </a:lnL>
                    <a:lnR>
                      <a:noFill/>
                    </a:lnR>
                    <a:lnT>
                      <a:noFill/>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0806">
                <a:tc>
                  <a:txBody>
                    <a:bodyP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eaLnBrk="1" hangingPunct="1">
                        <a:spcBef>
                          <a:spcPct val="20000"/>
                        </a:spcBef>
                        <a:buClr>
                          <a:schemeClr val="accent1"/>
                        </a:buClr>
                        <a:buFont typeface="Wingdings" panose="05000000000000000000" pitchFamily="2" charset="2"/>
                        <a:buNone/>
                      </a:pPr>
                      <a:r>
                        <a:rPr lang="en-US" altLang="zh-TW" sz="2800" dirty="0">
                          <a:solidFill>
                            <a:srgbClr val="3333FF"/>
                          </a:solidFill>
                          <a:latin typeface="Times New Roman" panose="02020603050405020304" pitchFamily="18" charset="0"/>
                          <a:ea typeface="PMingLiU" pitchFamily="18" charset="-120"/>
                        </a:rPr>
                        <a:t>SYN</a:t>
                      </a:r>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algn="l" eaLnBrk="1" hangingPunct="1">
                        <a:spcBef>
                          <a:spcPct val="20000"/>
                        </a:spcBef>
                        <a:buClr>
                          <a:schemeClr val="accent1"/>
                        </a:buClr>
                        <a:buFont typeface="Wingdings" panose="05000000000000000000" pitchFamily="2" charset="2"/>
                        <a:buNone/>
                      </a:pPr>
                      <a:r>
                        <a:rPr lang="en-US" altLang="zh-TW" sz="2800" dirty="0">
                          <a:solidFill>
                            <a:srgbClr val="3333FF"/>
                          </a:solidFill>
                          <a:latin typeface="Times New Roman" panose="02020603050405020304" pitchFamily="18" charset="0"/>
                          <a:ea typeface="PMingLiU" pitchFamily="18" charset="-120"/>
                        </a:rPr>
                        <a:t>The beginning of a connection</a:t>
                      </a:r>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64566">
                <a:tc>
                  <a:txBody>
                    <a:bodyP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eaLnBrk="1" hangingPunct="1">
                        <a:spcBef>
                          <a:spcPct val="20000"/>
                        </a:spcBef>
                        <a:buClr>
                          <a:schemeClr val="accent1"/>
                        </a:buClr>
                        <a:buFont typeface="Wingdings" panose="05000000000000000000" pitchFamily="2" charset="2"/>
                        <a:buNone/>
                      </a:pPr>
                      <a:r>
                        <a:rPr lang="en-US" altLang="zh-TW" sz="2800" dirty="0">
                          <a:solidFill>
                            <a:srgbClr val="33CC33"/>
                          </a:solidFill>
                          <a:latin typeface="Times New Roman" panose="02020603050405020304" pitchFamily="18" charset="0"/>
                          <a:ea typeface="PMingLiU" pitchFamily="18" charset="-120"/>
                        </a:rPr>
                        <a:t>ACK</a:t>
                      </a:r>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algn="l" eaLnBrk="1" hangingPunct="1">
                        <a:spcBef>
                          <a:spcPct val="20000"/>
                        </a:spcBef>
                        <a:buClr>
                          <a:schemeClr val="accent1"/>
                        </a:buClr>
                        <a:buFont typeface="Wingdings" panose="05000000000000000000" pitchFamily="2" charset="2"/>
                        <a:buNone/>
                      </a:pPr>
                      <a:r>
                        <a:rPr lang="en-US" altLang="zh-TW" sz="2800" dirty="0">
                          <a:solidFill>
                            <a:srgbClr val="33CC33"/>
                          </a:solidFill>
                          <a:latin typeface="Times New Roman" panose="02020603050405020304" pitchFamily="18" charset="0"/>
                          <a:ea typeface="PMingLiU" pitchFamily="18" charset="-120"/>
                        </a:rPr>
                        <a:t>Acknowledge receipt of a previous packet or transmission</a:t>
                      </a:r>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80806">
                <a:tc>
                  <a:txBody>
                    <a:bodyP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eaLnBrk="1" hangingPunct="1">
                        <a:spcBef>
                          <a:spcPct val="20000"/>
                        </a:spcBef>
                        <a:buClr>
                          <a:schemeClr val="accent1"/>
                        </a:buClr>
                        <a:buFont typeface="Wingdings" panose="05000000000000000000" pitchFamily="2" charset="2"/>
                        <a:buNone/>
                      </a:pPr>
                      <a:r>
                        <a:rPr lang="en-US" altLang="zh-TW" sz="2800" dirty="0">
                          <a:solidFill>
                            <a:srgbClr val="FF0066"/>
                          </a:solidFill>
                          <a:latin typeface="Times New Roman" panose="02020603050405020304" pitchFamily="18" charset="0"/>
                          <a:ea typeface="PMingLiU" pitchFamily="18" charset="-120"/>
                        </a:rPr>
                        <a:t>FIN</a:t>
                      </a:r>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algn="l" eaLnBrk="1" hangingPunct="1">
                        <a:spcBef>
                          <a:spcPct val="20000"/>
                        </a:spcBef>
                        <a:buClr>
                          <a:schemeClr val="accent1"/>
                        </a:buClr>
                        <a:buFont typeface="Wingdings" panose="05000000000000000000" pitchFamily="2" charset="2"/>
                        <a:buNone/>
                      </a:pPr>
                      <a:r>
                        <a:rPr lang="en-US" altLang="zh-TW" sz="2800" dirty="0">
                          <a:solidFill>
                            <a:srgbClr val="FF0066"/>
                          </a:solidFill>
                          <a:latin typeface="Times New Roman" panose="02020603050405020304" pitchFamily="18" charset="0"/>
                          <a:ea typeface="PMingLiU" pitchFamily="18" charset="-120"/>
                        </a:rPr>
                        <a:t>Close a TCP connection</a:t>
                      </a:r>
                    </a:p>
                  </a:txBody>
                  <a:tcPr>
                    <a:lnL>
                      <a:noFill/>
                    </a:lnL>
                    <a:lnR>
                      <a:noFill/>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78685">
                <a:tc>
                  <a:txBody>
                    <a:bodyP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eaLnBrk="1" hangingPunct="1">
                        <a:spcBef>
                          <a:spcPct val="20000"/>
                        </a:spcBef>
                        <a:buClr>
                          <a:schemeClr val="accent1"/>
                        </a:buClr>
                        <a:buFont typeface="Wingdings" panose="05000000000000000000" pitchFamily="2" charset="2"/>
                        <a:buNone/>
                      </a:pPr>
                      <a:r>
                        <a:rPr lang="en-US" altLang="zh-TW" sz="2800" dirty="0">
                          <a:solidFill>
                            <a:srgbClr val="3333FF"/>
                          </a:solidFill>
                          <a:latin typeface="Times New Roman" panose="02020603050405020304" pitchFamily="18" charset="0"/>
                          <a:ea typeface="PMingLiU" pitchFamily="18" charset="-120"/>
                        </a:rPr>
                        <a:t>RST</a:t>
                      </a:r>
                    </a:p>
                  </a:txBody>
                  <a:tcPr>
                    <a:lnL>
                      <a:noFill/>
                    </a:lnL>
                    <a:lnR>
                      <a:noFill/>
                    </a:lnR>
                    <a:lnT w="12700" cap="flat" cmpd="sng">
                      <a:solidFill>
                        <a:schemeClr val="tx1"/>
                      </a:solidFill>
                      <a:prstDash val="solid"/>
                      <a:headEnd type="none" w="med" len="med"/>
                      <a:tailEnd type="none" w="med" len="med"/>
                    </a:lnT>
                    <a:lnB>
                      <a:noFill/>
                    </a:lnB>
                    <a:lnTlToBr>
                      <a:noFill/>
                    </a:lnTlToBr>
                    <a:lnBlToTr>
                      <a:noFill/>
                    </a:lnBlToTr>
                    <a:noFill/>
                  </a:tcPr>
                </a:tc>
                <a:tc>
                  <a:txBody>
                    <a:bodyPr/>
                    <a:lstStyle>
                      <a:lvl1pPr marL="0" lvl="0" indent="0" algn="ctr" defTabSz="914400" rtl="0" eaLnBrk="0" fontAlgn="base" latinLnBrk="0" hangingPunct="0">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defRPr>
                      </a:lvl1pPr>
                      <a:lvl2pPr marL="457200" lvl="1"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2pPr>
                      <a:lvl3pPr marL="914400" lvl="2"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3pPr>
                      <a:lvl4pPr marL="1371600" lvl="3"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4pPr>
                      <a:lvl5pPr marL="1828800" lvl="4" indent="0" algn="ctr" defTabSz="914400" rtl="0" eaLnBrk="1" fontAlgn="base" latinLnBrk="0" hangingPunct="1">
                        <a:lnSpc>
                          <a:spcPct val="100000"/>
                        </a:lnSpc>
                        <a:spcBef>
                          <a:spcPct val="0"/>
                        </a:spcBef>
                        <a:spcAft>
                          <a:spcPct val="0"/>
                        </a:spcAft>
                        <a:buNone/>
                        <a:defRPr sz="1600" b="0" i="0" u="none" kern="1200" baseline="0">
                          <a:solidFill>
                            <a:schemeClr val="tx1"/>
                          </a:solidFill>
                          <a:latin typeface="Times New Roman" panose="02020603050405020304" pitchFamily="18" charset="0"/>
                          <a:ea typeface="標楷體" pitchFamily="65" charset="-120"/>
                          <a:cs typeface="+mn-cs"/>
                        </a:defRPr>
                      </a:lvl5pPr>
                    </a:lstStyle>
                    <a:p>
                      <a:pPr lvl="0" algn="l" eaLnBrk="1" hangingPunct="1">
                        <a:spcBef>
                          <a:spcPct val="20000"/>
                        </a:spcBef>
                        <a:buClr>
                          <a:schemeClr val="accent1"/>
                        </a:buClr>
                        <a:buFont typeface="Wingdings" panose="05000000000000000000" pitchFamily="2" charset="2"/>
                        <a:buNone/>
                      </a:pPr>
                      <a:r>
                        <a:rPr lang="en-US" altLang="zh-TW" sz="2800" dirty="0">
                          <a:solidFill>
                            <a:srgbClr val="3333FF"/>
                          </a:solidFill>
                          <a:latin typeface="Times New Roman" panose="02020603050405020304" pitchFamily="18" charset="0"/>
                          <a:ea typeface="PMingLiU" pitchFamily="18" charset="-120"/>
                        </a:rPr>
                        <a:t>Abort a TCP connection</a:t>
                      </a:r>
                    </a:p>
                  </a:txBody>
                  <a:tcPr>
                    <a:lnL>
                      <a:noFill/>
                    </a:lnL>
                    <a:lnR>
                      <a:noFill/>
                    </a:lnR>
                    <a:lnT w="12700" cap="flat" cmpd="sng">
                      <a:solidFill>
                        <a:schemeClr val="tx1"/>
                      </a:solidFill>
                      <a:prstDash val="solid"/>
                      <a:headEnd type="none" w="med" len="med"/>
                      <a:tailEnd type="none" w="med" len="med"/>
                    </a:lnT>
                    <a:lnB>
                      <a:noFill/>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1507"/>
                                        </p:tgtEl>
                                        <p:attrNameLst>
                                          <p:attrName>style.visibility</p:attrName>
                                        </p:attrNameLst>
                                      </p:cBhvr>
                                      <p:to>
                                        <p:strVal val="visible"/>
                                      </p:to>
                                    </p:set>
                                    <p:animEffect transition="in" filter="blinds(horizontal)">
                                      <p:cBhvr>
                                        <p:cTn id="7" dur="500"/>
                                        <p:tgtEl>
                                          <p:spTgt spid="215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p:cNvSpPr>
          <p:nvPr>
            <p:ph type="title"/>
          </p:nvPr>
        </p:nvSpPr>
        <p:spPr>
          <a:ln/>
        </p:spPr>
        <p:txBody>
          <a:bodyPr vert="horz" wrap="square" bIns="91440" anchor="b"/>
          <a:lstStyle/>
          <a:p>
            <a:r>
              <a:rPr lang="en-US" altLang="zh-TW" b="1" u="sng" dirty="0">
                <a:latin typeface="Times New Roman" panose="02020603050405020304" pitchFamily="18" charset="0"/>
                <a:cs typeface="Times New Roman" panose="02020603050405020304" pitchFamily="18" charset="0"/>
              </a:rPr>
              <a:t>TCP conversation</a:t>
            </a:r>
          </a:p>
        </p:txBody>
      </p:sp>
      <p:sp>
        <p:nvSpPr>
          <p:cNvPr id="20484" name="Line 8"/>
          <p:cNvSpPr/>
          <p:nvPr/>
        </p:nvSpPr>
        <p:spPr>
          <a:xfrm>
            <a:off x="1042988" y="2205038"/>
            <a:ext cx="0" cy="3887787"/>
          </a:xfrm>
          <a:prstGeom prst="line">
            <a:avLst/>
          </a:prstGeom>
          <a:ln w="19050" cap="flat" cmpd="sng">
            <a:solidFill>
              <a:schemeClr val="tx1"/>
            </a:solidFill>
            <a:prstDash val="solid"/>
            <a:headEnd type="none" w="med" len="med"/>
            <a:tailEnd type="triangle" w="med" len="med"/>
          </a:ln>
        </p:spPr>
      </p:sp>
      <p:sp>
        <p:nvSpPr>
          <p:cNvPr id="20485" name="Line 9"/>
          <p:cNvSpPr/>
          <p:nvPr/>
        </p:nvSpPr>
        <p:spPr>
          <a:xfrm>
            <a:off x="3851275" y="2205038"/>
            <a:ext cx="0" cy="3887787"/>
          </a:xfrm>
          <a:prstGeom prst="line">
            <a:avLst/>
          </a:prstGeom>
          <a:ln w="19050" cap="flat" cmpd="sng">
            <a:solidFill>
              <a:schemeClr val="tx1"/>
            </a:solidFill>
            <a:prstDash val="solid"/>
            <a:headEnd type="none" w="med" len="med"/>
            <a:tailEnd type="triangle" w="med" len="med"/>
          </a:ln>
        </p:spPr>
      </p:sp>
      <p:sp>
        <p:nvSpPr>
          <p:cNvPr id="2058" name="Line 10"/>
          <p:cNvSpPr/>
          <p:nvPr/>
        </p:nvSpPr>
        <p:spPr>
          <a:xfrm>
            <a:off x="1116013" y="2708275"/>
            <a:ext cx="2663825" cy="433388"/>
          </a:xfrm>
          <a:prstGeom prst="line">
            <a:avLst/>
          </a:prstGeom>
          <a:ln w="19050" cap="flat" cmpd="sng">
            <a:solidFill>
              <a:srgbClr val="3333FF"/>
            </a:solidFill>
            <a:prstDash val="solid"/>
            <a:headEnd type="none" w="med" len="med"/>
            <a:tailEnd type="triangle" w="med" len="med"/>
          </a:ln>
        </p:spPr>
      </p:sp>
      <p:sp>
        <p:nvSpPr>
          <p:cNvPr id="2059" name="Line 11"/>
          <p:cNvSpPr/>
          <p:nvPr/>
        </p:nvSpPr>
        <p:spPr>
          <a:xfrm flipH="1">
            <a:off x="1042988" y="3644900"/>
            <a:ext cx="2808287" cy="504825"/>
          </a:xfrm>
          <a:prstGeom prst="line">
            <a:avLst/>
          </a:prstGeom>
          <a:ln w="19050" cap="flat" cmpd="sng">
            <a:solidFill>
              <a:srgbClr val="33CC33"/>
            </a:solidFill>
            <a:prstDash val="solid"/>
            <a:headEnd type="none" w="med" len="med"/>
            <a:tailEnd type="triangle" w="med" len="med"/>
          </a:ln>
        </p:spPr>
      </p:sp>
      <p:sp>
        <p:nvSpPr>
          <p:cNvPr id="2060" name="Line 12"/>
          <p:cNvSpPr/>
          <p:nvPr/>
        </p:nvSpPr>
        <p:spPr>
          <a:xfrm>
            <a:off x="1042988" y="4508500"/>
            <a:ext cx="2736850" cy="503238"/>
          </a:xfrm>
          <a:prstGeom prst="line">
            <a:avLst/>
          </a:prstGeom>
          <a:ln w="19050" cap="flat" cmpd="sng">
            <a:solidFill>
              <a:srgbClr val="FF0066"/>
            </a:solidFill>
            <a:prstDash val="solid"/>
            <a:headEnd type="none" w="med" len="med"/>
            <a:tailEnd type="triangle" w="med" len="med"/>
          </a:ln>
        </p:spPr>
      </p:sp>
      <p:sp>
        <p:nvSpPr>
          <p:cNvPr id="2061" name="Line 13"/>
          <p:cNvSpPr/>
          <p:nvPr/>
        </p:nvSpPr>
        <p:spPr>
          <a:xfrm>
            <a:off x="1042988" y="5516563"/>
            <a:ext cx="2808287" cy="0"/>
          </a:xfrm>
          <a:prstGeom prst="line">
            <a:avLst/>
          </a:prstGeom>
          <a:ln w="19050" cap="flat" cmpd="sng">
            <a:solidFill>
              <a:srgbClr val="FFCC00"/>
            </a:solidFill>
            <a:prstDash val="solid"/>
            <a:headEnd type="triangle" w="med" len="med"/>
            <a:tailEnd type="triangle" w="med" len="med"/>
          </a:ln>
        </p:spPr>
      </p:sp>
      <p:sp>
        <p:nvSpPr>
          <p:cNvPr id="20490" name="Text Box 14"/>
          <p:cNvSpPr txBox="1"/>
          <p:nvPr/>
        </p:nvSpPr>
        <p:spPr>
          <a:xfrm>
            <a:off x="611188" y="1844675"/>
            <a:ext cx="792162" cy="366713"/>
          </a:xfrm>
          <a:prstGeom prst="rect">
            <a:avLst/>
          </a:prstGeom>
          <a:noFill/>
          <a:ln w="9525">
            <a:noFill/>
          </a:ln>
        </p:spPr>
        <p:txBody>
          <a:bodyPr>
            <a:spAutoFit/>
          </a:bodyPr>
          <a:lstStyle/>
          <a:p>
            <a:pPr algn="l">
              <a:spcBef>
                <a:spcPct val="50000"/>
              </a:spcBef>
            </a:pPr>
            <a:r>
              <a:rPr lang="en-US" altLang="zh-TW" sz="1800" dirty="0">
                <a:latin typeface="Arial" panose="020B0604020202020204" pitchFamily="34" charset="0"/>
                <a:ea typeface="PMingLiU" pitchFamily="18" charset="-120"/>
              </a:rPr>
              <a:t>Client</a:t>
            </a:r>
          </a:p>
        </p:txBody>
      </p:sp>
      <p:sp>
        <p:nvSpPr>
          <p:cNvPr id="20491" name="Text Box 15"/>
          <p:cNvSpPr txBox="1"/>
          <p:nvPr/>
        </p:nvSpPr>
        <p:spPr>
          <a:xfrm>
            <a:off x="3419475" y="1844675"/>
            <a:ext cx="935038" cy="366713"/>
          </a:xfrm>
          <a:prstGeom prst="rect">
            <a:avLst/>
          </a:prstGeom>
          <a:noFill/>
          <a:ln w="9525">
            <a:noFill/>
          </a:ln>
        </p:spPr>
        <p:txBody>
          <a:bodyPr>
            <a:spAutoFit/>
          </a:bodyPr>
          <a:lstStyle/>
          <a:p>
            <a:pPr algn="l">
              <a:spcBef>
                <a:spcPct val="50000"/>
              </a:spcBef>
            </a:pPr>
            <a:r>
              <a:rPr lang="en-US" altLang="zh-TW" sz="1800" dirty="0">
                <a:latin typeface="Arial" panose="020B0604020202020204" pitchFamily="34" charset="0"/>
                <a:ea typeface="PMingLiU" pitchFamily="18" charset="-120"/>
              </a:rPr>
              <a:t>Server</a:t>
            </a:r>
          </a:p>
        </p:txBody>
      </p:sp>
      <p:sp>
        <p:nvSpPr>
          <p:cNvPr id="2064" name="Text Box 16"/>
          <p:cNvSpPr txBox="1"/>
          <p:nvPr/>
        </p:nvSpPr>
        <p:spPr>
          <a:xfrm>
            <a:off x="2195513" y="2565400"/>
            <a:ext cx="863600" cy="366713"/>
          </a:xfrm>
          <a:prstGeom prst="rect">
            <a:avLst/>
          </a:prstGeom>
          <a:noFill/>
          <a:ln w="9525">
            <a:noFill/>
          </a:ln>
        </p:spPr>
        <p:txBody>
          <a:bodyPr>
            <a:spAutoFit/>
          </a:bodyPr>
          <a:lstStyle/>
          <a:p>
            <a:pPr algn="l">
              <a:spcBef>
                <a:spcPct val="50000"/>
              </a:spcBef>
            </a:pPr>
            <a:r>
              <a:rPr lang="en-US" altLang="zh-TW" sz="1800" dirty="0">
                <a:latin typeface="Arial" panose="020B0604020202020204" pitchFamily="34" charset="0"/>
                <a:ea typeface="PMingLiU" pitchFamily="18" charset="-120"/>
              </a:rPr>
              <a:t>SYN</a:t>
            </a:r>
          </a:p>
        </p:txBody>
      </p:sp>
      <p:sp>
        <p:nvSpPr>
          <p:cNvPr id="2065" name="Text Box 17"/>
          <p:cNvSpPr txBox="1"/>
          <p:nvPr/>
        </p:nvSpPr>
        <p:spPr>
          <a:xfrm>
            <a:off x="1908175" y="3500438"/>
            <a:ext cx="1223963" cy="366712"/>
          </a:xfrm>
          <a:prstGeom prst="rect">
            <a:avLst/>
          </a:prstGeom>
          <a:noFill/>
          <a:ln w="9525">
            <a:noFill/>
          </a:ln>
        </p:spPr>
        <p:txBody>
          <a:bodyPr>
            <a:spAutoFit/>
          </a:bodyPr>
          <a:lstStyle/>
          <a:p>
            <a:pPr algn="l">
              <a:spcBef>
                <a:spcPct val="50000"/>
              </a:spcBef>
            </a:pPr>
            <a:r>
              <a:rPr lang="en-US" altLang="zh-TW" sz="1800" dirty="0">
                <a:latin typeface="Arial" panose="020B0604020202020204" pitchFamily="34" charset="0"/>
                <a:ea typeface="PMingLiU" pitchFamily="18" charset="-120"/>
              </a:rPr>
              <a:t>SYN/ACK</a:t>
            </a:r>
          </a:p>
        </p:txBody>
      </p:sp>
      <p:sp>
        <p:nvSpPr>
          <p:cNvPr id="2066" name="Text Box 18"/>
          <p:cNvSpPr txBox="1"/>
          <p:nvPr/>
        </p:nvSpPr>
        <p:spPr>
          <a:xfrm>
            <a:off x="2195513" y="4365625"/>
            <a:ext cx="863600" cy="366713"/>
          </a:xfrm>
          <a:prstGeom prst="rect">
            <a:avLst/>
          </a:prstGeom>
          <a:noFill/>
          <a:ln w="9525">
            <a:noFill/>
          </a:ln>
        </p:spPr>
        <p:txBody>
          <a:bodyPr>
            <a:spAutoFit/>
          </a:bodyPr>
          <a:lstStyle/>
          <a:p>
            <a:pPr algn="l">
              <a:spcBef>
                <a:spcPct val="50000"/>
              </a:spcBef>
            </a:pPr>
            <a:r>
              <a:rPr lang="en-US" altLang="zh-TW" sz="1800" dirty="0">
                <a:latin typeface="Arial" panose="020B0604020202020204" pitchFamily="34" charset="0"/>
                <a:ea typeface="PMingLiU" pitchFamily="18" charset="-120"/>
              </a:rPr>
              <a:t>ACK</a:t>
            </a:r>
          </a:p>
        </p:txBody>
      </p:sp>
      <p:sp>
        <p:nvSpPr>
          <p:cNvPr id="2067" name="Text Box 19"/>
          <p:cNvSpPr txBox="1"/>
          <p:nvPr/>
        </p:nvSpPr>
        <p:spPr>
          <a:xfrm>
            <a:off x="1187450" y="5157788"/>
            <a:ext cx="2592388" cy="366712"/>
          </a:xfrm>
          <a:prstGeom prst="rect">
            <a:avLst/>
          </a:prstGeom>
          <a:noFill/>
          <a:ln w="9525">
            <a:noFill/>
          </a:ln>
        </p:spPr>
        <p:txBody>
          <a:bodyPr>
            <a:spAutoFit/>
          </a:bodyPr>
          <a:lstStyle/>
          <a:p>
            <a:pPr algn="l">
              <a:spcBef>
                <a:spcPct val="50000"/>
              </a:spcBef>
            </a:pPr>
            <a:r>
              <a:rPr lang="en-US" altLang="zh-TW" sz="1800" dirty="0">
                <a:latin typeface="Arial" panose="020B0604020202020204" pitchFamily="34" charset="0"/>
                <a:ea typeface="PMingLiU" pitchFamily="18" charset="-120"/>
              </a:rPr>
              <a:t>Connection Established</a:t>
            </a:r>
          </a:p>
        </p:txBody>
      </p:sp>
      <p:sp>
        <p:nvSpPr>
          <p:cNvPr id="2070" name="Line 22"/>
          <p:cNvSpPr/>
          <p:nvPr/>
        </p:nvSpPr>
        <p:spPr>
          <a:xfrm>
            <a:off x="5219700" y="2205038"/>
            <a:ext cx="0" cy="3887787"/>
          </a:xfrm>
          <a:prstGeom prst="line">
            <a:avLst/>
          </a:prstGeom>
          <a:ln w="19050" cap="flat" cmpd="sng">
            <a:solidFill>
              <a:schemeClr val="tx1"/>
            </a:solidFill>
            <a:prstDash val="solid"/>
            <a:headEnd type="none" w="med" len="med"/>
            <a:tailEnd type="triangle" w="med" len="med"/>
          </a:ln>
        </p:spPr>
      </p:sp>
      <p:sp>
        <p:nvSpPr>
          <p:cNvPr id="2071" name="Line 23"/>
          <p:cNvSpPr/>
          <p:nvPr/>
        </p:nvSpPr>
        <p:spPr>
          <a:xfrm>
            <a:off x="8027988" y="2205038"/>
            <a:ext cx="0" cy="3887787"/>
          </a:xfrm>
          <a:prstGeom prst="line">
            <a:avLst/>
          </a:prstGeom>
          <a:ln w="19050" cap="flat" cmpd="sng">
            <a:solidFill>
              <a:schemeClr val="tx1"/>
            </a:solidFill>
            <a:prstDash val="solid"/>
            <a:headEnd type="none" w="med" len="med"/>
            <a:tailEnd type="triangle" w="med" len="med"/>
          </a:ln>
        </p:spPr>
      </p:sp>
      <p:sp>
        <p:nvSpPr>
          <p:cNvPr id="2072" name="Line 24"/>
          <p:cNvSpPr/>
          <p:nvPr/>
        </p:nvSpPr>
        <p:spPr>
          <a:xfrm>
            <a:off x="5292725" y="2708275"/>
            <a:ext cx="2663825" cy="433388"/>
          </a:xfrm>
          <a:prstGeom prst="line">
            <a:avLst/>
          </a:prstGeom>
          <a:ln w="19050" cap="flat" cmpd="sng">
            <a:solidFill>
              <a:srgbClr val="FF0066"/>
            </a:solidFill>
            <a:prstDash val="solid"/>
            <a:headEnd type="none" w="med" len="med"/>
            <a:tailEnd type="triangle" w="med" len="med"/>
          </a:ln>
        </p:spPr>
      </p:sp>
      <p:sp>
        <p:nvSpPr>
          <p:cNvPr id="2073" name="Line 25"/>
          <p:cNvSpPr/>
          <p:nvPr/>
        </p:nvSpPr>
        <p:spPr>
          <a:xfrm flipH="1">
            <a:off x="5219700" y="3644900"/>
            <a:ext cx="2808288" cy="504825"/>
          </a:xfrm>
          <a:prstGeom prst="line">
            <a:avLst/>
          </a:prstGeom>
          <a:ln w="19050" cap="flat" cmpd="sng">
            <a:solidFill>
              <a:srgbClr val="33CC33"/>
            </a:solidFill>
            <a:prstDash val="solid"/>
            <a:headEnd type="none" w="med" len="med"/>
            <a:tailEnd type="triangle" w="med" len="med"/>
          </a:ln>
        </p:spPr>
      </p:sp>
      <p:sp>
        <p:nvSpPr>
          <p:cNvPr id="2074" name="Line 26"/>
          <p:cNvSpPr/>
          <p:nvPr/>
        </p:nvSpPr>
        <p:spPr>
          <a:xfrm>
            <a:off x="5219700" y="4508500"/>
            <a:ext cx="2736850" cy="503238"/>
          </a:xfrm>
          <a:prstGeom prst="line">
            <a:avLst/>
          </a:prstGeom>
          <a:ln w="19050" cap="flat" cmpd="sng">
            <a:solidFill>
              <a:srgbClr val="3333FF"/>
            </a:solidFill>
            <a:prstDash val="solid"/>
            <a:headEnd type="none" w="med" len="med"/>
            <a:tailEnd type="triangle" w="med" len="med"/>
          </a:ln>
        </p:spPr>
      </p:sp>
      <p:sp>
        <p:nvSpPr>
          <p:cNvPr id="2075" name="Line 27"/>
          <p:cNvSpPr/>
          <p:nvPr/>
        </p:nvSpPr>
        <p:spPr>
          <a:xfrm>
            <a:off x="5219700" y="5516563"/>
            <a:ext cx="2808288" cy="0"/>
          </a:xfrm>
          <a:prstGeom prst="line">
            <a:avLst/>
          </a:prstGeom>
          <a:ln w="19050" cap="flat" cmpd="sng">
            <a:solidFill>
              <a:srgbClr val="FFCC00"/>
            </a:solidFill>
            <a:prstDash val="solid"/>
            <a:headEnd type="triangle" w="med" len="med"/>
            <a:tailEnd type="triangle" w="med" len="med"/>
          </a:ln>
        </p:spPr>
      </p:sp>
      <p:sp>
        <p:nvSpPr>
          <p:cNvPr id="2076" name="Text Box 28"/>
          <p:cNvSpPr txBox="1"/>
          <p:nvPr/>
        </p:nvSpPr>
        <p:spPr>
          <a:xfrm>
            <a:off x="4787900" y="1844675"/>
            <a:ext cx="792163" cy="366713"/>
          </a:xfrm>
          <a:prstGeom prst="rect">
            <a:avLst/>
          </a:prstGeom>
          <a:noFill/>
          <a:ln w="9525">
            <a:noFill/>
          </a:ln>
        </p:spPr>
        <p:txBody>
          <a:bodyPr>
            <a:spAutoFit/>
          </a:bodyPr>
          <a:lstStyle/>
          <a:p>
            <a:pPr algn="l">
              <a:spcBef>
                <a:spcPct val="50000"/>
              </a:spcBef>
            </a:pPr>
            <a:r>
              <a:rPr lang="en-US" altLang="zh-TW" sz="1800" dirty="0">
                <a:latin typeface="Arial" panose="020B0604020202020204" pitchFamily="34" charset="0"/>
                <a:ea typeface="PMingLiU" pitchFamily="18" charset="-120"/>
              </a:rPr>
              <a:t>Client</a:t>
            </a:r>
          </a:p>
        </p:txBody>
      </p:sp>
      <p:sp>
        <p:nvSpPr>
          <p:cNvPr id="2077" name="Text Box 29"/>
          <p:cNvSpPr txBox="1"/>
          <p:nvPr/>
        </p:nvSpPr>
        <p:spPr>
          <a:xfrm>
            <a:off x="7596188" y="1844675"/>
            <a:ext cx="935037" cy="366713"/>
          </a:xfrm>
          <a:prstGeom prst="rect">
            <a:avLst/>
          </a:prstGeom>
          <a:noFill/>
          <a:ln w="9525">
            <a:noFill/>
          </a:ln>
        </p:spPr>
        <p:txBody>
          <a:bodyPr>
            <a:spAutoFit/>
          </a:bodyPr>
          <a:lstStyle/>
          <a:p>
            <a:pPr algn="l">
              <a:spcBef>
                <a:spcPct val="50000"/>
              </a:spcBef>
            </a:pPr>
            <a:r>
              <a:rPr lang="en-US" altLang="zh-TW" sz="1800" dirty="0">
                <a:latin typeface="Arial" panose="020B0604020202020204" pitchFamily="34" charset="0"/>
                <a:ea typeface="PMingLiU" pitchFamily="18" charset="-120"/>
              </a:rPr>
              <a:t>Server</a:t>
            </a:r>
          </a:p>
        </p:txBody>
      </p:sp>
      <p:sp>
        <p:nvSpPr>
          <p:cNvPr id="2078" name="Text Box 30"/>
          <p:cNvSpPr txBox="1"/>
          <p:nvPr/>
        </p:nvSpPr>
        <p:spPr>
          <a:xfrm>
            <a:off x="6372225" y="2565400"/>
            <a:ext cx="863600" cy="366713"/>
          </a:xfrm>
          <a:prstGeom prst="rect">
            <a:avLst/>
          </a:prstGeom>
          <a:noFill/>
          <a:ln w="9525">
            <a:noFill/>
          </a:ln>
        </p:spPr>
        <p:txBody>
          <a:bodyPr>
            <a:spAutoFit/>
          </a:bodyPr>
          <a:lstStyle/>
          <a:p>
            <a:pPr algn="l">
              <a:spcBef>
                <a:spcPct val="50000"/>
              </a:spcBef>
            </a:pPr>
            <a:r>
              <a:rPr lang="en-US" altLang="zh-TW" sz="1800" dirty="0">
                <a:latin typeface="Arial" panose="020B0604020202020204" pitchFamily="34" charset="0"/>
                <a:ea typeface="PMingLiU" pitchFamily="18" charset="-120"/>
              </a:rPr>
              <a:t>FIN</a:t>
            </a:r>
          </a:p>
        </p:txBody>
      </p:sp>
      <p:sp>
        <p:nvSpPr>
          <p:cNvPr id="2079" name="Text Box 31"/>
          <p:cNvSpPr txBox="1"/>
          <p:nvPr/>
        </p:nvSpPr>
        <p:spPr>
          <a:xfrm>
            <a:off x="6084888" y="3500438"/>
            <a:ext cx="1223962" cy="366712"/>
          </a:xfrm>
          <a:prstGeom prst="rect">
            <a:avLst/>
          </a:prstGeom>
          <a:noFill/>
          <a:ln w="9525">
            <a:noFill/>
          </a:ln>
        </p:spPr>
        <p:txBody>
          <a:bodyPr>
            <a:spAutoFit/>
          </a:bodyPr>
          <a:lstStyle/>
          <a:p>
            <a:pPr algn="l">
              <a:spcBef>
                <a:spcPct val="50000"/>
              </a:spcBef>
            </a:pPr>
            <a:r>
              <a:rPr lang="en-US" altLang="zh-TW" sz="1800" dirty="0">
                <a:latin typeface="Arial" panose="020B0604020202020204" pitchFamily="34" charset="0"/>
                <a:ea typeface="PMingLiU" pitchFamily="18" charset="-120"/>
              </a:rPr>
              <a:t>ACK/FIN</a:t>
            </a:r>
          </a:p>
        </p:txBody>
      </p:sp>
      <p:sp>
        <p:nvSpPr>
          <p:cNvPr id="2080" name="Text Box 32"/>
          <p:cNvSpPr txBox="1"/>
          <p:nvPr/>
        </p:nvSpPr>
        <p:spPr>
          <a:xfrm>
            <a:off x="6372225" y="4365625"/>
            <a:ext cx="863600" cy="366713"/>
          </a:xfrm>
          <a:prstGeom prst="rect">
            <a:avLst/>
          </a:prstGeom>
          <a:noFill/>
          <a:ln w="9525">
            <a:noFill/>
          </a:ln>
        </p:spPr>
        <p:txBody>
          <a:bodyPr>
            <a:spAutoFit/>
          </a:bodyPr>
          <a:lstStyle/>
          <a:p>
            <a:pPr algn="l">
              <a:spcBef>
                <a:spcPct val="50000"/>
              </a:spcBef>
            </a:pPr>
            <a:r>
              <a:rPr lang="en-US" altLang="zh-TW" sz="1800" dirty="0">
                <a:latin typeface="Arial" panose="020B0604020202020204" pitchFamily="34" charset="0"/>
                <a:ea typeface="PMingLiU" pitchFamily="18" charset="-120"/>
              </a:rPr>
              <a:t>ACK</a:t>
            </a:r>
          </a:p>
        </p:txBody>
      </p:sp>
      <p:sp>
        <p:nvSpPr>
          <p:cNvPr id="2081" name="Text Box 33"/>
          <p:cNvSpPr txBox="1"/>
          <p:nvPr/>
        </p:nvSpPr>
        <p:spPr>
          <a:xfrm>
            <a:off x="5508625" y="5157788"/>
            <a:ext cx="1512888" cy="366712"/>
          </a:xfrm>
          <a:prstGeom prst="rect">
            <a:avLst/>
          </a:prstGeom>
          <a:noFill/>
          <a:ln w="9525">
            <a:noFill/>
          </a:ln>
        </p:spPr>
        <p:txBody>
          <a:bodyPr>
            <a:spAutoFit/>
          </a:bodyPr>
          <a:lstStyle/>
          <a:p>
            <a:pPr algn="l">
              <a:spcBef>
                <a:spcPct val="50000"/>
              </a:spcBef>
            </a:pPr>
            <a:r>
              <a:rPr lang="en-US" altLang="zh-TW" sz="1800" dirty="0">
                <a:latin typeface="Arial" panose="020B0604020202020204" pitchFamily="34" charset="0"/>
                <a:ea typeface="PMingLiU" pitchFamily="18" charset="-120"/>
              </a:rPr>
              <a:t>Connection</a:t>
            </a:r>
          </a:p>
        </p:txBody>
      </p:sp>
      <p:sp>
        <p:nvSpPr>
          <p:cNvPr id="2082" name="Text Box 34"/>
          <p:cNvSpPr txBox="1"/>
          <p:nvPr/>
        </p:nvSpPr>
        <p:spPr>
          <a:xfrm>
            <a:off x="6804025" y="5157788"/>
            <a:ext cx="936625" cy="366712"/>
          </a:xfrm>
          <a:prstGeom prst="rect">
            <a:avLst/>
          </a:prstGeom>
          <a:noFill/>
          <a:ln w="9525">
            <a:noFill/>
          </a:ln>
        </p:spPr>
        <p:txBody>
          <a:bodyPr>
            <a:spAutoFit/>
          </a:bodyPr>
          <a:lstStyle/>
          <a:p>
            <a:pPr algn="l">
              <a:spcBef>
                <a:spcPct val="50000"/>
              </a:spcBef>
            </a:pPr>
            <a:r>
              <a:rPr lang="en-US" altLang="zh-TW" sz="1800" dirty="0">
                <a:latin typeface="Arial" panose="020B0604020202020204" pitchFamily="34" charset="0"/>
                <a:ea typeface="PMingLiU" pitchFamily="18" charset="-120"/>
              </a:rPr>
              <a:t>Closed</a:t>
            </a:r>
          </a:p>
        </p:txBody>
      </p:sp>
      <p:sp>
        <p:nvSpPr>
          <p:cNvPr id="2083" name="Line 35"/>
          <p:cNvSpPr/>
          <p:nvPr/>
        </p:nvSpPr>
        <p:spPr>
          <a:xfrm>
            <a:off x="5219700" y="5516563"/>
            <a:ext cx="2808288" cy="0"/>
          </a:xfrm>
          <a:prstGeom prst="line">
            <a:avLst/>
          </a:prstGeom>
          <a:ln w="76200" cap="flat" cmpd="sng">
            <a:solidFill>
              <a:srgbClr val="FFFFFF"/>
            </a:solidFill>
            <a:prstDash val="solid"/>
            <a:headEnd type="triangle" w="med" len="med"/>
            <a:tailEnd type="triangle" w="med" len="med"/>
          </a:ln>
        </p:spPr>
      </p:sp>
      <p:sp>
        <p:nvSpPr>
          <p:cNvPr id="20510" name="Text Box 37"/>
          <p:cNvSpPr txBox="1"/>
          <p:nvPr/>
        </p:nvSpPr>
        <p:spPr>
          <a:xfrm>
            <a:off x="1908175" y="1557338"/>
            <a:ext cx="1150938" cy="406400"/>
          </a:xfrm>
          <a:prstGeom prst="rect">
            <a:avLst/>
          </a:prstGeom>
          <a:noFill/>
          <a:ln w="9525" cap="flat" cmpd="sng">
            <a:solidFill>
              <a:schemeClr val="bg1"/>
            </a:solidFill>
            <a:prstDash val="solid"/>
            <a:miter/>
            <a:headEnd type="none" w="med" len="med"/>
            <a:tailEnd type="none" w="med" len="med"/>
          </a:ln>
        </p:spPr>
        <p:txBody>
          <a:bodyPr>
            <a:spAutoFit/>
          </a:bodyPr>
          <a:lstStyle/>
          <a:p>
            <a:pPr algn="l">
              <a:spcBef>
                <a:spcPct val="50000"/>
              </a:spcBef>
            </a:pPr>
            <a:r>
              <a:rPr lang="en-US" altLang="zh-TW" sz="2000" dirty="0">
                <a:solidFill>
                  <a:srgbClr val="008000"/>
                </a:solidFill>
                <a:latin typeface="Arial" panose="020B0604020202020204" pitchFamily="34" charset="0"/>
                <a:ea typeface="PMingLiU" pitchFamily="18" charset="-120"/>
              </a:rPr>
              <a:t>Connect</a:t>
            </a:r>
          </a:p>
        </p:txBody>
      </p:sp>
      <p:sp>
        <p:nvSpPr>
          <p:cNvPr id="2086" name="Text Box 38"/>
          <p:cNvSpPr txBox="1"/>
          <p:nvPr/>
        </p:nvSpPr>
        <p:spPr>
          <a:xfrm>
            <a:off x="5940425" y="1557338"/>
            <a:ext cx="1512888" cy="396875"/>
          </a:xfrm>
          <a:prstGeom prst="rect">
            <a:avLst/>
          </a:prstGeom>
          <a:noFill/>
          <a:ln w="9525">
            <a:noFill/>
          </a:ln>
        </p:spPr>
        <p:txBody>
          <a:bodyPr>
            <a:spAutoFit/>
          </a:bodyPr>
          <a:lstStyle/>
          <a:p>
            <a:pPr algn="l">
              <a:spcBef>
                <a:spcPct val="50000"/>
              </a:spcBef>
            </a:pPr>
            <a:r>
              <a:rPr lang="en-US" altLang="zh-TW" sz="2000" dirty="0">
                <a:solidFill>
                  <a:srgbClr val="FF3300"/>
                </a:solidFill>
                <a:latin typeface="Arial" panose="020B0604020202020204" pitchFamily="34" charset="0"/>
                <a:ea typeface="PMingLiU" pitchFamily="18" charset="-120"/>
              </a:rPr>
              <a:t>Disconnect</a:t>
            </a:r>
          </a:p>
        </p:txBody>
      </p:sp>
      <p:sp>
        <p:nvSpPr>
          <p:cNvPr id="20512" name="Text Box 39"/>
          <p:cNvSpPr txBox="1"/>
          <p:nvPr/>
        </p:nvSpPr>
        <p:spPr>
          <a:xfrm>
            <a:off x="1763713" y="6092825"/>
            <a:ext cx="5976937" cy="519113"/>
          </a:xfrm>
          <a:prstGeom prst="rect">
            <a:avLst/>
          </a:prstGeom>
          <a:noFill/>
          <a:ln w="38100">
            <a:noFill/>
          </a:ln>
        </p:spPr>
        <p:txBody>
          <a:bodyPr>
            <a:spAutoFit/>
          </a:bodyPr>
          <a:lstStyle/>
          <a:p>
            <a:pPr>
              <a:spcBef>
                <a:spcPct val="50000"/>
              </a:spcBef>
            </a:pPr>
            <a:r>
              <a:rPr lang="en-US" altLang="zh-TW" sz="2800" u="sng" dirty="0">
                <a:latin typeface="Arial" panose="020B0604020202020204" pitchFamily="34" charset="0"/>
                <a:ea typeface="PMingLiU" pitchFamily="18" charset="-120"/>
              </a:rPr>
              <a:t>Three-way handshake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64"/>
                                        </p:tgtEl>
                                        <p:attrNameLst>
                                          <p:attrName>style.visibility</p:attrName>
                                        </p:attrNameLst>
                                      </p:cBhvr>
                                      <p:to>
                                        <p:strVal val="visible"/>
                                      </p:to>
                                    </p:set>
                                    <p:animEffect transition="in" filter="blinds(horizontal)">
                                      <p:cBhvr>
                                        <p:cTn id="7" dur="500"/>
                                        <p:tgtEl>
                                          <p:spTgt spid="2064"/>
                                        </p:tgtEl>
                                      </p:cBhvr>
                                    </p:animEffect>
                                  </p:childTnLst>
                                </p:cTn>
                              </p:par>
                              <p:par>
                                <p:cTn id="8" presetID="3" presetClass="entr" presetSubtype="10" fill="hold" nodeType="withEffect">
                                  <p:stCondLst>
                                    <p:cond delay="0"/>
                                  </p:stCondLst>
                                  <p:childTnLst>
                                    <p:set>
                                      <p:cBhvr>
                                        <p:cTn id="9" dur="1" fill="hold">
                                          <p:stCondLst>
                                            <p:cond delay="0"/>
                                          </p:stCondLst>
                                        </p:cTn>
                                        <p:tgtEl>
                                          <p:spTgt spid="2058"/>
                                        </p:tgtEl>
                                        <p:attrNameLst>
                                          <p:attrName>style.visibility</p:attrName>
                                        </p:attrNameLst>
                                      </p:cBhvr>
                                      <p:to>
                                        <p:strVal val="visible"/>
                                      </p:to>
                                    </p:set>
                                    <p:animEffect transition="in" filter="blinds(horizontal)">
                                      <p:cBhvr>
                                        <p:cTn id="10" dur="500"/>
                                        <p:tgtEl>
                                          <p:spTgt spid="2058"/>
                                        </p:tgtEl>
                                      </p:cBhvr>
                                    </p:animEffect>
                                  </p:childTnLst>
                                </p:cTn>
                              </p:par>
                            </p:childTnLst>
                          </p:cTn>
                        </p:par>
                        <p:par>
                          <p:cTn id="11" fill="hold">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2065"/>
                                        </p:tgtEl>
                                        <p:attrNameLst>
                                          <p:attrName>style.visibility</p:attrName>
                                        </p:attrNameLst>
                                      </p:cBhvr>
                                      <p:to>
                                        <p:strVal val="visible"/>
                                      </p:to>
                                    </p:set>
                                    <p:animEffect transition="in" filter="blinds(horizontal)">
                                      <p:cBhvr>
                                        <p:cTn id="14" dur="500"/>
                                        <p:tgtEl>
                                          <p:spTgt spid="2065"/>
                                        </p:tgtEl>
                                      </p:cBhvr>
                                    </p:animEffect>
                                  </p:childTnLst>
                                </p:cTn>
                              </p:par>
                              <p:par>
                                <p:cTn id="15" presetID="3" presetClass="entr" presetSubtype="10" fill="hold" nodeType="withEffect">
                                  <p:stCondLst>
                                    <p:cond delay="0"/>
                                  </p:stCondLst>
                                  <p:childTnLst>
                                    <p:set>
                                      <p:cBhvr>
                                        <p:cTn id="16" dur="1" fill="hold">
                                          <p:stCondLst>
                                            <p:cond delay="0"/>
                                          </p:stCondLst>
                                        </p:cTn>
                                        <p:tgtEl>
                                          <p:spTgt spid="2059"/>
                                        </p:tgtEl>
                                        <p:attrNameLst>
                                          <p:attrName>style.visibility</p:attrName>
                                        </p:attrNameLst>
                                      </p:cBhvr>
                                      <p:to>
                                        <p:strVal val="visible"/>
                                      </p:to>
                                    </p:set>
                                    <p:animEffect transition="in" filter="blinds(horizontal)">
                                      <p:cBhvr>
                                        <p:cTn id="17" dur="500"/>
                                        <p:tgtEl>
                                          <p:spTgt spid="2059"/>
                                        </p:tgtEl>
                                      </p:cBhvr>
                                    </p:animEffect>
                                  </p:childTnLst>
                                </p:cTn>
                              </p:par>
                            </p:childTnLst>
                          </p:cTn>
                        </p:par>
                        <p:par>
                          <p:cTn id="18" fill="hold">
                            <p:stCondLst>
                              <p:cond delay="1000"/>
                            </p:stCondLst>
                            <p:childTnLst>
                              <p:par>
                                <p:cTn id="19" presetID="3" presetClass="entr" presetSubtype="10" fill="hold" grpId="0" nodeType="afterEffect">
                                  <p:stCondLst>
                                    <p:cond delay="0"/>
                                  </p:stCondLst>
                                  <p:childTnLst>
                                    <p:set>
                                      <p:cBhvr>
                                        <p:cTn id="20" dur="1" fill="hold">
                                          <p:stCondLst>
                                            <p:cond delay="0"/>
                                          </p:stCondLst>
                                        </p:cTn>
                                        <p:tgtEl>
                                          <p:spTgt spid="2066"/>
                                        </p:tgtEl>
                                        <p:attrNameLst>
                                          <p:attrName>style.visibility</p:attrName>
                                        </p:attrNameLst>
                                      </p:cBhvr>
                                      <p:to>
                                        <p:strVal val="visible"/>
                                      </p:to>
                                    </p:set>
                                    <p:animEffect transition="in" filter="blinds(horizontal)">
                                      <p:cBhvr>
                                        <p:cTn id="21" dur="500"/>
                                        <p:tgtEl>
                                          <p:spTgt spid="2066"/>
                                        </p:tgtEl>
                                      </p:cBhvr>
                                    </p:animEffect>
                                  </p:childTnLst>
                                </p:cTn>
                              </p:par>
                              <p:par>
                                <p:cTn id="22" presetID="3" presetClass="entr" presetSubtype="10" fill="hold" nodeType="withEffect">
                                  <p:stCondLst>
                                    <p:cond delay="0"/>
                                  </p:stCondLst>
                                  <p:childTnLst>
                                    <p:set>
                                      <p:cBhvr>
                                        <p:cTn id="23" dur="1" fill="hold">
                                          <p:stCondLst>
                                            <p:cond delay="0"/>
                                          </p:stCondLst>
                                        </p:cTn>
                                        <p:tgtEl>
                                          <p:spTgt spid="2060"/>
                                        </p:tgtEl>
                                        <p:attrNameLst>
                                          <p:attrName>style.visibility</p:attrName>
                                        </p:attrNameLst>
                                      </p:cBhvr>
                                      <p:to>
                                        <p:strVal val="visible"/>
                                      </p:to>
                                    </p:set>
                                    <p:animEffect transition="in" filter="blinds(horizontal)">
                                      <p:cBhvr>
                                        <p:cTn id="24" dur="500"/>
                                        <p:tgtEl>
                                          <p:spTgt spid="2060"/>
                                        </p:tgtEl>
                                      </p:cBhvr>
                                    </p:animEffect>
                                  </p:childTnLst>
                                </p:cTn>
                              </p:par>
                            </p:childTnLst>
                          </p:cTn>
                        </p:par>
                        <p:par>
                          <p:cTn id="25" fill="hold">
                            <p:stCondLst>
                              <p:cond delay="1500"/>
                            </p:stCondLst>
                            <p:childTnLst>
                              <p:par>
                                <p:cTn id="26" presetID="8" presetClass="entr" presetSubtype="16" fill="hold" nodeType="afterEffect">
                                  <p:stCondLst>
                                    <p:cond delay="0"/>
                                  </p:stCondLst>
                                  <p:childTnLst>
                                    <p:set>
                                      <p:cBhvr>
                                        <p:cTn id="27" dur="1" fill="hold">
                                          <p:stCondLst>
                                            <p:cond delay="0"/>
                                          </p:stCondLst>
                                        </p:cTn>
                                        <p:tgtEl>
                                          <p:spTgt spid="2061"/>
                                        </p:tgtEl>
                                        <p:attrNameLst>
                                          <p:attrName>style.visibility</p:attrName>
                                        </p:attrNameLst>
                                      </p:cBhvr>
                                      <p:to>
                                        <p:strVal val="visible"/>
                                      </p:to>
                                    </p:set>
                                    <p:animEffect transition="in" filter="diamond(in)">
                                      <p:cBhvr>
                                        <p:cTn id="28" dur="2000"/>
                                        <p:tgtEl>
                                          <p:spTgt spid="2061"/>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2067"/>
                                        </p:tgtEl>
                                        <p:attrNameLst>
                                          <p:attrName>style.visibility</p:attrName>
                                        </p:attrNameLst>
                                      </p:cBhvr>
                                      <p:to>
                                        <p:strVal val="visible"/>
                                      </p:to>
                                    </p:set>
                                    <p:animEffect transition="in" filter="diamond(in)">
                                      <p:cBhvr>
                                        <p:cTn id="31" dur="2000"/>
                                        <p:tgtEl>
                                          <p:spTgt spid="206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2086"/>
                                        </p:tgtEl>
                                        <p:attrNameLst>
                                          <p:attrName>style.visibility</p:attrName>
                                        </p:attrNameLst>
                                      </p:cBhvr>
                                      <p:to>
                                        <p:strVal val="visible"/>
                                      </p:to>
                                    </p:set>
                                    <p:animEffect transition="in" filter="blinds(horizontal)">
                                      <p:cBhvr>
                                        <p:cTn id="36" dur="500"/>
                                        <p:tgtEl>
                                          <p:spTgt spid="2086"/>
                                        </p:tgtEl>
                                      </p:cBhvr>
                                    </p:animEffect>
                                  </p:childTnLst>
                                </p:cTn>
                              </p:par>
                              <p:par>
                                <p:cTn id="37" presetID="3" presetClass="entr" presetSubtype="10" fill="hold" nodeType="withEffect">
                                  <p:stCondLst>
                                    <p:cond delay="0"/>
                                  </p:stCondLst>
                                  <p:childTnLst>
                                    <p:set>
                                      <p:cBhvr>
                                        <p:cTn id="38" dur="1" fill="hold">
                                          <p:stCondLst>
                                            <p:cond delay="0"/>
                                          </p:stCondLst>
                                        </p:cTn>
                                        <p:tgtEl>
                                          <p:spTgt spid="2070"/>
                                        </p:tgtEl>
                                        <p:attrNameLst>
                                          <p:attrName>style.visibility</p:attrName>
                                        </p:attrNameLst>
                                      </p:cBhvr>
                                      <p:to>
                                        <p:strVal val="visible"/>
                                      </p:to>
                                    </p:set>
                                    <p:animEffect transition="in" filter="blinds(horizontal)">
                                      <p:cBhvr>
                                        <p:cTn id="39" dur="500"/>
                                        <p:tgtEl>
                                          <p:spTgt spid="2070"/>
                                        </p:tgtEl>
                                      </p:cBhvr>
                                    </p:animEffect>
                                  </p:childTnLst>
                                </p:cTn>
                              </p:par>
                              <p:par>
                                <p:cTn id="40" presetID="3" presetClass="entr" presetSubtype="10" fill="hold" nodeType="withEffect">
                                  <p:stCondLst>
                                    <p:cond delay="0"/>
                                  </p:stCondLst>
                                  <p:childTnLst>
                                    <p:set>
                                      <p:cBhvr>
                                        <p:cTn id="41" dur="1" fill="hold">
                                          <p:stCondLst>
                                            <p:cond delay="0"/>
                                          </p:stCondLst>
                                        </p:cTn>
                                        <p:tgtEl>
                                          <p:spTgt spid="2071"/>
                                        </p:tgtEl>
                                        <p:attrNameLst>
                                          <p:attrName>style.visibility</p:attrName>
                                        </p:attrNameLst>
                                      </p:cBhvr>
                                      <p:to>
                                        <p:strVal val="visible"/>
                                      </p:to>
                                    </p:set>
                                    <p:animEffect transition="in" filter="blinds(horizontal)">
                                      <p:cBhvr>
                                        <p:cTn id="42" dur="500"/>
                                        <p:tgtEl>
                                          <p:spTgt spid="2071"/>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2077"/>
                                        </p:tgtEl>
                                        <p:attrNameLst>
                                          <p:attrName>style.visibility</p:attrName>
                                        </p:attrNameLst>
                                      </p:cBhvr>
                                      <p:to>
                                        <p:strVal val="visible"/>
                                      </p:to>
                                    </p:set>
                                    <p:animEffect transition="in" filter="blinds(horizontal)">
                                      <p:cBhvr>
                                        <p:cTn id="45" dur="500"/>
                                        <p:tgtEl>
                                          <p:spTgt spid="2077"/>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076"/>
                                        </p:tgtEl>
                                        <p:attrNameLst>
                                          <p:attrName>style.visibility</p:attrName>
                                        </p:attrNameLst>
                                      </p:cBhvr>
                                      <p:to>
                                        <p:strVal val="visible"/>
                                      </p:to>
                                    </p:set>
                                    <p:animEffect transition="in" filter="blinds(horizontal)">
                                      <p:cBhvr>
                                        <p:cTn id="48" dur="500"/>
                                        <p:tgtEl>
                                          <p:spTgt spid="2076"/>
                                        </p:tgtEl>
                                      </p:cBhvr>
                                    </p:animEffect>
                                  </p:childTnLst>
                                </p:cTn>
                              </p:par>
                              <p:par>
                                <p:cTn id="49" presetID="3" presetClass="entr" presetSubtype="10" fill="hold" nodeType="withEffect">
                                  <p:stCondLst>
                                    <p:cond delay="0"/>
                                  </p:stCondLst>
                                  <p:childTnLst>
                                    <p:set>
                                      <p:cBhvr>
                                        <p:cTn id="50" dur="1" fill="hold">
                                          <p:stCondLst>
                                            <p:cond delay="0"/>
                                          </p:stCondLst>
                                        </p:cTn>
                                        <p:tgtEl>
                                          <p:spTgt spid="2075"/>
                                        </p:tgtEl>
                                        <p:attrNameLst>
                                          <p:attrName>style.visibility</p:attrName>
                                        </p:attrNameLst>
                                      </p:cBhvr>
                                      <p:to>
                                        <p:strVal val="visible"/>
                                      </p:to>
                                    </p:set>
                                    <p:animEffect transition="in" filter="blinds(horizontal)">
                                      <p:cBhvr>
                                        <p:cTn id="51" dur="500"/>
                                        <p:tgtEl>
                                          <p:spTgt spid="2075"/>
                                        </p:tgtEl>
                                      </p:cBhvr>
                                    </p:animEffect>
                                  </p:childTnLst>
                                </p:cTn>
                              </p:par>
                            </p:childTnLst>
                          </p:cTn>
                        </p:par>
                        <p:par>
                          <p:cTn id="52" fill="hold">
                            <p:stCondLst>
                              <p:cond delay="500"/>
                            </p:stCondLst>
                            <p:childTnLst>
                              <p:par>
                                <p:cTn id="53" presetID="3" presetClass="entr" presetSubtype="10" fill="hold" grpId="0" nodeType="afterEffect">
                                  <p:stCondLst>
                                    <p:cond delay="0"/>
                                  </p:stCondLst>
                                  <p:childTnLst>
                                    <p:set>
                                      <p:cBhvr>
                                        <p:cTn id="54" dur="1" fill="hold">
                                          <p:stCondLst>
                                            <p:cond delay="0"/>
                                          </p:stCondLst>
                                        </p:cTn>
                                        <p:tgtEl>
                                          <p:spTgt spid="2078"/>
                                        </p:tgtEl>
                                        <p:attrNameLst>
                                          <p:attrName>style.visibility</p:attrName>
                                        </p:attrNameLst>
                                      </p:cBhvr>
                                      <p:to>
                                        <p:strVal val="visible"/>
                                      </p:to>
                                    </p:set>
                                    <p:animEffect transition="in" filter="blinds(horizontal)">
                                      <p:cBhvr>
                                        <p:cTn id="55" dur="500"/>
                                        <p:tgtEl>
                                          <p:spTgt spid="2078"/>
                                        </p:tgtEl>
                                      </p:cBhvr>
                                    </p:animEffect>
                                  </p:childTnLst>
                                </p:cTn>
                              </p:par>
                              <p:par>
                                <p:cTn id="56" presetID="3" presetClass="entr" presetSubtype="10" fill="hold" nodeType="withEffect">
                                  <p:stCondLst>
                                    <p:cond delay="0"/>
                                  </p:stCondLst>
                                  <p:childTnLst>
                                    <p:set>
                                      <p:cBhvr>
                                        <p:cTn id="57" dur="1" fill="hold">
                                          <p:stCondLst>
                                            <p:cond delay="0"/>
                                          </p:stCondLst>
                                        </p:cTn>
                                        <p:tgtEl>
                                          <p:spTgt spid="2072"/>
                                        </p:tgtEl>
                                        <p:attrNameLst>
                                          <p:attrName>style.visibility</p:attrName>
                                        </p:attrNameLst>
                                      </p:cBhvr>
                                      <p:to>
                                        <p:strVal val="visible"/>
                                      </p:to>
                                    </p:set>
                                    <p:animEffect transition="in" filter="blinds(horizontal)">
                                      <p:cBhvr>
                                        <p:cTn id="58" dur="500"/>
                                        <p:tgtEl>
                                          <p:spTgt spid="2072"/>
                                        </p:tgtEl>
                                      </p:cBhvr>
                                    </p:animEffect>
                                  </p:childTnLst>
                                </p:cTn>
                              </p:par>
                            </p:childTnLst>
                          </p:cTn>
                        </p:par>
                        <p:par>
                          <p:cTn id="59" fill="hold">
                            <p:stCondLst>
                              <p:cond delay="1000"/>
                            </p:stCondLst>
                            <p:childTnLst>
                              <p:par>
                                <p:cTn id="60" presetID="3" presetClass="entr" presetSubtype="10" fill="hold" grpId="0" nodeType="afterEffect">
                                  <p:stCondLst>
                                    <p:cond delay="0"/>
                                  </p:stCondLst>
                                  <p:childTnLst>
                                    <p:set>
                                      <p:cBhvr>
                                        <p:cTn id="61" dur="1" fill="hold">
                                          <p:stCondLst>
                                            <p:cond delay="0"/>
                                          </p:stCondLst>
                                        </p:cTn>
                                        <p:tgtEl>
                                          <p:spTgt spid="2079"/>
                                        </p:tgtEl>
                                        <p:attrNameLst>
                                          <p:attrName>style.visibility</p:attrName>
                                        </p:attrNameLst>
                                      </p:cBhvr>
                                      <p:to>
                                        <p:strVal val="visible"/>
                                      </p:to>
                                    </p:set>
                                    <p:animEffect transition="in" filter="blinds(horizontal)">
                                      <p:cBhvr>
                                        <p:cTn id="62" dur="500"/>
                                        <p:tgtEl>
                                          <p:spTgt spid="2079"/>
                                        </p:tgtEl>
                                      </p:cBhvr>
                                    </p:animEffect>
                                  </p:childTnLst>
                                </p:cTn>
                              </p:par>
                              <p:par>
                                <p:cTn id="63" presetID="3" presetClass="entr" presetSubtype="10" fill="hold" nodeType="withEffect">
                                  <p:stCondLst>
                                    <p:cond delay="0"/>
                                  </p:stCondLst>
                                  <p:childTnLst>
                                    <p:set>
                                      <p:cBhvr>
                                        <p:cTn id="64" dur="1" fill="hold">
                                          <p:stCondLst>
                                            <p:cond delay="0"/>
                                          </p:stCondLst>
                                        </p:cTn>
                                        <p:tgtEl>
                                          <p:spTgt spid="2073"/>
                                        </p:tgtEl>
                                        <p:attrNameLst>
                                          <p:attrName>style.visibility</p:attrName>
                                        </p:attrNameLst>
                                      </p:cBhvr>
                                      <p:to>
                                        <p:strVal val="visible"/>
                                      </p:to>
                                    </p:set>
                                    <p:animEffect transition="in" filter="blinds(horizontal)">
                                      <p:cBhvr>
                                        <p:cTn id="65" dur="500"/>
                                        <p:tgtEl>
                                          <p:spTgt spid="2073"/>
                                        </p:tgtEl>
                                      </p:cBhvr>
                                    </p:animEffect>
                                  </p:childTnLst>
                                </p:cTn>
                              </p:par>
                            </p:childTnLst>
                          </p:cTn>
                        </p:par>
                        <p:par>
                          <p:cTn id="66" fill="hold">
                            <p:stCondLst>
                              <p:cond delay="1500"/>
                            </p:stCondLst>
                            <p:childTnLst>
                              <p:par>
                                <p:cTn id="67" presetID="3" presetClass="entr" presetSubtype="10" fill="hold" grpId="0" nodeType="afterEffect">
                                  <p:stCondLst>
                                    <p:cond delay="0"/>
                                  </p:stCondLst>
                                  <p:childTnLst>
                                    <p:set>
                                      <p:cBhvr>
                                        <p:cTn id="68" dur="1" fill="hold">
                                          <p:stCondLst>
                                            <p:cond delay="0"/>
                                          </p:stCondLst>
                                        </p:cTn>
                                        <p:tgtEl>
                                          <p:spTgt spid="2080"/>
                                        </p:tgtEl>
                                        <p:attrNameLst>
                                          <p:attrName>style.visibility</p:attrName>
                                        </p:attrNameLst>
                                      </p:cBhvr>
                                      <p:to>
                                        <p:strVal val="visible"/>
                                      </p:to>
                                    </p:set>
                                    <p:animEffect transition="in" filter="blinds(horizontal)">
                                      <p:cBhvr>
                                        <p:cTn id="69" dur="500"/>
                                        <p:tgtEl>
                                          <p:spTgt spid="2080"/>
                                        </p:tgtEl>
                                      </p:cBhvr>
                                    </p:animEffect>
                                  </p:childTnLst>
                                </p:cTn>
                              </p:par>
                              <p:par>
                                <p:cTn id="70" presetID="3" presetClass="entr" presetSubtype="10" fill="hold" nodeType="withEffect">
                                  <p:stCondLst>
                                    <p:cond delay="0"/>
                                  </p:stCondLst>
                                  <p:childTnLst>
                                    <p:set>
                                      <p:cBhvr>
                                        <p:cTn id="71" dur="1" fill="hold">
                                          <p:stCondLst>
                                            <p:cond delay="0"/>
                                          </p:stCondLst>
                                        </p:cTn>
                                        <p:tgtEl>
                                          <p:spTgt spid="2074"/>
                                        </p:tgtEl>
                                        <p:attrNameLst>
                                          <p:attrName>style.visibility</p:attrName>
                                        </p:attrNameLst>
                                      </p:cBhvr>
                                      <p:to>
                                        <p:strVal val="visible"/>
                                      </p:to>
                                    </p:set>
                                    <p:animEffect transition="in" filter="blinds(horizontal)">
                                      <p:cBhvr>
                                        <p:cTn id="72" dur="500"/>
                                        <p:tgtEl>
                                          <p:spTgt spid="2074"/>
                                        </p:tgtEl>
                                      </p:cBhvr>
                                    </p:animEffect>
                                  </p:childTnLst>
                                </p:cTn>
                              </p:par>
                            </p:childTnLst>
                          </p:cTn>
                        </p:par>
                        <p:par>
                          <p:cTn id="73" fill="hold">
                            <p:stCondLst>
                              <p:cond delay="2000"/>
                            </p:stCondLst>
                            <p:childTnLst>
                              <p:par>
                                <p:cTn id="74" presetID="3" presetClass="entr" presetSubtype="10" fill="hold" grpId="0" nodeType="afterEffect">
                                  <p:stCondLst>
                                    <p:cond delay="0"/>
                                  </p:stCondLst>
                                  <p:childTnLst>
                                    <p:set>
                                      <p:cBhvr>
                                        <p:cTn id="75" dur="1" fill="hold">
                                          <p:stCondLst>
                                            <p:cond delay="0"/>
                                          </p:stCondLst>
                                        </p:cTn>
                                        <p:tgtEl>
                                          <p:spTgt spid="2081"/>
                                        </p:tgtEl>
                                        <p:attrNameLst>
                                          <p:attrName>style.visibility</p:attrName>
                                        </p:attrNameLst>
                                      </p:cBhvr>
                                      <p:to>
                                        <p:strVal val="visible"/>
                                      </p:to>
                                    </p:set>
                                    <p:animEffect transition="in" filter="blinds(horizontal)">
                                      <p:cBhvr>
                                        <p:cTn id="76" dur="500"/>
                                        <p:tgtEl>
                                          <p:spTgt spid="2081"/>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2082"/>
                                        </p:tgtEl>
                                        <p:attrNameLst>
                                          <p:attrName>style.visibility</p:attrName>
                                        </p:attrNameLst>
                                      </p:cBhvr>
                                      <p:to>
                                        <p:strVal val="visible"/>
                                      </p:to>
                                    </p:set>
                                    <p:animEffect transition="in" filter="blinds(horizontal)">
                                      <p:cBhvr>
                                        <p:cTn id="79" dur="500"/>
                                        <p:tgtEl>
                                          <p:spTgt spid="2082"/>
                                        </p:tgtEl>
                                      </p:cBhvr>
                                    </p:animEffect>
                                  </p:childTnLst>
                                </p:cTn>
                              </p:par>
                              <p:par>
                                <p:cTn id="80" presetID="10" presetClass="entr" presetSubtype="0" fill="hold" nodeType="withEffect">
                                  <p:stCondLst>
                                    <p:cond delay="0"/>
                                  </p:stCondLst>
                                  <p:childTnLst>
                                    <p:set>
                                      <p:cBhvr>
                                        <p:cTn id="81" dur="1" fill="hold">
                                          <p:stCondLst>
                                            <p:cond delay="0"/>
                                          </p:stCondLst>
                                        </p:cTn>
                                        <p:tgtEl>
                                          <p:spTgt spid="2083"/>
                                        </p:tgtEl>
                                        <p:attrNameLst>
                                          <p:attrName>style.visibility</p:attrName>
                                        </p:attrNameLst>
                                      </p:cBhvr>
                                      <p:to>
                                        <p:strVal val="visible"/>
                                      </p:to>
                                    </p:set>
                                    <p:animEffect transition="in" filter="fade">
                                      <p:cBhvr>
                                        <p:cTn id="82" dur="2000"/>
                                        <p:tgtEl>
                                          <p:spTgt spid="2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4" grpId="0"/>
      <p:bldP spid="2065" grpId="0"/>
      <p:bldP spid="2066" grpId="0"/>
      <p:bldP spid="2067" grpId="0"/>
      <p:bldP spid="2076" grpId="0"/>
      <p:bldP spid="2077" grpId="0"/>
      <p:bldP spid="2078" grpId="0"/>
      <p:bldP spid="2079" grpId="0"/>
      <p:bldP spid="2080" grpId="0"/>
      <p:bldP spid="2081" grpId="0"/>
      <p:bldP spid="2082" grpId="0"/>
      <p:bldP spid="208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Times New Roman" panose="02020603050405020304" pitchFamily="18" charset="0"/>
                <a:cs typeface="Times New Roman" panose="02020603050405020304" pitchFamily="18" charset="0"/>
                <a:sym typeface="+mn-ea"/>
              </a:rPr>
              <a:t>What is </a:t>
            </a:r>
            <a:r>
              <a:rPr lang="en-US" b="1" u="sng" dirty="0" err="1">
                <a:latin typeface="Times New Roman" panose="02020603050405020304" pitchFamily="18" charset="0"/>
                <a:cs typeface="Times New Roman" panose="02020603050405020304" pitchFamily="18" charset="0"/>
                <a:sym typeface="+mn-ea"/>
              </a:rPr>
              <a:t>nmap</a:t>
            </a:r>
            <a:r>
              <a:rPr lang="en-US" b="1" u="sng" dirty="0">
                <a:latin typeface="Times New Roman" panose="02020603050405020304" pitchFamily="18" charset="0"/>
                <a:cs typeface="Times New Roman" panose="02020603050405020304" pitchFamily="18" charset="0"/>
                <a:sym typeface="+mn-ea"/>
              </a:rPr>
              <a:t>?</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914400" y="1447800"/>
            <a:ext cx="7922260" cy="5191125"/>
          </a:xfrm>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NMAP is a free and open source utility for network discovery and security auditing. Like there are too many devices connected to the network and a </a:t>
            </a:r>
            <a:r>
              <a:rPr lang="en-US" dirty="0" err="1">
                <a:latin typeface="Times New Roman" panose="02020603050405020304" pitchFamily="18" charset="0"/>
                <a:cs typeface="Times New Roman" panose="02020603050405020304" pitchFamily="18" charset="0"/>
              </a:rPr>
              <a:t>pentester</a:t>
            </a:r>
            <a:r>
              <a:rPr lang="en-US" dirty="0">
                <a:latin typeface="Times New Roman" panose="02020603050405020304" pitchFamily="18" charset="0"/>
                <a:cs typeface="Times New Roman" panose="02020603050405020304" pitchFamily="18" charset="0"/>
              </a:rPr>
              <a:t> or network administrators will gather a information like which type of devices, their services uptimes, live systems, which kind of services are running their with the help of this utility.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ZENMAP :-GUI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u="sng" dirty="0">
                <a:latin typeface="Times New Roman" panose="02020603050405020304" pitchFamily="18" charset="0"/>
                <a:cs typeface="Times New Roman" panose="02020603050405020304" pitchFamily="18" charset="0"/>
                <a:sym typeface="+mn-ea"/>
              </a:rPr>
              <a:t>Quick Start </a:t>
            </a:r>
            <a:r>
              <a:rPr lang="en-US" b="1" u="sng" dirty="0">
                <a:latin typeface="Times New Roman" panose="02020603050405020304" pitchFamily="18" charset="0"/>
                <a:cs typeface="Times New Roman" panose="02020603050405020304" pitchFamily="18" charset="0"/>
                <a:sym typeface="+mn-ea"/>
              </a:rPr>
              <a:t>Cheat-sheet</a:t>
            </a:r>
            <a:endParaRPr lang="en-US"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23528" y="1447800"/>
            <a:ext cx="8363272" cy="4861520"/>
          </a:xfrm>
        </p:spPr>
        <p:txBody>
          <a:bodyPr/>
          <a:lstStyle/>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Switch      Description                          Example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sS</a:t>
            </a:r>
            <a:r>
              <a:rPr lang="en-US" dirty="0">
                <a:latin typeface="Times New Roman" panose="02020603050405020304" pitchFamily="18" charset="0"/>
                <a:cs typeface="Times New Roman" panose="02020603050405020304" pitchFamily="18" charset="0"/>
              </a:rPr>
              <a:t>          TCP SYN port scan.         </a:t>
            </a:r>
            <a:r>
              <a:rPr lang="en-US" dirty="0" err="1">
                <a:latin typeface="Times New Roman" panose="02020603050405020304" pitchFamily="18" charset="0"/>
                <a:cs typeface="Times New Roman" panose="02020603050405020304" pitchFamily="18" charset="0"/>
              </a:rPr>
              <a:t>nmap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sS</a:t>
            </a:r>
            <a:r>
              <a:rPr lang="en-US" dirty="0">
                <a:latin typeface="Times New Roman" panose="02020603050405020304" pitchFamily="18" charset="0"/>
                <a:cs typeface="Times New Roman" panose="02020603050405020304" pitchFamily="18" charset="0"/>
              </a:rPr>
              <a:t> 192.168.1.1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TCP Connect port scan     </a:t>
            </a:r>
            <a:r>
              <a:rPr lang="en-US" dirty="0" err="1">
                <a:latin typeface="Times New Roman" panose="02020603050405020304" pitchFamily="18" charset="0"/>
                <a:cs typeface="Times New Roman" panose="02020603050405020304" pitchFamily="18" charset="0"/>
              </a:rPr>
              <a:t>nmap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t>
            </a:r>
            <a:r>
              <a:rPr lang="en-US" dirty="0">
                <a:latin typeface="Times New Roman" panose="02020603050405020304" pitchFamily="18" charset="0"/>
                <a:cs typeface="Times New Roman" panose="02020603050405020304" pitchFamily="18" charset="0"/>
              </a:rPr>
              <a:t> 192.168.1.1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a:t>
            </a:r>
            <a:r>
              <a:rPr lang="en-US" dirty="0">
                <a:latin typeface="Times New Roman" panose="02020603050405020304" pitchFamily="18" charset="0"/>
                <a:cs typeface="Times New Roman" panose="02020603050405020304" pitchFamily="18" charset="0"/>
              </a:rPr>
              <a:t>          UDP port scan.                 </a:t>
            </a:r>
            <a:r>
              <a:rPr lang="en-US" dirty="0" err="1">
                <a:latin typeface="Times New Roman" panose="02020603050405020304" pitchFamily="18" charset="0"/>
                <a:cs typeface="Times New Roman" panose="02020603050405020304" pitchFamily="18" charset="0"/>
              </a:rPr>
              <a:t>nmap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a:t>
            </a:r>
            <a:r>
              <a:rPr lang="en-US" dirty="0">
                <a:latin typeface="Times New Roman" panose="02020603050405020304" pitchFamily="18" charset="0"/>
                <a:cs typeface="Times New Roman" panose="02020603050405020304" pitchFamily="18" charset="0"/>
              </a:rPr>
              <a:t> 192.168.1.1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a:t>
            </a:r>
            <a:r>
              <a:rPr lang="en-US" dirty="0">
                <a:latin typeface="Times New Roman" panose="02020603050405020304" pitchFamily="18" charset="0"/>
                <a:cs typeface="Times New Roman" panose="02020603050405020304" pitchFamily="18" charset="0"/>
              </a:rPr>
              <a:t>          TCP ACK port scan.         </a:t>
            </a:r>
            <a:r>
              <a:rPr lang="en-US" dirty="0" err="1">
                <a:latin typeface="Times New Roman" panose="02020603050405020304" pitchFamily="18" charset="0"/>
                <a:cs typeface="Times New Roman" panose="02020603050405020304" pitchFamily="18" charset="0"/>
              </a:rPr>
              <a:t>nmap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a:t>
            </a:r>
            <a:r>
              <a:rPr lang="en-US" dirty="0">
                <a:latin typeface="Times New Roman" panose="02020603050405020304" pitchFamily="18" charset="0"/>
                <a:cs typeface="Times New Roman" panose="02020603050405020304" pitchFamily="18" charset="0"/>
              </a:rPr>
              <a:t> 192.168.1.1</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3464</TotalTime>
  <Words>870</Words>
  <Application>Microsoft Office PowerPoint</Application>
  <PresentationFormat>On-screen Show (4:3)</PresentationFormat>
  <Paragraphs>146</Paragraphs>
  <Slides>22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Franklin Gothic Book</vt:lpstr>
      <vt:lpstr>Perpetua</vt:lpstr>
      <vt:lpstr>Times New Roman</vt:lpstr>
      <vt:lpstr>Wingdings</vt:lpstr>
      <vt:lpstr>Wingdings 2</vt:lpstr>
      <vt:lpstr>Equity</vt:lpstr>
      <vt:lpstr>Network Scanning  with Nmap</vt:lpstr>
      <vt:lpstr>Introduction</vt:lpstr>
      <vt:lpstr>PowerPoint Presentation</vt:lpstr>
      <vt:lpstr>Pre Study</vt:lpstr>
      <vt:lpstr>Cont..</vt:lpstr>
      <vt:lpstr>TCP Flag Definitions</vt:lpstr>
      <vt:lpstr>TCP conversation</vt:lpstr>
      <vt:lpstr>What is nmap?</vt:lpstr>
      <vt:lpstr>Quick Start Cheat-sheet</vt:lpstr>
      <vt:lpstr>Conti......</vt:lpstr>
      <vt:lpstr>HOST Scan</vt:lpstr>
      <vt:lpstr>PowerPoint Presentation</vt:lpstr>
      <vt:lpstr>Port Scan/TCP Scan/Stealth Scan</vt:lpstr>
      <vt:lpstr>PowerPoint Presentation</vt:lpstr>
      <vt:lpstr>UDP Scan</vt:lpstr>
      <vt:lpstr>XMAS SCAN</vt:lpstr>
      <vt:lpstr>           Syntax :-  nmap -sX   target_IP </vt:lpstr>
      <vt:lpstr>NULL Scan </vt:lpstr>
      <vt:lpstr>    FIN Scan </vt:lpstr>
      <vt:lpstr>OS Detection Scan</vt:lpstr>
      <vt:lpstr>Cont..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Nmap Packet Trace and Network Scanning  with Nmap</dc:title>
  <dc:creator>Elight</dc:creator>
  <cp:lastModifiedBy>Nilesh Panchal</cp:lastModifiedBy>
  <cp:revision>23</cp:revision>
  <dcterms:created xsi:type="dcterms:W3CDTF">2004-07-02T10:13:24Z</dcterms:created>
  <dcterms:modified xsi:type="dcterms:W3CDTF">2024-04-26T10:15:28Z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1033-11.2.0.9327</vt:lpwstr>
  </property>
</Properties>
</file>