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C443-A307-4899-93B0-E1635330D3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D24C8E-5CF5-44BF-B310-8094F6CCA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F00271-7F58-4614-8697-52231A68419B}"/>
              </a:ext>
            </a:extLst>
          </p:cNvPr>
          <p:cNvSpPr>
            <a:spLocks noGrp="1"/>
          </p:cNvSpPr>
          <p:nvPr>
            <p:ph type="dt" sz="half" idx="10"/>
          </p:nvPr>
        </p:nvSpPr>
        <p:spPr/>
        <p:txBody>
          <a:bodyPr/>
          <a:lstStyle/>
          <a:p>
            <a:fld id="{CDBEAE30-2E49-4A49-BAA1-76FA9EE97131}" type="datetimeFigureOut">
              <a:rPr lang="en-US" smtClean="0"/>
              <a:t>5/2/2023</a:t>
            </a:fld>
            <a:endParaRPr lang="en-US"/>
          </a:p>
        </p:txBody>
      </p:sp>
      <p:sp>
        <p:nvSpPr>
          <p:cNvPr id="5" name="Footer Placeholder 4">
            <a:extLst>
              <a:ext uri="{FF2B5EF4-FFF2-40B4-BE49-F238E27FC236}">
                <a16:creationId xmlns:a16="http://schemas.microsoft.com/office/drawing/2014/main" id="{53109706-9A4B-42D5-B54D-ED5B8DA1B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F1A50-25AA-43EA-B91B-D0555F2B2BCF}"/>
              </a:ext>
            </a:extLst>
          </p:cNvPr>
          <p:cNvSpPr>
            <a:spLocks noGrp="1"/>
          </p:cNvSpPr>
          <p:nvPr>
            <p:ph type="sldNum" sz="quarter" idx="12"/>
          </p:nvPr>
        </p:nvSpPr>
        <p:spPr/>
        <p:txBody>
          <a:bodyPr/>
          <a:lstStyle/>
          <a:p>
            <a:fld id="{067B7B30-2766-424B-9087-5D55EB0B7DF8}" type="slidenum">
              <a:rPr lang="en-US" smtClean="0"/>
              <a:t>‹#›</a:t>
            </a:fld>
            <a:endParaRPr lang="en-US"/>
          </a:p>
        </p:txBody>
      </p:sp>
    </p:spTree>
    <p:extLst>
      <p:ext uri="{BB962C8B-B14F-4D97-AF65-F5344CB8AC3E}">
        <p14:creationId xmlns:p14="http://schemas.microsoft.com/office/powerpoint/2010/main" val="332299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F012-6FB1-4307-A940-6AA792A424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B20034-2A36-41D8-B186-725051FABC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6F551-C29A-499E-8F1F-41F59AB9167A}"/>
              </a:ext>
            </a:extLst>
          </p:cNvPr>
          <p:cNvSpPr>
            <a:spLocks noGrp="1"/>
          </p:cNvSpPr>
          <p:nvPr>
            <p:ph type="dt" sz="half" idx="10"/>
          </p:nvPr>
        </p:nvSpPr>
        <p:spPr/>
        <p:txBody>
          <a:bodyPr/>
          <a:lstStyle/>
          <a:p>
            <a:fld id="{CDBEAE30-2E49-4A49-BAA1-76FA9EE97131}" type="datetimeFigureOut">
              <a:rPr lang="en-US" smtClean="0"/>
              <a:t>5/2/2023</a:t>
            </a:fld>
            <a:endParaRPr lang="en-US"/>
          </a:p>
        </p:txBody>
      </p:sp>
      <p:sp>
        <p:nvSpPr>
          <p:cNvPr id="5" name="Footer Placeholder 4">
            <a:extLst>
              <a:ext uri="{FF2B5EF4-FFF2-40B4-BE49-F238E27FC236}">
                <a16:creationId xmlns:a16="http://schemas.microsoft.com/office/drawing/2014/main" id="{7962DAA8-4FE9-4B3F-9B32-892F7B8F4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52ABE-F388-4266-A142-A6ED6B4510EE}"/>
              </a:ext>
            </a:extLst>
          </p:cNvPr>
          <p:cNvSpPr>
            <a:spLocks noGrp="1"/>
          </p:cNvSpPr>
          <p:nvPr>
            <p:ph type="sldNum" sz="quarter" idx="12"/>
          </p:nvPr>
        </p:nvSpPr>
        <p:spPr/>
        <p:txBody>
          <a:bodyPr/>
          <a:lstStyle/>
          <a:p>
            <a:fld id="{067B7B30-2766-424B-9087-5D55EB0B7DF8}" type="slidenum">
              <a:rPr lang="en-US" smtClean="0"/>
              <a:t>‹#›</a:t>
            </a:fld>
            <a:endParaRPr lang="en-US"/>
          </a:p>
        </p:txBody>
      </p:sp>
    </p:spTree>
    <p:extLst>
      <p:ext uri="{BB962C8B-B14F-4D97-AF65-F5344CB8AC3E}">
        <p14:creationId xmlns:p14="http://schemas.microsoft.com/office/powerpoint/2010/main" val="20998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4D3779-9688-47D4-8227-D39F2FE3E0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BE0EF9-9099-4A57-A581-E69ADE7889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84E93-24AA-42C2-809A-95E9A9A5ED75}"/>
              </a:ext>
            </a:extLst>
          </p:cNvPr>
          <p:cNvSpPr>
            <a:spLocks noGrp="1"/>
          </p:cNvSpPr>
          <p:nvPr>
            <p:ph type="dt" sz="half" idx="10"/>
          </p:nvPr>
        </p:nvSpPr>
        <p:spPr/>
        <p:txBody>
          <a:bodyPr/>
          <a:lstStyle/>
          <a:p>
            <a:fld id="{CDBEAE30-2E49-4A49-BAA1-76FA9EE97131}" type="datetimeFigureOut">
              <a:rPr lang="en-US" smtClean="0"/>
              <a:t>5/2/2023</a:t>
            </a:fld>
            <a:endParaRPr lang="en-US"/>
          </a:p>
        </p:txBody>
      </p:sp>
      <p:sp>
        <p:nvSpPr>
          <p:cNvPr id="5" name="Footer Placeholder 4">
            <a:extLst>
              <a:ext uri="{FF2B5EF4-FFF2-40B4-BE49-F238E27FC236}">
                <a16:creationId xmlns:a16="http://schemas.microsoft.com/office/drawing/2014/main" id="{EC171367-C610-492F-922F-D51459897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12A7A-11BE-4B5E-94EE-DF03735B5E22}"/>
              </a:ext>
            </a:extLst>
          </p:cNvPr>
          <p:cNvSpPr>
            <a:spLocks noGrp="1"/>
          </p:cNvSpPr>
          <p:nvPr>
            <p:ph type="sldNum" sz="quarter" idx="12"/>
          </p:nvPr>
        </p:nvSpPr>
        <p:spPr/>
        <p:txBody>
          <a:bodyPr/>
          <a:lstStyle/>
          <a:p>
            <a:fld id="{067B7B30-2766-424B-9087-5D55EB0B7DF8}" type="slidenum">
              <a:rPr lang="en-US" smtClean="0"/>
              <a:t>‹#›</a:t>
            </a:fld>
            <a:endParaRPr lang="en-US"/>
          </a:p>
        </p:txBody>
      </p:sp>
    </p:spTree>
    <p:extLst>
      <p:ext uri="{BB962C8B-B14F-4D97-AF65-F5344CB8AC3E}">
        <p14:creationId xmlns:p14="http://schemas.microsoft.com/office/powerpoint/2010/main" val="276049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BBE2-0CBD-4768-9EB3-582F3C834A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53F3-09F5-4A88-9B65-CABCE7560D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FD15B-7554-4932-BABE-120F6AAC55AE}"/>
              </a:ext>
            </a:extLst>
          </p:cNvPr>
          <p:cNvSpPr>
            <a:spLocks noGrp="1"/>
          </p:cNvSpPr>
          <p:nvPr>
            <p:ph type="dt" sz="half" idx="10"/>
          </p:nvPr>
        </p:nvSpPr>
        <p:spPr/>
        <p:txBody>
          <a:bodyPr/>
          <a:lstStyle/>
          <a:p>
            <a:fld id="{CDBEAE30-2E49-4A49-BAA1-76FA9EE97131}" type="datetimeFigureOut">
              <a:rPr lang="en-US" smtClean="0"/>
              <a:t>5/2/2023</a:t>
            </a:fld>
            <a:endParaRPr lang="en-US"/>
          </a:p>
        </p:txBody>
      </p:sp>
      <p:sp>
        <p:nvSpPr>
          <p:cNvPr id="5" name="Footer Placeholder 4">
            <a:extLst>
              <a:ext uri="{FF2B5EF4-FFF2-40B4-BE49-F238E27FC236}">
                <a16:creationId xmlns:a16="http://schemas.microsoft.com/office/drawing/2014/main" id="{B93F491E-1D6C-4280-A16E-E299A94531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A269D-9765-45DE-A9D4-8F8E59900D65}"/>
              </a:ext>
            </a:extLst>
          </p:cNvPr>
          <p:cNvSpPr>
            <a:spLocks noGrp="1"/>
          </p:cNvSpPr>
          <p:nvPr>
            <p:ph type="sldNum" sz="quarter" idx="12"/>
          </p:nvPr>
        </p:nvSpPr>
        <p:spPr/>
        <p:txBody>
          <a:bodyPr/>
          <a:lstStyle/>
          <a:p>
            <a:fld id="{067B7B30-2766-424B-9087-5D55EB0B7DF8}" type="slidenum">
              <a:rPr lang="en-US" smtClean="0"/>
              <a:t>‹#›</a:t>
            </a:fld>
            <a:endParaRPr lang="en-US"/>
          </a:p>
        </p:txBody>
      </p:sp>
    </p:spTree>
    <p:extLst>
      <p:ext uri="{BB962C8B-B14F-4D97-AF65-F5344CB8AC3E}">
        <p14:creationId xmlns:p14="http://schemas.microsoft.com/office/powerpoint/2010/main" val="1087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907B-AE3E-4B73-A9A1-1D253C897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58EDC7-C398-4D27-A5ED-22D00F90D2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037362-F48B-4DAA-886E-487F8DF7D200}"/>
              </a:ext>
            </a:extLst>
          </p:cNvPr>
          <p:cNvSpPr>
            <a:spLocks noGrp="1"/>
          </p:cNvSpPr>
          <p:nvPr>
            <p:ph type="dt" sz="half" idx="10"/>
          </p:nvPr>
        </p:nvSpPr>
        <p:spPr/>
        <p:txBody>
          <a:bodyPr/>
          <a:lstStyle/>
          <a:p>
            <a:fld id="{CDBEAE30-2E49-4A49-BAA1-76FA9EE97131}" type="datetimeFigureOut">
              <a:rPr lang="en-US" smtClean="0"/>
              <a:t>5/2/2023</a:t>
            </a:fld>
            <a:endParaRPr lang="en-US"/>
          </a:p>
        </p:txBody>
      </p:sp>
      <p:sp>
        <p:nvSpPr>
          <p:cNvPr id="5" name="Footer Placeholder 4">
            <a:extLst>
              <a:ext uri="{FF2B5EF4-FFF2-40B4-BE49-F238E27FC236}">
                <a16:creationId xmlns:a16="http://schemas.microsoft.com/office/drawing/2014/main" id="{231D094A-9AE4-486A-98B7-EEB331BEA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25B13-567F-4CC4-92CA-252BEE6A56F0}"/>
              </a:ext>
            </a:extLst>
          </p:cNvPr>
          <p:cNvSpPr>
            <a:spLocks noGrp="1"/>
          </p:cNvSpPr>
          <p:nvPr>
            <p:ph type="sldNum" sz="quarter" idx="12"/>
          </p:nvPr>
        </p:nvSpPr>
        <p:spPr/>
        <p:txBody>
          <a:bodyPr/>
          <a:lstStyle/>
          <a:p>
            <a:fld id="{067B7B30-2766-424B-9087-5D55EB0B7DF8}" type="slidenum">
              <a:rPr lang="en-US" smtClean="0"/>
              <a:t>‹#›</a:t>
            </a:fld>
            <a:endParaRPr lang="en-US"/>
          </a:p>
        </p:txBody>
      </p:sp>
    </p:spTree>
    <p:extLst>
      <p:ext uri="{BB962C8B-B14F-4D97-AF65-F5344CB8AC3E}">
        <p14:creationId xmlns:p14="http://schemas.microsoft.com/office/powerpoint/2010/main" val="109873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5CEE-A9CC-4862-8C54-E0BF67740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3337-2B1C-4BA5-976F-12DF964938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7DB14-D2CE-4D72-B68D-8515BCCEC3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44DBC4-018D-4C67-B3F2-CE384455B2AF}"/>
              </a:ext>
            </a:extLst>
          </p:cNvPr>
          <p:cNvSpPr>
            <a:spLocks noGrp="1"/>
          </p:cNvSpPr>
          <p:nvPr>
            <p:ph type="dt" sz="half" idx="10"/>
          </p:nvPr>
        </p:nvSpPr>
        <p:spPr/>
        <p:txBody>
          <a:bodyPr/>
          <a:lstStyle/>
          <a:p>
            <a:fld id="{CDBEAE30-2E49-4A49-BAA1-76FA9EE97131}" type="datetimeFigureOut">
              <a:rPr lang="en-US" smtClean="0"/>
              <a:t>5/2/2023</a:t>
            </a:fld>
            <a:endParaRPr lang="en-US"/>
          </a:p>
        </p:txBody>
      </p:sp>
      <p:sp>
        <p:nvSpPr>
          <p:cNvPr id="6" name="Footer Placeholder 5">
            <a:extLst>
              <a:ext uri="{FF2B5EF4-FFF2-40B4-BE49-F238E27FC236}">
                <a16:creationId xmlns:a16="http://schemas.microsoft.com/office/drawing/2014/main" id="{F30EE6B4-CF0E-4956-A440-39993A35B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BF61EB-6FC7-4E0D-8DEE-22859D74932B}"/>
              </a:ext>
            </a:extLst>
          </p:cNvPr>
          <p:cNvSpPr>
            <a:spLocks noGrp="1"/>
          </p:cNvSpPr>
          <p:nvPr>
            <p:ph type="sldNum" sz="quarter" idx="12"/>
          </p:nvPr>
        </p:nvSpPr>
        <p:spPr/>
        <p:txBody>
          <a:bodyPr/>
          <a:lstStyle/>
          <a:p>
            <a:fld id="{067B7B30-2766-424B-9087-5D55EB0B7DF8}" type="slidenum">
              <a:rPr lang="en-US" smtClean="0"/>
              <a:t>‹#›</a:t>
            </a:fld>
            <a:endParaRPr lang="en-US"/>
          </a:p>
        </p:txBody>
      </p:sp>
    </p:spTree>
    <p:extLst>
      <p:ext uri="{BB962C8B-B14F-4D97-AF65-F5344CB8AC3E}">
        <p14:creationId xmlns:p14="http://schemas.microsoft.com/office/powerpoint/2010/main" val="293422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847A-D76B-4262-A230-925D716B46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69E69B-793C-4DA4-80BF-CF4716906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08C535-235F-4A6D-9F2A-6C197A3A5A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A2E7C3-649A-4173-860B-506D909B8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EB3A15-D687-44A2-B263-AFAFD7537D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49D589-8E87-4FF6-B67F-3D2A7382274C}"/>
              </a:ext>
            </a:extLst>
          </p:cNvPr>
          <p:cNvSpPr>
            <a:spLocks noGrp="1"/>
          </p:cNvSpPr>
          <p:nvPr>
            <p:ph type="dt" sz="half" idx="10"/>
          </p:nvPr>
        </p:nvSpPr>
        <p:spPr/>
        <p:txBody>
          <a:bodyPr/>
          <a:lstStyle/>
          <a:p>
            <a:fld id="{CDBEAE30-2E49-4A49-BAA1-76FA9EE97131}" type="datetimeFigureOut">
              <a:rPr lang="en-US" smtClean="0"/>
              <a:t>5/2/2023</a:t>
            </a:fld>
            <a:endParaRPr lang="en-US"/>
          </a:p>
        </p:txBody>
      </p:sp>
      <p:sp>
        <p:nvSpPr>
          <p:cNvPr id="8" name="Footer Placeholder 7">
            <a:extLst>
              <a:ext uri="{FF2B5EF4-FFF2-40B4-BE49-F238E27FC236}">
                <a16:creationId xmlns:a16="http://schemas.microsoft.com/office/drawing/2014/main" id="{569793D7-5487-4FC6-BB1A-7D3FC87944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009B2A-3124-4C00-B1DB-F9051AFD23BF}"/>
              </a:ext>
            </a:extLst>
          </p:cNvPr>
          <p:cNvSpPr>
            <a:spLocks noGrp="1"/>
          </p:cNvSpPr>
          <p:nvPr>
            <p:ph type="sldNum" sz="quarter" idx="12"/>
          </p:nvPr>
        </p:nvSpPr>
        <p:spPr/>
        <p:txBody>
          <a:bodyPr/>
          <a:lstStyle/>
          <a:p>
            <a:fld id="{067B7B30-2766-424B-9087-5D55EB0B7DF8}" type="slidenum">
              <a:rPr lang="en-US" smtClean="0"/>
              <a:t>‹#›</a:t>
            </a:fld>
            <a:endParaRPr lang="en-US"/>
          </a:p>
        </p:txBody>
      </p:sp>
    </p:spTree>
    <p:extLst>
      <p:ext uri="{BB962C8B-B14F-4D97-AF65-F5344CB8AC3E}">
        <p14:creationId xmlns:p14="http://schemas.microsoft.com/office/powerpoint/2010/main" val="1516685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103A-0A2A-4FC6-AAE5-F3358A6937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6B0BD3-E553-49CD-9B3B-5E665DF99683}"/>
              </a:ext>
            </a:extLst>
          </p:cNvPr>
          <p:cNvSpPr>
            <a:spLocks noGrp="1"/>
          </p:cNvSpPr>
          <p:nvPr>
            <p:ph type="dt" sz="half" idx="10"/>
          </p:nvPr>
        </p:nvSpPr>
        <p:spPr/>
        <p:txBody>
          <a:bodyPr/>
          <a:lstStyle/>
          <a:p>
            <a:fld id="{CDBEAE30-2E49-4A49-BAA1-76FA9EE97131}" type="datetimeFigureOut">
              <a:rPr lang="en-US" smtClean="0"/>
              <a:t>5/2/2023</a:t>
            </a:fld>
            <a:endParaRPr lang="en-US"/>
          </a:p>
        </p:txBody>
      </p:sp>
      <p:sp>
        <p:nvSpPr>
          <p:cNvPr id="4" name="Footer Placeholder 3">
            <a:extLst>
              <a:ext uri="{FF2B5EF4-FFF2-40B4-BE49-F238E27FC236}">
                <a16:creationId xmlns:a16="http://schemas.microsoft.com/office/drawing/2014/main" id="{1FDC31A0-7C82-45BA-A352-3968C1458A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EA508C-8560-45CD-BE6A-139A0C329643}"/>
              </a:ext>
            </a:extLst>
          </p:cNvPr>
          <p:cNvSpPr>
            <a:spLocks noGrp="1"/>
          </p:cNvSpPr>
          <p:nvPr>
            <p:ph type="sldNum" sz="quarter" idx="12"/>
          </p:nvPr>
        </p:nvSpPr>
        <p:spPr/>
        <p:txBody>
          <a:bodyPr/>
          <a:lstStyle/>
          <a:p>
            <a:fld id="{067B7B30-2766-424B-9087-5D55EB0B7DF8}" type="slidenum">
              <a:rPr lang="en-US" smtClean="0"/>
              <a:t>‹#›</a:t>
            </a:fld>
            <a:endParaRPr lang="en-US"/>
          </a:p>
        </p:txBody>
      </p:sp>
    </p:spTree>
    <p:extLst>
      <p:ext uri="{BB962C8B-B14F-4D97-AF65-F5344CB8AC3E}">
        <p14:creationId xmlns:p14="http://schemas.microsoft.com/office/powerpoint/2010/main" val="2469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475D5E-B5F8-4AFE-8307-F780110616FA}"/>
              </a:ext>
            </a:extLst>
          </p:cNvPr>
          <p:cNvSpPr>
            <a:spLocks noGrp="1"/>
          </p:cNvSpPr>
          <p:nvPr>
            <p:ph type="dt" sz="half" idx="10"/>
          </p:nvPr>
        </p:nvSpPr>
        <p:spPr/>
        <p:txBody>
          <a:bodyPr/>
          <a:lstStyle/>
          <a:p>
            <a:fld id="{CDBEAE30-2E49-4A49-BAA1-76FA9EE97131}" type="datetimeFigureOut">
              <a:rPr lang="en-US" smtClean="0"/>
              <a:t>5/2/2023</a:t>
            </a:fld>
            <a:endParaRPr lang="en-US"/>
          </a:p>
        </p:txBody>
      </p:sp>
      <p:sp>
        <p:nvSpPr>
          <p:cNvPr id="3" name="Footer Placeholder 2">
            <a:extLst>
              <a:ext uri="{FF2B5EF4-FFF2-40B4-BE49-F238E27FC236}">
                <a16:creationId xmlns:a16="http://schemas.microsoft.com/office/drawing/2014/main" id="{0422D5E8-709C-4468-87F0-7AA585ADED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F40485-8D34-43EA-8585-821DD3F71FC7}"/>
              </a:ext>
            </a:extLst>
          </p:cNvPr>
          <p:cNvSpPr>
            <a:spLocks noGrp="1"/>
          </p:cNvSpPr>
          <p:nvPr>
            <p:ph type="sldNum" sz="quarter" idx="12"/>
          </p:nvPr>
        </p:nvSpPr>
        <p:spPr/>
        <p:txBody>
          <a:bodyPr/>
          <a:lstStyle/>
          <a:p>
            <a:fld id="{067B7B30-2766-424B-9087-5D55EB0B7DF8}" type="slidenum">
              <a:rPr lang="en-US" smtClean="0"/>
              <a:t>‹#›</a:t>
            </a:fld>
            <a:endParaRPr lang="en-US"/>
          </a:p>
        </p:txBody>
      </p:sp>
    </p:spTree>
    <p:extLst>
      <p:ext uri="{BB962C8B-B14F-4D97-AF65-F5344CB8AC3E}">
        <p14:creationId xmlns:p14="http://schemas.microsoft.com/office/powerpoint/2010/main" val="43351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213D-7907-4BC9-A33E-47721213E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8266EC-3834-40E8-874B-9F54E25C6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A6307C-8749-45C2-8314-D2FDE2BD2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FC312B-9F15-4D79-A474-C384C41E1097}"/>
              </a:ext>
            </a:extLst>
          </p:cNvPr>
          <p:cNvSpPr>
            <a:spLocks noGrp="1"/>
          </p:cNvSpPr>
          <p:nvPr>
            <p:ph type="dt" sz="half" idx="10"/>
          </p:nvPr>
        </p:nvSpPr>
        <p:spPr/>
        <p:txBody>
          <a:bodyPr/>
          <a:lstStyle/>
          <a:p>
            <a:fld id="{CDBEAE30-2E49-4A49-BAA1-76FA9EE97131}" type="datetimeFigureOut">
              <a:rPr lang="en-US" smtClean="0"/>
              <a:t>5/2/2023</a:t>
            </a:fld>
            <a:endParaRPr lang="en-US"/>
          </a:p>
        </p:txBody>
      </p:sp>
      <p:sp>
        <p:nvSpPr>
          <p:cNvPr id="6" name="Footer Placeholder 5">
            <a:extLst>
              <a:ext uri="{FF2B5EF4-FFF2-40B4-BE49-F238E27FC236}">
                <a16:creationId xmlns:a16="http://schemas.microsoft.com/office/drawing/2014/main" id="{BEE8E5CB-FD82-4D1E-A65A-8EBD8F93CD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7F2A3-63FA-477F-A606-D654E34A9F2B}"/>
              </a:ext>
            </a:extLst>
          </p:cNvPr>
          <p:cNvSpPr>
            <a:spLocks noGrp="1"/>
          </p:cNvSpPr>
          <p:nvPr>
            <p:ph type="sldNum" sz="quarter" idx="12"/>
          </p:nvPr>
        </p:nvSpPr>
        <p:spPr/>
        <p:txBody>
          <a:bodyPr/>
          <a:lstStyle/>
          <a:p>
            <a:fld id="{067B7B30-2766-424B-9087-5D55EB0B7DF8}" type="slidenum">
              <a:rPr lang="en-US" smtClean="0"/>
              <a:t>‹#›</a:t>
            </a:fld>
            <a:endParaRPr lang="en-US"/>
          </a:p>
        </p:txBody>
      </p:sp>
    </p:spTree>
    <p:extLst>
      <p:ext uri="{BB962C8B-B14F-4D97-AF65-F5344CB8AC3E}">
        <p14:creationId xmlns:p14="http://schemas.microsoft.com/office/powerpoint/2010/main" val="184936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950B-59A2-46D0-B22A-E8FBA1063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3F07A3-92D1-4B0B-81BB-8E60C253A0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A3272A-9314-46C1-B77B-2BC76E243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081BF4-54CF-46CE-A6FD-C0F6EACEA6D6}"/>
              </a:ext>
            </a:extLst>
          </p:cNvPr>
          <p:cNvSpPr>
            <a:spLocks noGrp="1"/>
          </p:cNvSpPr>
          <p:nvPr>
            <p:ph type="dt" sz="half" idx="10"/>
          </p:nvPr>
        </p:nvSpPr>
        <p:spPr/>
        <p:txBody>
          <a:bodyPr/>
          <a:lstStyle/>
          <a:p>
            <a:fld id="{CDBEAE30-2E49-4A49-BAA1-76FA9EE97131}" type="datetimeFigureOut">
              <a:rPr lang="en-US" smtClean="0"/>
              <a:t>5/2/2023</a:t>
            </a:fld>
            <a:endParaRPr lang="en-US"/>
          </a:p>
        </p:txBody>
      </p:sp>
      <p:sp>
        <p:nvSpPr>
          <p:cNvPr id="6" name="Footer Placeholder 5">
            <a:extLst>
              <a:ext uri="{FF2B5EF4-FFF2-40B4-BE49-F238E27FC236}">
                <a16:creationId xmlns:a16="http://schemas.microsoft.com/office/drawing/2014/main" id="{9B37A116-2218-424D-A9E3-950553101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AD8AB-9120-4DC0-81CF-9C5E7FA55414}"/>
              </a:ext>
            </a:extLst>
          </p:cNvPr>
          <p:cNvSpPr>
            <a:spLocks noGrp="1"/>
          </p:cNvSpPr>
          <p:nvPr>
            <p:ph type="sldNum" sz="quarter" idx="12"/>
          </p:nvPr>
        </p:nvSpPr>
        <p:spPr/>
        <p:txBody>
          <a:bodyPr/>
          <a:lstStyle/>
          <a:p>
            <a:fld id="{067B7B30-2766-424B-9087-5D55EB0B7DF8}" type="slidenum">
              <a:rPr lang="en-US" smtClean="0"/>
              <a:t>‹#›</a:t>
            </a:fld>
            <a:endParaRPr lang="en-US"/>
          </a:p>
        </p:txBody>
      </p:sp>
    </p:spTree>
    <p:extLst>
      <p:ext uri="{BB962C8B-B14F-4D97-AF65-F5344CB8AC3E}">
        <p14:creationId xmlns:p14="http://schemas.microsoft.com/office/powerpoint/2010/main" val="176894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82BE59-1282-4E29-830A-84E680CD8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CAE74B-F290-4223-A2F5-ED6199E78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FCF61-2963-484F-A8DC-F990CA682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EAE30-2E49-4A49-BAA1-76FA9EE97131}" type="datetimeFigureOut">
              <a:rPr lang="en-US" smtClean="0"/>
              <a:t>5/2/2023</a:t>
            </a:fld>
            <a:endParaRPr lang="en-US"/>
          </a:p>
        </p:txBody>
      </p:sp>
      <p:sp>
        <p:nvSpPr>
          <p:cNvPr id="5" name="Footer Placeholder 4">
            <a:extLst>
              <a:ext uri="{FF2B5EF4-FFF2-40B4-BE49-F238E27FC236}">
                <a16:creationId xmlns:a16="http://schemas.microsoft.com/office/drawing/2014/main" id="{F5A50B91-6051-420F-888C-3597B80FF7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4327AF-BA90-4EB5-8CD6-22974FFD5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B7B30-2766-424B-9087-5D55EB0B7DF8}" type="slidenum">
              <a:rPr lang="en-US" smtClean="0"/>
              <a:t>‹#›</a:t>
            </a:fld>
            <a:endParaRPr lang="en-US"/>
          </a:p>
        </p:txBody>
      </p:sp>
    </p:spTree>
    <p:extLst>
      <p:ext uri="{BB962C8B-B14F-4D97-AF65-F5344CB8AC3E}">
        <p14:creationId xmlns:p14="http://schemas.microsoft.com/office/powerpoint/2010/main" val="892835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target.com/searchsecurity/definition/Hash-based-Message-Authentication-Code-HMA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C3AE-ACDF-4C9F-BCE4-D9E6B8963741}"/>
              </a:ext>
            </a:extLst>
          </p:cNvPr>
          <p:cNvSpPr>
            <a:spLocks noGrp="1"/>
          </p:cNvSpPr>
          <p:nvPr>
            <p:ph type="ctrTitle"/>
          </p:nvPr>
        </p:nvSpPr>
        <p:spPr/>
        <p:txBody>
          <a:bodyPr/>
          <a:lstStyle/>
          <a:p>
            <a:r>
              <a:rPr lang="en-US" dirty="0"/>
              <a:t>Unit IV</a:t>
            </a:r>
          </a:p>
        </p:txBody>
      </p:sp>
      <p:sp>
        <p:nvSpPr>
          <p:cNvPr id="3" name="Subtitle 2">
            <a:extLst>
              <a:ext uri="{FF2B5EF4-FFF2-40B4-BE49-F238E27FC236}">
                <a16:creationId xmlns:a16="http://schemas.microsoft.com/office/drawing/2014/main" id="{B1154D0F-5FCC-42D1-BADC-B8EA6F5914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246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7609F6-AAD2-4C51-B736-0417D554FBFE}"/>
              </a:ext>
            </a:extLst>
          </p:cNvPr>
          <p:cNvSpPr>
            <a:spLocks noGrp="1"/>
          </p:cNvSpPr>
          <p:nvPr>
            <p:ph idx="1"/>
          </p:nvPr>
        </p:nvSpPr>
        <p:spPr>
          <a:xfrm>
            <a:off x="549876" y="463031"/>
            <a:ext cx="4977713" cy="4949228"/>
          </a:xfrm>
        </p:spPr>
        <p:txBody>
          <a:bodyPr>
            <a:normAutofit fontScale="77500" lnSpcReduction="20000"/>
          </a:bodyPr>
          <a:lstStyle/>
          <a:p>
            <a:r>
              <a:rPr lang="en-US" dirty="0"/>
              <a:t>802.11 Protocols</a:t>
            </a:r>
          </a:p>
          <a:p>
            <a:pPr algn="just" fontAlgn="base"/>
            <a:r>
              <a:rPr lang="en-US" dirty="0"/>
              <a:t>Wi-Fi stands for Wireless Fidelity, and it is developed by an organization called IEEE (Institute of Electrical and Electronics Engineers) they set standards for the Wi-Fi system.</a:t>
            </a:r>
          </a:p>
          <a:p>
            <a:pPr algn="just" fontAlgn="base"/>
            <a:r>
              <a:rPr lang="en-US" dirty="0"/>
              <a:t>Each Wi-Fi network standard has two parameters :</a:t>
            </a:r>
          </a:p>
          <a:p>
            <a:pPr algn="just" fontAlgn="base"/>
            <a:r>
              <a:rPr lang="en-US" b="1" dirty="0"/>
              <a:t>Speed –</a:t>
            </a:r>
            <a:r>
              <a:rPr lang="en-US" dirty="0"/>
              <a:t> </a:t>
            </a:r>
            <a:br>
              <a:rPr lang="en-US" dirty="0"/>
            </a:br>
            <a:r>
              <a:rPr lang="en-US" dirty="0"/>
              <a:t>This is the data transfer rate of the network measured in Mbps (1 megabit per second).</a:t>
            </a:r>
          </a:p>
          <a:p>
            <a:pPr algn="just" fontAlgn="base"/>
            <a:r>
              <a:rPr lang="en-US" b="1" dirty="0"/>
              <a:t>Frequency –</a:t>
            </a:r>
            <a:r>
              <a:rPr lang="en-US" dirty="0"/>
              <a:t> </a:t>
            </a:r>
            <a:br>
              <a:rPr lang="en-US" dirty="0"/>
            </a:br>
            <a:r>
              <a:rPr lang="en-US" dirty="0"/>
              <a:t>On what radio frequency, the network is carried on. Two bands of frequency for Wi-Fi are 2.4 GHz and 5 GHz. In short, it is the frequency of radio wave that carries data.</a:t>
            </a:r>
          </a:p>
          <a:p>
            <a:endParaRPr lang="en-US" dirty="0"/>
          </a:p>
        </p:txBody>
      </p:sp>
      <p:sp>
        <p:nvSpPr>
          <p:cNvPr id="4" name="Rectangle 3">
            <a:extLst>
              <a:ext uri="{FF2B5EF4-FFF2-40B4-BE49-F238E27FC236}">
                <a16:creationId xmlns:a16="http://schemas.microsoft.com/office/drawing/2014/main" id="{057D9360-8413-4F84-9EA6-E68FD766F5CD}"/>
              </a:ext>
            </a:extLst>
          </p:cNvPr>
          <p:cNvSpPr/>
          <p:nvPr/>
        </p:nvSpPr>
        <p:spPr>
          <a:xfrm>
            <a:off x="887627" y="5412259"/>
            <a:ext cx="6096000" cy="923330"/>
          </a:xfrm>
          <a:prstGeom prst="rect">
            <a:avLst/>
          </a:prstGeom>
        </p:spPr>
        <p:txBody>
          <a:bodyPr>
            <a:spAutoFit/>
          </a:bodyPr>
          <a:lstStyle/>
          <a:p>
            <a:pPr fontAlgn="base"/>
            <a:r>
              <a:rPr lang="en-US" b="1" i="0" dirty="0">
                <a:effectLst/>
                <a:latin typeface="urw-din"/>
              </a:rPr>
              <a:t>IEEE 802.11 –</a:t>
            </a:r>
            <a:endParaRPr lang="en-US" b="0" i="0" dirty="0">
              <a:effectLst/>
              <a:latin typeface="urw-din"/>
            </a:endParaRPr>
          </a:p>
          <a:p>
            <a:pPr fontAlgn="base">
              <a:buFont typeface="+mj-lt"/>
              <a:buAutoNum type="arabicPeriod"/>
            </a:pPr>
            <a:r>
              <a:rPr lang="en-US" b="0" i="0" dirty="0">
                <a:effectLst/>
                <a:latin typeface="urw-din"/>
              </a:rPr>
              <a:t>It was developed in 1997.</a:t>
            </a:r>
          </a:p>
          <a:p>
            <a:pPr fontAlgn="base">
              <a:buFont typeface="+mj-lt"/>
              <a:buAutoNum type="arabicPeriod"/>
            </a:pPr>
            <a:r>
              <a:rPr lang="en-US" b="0" i="0" dirty="0">
                <a:effectLst/>
                <a:latin typeface="urw-din"/>
              </a:rPr>
              <a:t>Speed is about 2 Mbps (2 megabits per second)</a:t>
            </a:r>
          </a:p>
        </p:txBody>
      </p:sp>
      <p:graphicFrame>
        <p:nvGraphicFramePr>
          <p:cNvPr id="5" name="Table 4">
            <a:extLst>
              <a:ext uri="{FF2B5EF4-FFF2-40B4-BE49-F238E27FC236}">
                <a16:creationId xmlns:a16="http://schemas.microsoft.com/office/drawing/2014/main" id="{1FB4283D-0C38-43C7-8119-1AB6A6C175FE}"/>
              </a:ext>
            </a:extLst>
          </p:cNvPr>
          <p:cNvGraphicFramePr>
            <a:graphicFrameLocks noGrp="1"/>
          </p:cNvGraphicFramePr>
          <p:nvPr>
            <p:extLst>
              <p:ext uri="{D42A27DB-BD31-4B8C-83A1-F6EECF244321}">
                <p14:modId xmlns:p14="http://schemas.microsoft.com/office/powerpoint/2010/main" val="3960303859"/>
              </p:ext>
            </p:extLst>
          </p:nvPr>
        </p:nvGraphicFramePr>
        <p:xfrm>
          <a:off x="6290630" y="223771"/>
          <a:ext cx="5351494" cy="4781862"/>
        </p:xfrm>
        <a:graphic>
          <a:graphicData uri="http://schemas.openxmlformats.org/drawingml/2006/table">
            <a:tbl>
              <a:tblPr>
                <a:tableStyleId>{5940675A-B579-460E-94D1-54222C63F5DA}</a:tableStyleId>
              </a:tblPr>
              <a:tblGrid>
                <a:gridCol w="1420490">
                  <a:extLst>
                    <a:ext uri="{9D8B030D-6E8A-4147-A177-3AD203B41FA5}">
                      <a16:colId xmlns:a16="http://schemas.microsoft.com/office/drawing/2014/main" val="3060913007"/>
                    </a:ext>
                  </a:extLst>
                </a:gridCol>
                <a:gridCol w="1287266">
                  <a:extLst>
                    <a:ext uri="{9D8B030D-6E8A-4147-A177-3AD203B41FA5}">
                      <a16:colId xmlns:a16="http://schemas.microsoft.com/office/drawing/2014/main" val="1220998247"/>
                    </a:ext>
                  </a:extLst>
                </a:gridCol>
                <a:gridCol w="1238820">
                  <a:extLst>
                    <a:ext uri="{9D8B030D-6E8A-4147-A177-3AD203B41FA5}">
                      <a16:colId xmlns:a16="http://schemas.microsoft.com/office/drawing/2014/main" val="886200873"/>
                    </a:ext>
                  </a:extLst>
                </a:gridCol>
                <a:gridCol w="1404918">
                  <a:extLst>
                    <a:ext uri="{9D8B030D-6E8A-4147-A177-3AD203B41FA5}">
                      <a16:colId xmlns:a16="http://schemas.microsoft.com/office/drawing/2014/main" val="1669073662"/>
                    </a:ext>
                  </a:extLst>
                </a:gridCol>
              </a:tblGrid>
              <a:tr h="945358">
                <a:tc>
                  <a:txBody>
                    <a:bodyPr/>
                    <a:lstStyle/>
                    <a:p>
                      <a:pPr algn="ctr" fontAlgn="base"/>
                      <a:r>
                        <a:rPr lang="en-US" sz="1250" b="1" dirty="0">
                          <a:effectLst/>
                        </a:rPr>
                        <a:t>Version</a:t>
                      </a:r>
                    </a:p>
                  </a:txBody>
                  <a:tcPr marL="76200" marR="76200" marT="106680" marB="106680" anchor="ctr"/>
                </a:tc>
                <a:tc>
                  <a:txBody>
                    <a:bodyPr/>
                    <a:lstStyle/>
                    <a:p>
                      <a:pPr algn="ctr" fontAlgn="base"/>
                      <a:r>
                        <a:rPr lang="en-US" sz="1250" b="1" dirty="0">
                          <a:effectLst/>
                        </a:rPr>
                        <a:t>Introduced in</a:t>
                      </a:r>
                    </a:p>
                  </a:txBody>
                  <a:tcPr marL="76200" marR="76200" marT="106680" marB="106680" anchor="ctr"/>
                </a:tc>
                <a:tc>
                  <a:txBody>
                    <a:bodyPr/>
                    <a:lstStyle/>
                    <a:p>
                      <a:pPr algn="ctr" fontAlgn="base"/>
                      <a:r>
                        <a:rPr lang="en-US" sz="1250" b="1" dirty="0">
                          <a:effectLst/>
                        </a:rPr>
                        <a:t>Frequency band used</a:t>
                      </a:r>
                    </a:p>
                  </a:txBody>
                  <a:tcPr marL="76200" marR="76200" marT="106680" marB="106680" anchor="ctr"/>
                </a:tc>
                <a:tc>
                  <a:txBody>
                    <a:bodyPr/>
                    <a:lstStyle/>
                    <a:p>
                      <a:pPr algn="ctr" fontAlgn="base"/>
                      <a:r>
                        <a:rPr lang="en-US" sz="1250" b="1" dirty="0">
                          <a:effectLst/>
                        </a:rPr>
                        <a:t>Maximum speed provided</a:t>
                      </a:r>
                    </a:p>
                  </a:txBody>
                  <a:tcPr marL="76200" marR="76200" marT="106680" marB="106680" anchor="ctr"/>
                </a:tc>
                <a:extLst>
                  <a:ext uri="{0D108BD9-81ED-4DB2-BD59-A6C34878D82A}">
                    <a16:rowId xmlns:a16="http://schemas.microsoft.com/office/drawing/2014/main" val="1692839777"/>
                  </a:ext>
                </a:extLst>
              </a:tr>
              <a:tr h="486447">
                <a:tc>
                  <a:txBody>
                    <a:bodyPr/>
                    <a:lstStyle/>
                    <a:p>
                      <a:pPr algn="ctr" fontAlgn="base"/>
                      <a:r>
                        <a:rPr lang="en-US" sz="1250">
                          <a:effectLst/>
                        </a:rPr>
                        <a:t>IEEE 802.11a</a:t>
                      </a:r>
                      <a:endParaRPr lang="en-US" sz="1250" b="0">
                        <a:effectLst/>
                      </a:endParaRPr>
                    </a:p>
                  </a:txBody>
                  <a:tcPr marL="76200" marR="76200" marT="106680" marB="106680" anchor="ctr"/>
                </a:tc>
                <a:tc>
                  <a:txBody>
                    <a:bodyPr/>
                    <a:lstStyle/>
                    <a:p>
                      <a:pPr algn="ctr" fontAlgn="base"/>
                      <a:r>
                        <a:rPr lang="en-US" sz="1250">
                          <a:effectLst/>
                        </a:rPr>
                        <a:t>1999</a:t>
                      </a:r>
                      <a:endParaRPr lang="en-US" sz="1250" b="0">
                        <a:effectLst/>
                      </a:endParaRPr>
                    </a:p>
                  </a:txBody>
                  <a:tcPr marL="76200" marR="76200" marT="106680" marB="106680" anchor="ctr"/>
                </a:tc>
                <a:tc>
                  <a:txBody>
                    <a:bodyPr/>
                    <a:lstStyle/>
                    <a:p>
                      <a:pPr algn="ctr" fontAlgn="base"/>
                      <a:r>
                        <a:rPr lang="en-US" sz="1250">
                          <a:effectLst/>
                        </a:rPr>
                        <a:t>5 GHz</a:t>
                      </a:r>
                      <a:endParaRPr lang="en-US" sz="1250" b="0">
                        <a:effectLst/>
                      </a:endParaRPr>
                    </a:p>
                  </a:txBody>
                  <a:tcPr marL="76200" marR="76200" marT="106680" marB="106680" anchor="ctr"/>
                </a:tc>
                <a:tc>
                  <a:txBody>
                    <a:bodyPr/>
                    <a:lstStyle/>
                    <a:p>
                      <a:pPr algn="ctr" fontAlgn="base"/>
                      <a:r>
                        <a:rPr lang="en-US" sz="1250">
                          <a:effectLst/>
                        </a:rPr>
                        <a:t>54 Mbps</a:t>
                      </a:r>
                      <a:endParaRPr lang="en-US" sz="1250" b="0">
                        <a:effectLst/>
                      </a:endParaRPr>
                    </a:p>
                  </a:txBody>
                  <a:tcPr marL="76200" marR="76200" marT="106680" marB="106680" anchor="ctr"/>
                </a:tc>
                <a:extLst>
                  <a:ext uri="{0D108BD9-81ED-4DB2-BD59-A6C34878D82A}">
                    <a16:rowId xmlns:a16="http://schemas.microsoft.com/office/drawing/2014/main" val="2494774935"/>
                  </a:ext>
                </a:extLst>
              </a:tr>
              <a:tr h="486447">
                <a:tc>
                  <a:txBody>
                    <a:bodyPr/>
                    <a:lstStyle/>
                    <a:p>
                      <a:pPr algn="ctr" fontAlgn="base"/>
                      <a:r>
                        <a:rPr lang="en-US" sz="1250">
                          <a:effectLst/>
                        </a:rPr>
                        <a:t>IEEE 802.11b</a:t>
                      </a:r>
                      <a:endParaRPr lang="en-US" sz="1250" b="0">
                        <a:effectLst/>
                      </a:endParaRPr>
                    </a:p>
                  </a:txBody>
                  <a:tcPr marL="76200" marR="76200" marT="106680" marB="106680" anchor="ctr"/>
                </a:tc>
                <a:tc>
                  <a:txBody>
                    <a:bodyPr/>
                    <a:lstStyle/>
                    <a:p>
                      <a:pPr algn="ctr" fontAlgn="base"/>
                      <a:r>
                        <a:rPr lang="en-US" sz="1250" dirty="0">
                          <a:effectLst/>
                        </a:rPr>
                        <a:t>1999</a:t>
                      </a:r>
                      <a:endParaRPr lang="en-US" sz="1250" b="0" dirty="0">
                        <a:effectLst/>
                      </a:endParaRPr>
                    </a:p>
                  </a:txBody>
                  <a:tcPr marL="76200" marR="76200" marT="106680" marB="106680" anchor="ctr"/>
                </a:tc>
                <a:tc>
                  <a:txBody>
                    <a:bodyPr/>
                    <a:lstStyle/>
                    <a:p>
                      <a:pPr algn="ctr" fontAlgn="base"/>
                      <a:r>
                        <a:rPr lang="en-US" sz="1250">
                          <a:effectLst/>
                        </a:rPr>
                        <a:t>2.4 GHz</a:t>
                      </a:r>
                      <a:endParaRPr lang="en-US" sz="1250" b="0">
                        <a:effectLst/>
                      </a:endParaRPr>
                    </a:p>
                  </a:txBody>
                  <a:tcPr marL="76200" marR="76200" marT="106680" marB="106680" anchor="ctr"/>
                </a:tc>
                <a:tc>
                  <a:txBody>
                    <a:bodyPr/>
                    <a:lstStyle/>
                    <a:p>
                      <a:pPr algn="ctr" fontAlgn="base"/>
                      <a:r>
                        <a:rPr lang="en-US" sz="1250">
                          <a:effectLst/>
                        </a:rPr>
                        <a:t>11 Mbps</a:t>
                      </a:r>
                      <a:endParaRPr lang="en-US" sz="1250" b="0">
                        <a:effectLst/>
                      </a:endParaRPr>
                    </a:p>
                  </a:txBody>
                  <a:tcPr marL="76200" marR="76200" marT="106680" marB="106680" anchor="ctr"/>
                </a:tc>
                <a:extLst>
                  <a:ext uri="{0D108BD9-81ED-4DB2-BD59-A6C34878D82A}">
                    <a16:rowId xmlns:a16="http://schemas.microsoft.com/office/drawing/2014/main" val="4206745524"/>
                  </a:ext>
                </a:extLst>
              </a:tr>
              <a:tr h="486447">
                <a:tc>
                  <a:txBody>
                    <a:bodyPr/>
                    <a:lstStyle/>
                    <a:p>
                      <a:pPr algn="ctr" fontAlgn="base"/>
                      <a:r>
                        <a:rPr lang="en-US" sz="1250" dirty="0">
                          <a:effectLst/>
                        </a:rPr>
                        <a:t>IEEE 802.11g</a:t>
                      </a:r>
                      <a:endParaRPr lang="en-US" sz="1250" b="0" dirty="0">
                        <a:effectLst/>
                      </a:endParaRPr>
                    </a:p>
                  </a:txBody>
                  <a:tcPr marL="76200" marR="76200" marT="106680" marB="106680" anchor="ctr"/>
                </a:tc>
                <a:tc>
                  <a:txBody>
                    <a:bodyPr/>
                    <a:lstStyle/>
                    <a:p>
                      <a:pPr algn="ctr" fontAlgn="base"/>
                      <a:r>
                        <a:rPr lang="en-US" sz="1250" dirty="0">
                          <a:effectLst/>
                        </a:rPr>
                        <a:t>2003</a:t>
                      </a:r>
                      <a:endParaRPr lang="en-US" sz="1250" b="0" dirty="0">
                        <a:effectLst/>
                      </a:endParaRPr>
                    </a:p>
                  </a:txBody>
                  <a:tcPr marL="76200" marR="76200" marT="106680" marB="106680" anchor="ctr"/>
                </a:tc>
                <a:tc>
                  <a:txBody>
                    <a:bodyPr/>
                    <a:lstStyle/>
                    <a:p>
                      <a:pPr algn="ctr" fontAlgn="base"/>
                      <a:r>
                        <a:rPr lang="en-US" sz="1250">
                          <a:effectLst/>
                        </a:rPr>
                        <a:t>2.4 GHz</a:t>
                      </a:r>
                      <a:endParaRPr lang="en-US" sz="1250" b="0">
                        <a:effectLst/>
                      </a:endParaRPr>
                    </a:p>
                  </a:txBody>
                  <a:tcPr marL="76200" marR="76200" marT="106680" marB="106680" anchor="ctr"/>
                </a:tc>
                <a:tc>
                  <a:txBody>
                    <a:bodyPr/>
                    <a:lstStyle/>
                    <a:p>
                      <a:pPr algn="ctr" fontAlgn="base"/>
                      <a:r>
                        <a:rPr lang="en-US" sz="1250">
                          <a:effectLst/>
                        </a:rPr>
                        <a:t>54 Mbps</a:t>
                      </a:r>
                      <a:endParaRPr lang="en-US" sz="1250" b="0">
                        <a:effectLst/>
                      </a:endParaRPr>
                    </a:p>
                  </a:txBody>
                  <a:tcPr marL="76200" marR="76200" marT="106680" marB="106680" anchor="ctr"/>
                </a:tc>
                <a:extLst>
                  <a:ext uri="{0D108BD9-81ED-4DB2-BD59-A6C34878D82A}">
                    <a16:rowId xmlns:a16="http://schemas.microsoft.com/office/drawing/2014/main" val="206756056"/>
                  </a:ext>
                </a:extLst>
              </a:tr>
              <a:tr h="945358">
                <a:tc>
                  <a:txBody>
                    <a:bodyPr/>
                    <a:lstStyle/>
                    <a:p>
                      <a:pPr algn="ctr" fontAlgn="base"/>
                      <a:r>
                        <a:rPr lang="en-US" sz="1250">
                          <a:effectLst/>
                        </a:rPr>
                        <a:t>IEEE 802.11n</a:t>
                      </a:r>
                      <a:endParaRPr lang="en-US" sz="1250" b="0">
                        <a:effectLst/>
                      </a:endParaRPr>
                    </a:p>
                  </a:txBody>
                  <a:tcPr marL="76200" marR="76200" marT="106680" marB="106680" anchor="ctr"/>
                </a:tc>
                <a:tc>
                  <a:txBody>
                    <a:bodyPr/>
                    <a:lstStyle/>
                    <a:p>
                      <a:pPr algn="ctr" fontAlgn="base"/>
                      <a:r>
                        <a:rPr lang="en-US" sz="1250" dirty="0">
                          <a:effectLst/>
                        </a:rPr>
                        <a:t>2009</a:t>
                      </a:r>
                      <a:endParaRPr lang="en-US" sz="1250" b="0" dirty="0">
                        <a:effectLst/>
                      </a:endParaRPr>
                    </a:p>
                  </a:txBody>
                  <a:tcPr marL="76200" marR="76200" marT="106680" marB="106680" anchor="ctr"/>
                </a:tc>
                <a:tc>
                  <a:txBody>
                    <a:bodyPr/>
                    <a:lstStyle/>
                    <a:p>
                      <a:pPr algn="ctr" fontAlgn="base"/>
                      <a:r>
                        <a:rPr lang="en-US" sz="1250">
                          <a:effectLst/>
                        </a:rPr>
                        <a:t>Both 2.4 GHz and 5 GHz</a:t>
                      </a:r>
                      <a:endParaRPr lang="en-US" sz="1250" b="0">
                        <a:effectLst/>
                      </a:endParaRPr>
                    </a:p>
                  </a:txBody>
                  <a:tcPr marL="76200" marR="76200" marT="106680" marB="106680" anchor="ctr"/>
                </a:tc>
                <a:tc>
                  <a:txBody>
                    <a:bodyPr/>
                    <a:lstStyle/>
                    <a:p>
                      <a:pPr algn="ctr" fontAlgn="base"/>
                      <a:r>
                        <a:rPr lang="en-US" sz="1250">
                          <a:effectLst/>
                        </a:rPr>
                        <a:t>600 Mbps</a:t>
                      </a:r>
                      <a:endParaRPr lang="en-US" sz="1250" b="0">
                        <a:effectLst/>
                      </a:endParaRPr>
                    </a:p>
                  </a:txBody>
                  <a:tcPr marL="76200" marR="76200" marT="106680" marB="106680" anchor="ctr"/>
                </a:tc>
                <a:extLst>
                  <a:ext uri="{0D108BD9-81ED-4DB2-BD59-A6C34878D82A}">
                    <a16:rowId xmlns:a16="http://schemas.microsoft.com/office/drawing/2014/main" val="2415378913"/>
                  </a:ext>
                </a:extLst>
              </a:tr>
              <a:tr h="486447">
                <a:tc>
                  <a:txBody>
                    <a:bodyPr/>
                    <a:lstStyle/>
                    <a:p>
                      <a:pPr algn="ctr" fontAlgn="base"/>
                      <a:r>
                        <a:rPr lang="en-US" sz="1250">
                          <a:effectLst/>
                        </a:rPr>
                        <a:t>IEEE 802.11ac</a:t>
                      </a:r>
                      <a:endParaRPr lang="en-US" sz="1250" b="0">
                        <a:effectLst/>
                      </a:endParaRPr>
                    </a:p>
                  </a:txBody>
                  <a:tcPr marL="76200" marR="76200" marT="106680" marB="106680" anchor="ctr"/>
                </a:tc>
                <a:tc>
                  <a:txBody>
                    <a:bodyPr/>
                    <a:lstStyle/>
                    <a:p>
                      <a:pPr algn="ctr" fontAlgn="base"/>
                      <a:r>
                        <a:rPr lang="en-US" sz="1250">
                          <a:effectLst/>
                        </a:rPr>
                        <a:t> 2013 </a:t>
                      </a:r>
                      <a:endParaRPr lang="en-US" sz="1250" b="0">
                        <a:effectLst/>
                      </a:endParaRPr>
                    </a:p>
                  </a:txBody>
                  <a:tcPr marL="76200" marR="76200" marT="106680" marB="106680" anchor="ctr"/>
                </a:tc>
                <a:tc>
                  <a:txBody>
                    <a:bodyPr/>
                    <a:lstStyle/>
                    <a:p>
                      <a:pPr algn="ctr" fontAlgn="base"/>
                      <a:r>
                        <a:rPr lang="en-US" sz="1250">
                          <a:effectLst/>
                        </a:rPr>
                        <a:t>5 GHz</a:t>
                      </a:r>
                      <a:endParaRPr lang="en-US" sz="1250" b="0">
                        <a:effectLst/>
                      </a:endParaRPr>
                    </a:p>
                  </a:txBody>
                  <a:tcPr marL="76200" marR="76200" marT="106680" marB="106680" anchor="ctr"/>
                </a:tc>
                <a:tc>
                  <a:txBody>
                    <a:bodyPr/>
                    <a:lstStyle/>
                    <a:p>
                      <a:pPr algn="ctr" fontAlgn="base"/>
                      <a:r>
                        <a:rPr lang="en-US" sz="1250">
                          <a:effectLst/>
                        </a:rPr>
                        <a:t>1.3 Gbps</a:t>
                      </a:r>
                      <a:endParaRPr lang="en-US" sz="1250" b="0">
                        <a:effectLst/>
                      </a:endParaRPr>
                    </a:p>
                  </a:txBody>
                  <a:tcPr marL="76200" marR="76200" marT="106680" marB="106680" anchor="ctr"/>
                </a:tc>
                <a:extLst>
                  <a:ext uri="{0D108BD9-81ED-4DB2-BD59-A6C34878D82A}">
                    <a16:rowId xmlns:a16="http://schemas.microsoft.com/office/drawing/2014/main" val="572324786"/>
                  </a:ext>
                </a:extLst>
              </a:tr>
              <a:tr h="945358">
                <a:tc>
                  <a:txBody>
                    <a:bodyPr/>
                    <a:lstStyle/>
                    <a:p>
                      <a:pPr algn="ctr" fontAlgn="base"/>
                      <a:r>
                        <a:rPr lang="en-US" sz="1250">
                          <a:effectLst/>
                        </a:rPr>
                        <a:t>IEEE 802.11ax</a:t>
                      </a:r>
                      <a:endParaRPr lang="en-US" sz="1250" b="0">
                        <a:effectLst/>
                      </a:endParaRPr>
                    </a:p>
                  </a:txBody>
                  <a:tcPr marL="76200" marR="76200" marT="106680" marB="106680" anchor="ctr"/>
                </a:tc>
                <a:tc>
                  <a:txBody>
                    <a:bodyPr/>
                    <a:lstStyle/>
                    <a:p>
                      <a:pPr algn="ctr" fontAlgn="base"/>
                      <a:r>
                        <a:rPr lang="en-US" sz="1250">
                          <a:effectLst/>
                        </a:rPr>
                        <a:t>2019</a:t>
                      </a:r>
                      <a:endParaRPr lang="en-US" sz="1250" b="0">
                        <a:effectLst/>
                      </a:endParaRPr>
                    </a:p>
                  </a:txBody>
                  <a:tcPr marL="76200" marR="76200" marT="106680" marB="106680" anchor="ctr"/>
                </a:tc>
                <a:tc>
                  <a:txBody>
                    <a:bodyPr/>
                    <a:lstStyle/>
                    <a:p>
                      <a:pPr algn="ctr" fontAlgn="base"/>
                      <a:r>
                        <a:rPr lang="en-US" sz="1250">
                          <a:effectLst/>
                        </a:rPr>
                        <a:t>Both 2.4 GHz and 5 GHz</a:t>
                      </a:r>
                      <a:endParaRPr lang="en-US" sz="1250" b="0">
                        <a:effectLst/>
                      </a:endParaRPr>
                    </a:p>
                  </a:txBody>
                  <a:tcPr marL="76200" marR="76200" marT="106680" marB="106680" anchor="ctr"/>
                </a:tc>
                <a:tc>
                  <a:txBody>
                    <a:bodyPr/>
                    <a:lstStyle/>
                    <a:p>
                      <a:pPr algn="ctr" fontAlgn="base"/>
                      <a:r>
                        <a:rPr lang="en-US" sz="1250" dirty="0">
                          <a:effectLst/>
                        </a:rPr>
                        <a:t>Up to 10 Gbps</a:t>
                      </a:r>
                      <a:endParaRPr lang="en-US" sz="1250" b="0" dirty="0">
                        <a:effectLst/>
                      </a:endParaRPr>
                    </a:p>
                  </a:txBody>
                  <a:tcPr marL="76200" marR="76200" marT="106680" marB="106680" anchor="ctr"/>
                </a:tc>
                <a:extLst>
                  <a:ext uri="{0D108BD9-81ED-4DB2-BD59-A6C34878D82A}">
                    <a16:rowId xmlns:a16="http://schemas.microsoft.com/office/drawing/2014/main" val="287911340"/>
                  </a:ext>
                </a:extLst>
              </a:tr>
            </a:tbl>
          </a:graphicData>
        </a:graphic>
      </p:graphicFrame>
    </p:spTree>
    <p:extLst>
      <p:ext uri="{BB962C8B-B14F-4D97-AF65-F5344CB8AC3E}">
        <p14:creationId xmlns:p14="http://schemas.microsoft.com/office/powerpoint/2010/main" val="3364329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1D1DCC-D6B9-4A3E-BC77-65CC0C36E99F}"/>
              </a:ext>
            </a:extLst>
          </p:cNvPr>
          <p:cNvPicPr>
            <a:picLocks noChangeAspect="1"/>
          </p:cNvPicPr>
          <p:nvPr/>
        </p:nvPicPr>
        <p:blipFill>
          <a:blip r:embed="rId2"/>
          <a:stretch>
            <a:fillRect/>
          </a:stretch>
        </p:blipFill>
        <p:spPr>
          <a:xfrm>
            <a:off x="5294871" y="4370787"/>
            <a:ext cx="6336957" cy="2361126"/>
          </a:xfrm>
          <a:prstGeom prst="rect">
            <a:avLst/>
          </a:prstGeom>
        </p:spPr>
      </p:pic>
      <p:pic>
        <p:nvPicPr>
          <p:cNvPr id="8" name="Picture 7">
            <a:extLst>
              <a:ext uri="{FF2B5EF4-FFF2-40B4-BE49-F238E27FC236}">
                <a16:creationId xmlns:a16="http://schemas.microsoft.com/office/drawing/2014/main" id="{320E966F-C4DD-46ED-8E25-86D11019F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165" y="126087"/>
            <a:ext cx="5184333" cy="5271955"/>
          </a:xfrm>
          <a:prstGeom prst="rect">
            <a:avLst/>
          </a:prstGeom>
        </p:spPr>
      </p:pic>
      <p:sp>
        <p:nvSpPr>
          <p:cNvPr id="9" name="Freeform: Shape 8">
            <a:extLst>
              <a:ext uri="{FF2B5EF4-FFF2-40B4-BE49-F238E27FC236}">
                <a16:creationId xmlns:a16="http://schemas.microsoft.com/office/drawing/2014/main" id="{74206C48-A5B9-4BA0-BBF4-F6D999DA7E25}"/>
              </a:ext>
            </a:extLst>
          </p:cNvPr>
          <p:cNvSpPr/>
          <p:nvPr/>
        </p:nvSpPr>
        <p:spPr>
          <a:xfrm>
            <a:off x="2957384" y="5346357"/>
            <a:ext cx="2932670" cy="819139"/>
          </a:xfrm>
          <a:custGeom>
            <a:avLst/>
            <a:gdLst>
              <a:gd name="connsiteX0" fmla="*/ 0 w 2932670"/>
              <a:gd name="connsiteY0" fmla="*/ 0 h 819139"/>
              <a:gd name="connsiteX1" fmla="*/ 551935 w 2932670"/>
              <a:gd name="connsiteY1" fmla="*/ 749643 h 819139"/>
              <a:gd name="connsiteX2" fmla="*/ 2932670 w 2932670"/>
              <a:gd name="connsiteY2" fmla="*/ 741405 h 819139"/>
            </a:gdLst>
            <a:ahLst/>
            <a:cxnLst>
              <a:cxn ang="0">
                <a:pos x="connsiteX0" y="connsiteY0"/>
              </a:cxn>
              <a:cxn ang="0">
                <a:pos x="connsiteX1" y="connsiteY1"/>
              </a:cxn>
              <a:cxn ang="0">
                <a:pos x="connsiteX2" y="connsiteY2"/>
              </a:cxn>
            </a:cxnLst>
            <a:rect l="l" t="t" r="r" b="b"/>
            <a:pathLst>
              <a:path w="2932670" h="819139">
                <a:moveTo>
                  <a:pt x="0" y="0"/>
                </a:moveTo>
                <a:cubicBezTo>
                  <a:pt x="31578" y="313038"/>
                  <a:pt x="63157" y="626076"/>
                  <a:pt x="551935" y="749643"/>
                </a:cubicBezTo>
                <a:cubicBezTo>
                  <a:pt x="1040713" y="873210"/>
                  <a:pt x="1986691" y="807307"/>
                  <a:pt x="2932670" y="741405"/>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pic>
        <p:nvPicPr>
          <p:cNvPr id="12" name="Picture 11">
            <a:extLst>
              <a:ext uri="{FF2B5EF4-FFF2-40B4-BE49-F238E27FC236}">
                <a16:creationId xmlns:a16="http://schemas.microsoft.com/office/drawing/2014/main" id="{1CB610BB-1A86-4094-AF7D-50925A30D19F}"/>
              </a:ext>
            </a:extLst>
          </p:cNvPr>
          <p:cNvPicPr>
            <a:picLocks noChangeAspect="1"/>
          </p:cNvPicPr>
          <p:nvPr/>
        </p:nvPicPr>
        <p:blipFill rotWithShape="1">
          <a:blip r:embed="rId4"/>
          <a:srcRect l="26968"/>
          <a:stretch/>
        </p:blipFill>
        <p:spPr>
          <a:xfrm>
            <a:off x="5354593" y="3508179"/>
            <a:ext cx="2026509" cy="985793"/>
          </a:xfrm>
          <a:prstGeom prst="rect">
            <a:avLst/>
          </a:prstGeom>
        </p:spPr>
      </p:pic>
      <p:sp>
        <p:nvSpPr>
          <p:cNvPr id="13" name="Rectangle 12">
            <a:extLst>
              <a:ext uri="{FF2B5EF4-FFF2-40B4-BE49-F238E27FC236}">
                <a16:creationId xmlns:a16="http://schemas.microsoft.com/office/drawing/2014/main" id="{4395FB8E-6EB6-4651-9C3C-76EE3A5B329B}"/>
              </a:ext>
            </a:extLst>
          </p:cNvPr>
          <p:cNvSpPr/>
          <p:nvPr/>
        </p:nvSpPr>
        <p:spPr>
          <a:xfrm>
            <a:off x="5859835" y="314102"/>
            <a:ext cx="6096000" cy="2893100"/>
          </a:xfrm>
          <a:prstGeom prst="rect">
            <a:avLst/>
          </a:prstGeom>
        </p:spPr>
        <p:txBody>
          <a:bodyPr>
            <a:spAutoFit/>
          </a:bodyPr>
          <a:lstStyle/>
          <a:p>
            <a:r>
              <a:rPr lang="en-US" sz="1400" b="0" i="0" dirty="0">
                <a:solidFill>
                  <a:srgbClr val="000000"/>
                </a:solidFill>
                <a:effectLst/>
                <a:latin typeface="Arial" panose="020B0604020202020204" pitchFamily="34" charset="0"/>
              </a:rPr>
              <a:t>IEEE 802.11 is a set of protocols and standards for executing WLAN (wireless local area network) computer communication in the 5, 3.6, and 2.4 GHz frequency bands.</a:t>
            </a:r>
          </a:p>
          <a:p>
            <a:r>
              <a:rPr lang="en-US" sz="1400" b="0" i="0" dirty="0">
                <a:solidFill>
                  <a:srgbClr val="000000"/>
                </a:solidFill>
                <a:effectLst/>
                <a:latin typeface="Arial" panose="020B0604020202020204" pitchFamily="34" charset="0"/>
              </a:rPr>
              <a:t>They're made and maintained by the IEEE 802 or the IEEE LAN/MAN Standards Committee. IEEE 802.11-2007 is the latest base version of this standard. What's more, the 802.11 family is composed of a volume of airborne modulation methods that utilize identical and basic protocol.</a:t>
            </a:r>
          </a:p>
          <a:p>
            <a:r>
              <a:rPr lang="en-US" sz="1400" b="0" i="0" dirty="0">
                <a:solidFill>
                  <a:srgbClr val="000000"/>
                </a:solidFill>
                <a:effectLst/>
                <a:latin typeface="Arial" panose="020B0604020202020204" pitchFamily="34" charset="0"/>
              </a:rPr>
              <a:t>The most ubiquitous and widely used versions of this standard are the 802.11g and 802.11b protocols, which were improvements to the earliest standard.</a:t>
            </a:r>
          </a:p>
          <a:p>
            <a:r>
              <a:rPr lang="en-US" sz="1400" b="0" i="0" dirty="0">
                <a:solidFill>
                  <a:srgbClr val="000000"/>
                </a:solidFill>
                <a:effectLst/>
                <a:latin typeface="Arial" panose="020B0604020202020204" pitchFamily="34" charset="0"/>
              </a:rPr>
              <a:t>Meanwhile, the first wireless networking standard is the aforementioned 802.11-1997 as well. Regardless the most widely accepted one was the 802.11b, which was then followed by 802.11g and 802.11n.</a:t>
            </a:r>
          </a:p>
        </p:txBody>
      </p:sp>
    </p:spTree>
    <p:extLst>
      <p:ext uri="{BB962C8B-B14F-4D97-AF65-F5344CB8AC3E}">
        <p14:creationId xmlns:p14="http://schemas.microsoft.com/office/powerpoint/2010/main" val="191329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2E50-749A-4301-B89B-1CA3DF53A43F}"/>
              </a:ext>
            </a:extLst>
          </p:cNvPr>
          <p:cNvSpPr>
            <a:spLocks noGrp="1"/>
          </p:cNvSpPr>
          <p:nvPr>
            <p:ph type="title"/>
          </p:nvPr>
        </p:nvSpPr>
        <p:spPr/>
        <p:txBody>
          <a:bodyPr/>
          <a:lstStyle/>
          <a:p>
            <a:r>
              <a:rPr lang="en-US" dirty="0"/>
              <a:t>WAP Security issues</a:t>
            </a:r>
          </a:p>
        </p:txBody>
      </p:sp>
      <p:sp>
        <p:nvSpPr>
          <p:cNvPr id="3" name="Content Placeholder 2">
            <a:extLst>
              <a:ext uri="{FF2B5EF4-FFF2-40B4-BE49-F238E27FC236}">
                <a16:creationId xmlns:a16="http://schemas.microsoft.com/office/drawing/2014/main" id="{2591298D-3034-4E70-8CA0-7701B0181B98}"/>
              </a:ext>
            </a:extLst>
          </p:cNvPr>
          <p:cNvSpPr>
            <a:spLocks noGrp="1"/>
          </p:cNvSpPr>
          <p:nvPr>
            <p:ph idx="1"/>
          </p:nvPr>
        </p:nvSpPr>
        <p:spPr>
          <a:xfrm>
            <a:off x="838200" y="1825625"/>
            <a:ext cx="7881594" cy="2985272"/>
          </a:xfrm>
        </p:spPr>
        <p:txBody>
          <a:bodyPr>
            <a:normAutofit fontScale="92500" lnSpcReduction="10000"/>
          </a:bodyPr>
          <a:lstStyle/>
          <a:p>
            <a:pPr algn="just"/>
            <a:r>
              <a:rPr lang="en-US" sz="1800" dirty="0"/>
              <a:t>Wireless access points are easy to install. As a result, many individuals within companies have taken it upon themselves to set up an authorized access point, without informing the network administrator. Typically, these access points are not protected, which means they can be used by an attacker just as they can by a valid user.</a:t>
            </a:r>
          </a:p>
          <a:p>
            <a:pPr algn="just"/>
            <a:r>
              <a:rPr lang="en-US" sz="1800" dirty="0"/>
              <a:t>Rogue access points can also be used to lure valid users away from their corporate network. If an attacker can set up an access point with a stronger signal than the valid one, the target’s computer automatically connects to the attacker’s AP.</a:t>
            </a:r>
          </a:p>
          <a:p>
            <a:pPr algn="just"/>
            <a:r>
              <a:rPr lang="en-US" sz="1800" dirty="0"/>
              <a:t>When a computer connects to an access point, it generally stores the details of that connection locally. The next time the computer is turned on, the wireless network card immediately looks for the connection and re-establishes the connection – without user intervention.</a:t>
            </a:r>
          </a:p>
        </p:txBody>
      </p:sp>
      <p:pic>
        <p:nvPicPr>
          <p:cNvPr id="4" name="Picture 3">
            <a:extLst>
              <a:ext uri="{FF2B5EF4-FFF2-40B4-BE49-F238E27FC236}">
                <a16:creationId xmlns:a16="http://schemas.microsoft.com/office/drawing/2014/main" id="{139D5829-7768-E695-B14C-B0C9E4250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8502" y="1825625"/>
            <a:ext cx="2185298" cy="2727956"/>
          </a:xfrm>
          <a:prstGeom prst="rect">
            <a:avLst/>
          </a:prstGeom>
        </p:spPr>
      </p:pic>
    </p:spTree>
    <p:extLst>
      <p:ext uri="{BB962C8B-B14F-4D97-AF65-F5344CB8AC3E}">
        <p14:creationId xmlns:p14="http://schemas.microsoft.com/office/powerpoint/2010/main" val="3510701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1986-B3D0-4184-BA26-7090F8092DF9}"/>
              </a:ext>
            </a:extLst>
          </p:cNvPr>
          <p:cNvSpPr>
            <a:spLocks noGrp="1"/>
          </p:cNvSpPr>
          <p:nvPr>
            <p:ph type="title"/>
          </p:nvPr>
        </p:nvSpPr>
        <p:spPr/>
        <p:txBody>
          <a:bodyPr/>
          <a:lstStyle/>
          <a:p>
            <a:r>
              <a:rPr lang="fr-FR" dirty="0"/>
              <a:t>Difference - Promiscuous vs. Monitor Mode</a:t>
            </a:r>
            <a:endParaRPr lang="en-US" dirty="0"/>
          </a:p>
        </p:txBody>
      </p:sp>
      <p:sp>
        <p:nvSpPr>
          <p:cNvPr id="3" name="Content Placeholder 2">
            <a:extLst>
              <a:ext uri="{FF2B5EF4-FFF2-40B4-BE49-F238E27FC236}">
                <a16:creationId xmlns:a16="http://schemas.microsoft.com/office/drawing/2014/main" id="{E2C392B6-DEFB-44BA-8E86-2DCC2DA2BFBC}"/>
              </a:ext>
            </a:extLst>
          </p:cNvPr>
          <p:cNvSpPr>
            <a:spLocks noGrp="1"/>
          </p:cNvSpPr>
          <p:nvPr>
            <p:ph idx="1"/>
          </p:nvPr>
        </p:nvSpPr>
        <p:spPr/>
        <p:txBody>
          <a:bodyPr>
            <a:normAutofit/>
          </a:bodyPr>
          <a:lstStyle/>
          <a:p>
            <a:r>
              <a:rPr lang="en-US" sz="1600" dirty="0"/>
              <a:t>Monitor mode (RFMON) enables a wireless NIC to capture packets without associating with an access point or ad-hoc network. This is desirable in that you can choose to "monitor" a specific channel, and you need never transmit any packets.</a:t>
            </a:r>
          </a:p>
          <a:p>
            <a:r>
              <a:rPr lang="en-US" sz="1600" dirty="0"/>
              <a:t>Promiscuous mode allows you to view all wireless packets on a network to which you have associated. The need to associate means that you must have some means of authenticating yourself with an access point. In promiscuous mode, you will not see packets until you have associated. </a:t>
            </a:r>
          </a:p>
          <a:p>
            <a:endParaRPr lang="en-US" sz="1600" dirty="0"/>
          </a:p>
          <a:p>
            <a:r>
              <a:rPr lang="en-US" sz="1600" dirty="0"/>
              <a:t>In monitor mode the SSID filter mentioned above is disabled and all packets of all SSIDs from the currently selected channel are captured.</a:t>
            </a:r>
            <a:br>
              <a:rPr lang="en-US" sz="1600" dirty="0"/>
            </a:br>
            <a:br>
              <a:rPr lang="en-US" sz="1600" dirty="0"/>
            </a:br>
            <a:r>
              <a:rPr lang="en-US" sz="1600" dirty="0"/>
              <a:t>Even in promiscuous mode, an 802.11 adapter will only supply packets to the host of the SSID the adapter has joined. Although it can receive, at the radio level, packets on other SSIDs, it will not forward them to the host.</a:t>
            </a:r>
          </a:p>
        </p:txBody>
      </p:sp>
    </p:spTree>
    <p:extLst>
      <p:ext uri="{BB962C8B-B14F-4D97-AF65-F5344CB8AC3E}">
        <p14:creationId xmlns:p14="http://schemas.microsoft.com/office/powerpoint/2010/main" val="43458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51C7-8961-4F4B-AC94-615617C70B4B}"/>
              </a:ext>
            </a:extLst>
          </p:cNvPr>
          <p:cNvSpPr>
            <a:spLocks noGrp="1"/>
          </p:cNvSpPr>
          <p:nvPr>
            <p:ph type="title"/>
          </p:nvPr>
        </p:nvSpPr>
        <p:spPr/>
        <p:txBody>
          <a:bodyPr/>
          <a:lstStyle/>
          <a:p>
            <a:r>
              <a:rPr lang="en-US" dirty="0"/>
              <a:t>WLAN Authentication and Encryption</a:t>
            </a:r>
          </a:p>
        </p:txBody>
      </p:sp>
      <p:sp>
        <p:nvSpPr>
          <p:cNvPr id="3" name="Content Placeholder 2">
            <a:extLst>
              <a:ext uri="{FF2B5EF4-FFF2-40B4-BE49-F238E27FC236}">
                <a16:creationId xmlns:a16="http://schemas.microsoft.com/office/drawing/2014/main" id="{A91D0764-16FB-4BB0-A180-DAA610FC68ED}"/>
              </a:ext>
            </a:extLst>
          </p:cNvPr>
          <p:cNvSpPr>
            <a:spLocks noGrp="1"/>
          </p:cNvSpPr>
          <p:nvPr>
            <p:ph idx="1"/>
          </p:nvPr>
        </p:nvSpPr>
        <p:spPr/>
        <p:txBody>
          <a:bodyPr/>
          <a:lstStyle/>
          <a:p>
            <a:pPr marL="0" indent="0">
              <a:buNone/>
            </a:pPr>
            <a:r>
              <a:rPr lang="en-US" dirty="0"/>
              <a:t>WLAN Encryption Methods</a:t>
            </a:r>
          </a:p>
          <a:p>
            <a:pPr marL="0" indent="0">
              <a:buNone/>
            </a:pPr>
            <a:r>
              <a:rPr lang="en-US" dirty="0"/>
              <a:t>Wired Equivalent Privacy (WEP)</a:t>
            </a:r>
          </a:p>
          <a:p>
            <a:pPr marL="0" indent="0">
              <a:buNone/>
            </a:pPr>
            <a:r>
              <a:rPr lang="en-US" dirty="0"/>
              <a:t>Wi-Fi Protected Access (WPA)</a:t>
            </a:r>
          </a:p>
          <a:p>
            <a:pPr marL="0" indent="0">
              <a:buNone/>
            </a:pPr>
            <a:r>
              <a:rPr lang="en-US" dirty="0"/>
              <a:t>Wi-Fi Protected Access 2 (WPA2)</a:t>
            </a:r>
          </a:p>
          <a:p>
            <a:endParaRPr lang="en-US" dirty="0"/>
          </a:p>
        </p:txBody>
      </p:sp>
    </p:spTree>
    <p:extLst>
      <p:ext uri="{BB962C8B-B14F-4D97-AF65-F5344CB8AC3E}">
        <p14:creationId xmlns:p14="http://schemas.microsoft.com/office/powerpoint/2010/main" val="1314621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83AF4-45AD-4FAE-87B0-F83A0A13F22A}"/>
              </a:ext>
            </a:extLst>
          </p:cNvPr>
          <p:cNvSpPr>
            <a:spLocks noGrp="1"/>
          </p:cNvSpPr>
          <p:nvPr>
            <p:ph idx="1"/>
          </p:nvPr>
        </p:nvSpPr>
        <p:spPr>
          <a:xfrm>
            <a:off x="459259" y="276911"/>
            <a:ext cx="10515600" cy="6288646"/>
          </a:xfrm>
        </p:spPr>
        <p:txBody>
          <a:bodyPr>
            <a:normAutofit/>
          </a:bodyPr>
          <a:lstStyle/>
          <a:p>
            <a:pPr marL="0" indent="0">
              <a:buNone/>
            </a:pPr>
            <a:r>
              <a:rPr lang="en-US" sz="1800" dirty="0"/>
              <a:t>Features of WEP</a:t>
            </a:r>
          </a:p>
          <a:p>
            <a:r>
              <a:rPr lang="en-US" sz="1800" dirty="0"/>
              <a:t>WEP was introduced as a part of the IEEE 802.11 standard in 1997.</a:t>
            </a:r>
          </a:p>
          <a:p>
            <a:r>
              <a:rPr lang="en-US" sz="1800" dirty="0"/>
              <a:t>It was available for 802.11a and 802.11b devices.</a:t>
            </a:r>
          </a:p>
          <a:p>
            <a:r>
              <a:rPr lang="en-US" sz="1800" dirty="0"/>
              <a:t>WEP uses encryption of data to make it unrecognizable to eavesdroppers.</a:t>
            </a:r>
          </a:p>
          <a:p>
            <a:r>
              <a:rPr lang="en-US" sz="1800" dirty="0"/>
              <a:t>It uses RC4, a stream cipher, for encryption and CRC-32 checksum for confidentiality and integrity</a:t>
            </a:r>
          </a:p>
          <a:p>
            <a:r>
              <a:rPr lang="en-US" sz="1800" dirty="0"/>
              <a:t>The two widely used standards were WEP-40 and WEP-104.</a:t>
            </a:r>
          </a:p>
          <a:p>
            <a:r>
              <a:rPr lang="en-US" sz="1800" dirty="0"/>
              <a:t>In WEP-40, a 40 bit WEP key is concatenated with a 24 bit initialization vector, to generate a 64 bit RC4 key.</a:t>
            </a:r>
          </a:p>
          <a:p>
            <a:r>
              <a:rPr lang="en-US" sz="1800" dirty="0"/>
              <a:t>In WEP-104, a 104 bit WEP key is concatenated with the 24 bit initialization vector, to generate a 128 bit RC4 key.</a:t>
            </a:r>
          </a:p>
          <a:p>
            <a:r>
              <a:rPr lang="en-US" sz="1800" dirty="0"/>
              <a:t>WEP operates at the data link and physical layer.</a:t>
            </a:r>
          </a:p>
          <a:p>
            <a:r>
              <a:rPr lang="en-US" sz="1800" dirty="0"/>
              <a:t>It incorporates two authentication methods:</a:t>
            </a:r>
          </a:p>
          <a:p>
            <a:pPr lvl="1"/>
            <a:r>
              <a:rPr lang="en-US" sz="1600" dirty="0"/>
              <a:t>Open System authentication</a:t>
            </a:r>
          </a:p>
          <a:p>
            <a:pPr lvl="1"/>
            <a:r>
              <a:rPr lang="en-US" sz="1600" dirty="0"/>
              <a:t>Shared Key authentication</a:t>
            </a:r>
          </a:p>
        </p:txBody>
      </p:sp>
    </p:spTree>
    <p:extLst>
      <p:ext uri="{BB962C8B-B14F-4D97-AF65-F5344CB8AC3E}">
        <p14:creationId xmlns:p14="http://schemas.microsoft.com/office/powerpoint/2010/main" val="149216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3982-067E-4C49-B027-F749669932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8D66BA-C753-4510-9452-B597BE61208E}"/>
              </a:ext>
            </a:extLst>
          </p:cNvPr>
          <p:cNvSpPr>
            <a:spLocks noGrp="1"/>
          </p:cNvSpPr>
          <p:nvPr>
            <p:ph idx="1"/>
          </p:nvPr>
        </p:nvSpPr>
        <p:spPr/>
        <p:txBody>
          <a:bodyPr>
            <a:normAutofit/>
          </a:bodyPr>
          <a:lstStyle/>
          <a:p>
            <a:r>
              <a:rPr lang="en-US" sz="1800" dirty="0"/>
              <a:t>WPA was initially released in 2003. The Wi-Fi Alliance defined WPA as a response to serious weaknesses found in the WEP protocol. </a:t>
            </a:r>
          </a:p>
          <a:p>
            <a:r>
              <a:rPr lang="en-US" sz="1800" dirty="0"/>
              <a:t>New updates and features of WPA3 include:</a:t>
            </a:r>
          </a:p>
          <a:p>
            <a:r>
              <a:rPr lang="en-US" sz="1800" dirty="0"/>
              <a:t>256-bit Galois/Counter Mode Protocol encryption (GCMP-256);</a:t>
            </a:r>
          </a:p>
          <a:p>
            <a:r>
              <a:rPr lang="en-US" sz="1800" dirty="0"/>
              <a:t>384-bit Hashed Message Authentication Mode (</a:t>
            </a:r>
            <a:r>
              <a:rPr lang="en-US" sz="1800" u="sng" dirty="0">
                <a:hlinkClick r:id="rId2"/>
              </a:rPr>
              <a:t>HMAC</a:t>
            </a:r>
            <a:r>
              <a:rPr lang="en-US" sz="1800" dirty="0"/>
              <a:t>);</a:t>
            </a:r>
          </a:p>
          <a:p>
            <a:r>
              <a:rPr lang="en-US" sz="1800" dirty="0"/>
              <a:t>256-bit Broadcast/Multicast Integrity Protocol (BIP-GMAC-256);</a:t>
            </a:r>
          </a:p>
          <a:p>
            <a:r>
              <a:rPr lang="en-US" sz="1800" dirty="0"/>
              <a:t>an equivalent 192-bit cryptographic strength (in WPA3-EAP enterprise mode);</a:t>
            </a:r>
          </a:p>
          <a:p>
            <a:endParaRPr lang="en-US" sz="1800" dirty="0"/>
          </a:p>
        </p:txBody>
      </p:sp>
    </p:spTree>
    <p:extLst>
      <p:ext uri="{BB962C8B-B14F-4D97-AF65-F5344CB8AC3E}">
        <p14:creationId xmlns:p14="http://schemas.microsoft.com/office/powerpoint/2010/main" val="401546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CDC-0106-4A18-A9B1-B1F1D613AF60}"/>
              </a:ext>
            </a:extLst>
          </p:cNvPr>
          <p:cNvSpPr>
            <a:spLocks noGrp="1"/>
          </p:cNvSpPr>
          <p:nvPr>
            <p:ph type="title"/>
          </p:nvPr>
        </p:nvSpPr>
        <p:spPr/>
        <p:txBody>
          <a:bodyPr/>
          <a:lstStyle/>
          <a:p>
            <a:endParaRPr lang="en-US"/>
          </a:p>
        </p:txBody>
      </p:sp>
      <p:pic>
        <p:nvPicPr>
          <p:cNvPr id="3074" name="Picture 2" descr="https://cdn.ttgtmedia.com/rms/onlineimages/networking-wireless_security_cheat_sheet-f.png">
            <a:extLst>
              <a:ext uri="{FF2B5EF4-FFF2-40B4-BE49-F238E27FC236}">
                <a16:creationId xmlns:a16="http://schemas.microsoft.com/office/drawing/2014/main" id="{5D6F0A9F-4DF3-4683-B837-9A14522A85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790" y="182562"/>
            <a:ext cx="11594419" cy="64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810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893</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urw-din</vt:lpstr>
      <vt:lpstr>Office Theme</vt:lpstr>
      <vt:lpstr>Unit IV</vt:lpstr>
      <vt:lpstr>PowerPoint Presentation</vt:lpstr>
      <vt:lpstr>PowerPoint Presentation</vt:lpstr>
      <vt:lpstr>WAP Security issues</vt:lpstr>
      <vt:lpstr>Difference - Promiscuous vs. Monitor Mode</vt:lpstr>
      <vt:lpstr>WLAN Authentication and Encryption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dc:creator>
  <cp:lastModifiedBy>Nilesh Panchal</cp:lastModifiedBy>
  <cp:revision>25</cp:revision>
  <dcterms:created xsi:type="dcterms:W3CDTF">2022-07-27T07:04:04Z</dcterms:created>
  <dcterms:modified xsi:type="dcterms:W3CDTF">2023-05-02T04:39:59Z</dcterms:modified>
</cp:coreProperties>
</file>