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313" r:id="rId5"/>
    <p:sldId id="314" r:id="rId6"/>
    <p:sldId id="259" r:id="rId7"/>
    <p:sldId id="308" r:id="rId8"/>
    <p:sldId id="315" r:id="rId9"/>
    <p:sldId id="307" r:id="rId10"/>
    <p:sldId id="316" r:id="rId11"/>
    <p:sldId id="317" r:id="rId12"/>
    <p:sldId id="309" r:id="rId13"/>
    <p:sldId id="319" r:id="rId14"/>
    <p:sldId id="323" r:id="rId15"/>
    <p:sldId id="320" r:id="rId16"/>
    <p:sldId id="324" r:id="rId17"/>
    <p:sldId id="321" r:id="rId18"/>
    <p:sldId id="322" r:id="rId19"/>
    <p:sldId id="310" r:id="rId20"/>
    <p:sldId id="325" r:id="rId21"/>
    <p:sldId id="32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B265"/>
    <a:srgbClr val="F37B39"/>
    <a:srgbClr val="E65B0E"/>
    <a:srgbClr val="00CFDD"/>
    <a:srgbClr val="FFFFFF"/>
    <a:srgbClr val="50D0DE"/>
    <a:srgbClr val="6F8595"/>
    <a:srgbClr val="14E2F3"/>
    <a:srgbClr val="4857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8/21/2024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619465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5904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5710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0434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8/21/2024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348141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9962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8/21/2024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89313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387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1569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8/21/2024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65799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8/21/2024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33793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8/21/2024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106462704"/>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26" r:id="rId5"/>
    <p:sldLayoutId id="2147483721" r:id="rId6"/>
    <p:sldLayoutId id="2147483722" r:id="rId7"/>
    <p:sldLayoutId id="2147483723" r:id="rId8"/>
    <p:sldLayoutId id="2147483724" r:id="rId9"/>
    <p:sldLayoutId id="2147483725" r:id="rId10"/>
    <p:sldLayoutId id="2147483727" r:id="rId11"/>
  </p:sldLayoutIdLst>
  <p:hf sldNum="0" hdr="0" ftr="0" dt="0"/>
  <p:txStyles>
    <p:titleStyle>
      <a:lvl1pPr algn="l" defTabSz="914400" rtl="0" eaLnBrk="1" latinLnBrk="0" hangingPunct="1">
        <a:lnSpc>
          <a:spcPct val="90000"/>
        </a:lnSpc>
        <a:spcBef>
          <a:spcPct val="0"/>
        </a:spcBef>
        <a:buNone/>
        <a:defRPr lang="en-US" sz="48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docusign.com/how-it-works/electronic-signature/digital-signature/digital-signature-faq#pki"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51.png"/><Relationship Id="rId3" Type="http://schemas.openxmlformats.org/officeDocument/2006/relationships/image" Target="../media/image42.png"/><Relationship Id="rId7" Type="http://schemas.openxmlformats.org/officeDocument/2006/relationships/image" Target="../media/image46.png"/><Relationship Id="rId12" Type="http://schemas.openxmlformats.org/officeDocument/2006/relationships/image" Target="../media/image5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8524ED-042A-4F11-9CDD-EABE6E8132A3}"/>
              </a:ext>
            </a:extLst>
          </p:cNvPr>
          <p:cNvPicPr>
            <a:picLocks noChangeAspect="1"/>
          </p:cNvPicPr>
          <p:nvPr/>
        </p:nvPicPr>
        <p:blipFill rotWithShape="1">
          <a:blip r:embed="rId2"/>
          <a:srcRect/>
          <a:stretch/>
        </p:blipFill>
        <p:spPr>
          <a:xfrm>
            <a:off x="-1" y="10"/>
            <a:ext cx="12192000" cy="6857988"/>
          </a:xfrm>
          <a:prstGeom prst="rect">
            <a:avLst/>
          </a:prstGeom>
        </p:spPr>
      </p:pic>
      <p:sp>
        <p:nvSpPr>
          <p:cNvPr id="9" name="Rectangle 8">
            <a:extLst>
              <a:ext uri="{FF2B5EF4-FFF2-40B4-BE49-F238E27FC236}">
                <a16:creationId xmlns:a16="http://schemas.microsoft.com/office/drawing/2014/main" id="{0B121716-8B64-478F-ABDB-17030AD1B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24000">
                <a:schemeClr val="bg1">
                  <a:alpha val="20000"/>
                </a:schemeClr>
              </a:gs>
              <a:gs pos="78000">
                <a:schemeClr val="bg1">
                  <a:alpha val="30000"/>
                </a:schemeClr>
              </a:gs>
              <a:gs pos="50000">
                <a:schemeClr val="bg1">
                  <a:alpha val="30000"/>
                </a:schemeClr>
              </a:gs>
              <a:gs pos="100000">
                <a:schemeClr val="bg1">
                  <a:alpha val="40000"/>
                </a:schemeClr>
              </a:gs>
              <a:gs pos="0">
                <a:schemeClr val="bg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F6E903-3029-4B2E-AC99-BDEE69F1C2A9}"/>
              </a:ext>
            </a:extLst>
          </p:cNvPr>
          <p:cNvSpPr>
            <a:spLocks noGrp="1"/>
          </p:cNvSpPr>
          <p:nvPr>
            <p:ph type="ctrTitle"/>
          </p:nvPr>
        </p:nvSpPr>
        <p:spPr>
          <a:xfrm>
            <a:off x="372723" y="4102443"/>
            <a:ext cx="11439414" cy="1751807"/>
          </a:xfrm>
        </p:spPr>
        <p:txBody>
          <a:bodyPr>
            <a:normAutofit/>
          </a:bodyPr>
          <a:lstStyle/>
          <a:p>
            <a:r>
              <a:rPr lang="en-IN" dirty="0"/>
              <a:t>Encryption </a:t>
            </a:r>
            <a:br>
              <a:rPr lang="en-IN" dirty="0"/>
            </a:br>
            <a:endParaRPr lang="en-IN" sz="4400" dirty="0">
              <a:solidFill>
                <a:schemeClr val="tx1"/>
              </a:solidFill>
            </a:endParaRPr>
          </a:p>
        </p:txBody>
      </p:sp>
    </p:spTree>
    <p:extLst>
      <p:ext uri="{BB962C8B-B14F-4D97-AF65-F5344CB8AC3E}">
        <p14:creationId xmlns:p14="http://schemas.microsoft.com/office/powerpoint/2010/main" val="36702177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row: Down 10">
            <a:extLst>
              <a:ext uri="{FF2B5EF4-FFF2-40B4-BE49-F238E27FC236}">
                <a16:creationId xmlns:a16="http://schemas.microsoft.com/office/drawing/2014/main" id="{EF4E0984-4FA6-4831-B386-BA376BF8E849}"/>
              </a:ext>
            </a:extLst>
          </p:cNvPr>
          <p:cNvSpPr/>
          <p:nvPr/>
        </p:nvSpPr>
        <p:spPr>
          <a:xfrm>
            <a:off x="8335709" y="1692080"/>
            <a:ext cx="150265" cy="44729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C6D2102E-C93D-47AD-8AAA-E48BBE22AF07}"/>
              </a:ext>
            </a:extLst>
          </p:cNvPr>
          <p:cNvSpPr/>
          <p:nvPr/>
        </p:nvSpPr>
        <p:spPr>
          <a:xfrm>
            <a:off x="8344966" y="2803072"/>
            <a:ext cx="150265" cy="44729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ADC18D69-8F27-44F3-BA23-9A9B8985D275}"/>
              </a:ext>
            </a:extLst>
          </p:cNvPr>
          <p:cNvSpPr/>
          <p:nvPr/>
        </p:nvSpPr>
        <p:spPr>
          <a:xfrm>
            <a:off x="8344966" y="3907155"/>
            <a:ext cx="150265" cy="44729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CABE234F-D769-44C3-A2B4-EE5764F2E7D1}"/>
              </a:ext>
            </a:extLst>
          </p:cNvPr>
          <p:cNvSpPr/>
          <p:nvPr/>
        </p:nvSpPr>
        <p:spPr>
          <a:xfrm>
            <a:off x="8335709" y="4965603"/>
            <a:ext cx="150265" cy="447293"/>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689CB75-CEEA-4675-8F4B-EE754898174A}"/>
              </a:ext>
            </a:extLst>
          </p:cNvPr>
          <p:cNvSpPr>
            <a:spLocks noGrp="1"/>
          </p:cNvSpPr>
          <p:nvPr>
            <p:ph type="title"/>
          </p:nvPr>
        </p:nvSpPr>
        <p:spPr/>
        <p:txBody>
          <a:bodyPr/>
          <a:lstStyle/>
          <a:p>
            <a:r>
              <a:rPr lang="en-IN" dirty="0"/>
              <a:t>MD5</a:t>
            </a:r>
          </a:p>
        </p:txBody>
      </p:sp>
      <p:sp>
        <p:nvSpPr>
          <p:cNvPr id="4" name="Rectangle 3">
            <a:extLst>
              <a:ext uri="{FF2B5EF4-FFF2-40B4-BE49-F238E27FC236}">
                <a16:creationId xmlns:a16="http://schemas.microsoft.com/office/drawing/2014/main" id="{3E08691E-E645-43C8-B69B-CEAECBB5A92C}"/>
              </a:ext>
            </a:extLst>
          </p:cNvPr>
          <p:cNvSpPr/>
          <p:nvPr/>
        </p:nvSpPr>
        <p:spPr>
          <a:xfrm>
            <a:off x="1066800" y="2182603"/>
            <a:ext cx="3522291" cy="3416320"/>
          </a:xfrm>
          <a:prstGeom prst="rect">
            <a:avLst/>
          </a:prstGeom>
        </p:spPr>
        <p:txBody>
          <a:bodyPr wrap="square">
            <a:spAutoFit/>
          </a:bodyPr>
          <a:lstStyle/>
          <a:p>
            <a:r>
              <a:rPr lang="en-IN" dirty="0"/>
              <a:t>MD5 is the most famous MD hashing algorithm and is one of the best-known of all hashing algorithms. It produces a 128-bit output (32 characters), processing the initial data in 512-bit blocks. </a:t>
            </a:r>
          </a:p>
          <a:p>
            <a:r>
              <a:rPr lang="en-IN" dirty="0"/>
              <a:t>You can use md5sum to see the MD5 hash value of a string in the following command:</a:t>
            </a:r>
          </a:p>
          <a:p>
            <a:endParaRPr lang="en-IN" dirty="0"/>
          </a:p>
          <a:p>
            <a:r>
              <a:rPr lang="en-IN" dirty="0"/>
              <a:t>$ echo "password" | md5sum 286755fad04869ca523320acce0dc6a4 </a:t>
            </a:r>
          </a:p>
        </p:txBody>
      </p:sp>
      <p:sp>
        <p:nvSpPr>
          <p:cNvPr id="6" name="Rectangle: Rounded Corners 5">
            <a:extLst>
              <a:ext uri="{FF2B5EF4-FFF2-40B4-BE49-F238E27FC236}">
                <a16:creationId xmlns:a16="http://schemas.microsoft.com/office/drawing/2014/main" id="{7EADE9F4-F8A3-453A-A4BE-DD6E7C55D8A4}"/>
              </a:ext>
            </a:extLst>
          </p:cNvPr>
          <p:cNvSpPr/>
          <p:nvPr/>
        </p:nvSpPr>
        <p:spPr>
          <a:xfrm>
            <a:off x="6734086" y="1171559"/>
            <a:ext cx="3522291" cy="51961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solidFill>
                  <a:schemeClr val="tx1"/>
                </a:solidFill>
              </a:rPr>
              <a:t>MD5 Mgs.</a:t>
            </a:r>
          </a:p>
        </p:txBody>
      </p:sp>
      <p:sp>
        <p:nvSpPr>
          <p:cNvPr id="7" name="Rectangle: Rounded Corners 6">
            <a:extLst>
              <a:ext uri="{FF2B5EF4-FFF2-40B4-BE49-F238E27FC236}">
                <a16:creationId xmlns:a16="http://schemas.microsoft.com/office/drawing/2014/main" id="{FD3AEBB4-7278-44F9-83D0-30668DDE3A77}"/>
              </a:ext>
            </a:extLst>
          </p:cNvPr>
          <p:cNvSpPr/>
          <p:nvPr/>
        </p:nvSpPr>
        <p:spPr>
          <a:xfrm>
            <a:off x="6734086" y="2271460"/>
            <a:ext cx="3522291" cy="51961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solidFill>
                  <a:schemeClr val="tx1"/>
                </a:solidFill>
              </a:rPr>
              <a:t>Algorithm process data in 51-bit blocks</a:t>
            </a:r>
          </a:p>
        </p:txBody>
      </p:sp>
      <p:sp>
        <p:nvSpPr>
          <p:cNvPr id="8" name="Rectangle: Rounded Corners 7">
            <a:extLst>
              <a:ext uri="{FF2B5EF4-FFF2-40B4-BE49-F238E27FC236}">
                <a16:creationId xmlns:a16="http://schemas.microsoft.com/office/drawing/2014/main" id="{3A301524-7ED5-4492-B18C-D42CC651366D}"/>
              </a:ext>
            </a:extLst>
          </p:cNvPr>
          <p:cNvSpPr/>
          <p:nvPr/>
        </p:nvSpPr>
        <p:spPr>
          <a:xfrm>
            <a:off x="6734086" y="3387543"/>
            <a:ext cx="3522291" cy="51961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solidFill>
                  <a:schemeClr val="tx1"/>
                </a:solidFill>
              </a:rPr>
              <a:t>16 word</a:t>
            </a:r>
          </a:p>
        </p:txBody>
      </p:sp>
      <p:sp>
        <p:nvSpPr>
          <p:cNvPr id="9" name="Rectangle: Rounded Corners 8">
            <a:extLst>
              <a:ext uri="{FF2B5EF4-FFF2-40B4-BE49-F238E27FC236}">
                <a16:creationId xmlns:a16="http://schemas.microsoft.com/office/drawing/2014/main" id="{20F29416-5E2B-49D3-8B85-9946A87303FC}"/>
              </a:ext>
            </a:extLst>
          </p:cNvPr>
          <p:cNvSpPr/>
          <p:nvPr/>
        </p:nvSpPr>
        <p:spPr>
          <a:xfrm>
            <a:off x="6734086" y="4437812"/>
            <a:ext cx="3522291" cy="51961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solidFill>
                  <a:schemeClr val="tx1"/>
                </a:solidFill>
              </a:rPr>
              <a:t>32-bit each</a:t>
            </a:r>
          </a:p>
        </p:txBody>
      </p:sp>
      <p:sp>
        <p:nvSpPr>
          <p:cNvPr id="10" name="Rectangle: Rounded Corners 9">
            <a:extLst>
              <a:ext uri="{FF2B5EF4-FFF2-40B4-BE49-F238E27FC236}">
                <a16:creationId xmlns:a16="http://schemas.microsoft.com/office/drawing/2014/main" id="{7198A0A4-8D6B-4DA4-A187-A85415728123}"/>
              </a:ext>
            </a:extLst>
          </p:cNvPr>
          <p:cNvSpPr/>
          <p:nvPr/>
        </p:nvSpPr>
        <p:spPr>
          <a:xfrm>
            <a:off x="6734086" y="5488081"/>
            <a:ext cx="3522291" cy="519612"/>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IN" dirty="0">
                <a:solidFill>
                  <a:schemeClr val="tx1"/>
                </a:solidFill>
              </a:rPr>
              <a:t>128-bit digest value each</a:t>
            </a:r>
          </a:p>
        </p:txBody>
      </p:sp>
      <p:sp>
        <p:nvSpPr>
          <p:cNvPr id="15" name="TextBox 14">
            <a:extLst>
              <a:ext uri="{FF2B5EF4-FFF2-40B4-BE49-F238E27FC236}">
                <a16:creationId xmlns:a16="http://schemas.microsoft.com/office/drawing/2014/main" id="{6D6B9600-7FA0-4565-9173-4D34CA875C52}"/>
              </a:ext>
            </a:extLst>
          </p:cNvPr>
          <p:cNvSpPr txBox="1"/>
          <p:nvPr/>
        </p:nvSpPr>
        <p:spPr>
          <a:xfrm>
            <a:off x="9428144" y="1770041"/>
            <a:ext cx="828232" cy="3693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dirty="0"/>
              <a:t>Digest</a:t>
            </a:r>
          </a:p>
        </p:txBody>
      </p:sp>
      <p:sp>
        <p:nvSpPr>
          <p:cNvPr id="16" name="TextBox 15">
            <a:extLst>
              <a:ext uri="{FF2B5EF4-FFF2-40B4-BE49-F238E27FC236}">
                <a16:creationId xmlns:a16="http://schemas.microsoft.com/office/drawing/2014/main" id="{7F61C5B2-3515-4646-90DB-88096F10A36C}"/>
              </a:ext>
            </a:extLst>
          </p:cNvPr>
          <p:cNvSpPr txBox="1"/>
          <p:nvPr/>
        </p:nvSpPr>
        <p:spPr>
          <a:xfrm>
            <a:off x="8954566" y="2895166"/>
            <a:ext cx="1794615" cy="3693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dirty="0"/>
              <a:t>Broken down into</a:t>
            </a:r>
          </a:p>
        </p:txBody>
      </p:sp>
      <p:sp>
        <p:nvSpPr>
          <p:cNvPr id="17" name="TextBox 16">
            <a:extLst>
              <a:ext uri="{FF2B5EF4-FFF2-40B4-BE49-F238E27FC236}">
                <a16:creationId xmlns:a16="http://schemas.microsoft.com/office/drawing/2014/main" id="{6953437F-D392-4844-8E2B-7DD3DFD058AE}"/>
              </a:ext>
            </a:extLst>
          </p:cNvPr>
          <p:cNvSpPr txBox="1"/>
          <p:nvPr/>
        </p:nvSpPr>
        <p:spPr>
          <a:xfrm>
            <a:off x="8954566" y="3982340"/>
            <a:ext cx="1301810" cy="3693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dirty="0"/>
              <a:t>Compressed</a:t>
            </a:r>
          </a:p>
        </p:txBody>
      </p:sp>
      <p:sp>
        <p:nvSpPr>
          <p:cNvPr id="18" name="TextBox 17">
            <a:extLst>
              <a:ext uri="{FF2B5EF4-FFF2-40B4-BE49-F238E27FC236}">
                <a16:creationId xmlns:a16="http://schemas.microsoft.com/office/drawing/2014/main" id="{751F42A6-2B1F-4F60-BF03-1FF94813B0BC}"/>
              </a:ext>
            </a:extLst>
          </p:cNvPr>
          <p:cNvSpPr txBox="1"/>
          <p:nvPr/>
        </p:nvSpPr>
        <p:spPr>
          <a:xfrm>
            <a:off x="9330581" y="5043564"/>
            <a:ext cx="838914" cy="369332"/>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spAutoFit/>
          </a:bodyPr>
          <a:lstStyle/>
          <a:p>
            <a:r>
              <a:rPr lang="en-IN" dirty="0" err="1"/>
              <a:t>Outout</a:t>
            </a:r>
            <a:endParaRPr lang="en-IN" dirty="0"/>
          </a:p>
        </p:txBody>
      </p:sp>
    </p:spTree>
    <p:extLst>
      <p:ext uri="{BB962C8B-B14F-4D97-AF65-F5344CB8AC3E}">
        <p14:creationId xmlns:p14="http://schemas.microsoft.com/office/powerpoint/2010/main" val="162364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4298-6018-4F86-941E-DE03BBABBBAE}"/>
              </a:ext>
            </a:extLst>
          </p:cNvPr>
          <p:cNvSpPr>
            <a:spLocks noGrp="1"/>
          </p:cNvSpPr>
          <p:nvPr>
            <p:ph type="title"/>
          </p:nvPr>
        </p:nvSpPr>
        <p:spPr>
          <a:xfrm>
            <a:off x="494232" y="121301"/>
            <a:ext cx="1496938" cy="783955"/>
          </a:xfrm>
        </p:spPr>
        <p:txBody>
          <a:bodyPr/>
          <a:lstStyle/>
          <a:p>
            <a:r>
              <a:rPr lang="en-US" dirty="0"/>
              <a:t>SHA</a:t>
            </a:r>
            <a:endParaRPr lang="en-IN" dirty="0"/>
          </a:p>
        </p:txBody>
      </p:sp>
      <p:sp>
        <p:nvSpPr>
          <p:cNvPr id="3" name="Content Placeholder 2">
            <a:extLst>
              <a:ext uri="{FF2B5EF4-FFF2-40B4-BE49-F238E27FC236}">
                <a16:creationId xmlns:a16="http://schemas.microsoft.com/office/drawing/2014/main" id="{B1D7C0F6-477C-4212-A067-9EA7D9AF9F9F}"/>
              </a:ext>
            </a:extLst>
          </p:cNvPr>
          <p:cNvSpPr>
            <a:spLocks noGrp="1"/>
          </p:cNvSpPr>
          <p:nvPr>
            <p:ph idx="1"/>
          </p:nvPr>
        </p:nvSpPr>
        <p:spPr>
          <a:xfrm>
            <a:off x="400229" y="1064811"/>
            <a:ext cx="5086172" cy="5361625"/>
          </a:xfrm>
        </p:spPr>
        <p:txBody>
          <a:bodyPr>
            <a:normAutofit lnSpcReduction="10000"/>
          </a:bodyPr>
          <a:lstStyle/>
          <a:p>
            <a:r>
              <a:rPr lang="en-US" dirty="0"/>
              <a:t>The Secure Hash Algorithm (SHA) is another series of algorithms like MD5.  </a:t>
            </a:r>
          </a:p>
          <a:p>
            <a:r>
              <a:rPr lang="en-US" dirty="0"/>
              <a:t>The various algorithms that constitute the SHA series are:</a:t>
            </a:r>
          </a:p>
          <a:p>
            <a:r>
              <a:rPr lang="en-US" dirty="0"/>
              <a:t> • SHA-0: This is the first version of SHA and was withdrawn shortly  after publication since a significant flaw was identified in the hashing algorithm itself. </a:t>
            </a:r>
          </a:p>
          <a:p>
            <a:r>
              <a:rPr lang="en-US" dirty="0"/>
              <a:t>• SHA-1: This produces 160-bit output (40 characters), and today it is considered at risk of breaking since it only offers 61 bits of security. </a:t>
            </a:r>
          </a:p>
          <a:p>
            <a:r>
              <a:rPr lang="en-US" dirty="0"/>
              <a:t>• SHA-2: This is a set of algorithms that can create outputs of 224-bit  (56 characters), 256-bit (64 characters), 384-bit (96 characters), and  512-bit (128 characters). It's today considered safe since it can offer  from 112 to 256 bits of security. </a:t>
            </a:r>
          </a:p>
          <a:p>
            <a:r>
              <a:rPr lang="en-US" dirty="0"/>
              <a:t>• SHA-3: This set of algorithms can create output like the SHA-2, but with  an entirely different algorithm, which is based on the Keccak algorithm. </a:t>
            </a:r>
            <a:endParaRPr lang="en-IN" dirty="0"/>
          </a:p>
        </p:txBody>
      </p:sp>
      <p:pic>
        <p:nvPicPr>
          <p:cNvPr id="5" name="Picture 4">
            <a:extLst>
              <a:ext uri="{FF2B5EF4-FFF2-40B4-BE49-F238E27FC236}">
                <a16:creationId xmlns:a16="http://schemas.microsoft.com/office/drawing/2014/main" id="{CFEADDF7-C943-4CEE-9D4D-947F611A9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529" y="700992"/>
            <a:ext cx="5254239" cy="2187458"/>
          </a:xfrm>
          <a:prstGeom prst="rect">
            <a:avLst/>
          </a:prstGeom>
        </p:spPr>
      </p:pic>
      <p:pic>
        <p:nvPicPr>
          <p:cNvPr id="7" name="Picture 6">
            <a:extLst>
              <a:ext uri="{FF2B5EF4-FFF2-40B4-BE49-F238E27FC236}">
                <a16:creationId xmlns:a16="http://schemas.microsoft.com/office/drawing/2014/main" id="{2519A944-9892-4EC7-A53E-B46F8979E741}"/>
              </a:ext>
            </a:extLst>
          </p:cNvPr>
          <p:cNvPicPr>
            <a:picLocks noChangeAspect="1"/>
          </p:cNvPicPr>
          <p:nvPr/>
        </p:nvPicPr>
        <p:blipFill rotWithShape="1">
          <a:blip r:embed="rId3">
            <a:extLst>
              <a:ext uri="{28A0092B-C50C-407E-A947-70E740481C1C}">
                <a14:useLocalDpi xmlns:a14="http://schemas.microsoft.com/office/drawing/2010/main" val="0"/>
              </a:ext>
            </a:extLst>
          </a:blip>
          <a:srcRect l="14159" t="20311" r="13574" b="6293"/>
          <a:stretch/>
        </p:blipFill>
        <p:spPr>
          <a:xfrm>
            <a:off x="5823221" y="3063431"/>
            <a:ext cx="5968550" cy="3409772"/>
          </a:xfrm>
          <a:prstGeom prst="rect">
            <a:avLst/>
          </a:prstGeom>
        </p:spPr>
      </p:pic>
    </p:spTree>
    <p:extLst>
      <p:ext uri="{BB962C8B-B14F-4D97-AF65-F5344CB8AC3E}">
        <p14:creationId xmlns:p14="http://schemas.microsoft.com/office/powerpoint/2010/main" val="2512923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9ADFFAA-F917-4452-BECE-2CD3A9F9961D}"/>
              </a:ext>
            </a:extLst>
          </p:cNvPr>
          <p:cNvSpPr/>
          <p:nvPr/>
        </p:nvSpPr>
        <p:spPr>
          <a:xfrm>
            <a:off x="414263" y="259067"/>
            <a:ext cx="663964" cy="369332"/>
          </a:xfrm>
          <a:prstGeom prst="rect">
            <a:avLst/>
          </a:prstGeom>
        </p:spPr>
        <p:txBody>
          <a:bodyPr wrap="none">
            <a:spAutoFit/>
          </a:bodyPr>
          <a:lstStyle/>
          <a:p>
            <a:r>
              <a:rPr lang="en-IN" b="1" dirty="0"/>
              <a:t>TLS </a:t>
            </a:r>
          </a:p>
        </p:txBody>
      </p:sp>
      <p:sp>
        <p:nvSpPr>
          <p:cNvPr id="2" name="Rectangle 1">
            <a:extLst>
              <a:ext uri="{FF2B5EF4-FFF2-40B4-BE49-F238E27FC236}">
                <a16:creationId xmlns:a16="http://schemas.microsoft.com/office/drawing/2014/main" id="{089ABB45-BD1B-4C59-A9C5-E69DF3F6EF66}"/>
              </a:ext>
            </a:extLst>
          </p:cNvPr>
          <p:cNvSpPr/>
          <p:nvPr/>
        </p:nvSpPr>
        <p:spPr>
          <a:xfrm>
            <a:off x="414263" y="795051"/>
            <a:ext cx="11250746" cy="1200329"/>
          </a:xfrm>
          <a:prstGeom prst="rect">
            <a:avLst/>
          </a:prstGeom>
        </p:spPr>
        <p:txBody>
          <a:bodyPr wrap="square">
            <a:spAutoFit/>
          </a:bodyPr>
          <a:lstStyle/>
          <a:p>
            <a:r>
              <a:rPr lang="en-US" dirty="0">
                <a:solidFill>
                  <a:srgbClr val="424242"/>
                </a:solidFill>
              </a:rPr>
              <a:t>Transport Layer Security is a widely adopted security protocol designed to facilitate privacy and data security for communications over the Internet. A primary use case of TLS is encrypting the communication between web applications and servers, such as web browsers loading a website. TLS can also be used to encrypt other communications such as email, messaging, and voice over IP (VOIP). </a:t>
            </a:r>
            <a:endParaRPr lang="en-IN" dirty="0"/>
          </a:p>
        </p:txBody>
      </p:sp>
      <p:sp>
        <p:nvSpPr>
          <p:cNvPr id="3" name="Rectangle 2">
            <a:extLst>
              <a:ext uri="{FF2B5EF4-FFF2-40B4-BE49-F238E27FC236}">
                <a16:creationId xmlns:a16="http://schemas.microsoft.com/office/drawing/2014/main" id="{C1E3C8B1-9860-4F4C-9333-7C539E7BD270}"/>
              </a:ext>
            </a:extLst>
          </p:cNvPr>
          <p:cNvSpPr/>
          <p:nvPr/>
        </p:nvSpPr>
        <p:spPr>
          <a:xfrm>
            <a:off x="492807" y="2292409"/>
            <a:ext cx="4215925" cy="3970318"/>
          </a:xfrm>
          <a:prstGeom prst="rect">
            <a:avLst/>
          </a:prstGeom>
        </p:spPr>
        <p:txBody>
          <a:bodyPr wrap="square">
            <a:spAutoFit/>
          </a:bodyPr>
          <a:lstStyle/>
          <a:p>
            <a:r>
              <a:rPr lang="en-US" dirty="0">
                <a:solidFill>
                  <a:srgbClr val="424242"/>
                </a:solidFill>
              </a:rPr>
              <a:t>here main components to TLS: Encryption, Authentication, and Integrity.</a:t>
            </a:r>
          </a:p>
          <a:p>
            <a:endParaRPr lang="en-US" dirty="0">
              <a:solidFill>
                <a:srgbClr val="424242"/>
              </a:solidFill>
            </a:endParaRPr>
          </a:p>
          <a:p>
            <a:endParaRPr lang="en-US" dirty="0">
              <a:solidFill>
                <a:srgbClr val="424242"/>
              </a:solidFill>
            </a:endParaRPr>
          </a:p>
          <a:p>
            <a:pPr>
              <a:buFont typeface="Arial" panose="020B0604020202020204" pitchFamily="34" charset="0"/>
              <a:buChar char="•"/>
            </a:pPr>
            <a:r>
              <a:rPr lang="en-US" b="1" dirty="0">
                <a:solidFill>
                  <a:srgbClr val="424242"/>
                </a:solidFill>
              </a:rPr>
              <a:t>Encryption:</a:t>
            </a:r>
            <a:r>
              <a:rPr lang="en-US" dirty="0">
                <a:solidFill>
                  <a:srgbClr val="424242"/>
                </a:solidFill>
              </a:rPr>
              <a:t> hides the data being transferred from third parties.</a:t>
            </a:r>
          </a:p>
          <a:p>
            <a:pPr>
              <a:buFont typeface="Arial" panose="020B0604020202020204" pitchFamily="34" charset="0"/>
              <a:buChar char="•"/>
            </a:pPr>
            <a:endParaRPr lang="en-US" dirty="0">
              <a:solidFill>
                <a:srgbClr val="424242"/>
              </a:solidFill>
            </a:endParaRPr>
          </a:p>
          <a:p>
            <a:pPr>
              <a:buFont typeface="Arial" panose="020B0604020202020204" pitchFamily="34" charset="0"/>
              <a:buChar char="•"/>
            </a:pPr>
            <a:r>
              <a:rPr lang="en-US" b="1" dirty="0">
                <a:solidFill>
                  <a:srgbClr val="424242"/>
                </a:solidFill>
              </a:rPr>
              <a:t>Authentication:</a:t>
            </a:r>
            <a:r>
              <a:rPr lang="en-US" dirty="0">
                <a:solidFill>
                  <a:srgbClr val="424242"/>
                </a:solidFill>
              </a:rPr>
              <a:t> ensures that the parties exchanging information are who they claim to be.</a:t>
            </a:r>
          </a:p>
          <a:p>
            <a:pPr>
              <a:buFont typeface="Arial" panose="020B0604020202020204" pitchFamily="34" charset="0"/>
              <a:buChar char="•"/>
            </a:pPr>
            <a:endParaRPr lang="en-US" dirty="0">
              <a:solidFill>
                <a:srgbClr val="424242"/>
              </a:solidFill>
            </a:endParaRPr>
          </a:p>
          <a:p>
            <a:pPr>
              <a:buFont typeface="Arial" panose="020B0604020202020204" pitchFamily="34" charset="0"/>
              <a:buChar char="•"/>
            </a:pPr>
            <a:r>
              <a:rPr lang="en-US" b="1" dirty="0">
                <a:solidFill>
                  <a:srgbClr val="424242"/>
                </a:solidFill>
              </a:rPr>
              <a:t>Integrity:</a:t>
            </a:r>
            <a:r>
              <a:rPr lang="en-US" dirty="0">
                <a:solidFill>
                  <a:srgbClr val="424242"/>
                </a:solidFill>
              </a:rPr>
              <a:t> verifies that the data has not been forged or tampered with.</a:t>
            </a:r>
          </a:p>
          <a:p>
            <a:pPr>
              <a:buFont typeface="Arial" panose="020B0604020202020204" pitchFamily="34" charset="0"/>
              <a:buChar char="•"/>
            </a:pPr>
            <a:endParaRPr lang="en-US" b="0" i="0" dirty="0">
              <a:solidFill>
                <a:srgbClr val="424242"/>
              </a:solidFill>
              <a:effectLst/>
            </a:endParaRPr>
          </a:p>
        </p:txBody>
      </p:sp>
      <p:pic>
        <p:nvPicPr>
          <p:cNvPr id="5" name="Picture 4">
            <a:extLst>
              <a:ext uri="{FF2B5EF4-FFF2-40B4-BE49-F238E27FC236}">
                <a16:creationId xmlns:a16="http://schemas.microsoft.com/office/drawing/2014/main" id="{5F57579D-1C72-4D68-A7FD-768A63ACF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732" y="2102211"/>
            <a:ext cx="6828360" cy="3900917"/>
          </a:xfrm>
          <a:prstGeom prst="rect">
            <a:avLst/>
          </a:prstGeom>
        </p:spPr>
      </p:pic>
    </p:spTree>
    <p:extLst>
      <p:ext uri="{BB962C8B-B14F-4D97-AF65-F5344CB8AC3E}">
        <p14:creationId xmlns:p14="http://schemas.microsoft.com/office/powerpoint/2010/main" val="2262209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3B053-5642-4C2B-B5C0-76325A33035F}"/>
              </a:ext>
            </a:extLst>
          </p:cNvPr>
          <p:cNvSpPr>
            <a:spLocks noGrp="1"/>
          </p:cNvSpPr>
          <p:nvPr>
            <p:ph type="title"/>
          </p:nvPr>
        </p:nvSpPr>
        <p:spPr>
          <a:xfrm>
            <a:off x="1066800" y="0"/>
            <a:ext cx="10058400" cy="1371600"/>
          </a:xfrm>
        </p:spPr>
        <p:txBody>
          <a:bodyPr/>
          <a:lstStyle/>
          <a:p>
            <a:r>
              <a:rPr lang="en-US" dirty="0"/>
              <a:t>Digital signature</a:t>
            </a:r>
          </a:p>
        </p:txBody>
      </p:sp>
      <p:sp>
        <p:nvSpPr>
          <p:cNvPr id="3" name="Content Placeholder 2">
            <a:extLst>
              <a:ext uri="{FF2B5EF4-FFF2-40B4-BE49-F238E27FC236}">
                <a16:creationId xmlns:a16="http://schemas.microsoft.com/office/drawing/2014/main" id="{F4CC5562-202B-4DF8-8CB4-F38592B3880F}"/>
              </a:ext>
            </a:extLst>
          </p:cNvPr>
          <p:cNvSpPr>
            <a:spLocks noGrp="1"/>
          </p:cNvSpPr>
          <p:nvPr>
            <p:ph idx="1"/>
          </p:nvPr>
        </p:nvSpPr>
        <p:spPr>
          <a:xfrm>
            <a:off x="940525" y="1179222"/>
            <a:ext cx="10707189" cy="2076994"/>
          </a:xfrm>
        </p:spPr>
        <p:txBody>
          <a:bodyPr/>
          <a:lstStyle/>
          <a:p>
            <a:r>
              <a:rPr lang="en-US" dirty="0"/>
              <a:t>Digital signatures are like electronic “fingerprints.” In the form of a coded message, the digital signature securely associates a signer with a document in a recorded transaction. Digital signatures use a standard, accepted format, called Public Key Infrastructure (PKI), to provide the highest levels of security and universal acceptance. They are a specific signature technology implementation of electronic signature (eSignature).</a:t>
            </a:r>
          </a:p>
        </p:txBody>
      </p:sp>
      <p:sp>
        <p:nvSpPr>
          <p:cNvPr id="4" name="Rectangle 3">
            <a:extLst>
              <a:ext uri="{FF2B5EF4-FFF2-40B4-BE49-F238E27FC236}">
                <a16:creationId xmlns:a16="http://schemas.microsoft.com/office/drawing/2014/main" id="{087D200D-C0DE-4AC1-9788-4BD0353569C2}"/>
              </a:ext>
            </a:extLst>
          </p:cNvPr>
          <p:cNvSpPr/>
          <p:nvPr/>
        </p:nvSpPr>
        <p:spPr>
          <a:xfrm>
            <a:off x="1066800" y="2861556"/>
            <a:ext cx="10454640" cy="2585323"/>
          </a:xfrm>
          <a:prstGeom prst="rect">
            <a:avLst/>
          </a:prstGeom>
        </p:spPr>
        <p:txBody>
          <a:bodyPr wrap="square">
            <a:spAutoFit/>
          </a:bodyPr>
          <a:lstStyle/>
          <a:p>
            <a:pPr fontAlgn="base"/>
            <a:r>
              <a:rPr lang="en-US" dirty="0">
                <a:latin typeface="Garamond (Body)"/>
              </a:rPr>
              <a:t>How do digital signatures work?</a:t>
            </a:r>
          </a:p>
          <a:p>
            <a:pPr fontAlgn="base"/>
            <a:r>
              <a:rPr lang="en-US" dirty="0">
                <a:latin typeface="Garamond (Body)"/>
              </a:rPr>
              <a:t>Digital signatures, like handwritten signatures, are unique to each signer. Digital signature solution providers, such as DocuSign, follow a specific protocol, called </a:t>
            </a:r>
            <a:r>
              <a:rPr lang="en-US" dirty="0">
                <a:latin typeface="Garamond (Body)"/>
                <a:hlinkClick r:id="rId2">
                  <a:extLst>
                    <a:ext uri="{A12FA001-AC4F-418D-AE19-62706E023703}">
                      <ahyp:hlinkClr xmlns:ahyp="http://schemas.microsoft.com/office/drawing/2018/hyperlinkcolor" val="tx"/>
                    </a:ext>
                  </a:extLst>
                </a:hlinkClick>
              </a:rPr>
              <a:t>PKI</a:t>
            </a:r>
            <a:r>
              <a:rPr lang="en-US" dirty="0">
                <a:latin typeface="Garamond (Body)"/>
              </a:rPr>
              <a:t>. PKI requires the provider to use a mathematical algorithm to generate two long numbers, called keys. One key is public, and one key is private.</a:t>
            </a:r>
          </a:p>
          <a:p>
            <a:pPr fontAlgn="base"/>
            <a:r>
              <a:rPr lang="en-US" dirty="0">
                <a:latin typeface="Garamond (Body)"/>
              </a:rPr>
              <a:t>When a signer electronically signs a document, the signature is created using the signer’s private key, which is always securely kept by the signer. The mathematical algorithm acts like a cipher, creating data matching the signed document, called a hash, and encrypting that data. The resulting encrypted data is the digital signature. The signature is also marked with the time that the document was signed. If the document changes after signing, the digital signature is invalidated.</a:t>
            </a:r>
            <a:endParaRPr lang="en-US" b="0" i="0" dirty="0">
              <a:effectLst/>
              <a:latin typeface="Garamond (Body)"/>
            </a:endParaRPr>
          </a:p>
        </p:txBody>
      </p:sp>
    </p:spTree>
    <p:extLst>
      <p:ext uri="{BB962C8B-B14F-4D97-AF65-F5344CB8AC3E}">
        <p14:creationId xmlns:p14="http://schemas.microsoft.com/office/powerpoint/2010/main" val="3681755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2F0F2E-083F-41E8-87FA-15D0F76AB5A0}"/>
              </a:ext>
            </a:extLst>
          </p:cNvPr>
          <p:cNvSpPr>
            <a:spLocks noGrp="1"/>
          </p:cNvSpPr>
          <p:nvPr>
            <p:ph idx="1"/>
          </p:nvPr>
        </p:nvSpPr>
        <p:spPr>
          <a:xfrm>
            <a:off x="1066800" y="696686"/>
            <a:ext cx="10058400" cy="5256058"/>
          </a:xfrm>
        </p:spPr>
        <p:txBody>
          <a:bodyPr/>
          <a:lstStyle/>
          <a:p>
            <a:r>
              <a:rPr lang="en-US" b="1" dirty="0"/>
              <a:t>Digital signing workflow</a:t>
            </a:r>
          </a:p>
          <a:p>
            <a:r>
              <a:rPr lang="en-US" dirty="0"/>
              <a:t>the signer of data, and the data recipient.</a:t>
            </a:r>
          </a:p>
          <a:p>
            <a:r>
              <a:rPr lang="en-US" dirty="0"/>
              <a:t>The signer creates an asymmetric key that supports digital signing.</a:t>
            </a:r>
          </a:p>
          <a:p>
            <a:r>
              <a:rPr lang="en-US" dirty="0"/>
              <a:t>The signer can use this key to create multiple signatures.</a:t>
            </a:r>
          </a:p>
          <a:p>
            <a:r>
              <a:rPr lang="en-US" dirty="0"/>
              <a:t>The signer performs a private key operation over the data to create a digital signature.</a:t>
            </a:r>
          </a:p>
          <a:p>
            <a:r>
              <a:rPr lang="en-US" dirty="0"/>
              <a:t>The signer provides the data and the digital signature to the data recipient.</a:t>
            </a:r>
          </a:p>
          <a:p>
            <a:r>
              <a:rPr lang="en-US" dirty="0"/>
              <a:t>The recipient uses the public key portion of the signer's public/private key pair to verify the digital signature. If verification is unsuccessful, then the data has been altered.</a:t>
            </a:r>
          </a:p>
          <a:p>
            <a:endParaRPr lang="en-US" dirty="0"/>
          </a:p>
        </p:txBody>
      </p:sp>
    </p:spTree>
    <p:extLst>
      <p:ext uri="{BB962C8B-B14F-4D97-AF65-F5344CB8AC3E}">
        <p14:creationId xmlns:p14="http://schemas.microsoft.com/office/powerpoint/2010/main" val="358009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017312-70E8-4DE3-AF77-8B2CD39E8D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143" t="9016" r="1357" b="1714"/>
          <a:stretch/>
        </p:blipFill>
        <p:spPr>
          <a:xfrm>
            <a:off x="152399" y="367937"/>
            <a:ext cx="11887201" cy="6122125"/>
          </a:xfrm>
        </p:spPr>
      </p:pic>
    </p:spTree>
    <p:extLst>
      <p:ext uri="{BB962C8B-B14F-4D97-AF65-F5344CB8AC3E}">
        <p14:creationId xmlns:p14="http://schemas.microsoft.com/office/powerpoint/2010/main" val="338459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010847-73BC-4566-84E6-D954F3719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993" y="447979"/>
            <a:ext cx="8634944" cy="1576337"/>
          </a:xfrm>
          <a:prstGeom prst="rect">
            <a:avLst/>
          </a:prstGeom>
        </p:spPr>
      </p:pic>
      <p:pic>
        <p:nvPicPr>
          <p:cNvPr id="7" name="Picture 6">
            <a:extLst>
              <a:ext uri="{FF2B5EF4-FFF2-40B4-BE49-F238E27FC236}">
                <a16:creationId xmlns:a16="http://schemas.microsoft.com/office/drawing/2014/main" id="{62F3A5BD-94BB-40EF-B443-6B151EFFA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825" y="2955539"/>
            <a:ext cx="11231045" cy="3192484"/>
          </a:xfrm>
          <a:prstGeom prst="rect">
            <a:avLst/>
          </a:prstGeom>
        </p:spPr>
      </p:pic>
    </p:spTree>
    <p:extLst>
      <p:ext uri="{BB962C8B-B14F-4D97-AF65-F5344CB8AC3E}">
        <p14:creationId xmlns:p14="http://schemas.microsoft.com/office/powerpoint/2010/main" val="664132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E3CE-5940-4B88-8B63-E41072BFD726}"/>
              </a:ext>
            </a:extLst>
          </p:cNvPr>
          <p:cNvSpPr>
            <a:spLocks noGrp="1"/>
          </p:cNvSpPr>
          <p:nvPr>
            <p:ph type="title"/>
          </p:nvPr>
        </p:nvSpPr>
        <p:spPr>
          <a:xfrm>
            <a:off x="936172" y="320377"/>
            <a:ext cx="10058400" cy="1371600"/>
          </a:xfrm>
        </p:spPr>
        <p:txBody>
          <a:bodyPr>
            <a:normAutofit/>
          </a:bodyPr>
          <a:lstStyle/>
          <a:p>
            <a:r>
              <a:rPr lang="en-US" dirty="0"/>
              <a:t>Cipher Suites</a:t>
            </a:r>
          </a:p>
        </p:txBody>
      </p:sp>
      <p:sp>
        <p:nvSpPr>
          <p:cNvPr id="3" name="Content Placeholder 2">
            <a:extLst>
              <a:ext uri="{FF2B5EF4-FFF2-40B4-BE49-F238E27FC236}">
                <a16:creationId xmlns:a16="http://schemas.microsoft.com/office/drawing/2014/main" id="{2B58D9A3-2770-4966-BF47-011B8CCCA4A3}"/>
              </a:ext>
            </a:extLst>
          </p:cNvPr>
          <p:cNvSpPr>
            <a:spLocks noGrp="1"/>
          </p:cNvSpPr>
          <p:nvPr>
            <p:ph idx="1"/>
          </p:nvPr>
        </p:nvSpPr>
        <p:spPr/>
        <p:txBody>
          <a:bodyPr/>
          <a:lstStyle/>
          <a:p>
            <a:r>
              <a:rPr lang="en-US" dirty="0"/>
              <a:t> sets of instructions on how to secure a network through</a:t>
            </a:r>
          </a:p>
          <a:p>
            <a:r>
              <a:rPr lang="en-US" dirty="0"/>
              <a:t>cipher suites provide essential information on how to communicate secure data when using HTTPS, FTPS, SMTP and other network protocols. This information takes the form of algorithms and protocols that help determine how a web server secures a client’s web traffic (</a:t>
            </a:r>
            <a:r>
              <a:rPr lang="en-US" dirty="0" err="1"/>
              <a:t>ssl</a:t>
            </a:r>
            <a:r>
              <a:rPr lang="en-US" dirty="0"/>
              <a:t> </a:t>
            </a:r>
            <a:r>
              <a:rPr lang="en-US" dirty="0" err="1"/>
              <a:t>tls</a:t>
            </a:r>
            <a:r>
              <a:rPr lang="en-US" dirty="0"/>
              <a:t>).</a:t>
            </a:r>
          </a:p>
          <a:p>
            <a:r>
              <a:rPr lang="en-US" b="1" dirty="0"/>
              <a:t>Key Exchange Algorithm  (A/symmetric )</a:t>
            </a:r>
          </a:p>
          <a:p>
            <a:r>
              <a:rPr lang="en-US" b="1" dirty="0"/>
              <a:t>Authentication Algorithm (RSA, DH)</a:t>
            </a:r>
          </a:p>
          <a:p>
            <a:r>
              <a:rPr lang="en-US" b="1" dirty="0"/>
              <a:t>Bulk Data Encryption (AES, 3DES) </a:t>
            </a:r>
          </a:p>
          <a:p>
            <a:r>
              <a:rPr lang="fr-FR" b="1" dirty="0"/>
              <a:t>Message </a:t>
            </a:r>
            <a:r>
              <a:rPr lang="fr-FR" b="1" dirty="0" err="1"/>
              <a:t>Authentication</a:t>
            </a:r>
            <a:r>
              <a:rPr lang="fr-FR" b="1" dirty="0"/>
              <a:t> Code (MAC) </a:t>
            </a:r>
            <a:r>
              <a:rPr lang="fr-FR" b="1" dirty="0" err="1"/>
              <a:t>Algorithm</a:t>
            </a:r>
            <a:r>
              <a:rPr lang="fr-FR" b="1" dirty="0"/>
              <a:t>  (</a:t>
            </a:r>
            <a:r>
              <a:rPr lang="en-US" b="1" dirty="0"/>
              <a:t>SHA and MD5.</a:t>
            </a:r>
            <a:r>
              <a:rPr lang="fr-FR" b="1" dirty="0"/>
              <a:t>)</a:t>
            </a:r>
            <a:endParaRPr lang="en-US" dirty="0"/>
          </a:p>
        </p:txBody>
      </p:sp>
    </p:spTree>
    <p:extLst>
      <p:ext uri="{BB962C8B-B14F-4D97-AF65-F5344CB8AC3E}">
        <p14:creationId xmlns:p14="http://schemas.microsoft.com/office/powerpoint/2010/main" val="2698521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5218AA-2E1C-45AE-B3E4-CA7C809EBE71}"/>
              </a:ext>
            </a:extLst>
          </p:cNvPr>
          <p:cNvSpPr>
            <a:spLocks noGrp="1"/>
          </p:cNvSpPr>
          <p:nvPr>
            <p:ph idx="1"/>
          </p:nvPr>
        </p:nvSpPr>
        <p:spPr>
          <a:xfrm>
            <a:off x="1066800" y="409303"/>
            <a:ext cx="10058400" cy="6026331"/>
          </a:xfrm>
        </p:spPr>
        <p:txBody>
          <a:bodyPr>
            <a:normAutofit lnSpcReduction="10000"/>
          </a:bodyPr>
          <a:lstStyle/>
          <a:p>
            <a:r>
              <a:rPr lang="en-US" dirty="0"/>
              <a:t>What does security provide?</a:t>
            </a:r>
          </a:p>
          <a:p>
            <a:endParaRPr lang="en-US" dirty="0"/>
          </a:p>
          <a:p>
            <a:r>
              <a:rPr lang="en-US" b="1" dirty="0"/>
              <a:t>Identification / Authentication:</a:t>
            </a:r>
            <a:br>
              <a:rPr lang="en-US" b="1" dirty="0"/>
            </a:br>
            <a:r>
              <a:rPr lang="en-US" dirty="0"/>
              <a:t>The persons / entities with whom we are communicating are really who they say they are.</a:t>
            </a:r>
          </a:p>
          <a:p>
            <a:endParaRPr lang="en-US" dirty="0"/>
          </a:p>
          <a:p>
            <a:r>
              <a:rPr lang="en-US" b="1" dirty="0"/>
              <a:t>Confidentiality:</a:t>
            </a:r>
            <a:br>
              <a:rPr lang="en-US" b="1" dirty="0"/>
            </a:br>
            <a:r>
              <a:rPr lang="en-US" dirty="0"/>
              <a:t>The information within the message or transaction is kept confidential. It may only be read and understood by the intended sender and receiver.</a:t>
            </a:r>
          </a:p>
          <a:p>
            <a:endParaRPr lang="en-US" dirty="0"/>
          </a:p>
          <a:p>
            <a:r>
              <a:rPr lang="en-US" b="1" dirty="0"/>
              <a:t>Integrity:</a:t>
            </a:r>
            <a:br>
              <a:rPr lang="en-US" b="1" dirty="0"/>
            </a:br>
            <a:r>
              <a:rPr lang="en-US" dirty="0"/>
              <a:t>The information within the message or transaction is not tampered accidentally or deliberately with </a:t>
            </a:r>
            <a:r>
              <a:rPr lang="en-US" dirty="0" err="1"/>
              <a:t>en</a:t>
            </a:r>
            <a:r>
              <a:rPr lang="en-US" dirty="0"/>
              <a:t> route without all parties involved being aware of the tampering.</a:t>
            </a:r>
          </a:p>
          <a:p>
            <a:endParaRPr lang="en-US" dirty="0"/>
          </a:p>
          <a:p>
            <a:r>
              <a:rPr lang="en-US" b="1" dirty="0"/>
              <a:t>Non-Repudiation:</a:t>
            </a:r>
            <a:br>
              <a:rPr lang="en-US" b="1" dirty="0"/>
            </a:br>
            <a:r>
              <a:rPr lang="en-US" dirty="0"/>
              <a:t>The sender cannot deny sending the message or transaction, and the receiver cannot deny receiving it.</a:t>
            </a:r>
          </a:p>
          <a:p>
            <a:endParaRPr lang="en-US" dirty="0"/>
          </a:p>
          <a:p>
            <a:r>
              <a:rPr lang="en-US" b="1" dirty="0"/>
              <a:t>Access Control:</a:t>
            </a:r>
            <a:br>
              <a:rPr lang="en-US" b="1" dirty="0"/>
            </a:br>
            <a:r>
              <a:rPr lang="en-US" dirty="0"/>
              <a:t>Access to the protected information is only realized by the intended person or entity.</a:t>
            </a:r>
          </a:p>
          <a:p>
            <a:endParaRPr lang="en-US" dirty="0"/>
          </a:p>
        </p:txBody>
      </p:sp>
    </p:spTree>
    <p:extLst>
      <p:ext uri="{BB962C8B-B14F-4D97-AF65-F5344CB8AC3E}">
        <p14:creationId xmlns:p14="http://schemas.microsoft.com/office/powerpoint/2010/main" val="399152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843E24-729E-45E6-A7F5-64EFE1806937}"/>
              </a:ext>
            </a:extLst>
          </p:cNvPr>
          <p:cNvSpPr/>
          <p:nvPr/>
        </p:nvSpPr>
        <p:spPr>
          <a:xfrm>
            <a:off x="294033" y="480360"/>
            <a:ext cx="6662725" cy="503920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t>Identification: This is an action in which the user (untrusted party) declares his identity </a:t>
            </a:r>
          </a:p>
          <a:p>
            <a:pPr>
              <a:lnSpc>
                <a:spcPct val="150000"/>
              </a:lnSpc>
            </a:pPr>
            <a:endParaRPr lang="en-IN" dirty="0"/>
          </a:p>
          <a:p>
            <a:pPr>
              <a:lnSpc>
                <a:spcPct val="150000"/>
              </a:lnSpc>
            </a:pPr>
            <a:r>
              <a:rPr lang="en-IN" dirty="0"/>
              <a:t>•   Authentication: This is an action(s) to prove that the user is who he claims  to be </a:t>
            </a:r>
          </a:p>
          <a:p>
            <a:pPr>
              <a:lnSpc>
                <a:spcPct val="150000"/>
              </a:lnSpc>
            </a:pPr>
            <a:endParaRPr lang="en-IN" dirty="0"/>
          </a:p>
          <a:p>
            <a:pPr>
              <a:lnSpc>
                <a:spcPct val="150000"/>
              </a:lnSpc>
            </a:pPr>
            <a:endParaRPr lang="en-IN" dirty="0"/>
          </a:p>
          <a:p>
            <a:pPr>
              <a:lnSpc>
                <a:spcPct val="150000"/>
              </a:lnSpc>
            </a:pPr>
            <a:r>
              <a:rPr lang="en-IN" dirty="0"/>
              <a:t>•   Authorization: This action(s) is required to determine which actions a specific user can perform</a:t>
            </a:r>
          </a:p>
          <a:p>
            <a:pPr>
              <a:lnSpc>
                <a:spcPct val="150000"/>
              </a:lnSpc>
            </a:pPr>
            <a:endParaRPr lang="en-IN" dirty="0"/>
          </a:p>
          <a:p>
            <a:pPr>
              <a:lnSpc>
                <a:spcPct val="150000"/>
              </a:lnSpc>
            </a:pPr>
            <a:endParaRPr lang="en-IN" dirty="0"/>
          </a:p>
          <a:p>
            <a:pPr>
              <a:lnSpc>
                <a:spcPct val="150000"/>
              </a:lnSpc>
            </a:pPr>
            <a:endParaRPr lang="en-IN" dirty="0"/>
          </a:p>
        </p:txBody>
      </p:sp>
      <p:pic>
        <p:nvPicPr>
          <p:cNvPr id="10" name="Picture 9">
            <a:extLst>
              <a:ext uri="{FF2B5EF4-FFF2-40B4-BE49-F238E27FC236}">
                <a16:creationId xmlns:a16="http://schemas.microsoft.com/office/drawing/2014/main" id="{66836FEA-ACEF-4BF1-94F7-B7EF22101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728" y="922942"/>
            <a:ext cx="683260" cy="683260"/>
          </a:xfrm>
          <a:prstGeom prst="rect">
            <a:avLst/>
          </a:prstGeom>
        </p:spPr>
      </p:pic>
      <p:pic>
        <p:nvPicPr>
          <p:cNvPr id="12" name="Picture 11">
            <a:extLst>
              <a:ext uri="{FF2B5EF4-FFF2-40B4-BE49-F238E27FC236}">
                <a16:creationId xmlns:a16="http://schemas.microsoft.com/office/drawing/2014/main" id="{16300C54-ED8D-4372-B576-96F842D6F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2228" y="2081691"/>
            <a:ext cx="683260" cy="683260"/>
          </a:xfrm>
          <a:prstGeom prst="rect">
            <a:avLst/>
          </a:prstGeom>
        </p:spPr>
      </p:pic>
      <p:pic>
        <p:nvPicPr>
          <p:cNvPr id="14" name="Picture 13">
            <a:extLst>
              <a:ext uri="{FF2B5EF4-FFF2-40B4-BE49-F238E27FC236}">
                <a16:creationId xmlns:a16="http://schemas.microsoft.com/office/drawing/2014/main" id="{7535A521-E4B3-453C-B4CA-2DA3A3356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9663" y="2100460"/>
            <a:ext cx="571066" cy="571066"/>
          </a:xfrm>
          <a:prstGeom prst="rect">
            <a:avLst/>
          </a:prstGeom>
        </p:spPr>
      </p:pic>
      <p:pic>
        <p:nvPicPr>
          <p:cNvPr id="16" name="Picture 15">
            <a:extLst>
              <a:ext uri="{FF2B5EF4-FFF2-40B4-BE49-F238E27FC236}">
                <a16:creationId xmlns:a16="http://schemas.microsoft.com/office/drawing/2014/main" id="{490DA8D6-FEA2-4C57-B631-475E1C5ACA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3431" y="2205200"/>
            <a:ext cx="549584" cy="549584"/>
          </a:xfrm>
          <a:prstGeom prst="rect">
            <a:avLst/>
          </a:prstGeom>
        </p:spPr>
      </p:pic>
      <p:pic>
        <p:nvPicPr>
          <p:cNvPr id="18" name="Picture 17">
            <a:extLst>
              <a:ext uri="{FF2B5EF4-FFF2-40B4-BE49-F238E27FC236}">
                <a16:creationId xmlns:a16="http://schemas.microsoft.com/office/drawing/2014/main" id="{6AE643A5-0766-4B71-B196-23150E1197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12884" y="2156880"/>
            <a:ext cx="514646" cy="514646"/>
          </a:xfrm>
          <a:prstGeom prst="rect">
            <a:avLst/>
          </a:prstGeom>
        </p:spPr>
      </p:pic>
      <p:pic>
        <p:nvPicPr>
          <p:cNvPr id="20" name="Picture 19">
            <a:extLst>
              <a:ext uri="{FF2B5EF4-FFF2-40B4-BE49-F238E27FC236}">
                <a16:creationId xmlns:a16="http://schemas.microsoft.com/office/drawing/2014/main" id="{90635041-5DC5-4535-834B-B2ADAC22C1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9888" y="4490290"/>
            <a:ext cx="580927" cy="580927"/>
          </a:xfrm>
          <a:prstGeom prst="rect">
            <a:avLst/>
          </a:prstGeom>
        </p:spPr>
      </p:pic>
      <p:pic>
        <p:nvPicPr>
          <p:cNvPr id="22" name="Picture 21">
            <a:extLst>
              <a:ext uri="{FF2B5EF4-FFF2-40B4-BE49-F238E27FC236}">
                <a16:creationId xmlns:a16="http://schemas.microsoft.com/office/drawing/2014/main" id="{80A68F51-D9C4-4F92-810E-2D00EFB1F07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24560" y="4495273"/>
            <a:ext cx="580928" cy="580928"/>
          </a:xfrm>
          <a:prstGeom prst="rect">
            <a:avLst/>
          </a:prstGeom>
        </p:spPr>
      </p:pic>
      <p:sp>
        <p:nvSpPr>
          <p:cNvPr id="2" name="Rectangle 1">
            <a:extLst>
              <a:ext uri="{FF2B5EF4-FFF2-40B4-BE49-F238E27FC236}">
                <a16:creationId xmlns:a16="http://schemas.microsoft.com/office/drawing/2014/main" id="{24DE3B3C-D697-4A07-A612-4B55F31BE770}"/>
              </a:ext>
            </a:extLst>
          </p:cNvPr>
          <p:cNvSpPr/>
          <p:nvPr/>
        </p:nvSpPr>
        <p:spPr>
          <a:xfrm>
            <a:off x="534313" y="5187479"/>
            <a:ext cx="4104830" cy="923330"/>
          </a:xfrm>
          <a:prstGeom prst="rect">
            <a:avLst/>
          </a:prstGeom>
        </p:spPr>
        <p:txBody>
          <a:bodyPr wrap="square">
            <a:spAutoFit/>
          </a:bodyPr>
          <a:lstStyle/>
          <a:p>
            <a:pPr marL="285750" indent="-285750">
              <a:buFont typeface="Arial" panose="020B0604020202020204" pitchFamily="34" charset="0"/>
              <a:buChar char="•"/>
            </a:pPr>
            <a:r>
              <a:rPr lang="en-IN" dirty="0"/>
              <a:t>Mandatory Access Control (MAC) </a:t>
            </a:r>
          </a:p>
          <a:p>
            <a:pPr marL="285750" indent="-285750">
              <a:buFont typeface="Arial" panose="020B0604020202020204" pitchFamily="34" charset="0"/>
              <a:buChar char="•"/>
            </a:pPr>
            <a:r>
              <a:rPr lang="en-IN" dirty="0"/>
              <a:t>Discretionary Access Control (DAC) </a:t>
            </a:r>
          </a:p>
          <a:p>
            <a:pPr marL="285750" indent="-285750">
              <a:buFont typeface="Arial" panose="020B0604020202020204" pitchFamily="34" charset="0"/>
              <a:buChar char="•"/>
            </a:pPr>
            <a:r>
              <a:rPr lang="en-IN" dirty="0"/>
              <a:t>Role-based Access Control (RBAC</a:t>
            </a:r>
            <a:r>
              <a:rPr lang="en-IN"/>
              <a:t>) </a:t>
            </a:r>
            <a:endParaRPr lang="en-IN" dirty="0"/>
          </a:p>
        </p:txBody>
      </p:sp>
      <p:pic>
        <p:nvPicPr>
          <p:cNvPr id="11" name="Picture 10">
            <a:extLst>
              <a:ext uri="{FF2B5EF4-FFF2-40B4-BE49-F238E27FC236}">
                <a16:creationId xmlns:a16="http://schemas.microsoft.com/office/drawing/2014/main" id="{305046B0-C9A0-464D-A66A-1CE98FC1B9F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21303" y="1939667"/>
            <a:ext cx="834958" cy="834958"/>
          </a:xfrm>
          <a:prstGeom prst="rect">
            <a:avLst/>
          </a:prstGeom>
        </p:spPr>
      </p:pic>
      <p:pic>
        <p:nvPicPr>
          <p:cNvPr id="13" name="Picture 12">
            <a:extLst>
              <a:ext uri="{FF2B5EF4-FFF2-40B4-BE49-F238E27FC236}">
                <a16:creationId xmlns:a16="http://schemas.microsoft.com/office/drawing/2014/main" id="{E195557E-ECB8-452C-B7CE-A94E2A8C12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76237" y="1958890"/>
            <a:ext cx="732808" cy="732808"/>
          </a:xfrm>
          <a:prstGeom prst="rect">
            <a:avLst/>
          </a:prstGeom>
        </p:spPr>
      </p:pic>
      <p:pic>
        <p:nvPicPr>
          <p:cNvPr id="15" name="Picture 14">
            <a:extLst>
              <a:ext uri="{FF2B5EF4-FFF2-40B4-BE49-F238E27FC236}">
                <a16:creationId xmlns:a16="http://schemas.microsoft.com/office/drawing/2014/main" id="{3F73D7E6-4D6F-42CF-9D03-75261164F3D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78255" y="2030522"/>
            <a:ext cx="732808" cy="732808"/>
          </a:xfrm>
          <a:prstGeom prst="rect">
            <a:avLst/>
          </a:prstGeom>
        </p:spPr>
      </p:pic>
      <p:sp>
        <p:nvSpPr>
          <p:cNvPr id="17" name="TextBox 16">
            <a:extLst>
              <a:ext uri="{FF2B5EF4-FFF2-40B4-BE49-F238E27FC236}">
                <a16:creationId xmlns:a16="http://schemas.microsoft.com/office/drawing/2014/main" id="{2A7E8214-3017-4E7E-8AFE-E054A593AD9C}"/>
              </a:ext>
            </a:extLst>
          </p:cNvPr>
          <p:cNvSpPr txBox="1"/>
          <p:nvPr/>
        </p:nvSpPr>
        <p:spPr>
          <a:xfrm>
            <a:off x="8989167" y="2812818"/>
            <a:ext cx="699230" cy="369332"/>
          </a:xfrm>
          <a:prstGeom prst="rect">
            <a:avLst/>
          </a:prstGeom>
          <a:noFill/>
        </p:spPr>
        <p:txBody>
          <a:bodyPr wrap="square" rtlCol="0">
            <a:spAutoFit/>
          </a:bodyPr>
          <a:lstStyle/>
          <a:p>
            <a:r>
              <a:rPr lang="en-IN" dirty="0"/>
              <a:t>Proof</a:t>
            </a:r>
          </a:p>
        </p:txBody>
      </p:sp>
      <p:sp>
        <p:nvSpPr>
          <p:cNvPr id="19" name="TextBox 18">
            <a:extLst>
              <a:ext uri="{FF2B5EF4-FFF2-40B4-BE49-F238E27FC236}">
                <a16:creationId xmlns:a16="http://schemas.microsoft.com/office/drawing/2014/main" id="{820C4F5C-218D-45EF-AEBB-29B34884A4EE}"/>
              </a:ext>
            </a:extLst>
          </p:cNvPr>
          <p:cNvSpPr txBox="1"/>
          <p:nvPr/>
        </p:nvSpPr>
        <p:spPr>
          <a:xfrm>
            <a:off x="7112434" y="2774625"/>
            <a:ext cx="1029384" cy="369332"/>
          </a:xfrm>
          <a:prstGeom prst="rect">
            <a:avLst/>
          </a:prstGeom>
          <a:noFill/>
        </p:spPr>
        <p:txBody>
          <a:bodyPr wrap="square" rtlCol="0">
            <a:spAutoFit/>
          </a:bodyPr>
          <a:lstStyle/>
          <a:p>
            <a:r>
              <a:rPr lang="en-IN" dirty="0"/>
              <a:t>Password</a:t>
            </a:r>
          </a:p>
        </p:txBody>
      </p:sp>
      <p:sp>
        <p:nvSpPr>
          <p:cNvPr id="21" name="TextBox 20">
            <a:extLst>
              <a:ext uri="{FF2B5EF4-FFF2-40B4-BE49-F238E27FC236}">
                <a16:creationId xmlns:a16="http://schemas.microsoft.com/office/drawing/2014/main" id="{7F29E2AA-0900-44C1-AD19-AC3C6ACC6B55}"/>
              </a:ext>
            </a:extLst>
          </p:cNvPr>
          <p:cNvSpPr txBox="1"/>
          <p:nvPr/>
        </p:nvSpPr>
        <p:spPr>
          <a:xfrm>
            <a:off x="10644549" y="2813709"/>
            <a:ext cx="800219" cy="369332"/>
          </a:xfrm>
          <a:prstGeom prst="rect">
            <a:avLst/>
          </a:prstGeom>
          <a:noFill/>
        </p:spPr>
        <p:txBody>
          <a:bodyPr wrap="square" rtlCol="0">
            <a:spAutoFit/>
          </a:bodyPr>
          <a:lstStyle/>
          <a:p>
            <a:r>
              <a:rPr lang="en-IN" dirty="0"/>
              <a:t>Access</a:t>
            </a:r>
          </a:p>
        </p:txBody>
      </p:sp>
      <p:pic>
        <p:nvPicPr>
          <p:cNvPr id="23" name="Picture 22">
            <a:extLst>
              <a:ext uri="{FF2B5EF4-FFF2-40B4-BE49-F238E27FC236}">
                <a16:creationId xmlns:a16="http://schemas.microsoft.com/office/drawing/2014/main" id="{FD2A989E-A1AA-4C42-8290-664D348F6CF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75348" y="2476165"/>
            <a:ext cx="315235" cy="315235"/>
          </a:xfrm>
          <a:prstGeom prst="rect">
            <a:avLst/>
          </a:prstGeom>
        </p:spPr>
      </p:pic>
      <p:sp>
        <p:nvSpPr>
          <p:cNvPr id="24" name="Arrow: Right 23">
            <a:extLst>
              <a:ext uri="{FF2B5EF4-FFF2-40B4-BE49-F238E27FC236}">
                <a16:creationId xmlns:a16="http://schemas.microsoft.com/office/drawing/2014/main" id="{90859974-3BE4-4299-A065-99CACA4CD5C9}"/>
              </a:ext>
            </a:extLst>
          </p:cNvPr>
          <p:cNvSpPr/>
          <p:nvPr/>
        </p:nvSpPr>
        <p:spPr>
          <a:xfrm>
            <a:off x="8276223" y="2286999"/>
            <a:ext cx="760576" cy="273466"/>
          </a:xfrm>
          <a:prstGeom prst="rightArrow">
            <a:avLst/>
          </a:prstGeom>
          <a:solidFill>
            <a:srgbClr val="F37B3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706ED605-87FA-4F4C-BB9C-93B726F593BE}"/>
              </a:ext>
            </a:extLst>
          </p:cNvPr>
          <p:cNvSpPr/>
          <p:nvPr/>
        </p:nvSpPr>
        <p:spPr>
          <a:xfrm>
            <a:off x="9769133" y="2309880"/>
            <a:ext cx="760576" cy="273466"/>
          </a:xfrm>
          <a:prstGeom prst="rightArrow">
            <a:avLst/>
          </a:prstGeom>
          <a:solidFill>
            <a:srgbClr val="54B26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36728240-27BD-46DD-85D6-A5C77D65889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35209" y="3253058"/>
            <a:ext cx="6420689" cy="3246825"/>
          </a:xfrm>
          <a:prstGeom prst="rect">
            <a:avLst/>
          </a:prstGeom>
        </p:spPr>
      </p:pic>
      <p:pic>
        <p:nvPicPr>
          <p:cNvPr id="9" name="Picture 8">
            <a:extLst>
              <a:ext uri="{FF2B5EF4-FFF2-40B4-BE49-F238E27FC236}">
                <a16:creationId xmlns:a16="http://schemas.microsoft.com/office/drawing/2014/main" id="{04649CB6-D0EF-4494-88CD-65365859C08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796690" y="427195"/>
            <a:ext cx="1031886" cy="1031886"/>
          </a:xfrm>
          <a:prstGeom prst="rect">
            <a:avLst/>
          </a:prstGeom>
        </p:spPr>
      </p:pic>
    </p:spTree>
    <p:extLst>
      <p:ext uri="{BB962C8B-B14F-4D97-AF65-F5344CB8AC3E}">
        <p14:creationId xmlns:p14="http://schemas.microsoft.com/office/powerpoint/2010/main" val="24262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928BBA4C-5531-4856-8BB4-A44434420046}"/>
              </a:ext>
            </a:extLst>
          </p:cNvPr>
          <p:cNvCxnSpPr>
            <a:cxnSpLocks/>
          </p:cNvCxnSpPr>
          <p:nvPr/>
        </p:nvCxnSpPr>
        <p:spPr>
          <a:xfrm>
            <a:off x="9597904" y="1038362"/>
            <a:ext cx="1" cy="3503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Left Bracket 59">
            <a:extLst>
              <a:ext uri="{FF2B5EF4-FFF2-40B4-BE49-F238E27FC236}">
                <a16:creationId xmlns:a16="http://schemas.microsoft.com/office/drawing/2014/main" id="{288F9456-7A91-4649-83B9-65D19EE33C5D}"/>
              </a:ext>
            </a:extLst>
          </p:cNvPr>
          <p:cNvSpPr/>
          <p:nvPr/>
        </p:nvSpPr>
        <p:spPr>
          <a:xfrm rot="16200000">
            <a:off x="3369477" y="4519987"/>
            <a:ext cx="271328" cy="1512604"/>
          </a:xfrm>
          <a:prstGeom prst="leftBracket">
            <a:avLst/>
          </a:prstGeom>
          <a:ln w="28575">
            <a:solidFill>
              <a:srgbClr val="00CFDD"/>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IN" dirty="0">
              <a:solidFill>
                <a:srgbClr val="FFFFFF"/>
              </a:solidFill>
            </a:endParaRPr>
          </a:p>
        </p:txBody>
      </p:sp>
      <p:sp>
        <p:nvSpPr>
          <p:cNvPr id="4" name="Rectangle 3">
            <a:extLst>
              <a:ext uri="{FF2B5EF4-FFF2-40B4-BE49-F238E27FC236}">
                <a16:creationId xmlns:a16="http://schemas.microsoft.com/office/drawing/2014/main" id="{554359FD-4A62-47CE-ABD6-9017E29D714D}"/>
              </a:ext>
            </a:extLst>
          </p:cNvPr>
          <p:cNvSpPr/>
          <p:nvPr/>
        </p:nvSpPr>
        <p:spPr>
          <a:xfrm>
            <a:off x="517429" y="414816"/>
            <a:ext cx="7044582" cy="1200329"/>
          </a:xfrm>
          <a:prstGeom prst="rect">
            <a:avLst/>
          </a:prstGeom>
        </p:spPr>
        <p:txBody>
          <a:bodyPr wrap="square">
            <a:spAutoFit/>
          </a:bodyPr>
          <a:lstStyle/>
          <a:p>
            <a:pPr algn="just"/>
            <a:r>
              <a:rPr lang="en-US" b="1" dirty="0">
                <a:solidFill>
                  <a:srgbClr val="000000"/>
                </a:solidFill>
                <a:latin typeface="Arial" panose="020B0604020202020204" pitchFamily="34" charset="0"/>
              </a:rPr>
              <a:t>Encryption</a:t>
            </a:r>
            <a:r>
              <a:rPr lang="en-US" dirty="0">
                <a:solidFill>
                  <a:srgbClr val="000000"/>
                </a:solidFill>
                <a:latin typeface="Arial" panose="020B0604020202020204" pitchFamily="34" charset="0"/>
              </a:rPr>
              <a:t> is a security method in which information is encoded in such a way that only authorized user can read it. </a:t>
            </a:r>
          </a:p>
          <a:p>
            <a:pPr algn="just"/>
            <a:r>
              <a:rPr lang="en-US" dirty="0">
                <a:solidFill>
                  <a:srgbClr val="000000"/>
                </a:solidFill>
                <a:latin typeface="Arial" panose="020B0604020202020204" pitchFamily="34" charset="0"/>
              </a:rPr>
              <a:t>It uses encryption algorithm to generate ciphertext that can only be read if decrypted.</a:t>
            </a:r>
          </a:p>
        </p:txBody>
      </p:sp>
      <p:sp>
        <p:nvSpPr>
          <p:cNvPr id="7" name="Rectangle: Rounded Corners 6">
            <a:extLst>
              <a:ext uri="{FF2B5EF4-FFF2-40B4-BE49-F238E27FC236}">
                <a16:creationId xmlns:a16="http://schemas.microsoft.com/office/drawing/2014/main" id="{EB7698AA-E5A0-410E-871B-269E9EDC81D7}"/>
              </a:ext>
            </a:extLst>
          </p:cNvPr>
          <p:cNvSpPr/>
          <p:nvPr/>
        </p:nvSpPr>
        <p:spPr>
          <a:xfrm>
            <a:off x="9017422" y="858896"/>
            <a:ext cx="1246424" cy="35892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Encryption</a:t>
            </a:r>
          </a:p>
        </p:txBody>
      </p:sp>
      <p:sp>
        <p:nvSpPr>
          <p:cNvPr id="8" name="Rectangle: Rounded Corners 7">
            <a:extLst>
              <a:ext uri="{FF2B5EF4-FFF2-40B4-BE49-F238E27FC236}">
                <a16:creationId xmlns:a16="http://schemas.microsoft.com/office/drawing/2014/main" id="{B8C00206-97AB-460F-B034-E8B24501596C}"/>
              </a:ext>
            </a:extLst>
          </p:cNvPr>
          <p:cNvSpPr/>
          <p:nvPr/>
        </p:nvSpPr>
        <p:spPr>
          <a:xfrm>
            <a:off x="8211352" y="1602709"/>
            <a:ext cx="1314627" cy="35892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Symmetric</a:t>
            </a:r>
          </a:p>
        </p:txBody>
      </p:sp>
      <p:sp>
        <p:nvSpPr>
          <p:cNvPr id="9" name="Rectangle: Rounded Corners 8">
            <a:extLst>
              <a:ext uri="{FF2B5EF4-FFF2-40B4-BE49-F238E27FC236}">
                <a16:creationId xmlns:a16="http://schemas.microsoft.com/office/drawing/2014/main" id="{3F40C7A9-2EE4-4883-B9C9-659449ED7CD3}"/>
              </a:ext>
            </a:extLst>
          </p:cNvPr>
          <p:cNvSpPr/>
          <p:nvPr/>
        </p:nvSpPr>
        <p:spPr>
          <a:xfrm>
            <a:off x="9717546" y="1628021"/>
            <a:ext cx="1314627" cy="358924"/>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Public Key</a:t>
            </a:r>
          </a:p>
        </p:txBody>
      </p:sp>
      <p:cxnSp>
        <p:nvCxnSpPr>
          <p:cNvPr id="10" name="Straight Connector 9">
            <a:extLst>
              <a:ext uri="{FF2B5EF4-FFF2-40B4-BE49-F238E27FC236}">
                <a16:creationId xmlns:a16="http://schemas.microsoft.com/office/drawing/2014/main" id="{DDEA8B45-54BD-4209-BA03-7DABA63759D0}"/>
              </a:ext>
            </a:extLst>
          </p:cNvPr>
          <p:cNvCxnSpPr>
            <a:cxnSpLocks/>
          </p:cNvCxnSpPr>
          <p:nvPr/>
        </p:nvCxnSpPr>
        <p:spPr>
          <a:xfrm>
            <a:off x="8868666" y="1388736"/>
            <a:ext cx="14969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E35BCD-EF86-490A-B476-A67FFADFA5FB}"/>
              </a:ext>
            </a:extLst>
          </p:cNvPr>
          <p:cNvCxnSpPr>
            <a:cxnSpLocks/>
          </p:cNvCxnSpPr>
          <p:nvPr/>
        </p:nvCxnSpPr>
        <p:spPr>
          <a:xfrm>
            <a:off x="8878637" y="1388736"/>
            <a:ext cx="0" cy="213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D9D62A6-8546-43DF-AE88-067ADF3D134D}"/>
              </a:ext>
            </a:extLst>
          </p:cNvPr>
          <p:cNvCxnSpPr>
            <a:cxnSpLocks/>
          </p:cNvCxnSpPr>
          <p:nvPr/>
        </p:nvCxnSpPr>
        <p:spPr>
          <a:xfrm>
            <a:off x="10365604" y="1388736"/>
            <a:ext cx="0" cy="213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8A0D3C2-8A0A-4D27-AE08-C79076FF3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9921" y="4341526"/>
            <a:ext cx="337994" cy="337994"/>
          </a:xfrm>
          <a:prstGeom prst="rect">
            <a:avLst/>
          </a:prstGeom>
        </p:spPr>
      </p:pic>
      <p:pic>
        <p:nvPicPr>
          <p:cNvPr id="17" name="Picture 16">
            <a:extLst>
              <a:ext uri="{FF2B5EF4-FFF2-40B4-BE49-F238E27FC236}">
                <a16:creationId xmlns:a16="http://schemas.microsoft.com/office/drawing/2014/main" id="{0E20B18B-C1EB-48D1-ADD9-A580B2707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7186" y="4682647"/>
            <a:ext cx="657303" cy="657303"/>
          </a:xfrm>
          <a:prstGeom prst="rect">
            <a:avLst/>
          </a:prstGeom>
        </p:spPr>
      </p:pic>
      <p:pic>
        <p:nvPicPr>
          <p:cNvPr id="21" name="Picture 20">
            <a:extLst>
              <a:ext uri="{FF2B5EF4-FFF2-40B4-BE49-F238E27FC236}">
                <a16:creationId xmlns:a16="http://schemas.microsoft.com/office/drawing/2014/main" id="{4BDDA518-D937-4563-B032-A557A4A47C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7954" y="3984175"/>
            <a:ext cx="616851" cy="616851"/>
          </a:xfrm>
          <a:prstGeom prst="rect">
            <a:avLst/>
          </a:prstGeom>
        </p:spPr>
      </p:pic>
      <p:pic>
        <p:nvPicPr>
          <p:cNvPr id="23" name="Picture 22">
            <a:extLst>
              <a:ext uri="{FF2B5EF4-FFF2-40B4-BE49-F238E27FC236}">
                <a16:creationId xmlns:a16="http://schemas.microsoft.com/office/drawing/2014/main" id="{AB7640F6-9F88-496F-A366-D5791723B0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8685" y="4643756"/>
            <a:ext cx="657303" cy="657303"/>
          </a:xfrm>
          <a:prstGeom prst="rect">
            <a:avLst/>
          </a:prstGeom>
        </p:spPr>
      </p:pic>
      <p:pic>
        <p:nvPicPr>
          <p:cNvPr id="31" name="Picture 30">
            <a:extLst>
              <a:ext uri="{FF2B5EF4-FFF2-40B4-BE49-F238E27FC236}">
                <a16:creationId xmlns:a16="http://schemas.microsoft.com/office/drawing/2014/main" id="{9383BA86-E046-428E-8DDB-CCEFEBBFF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5687" y="4682646"/>
            <a:ext cx="657303" cy="657303"/>
          </a:xfrm>
          <a:prstGeom prst="rect">
            <a:avLst/>
          </a:prstGeom>
        </p:spPr>
      </p:pic>
      <p:pic>
        <p:nvPicPr>
          <p:cNvPr id="43" name="Picture 42">
            <a:extLst>
              <a:ext uri="{FF2B5EF4-FFF2-40B4-BE49-F238E27FC236}">
                <a16:creationId xmlns:a16="http://schemas.microsoft.com/office/drawing/2014/main" id="{3CFA933F-6ED0-4B38-92C0-7266B46E99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0758" y="4635210"/>
            <a:ext cx="657303" cy="657303"/>
          </a:xfrm>
          <a:prstGeom prst="rect">
            <a:avLst/>
          </a:prstGeom>
        </p:spPr>
      </p:pic>
      <p:pic>
        <p:nvPicPr>
          <p:cNvPr id="44" name="Picture 43">
            <a:extLst>
              <a:ext uri="{FF2B5EF4-FFF2-40B4-BE49-F238E27FC236}">
                <a16:creationId xmlns:a16="http://schemas.microsoft.com/office/drawing/2014/main" id="{2FBBB953-125C-4041-9F61-72268C757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8115" y="4327278"/>
            <a:ext cx="337994" cy="337994"/>
          </a:xfrm>
          <a:prstGeom prst="rect">
            <a:avLst/>
          </a:prstGeom>
        </p:spPr>
      </p:pic>
      <p:cxnSp>
        <p:nvCxnSpPr>
          <p:cNvPr id="48" name="Straight Arrow Connector 47">
            <a:extLst>
              <a:ext uri="{FF2B5EF4-FFF2-40B4-BE49-F238E27FC236}">
                <a16:creationId xmlns:a16="http://schemas.microsoft.com/office/drawing/2014/main" id="{3F646DF3-FE8C-4C67-B6A2-137ADFEDDB25}"/>
              </a:ext>
            </a:extLst>
          </p:cNvPr>
          <p:cNvCxnSpPr>
            <a:cxnSpLocks/>
          </p:cNvCxnSpPr>
          <p:nvPr/>
        </p:nvCxnSpPr>
        <p:spPr>
          <a:xfrm>
            <a:off x="1548278" y="5140624"/>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09EF2CF1-EBEB-4D08-B56E-AD1CB4EA55B5}"/>
              </a:ext>
            </a:extLst>
          </p:cNvPr>
          <p:cNvCxnSpPr>
            <a:cxnSpLocks/>
          </p:cNvCxnSpPr>
          <p:nvPr/>
        </p:nvCxnSpPr>
        <p:spPr>
          <a:xfrm>
            <a:off x="3052857" y="5073254"/>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EFE273C8-C1E3-4C09-892C-7BFED1681AE3}"/>
              </a:ext>
            </a:extLst>
          </p:cNvPr>
          <p:cNvCxnSpPr>
            <a:cxnSpLocks/>
          </p:cNvCxnSpPr>
          <p:nvPr/>
        </p:nvCxnSpPr>
        <p:spPr>
          <a:xfrm>
            <a:off x="4562812" y="5040067"/>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3" name="TextBox 52">
            <a:extLst>
              <a:ext uri="{FF2B5EF4-FFF2-40B4-BE49-F238E27FC236}">
                <a16:creationId xmlns:a16="http://schemas.microsoft.com/office/drawing/2014/main" id="{0C28E6D0-DB90-4957-85CF-CDCD07E0A653}"/>
              </a:ext>
            </a:extLst>
          </p:cNvPr>
          <p:cNvSpPr txBox="1"/>
          <p:nvPr/>
        </p:nvSpPr>
        <p:spPr>
          <a:xfrm>
            <a:off x="1403177" y="5307586"/>
            <a:ext cx="1036951" cy="338554"/>
          </a:xfrm>
          <a:prstGeom prst="rect">
            <a:avLst/>
          </a:prstGeom>
          <a:noFill/>
        </p:spPr>
        <p:txBody>
          <a:bodyPr wrap="none" rtlCol="0">
            <a:spAutoFit/>
          </a:bodyPr>
          <a:lstStyle/>
          <a:p>
            <a:r>
              <a:rPr lang="en-IN" sz="1600" dirty="0">
                <a:solidFill>
                  <a:schemeClr val="accent5">
                    <a:lumMod val="50000"/>
                  </a:schemeClr>
                </a:solidFill>
              </a:rPr>
              <a:t>encryption</a:t>
            </a:r>
          </a:p>
        </p:txBody>
      </p:sp>
      <p:sp>
        <p:nvSpPr>
          <p:cNvPr id="54" name="TextBox 53">
            <a:extLst>
              <a:ext uri="{FF2B5EF4-FFF2-40B4-BE49-F238E27FC236}">
                <a16:creationId xmlns:a16="http://schemas.microsoft.com/office/drawing/2014/main" id="{30EBB330-2F4F-45E9-A1C7-1483CD2CE53C}"/>
              </a:ext>
            </a:extLst>
          </p:cNvPr>
          <p:cNvSpPr txBox="1"/>
          <p:nvPr/>
        </p:nvSpPr>
        <p:spPr>
          <a:xfrm>
            <a:off x="4451714" y="5288673"/>
            <a:ext cx="1035348" cy="338554"/>
          </a:xfrm>
          <a:prstGeom prst="rect">
            <a:avLst/>
          </a:prstGeom>
          <a:noFill/>
        </p:spPr>
        <p:txBody>
          <a:bodyPr wrap="none" rtlCol="0">
            <a:spAutoFit/>
          </a:bodyPr>
          <a:lstStyle/>
          <a:p>
            <a:r>
              <a:rPr lang="en-IN" sz="1600" dirty="0">
                <a:solidFill>
                  <a:schemeClr val="accent5">
                    <a:lumMod val="50000"/>
                  </a:schemeClr>
                </a:solidFill>
              </a:rPr>
              <a:t>decryption</a:t>
            </a:r>
          </a:p>
        </p:txBody>
      </p:sp>
      <p:pic>
        <p:nvPicPr>
          <p:cNvPr id="56" name="Picture 55">
            <a:extLst>
              <a:ext uri="{FF2B5EF4-FFF2-40B4-BE49-F238E27FC236}">
                <a16:creationId xmlns:a16="http://schemas.microsoft.com/office/drawing/2014/main" id="{703B8203-0CBA-4C75-97BF-0C2E661C49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82614" y="4220850"/>
            <a:ext cx="242521" cy="242521"/>
          </a:xfrm>
          <a:prstGeom prst="rect">
            <a:avLst/>
          </a:prstGeom>
        </p:spPr>
      </p:pic>
      <p:sp>
        <p:nvSpPr>
          <p:cNvPr id="57" name="TextBox 56">
            <a:extLst>
              <a:ext uri="{FF2B5EF4-FFF2-40B4-BE49-F238E27FC236}">
                <a16:creationId xmlns:a16="http://schemas.microsoft.com/office/drawing/2014/main" id="{39A0E5AB-D1C2-42CE-8DFC-284A8CE1C8AD}"/>
              </a:ext>
            </a:extLst>
          </p:cNvPr>
          <p:cNvSpPr txBox="1"/>
          <p:nvPr/>
        </p:nvSpPr>
        <p:spPr>
          <a:xfrm>
            <a:off x="3091596" y="4611703"/>
            <a:ext cx="784189" cy="369332"/>
          </a:xfrm>
          <a:prstGeom prst="rect">
            <a:avLst/>
          </a:prstGeom>
          <a:noFill/>
        </p:spPr>
        <p:txBody>
          <a:bodyPr wrap="square" rtlCol="0">
            <a:spAutoFit/>
          </a:bodyPr>
          <a:lstStyle/>
          <a:p>
            <a:r>
              <a:rPr lang="en-IN" dirty="0">
                <a:solidFill>
                  <a:srgbClr val="7030A0"/>
                </a:solidFill>
              </a:rPr>
              <a:t>cypher</a:t>
            </a:r>
          </a:p>
        </p:txBody>
      </p:sp>
      <p:pic>
        <p:nvPicPr>
          <p:cNvPr id="59" name="Picture 58">
            <a:extLst>
              <a:ext uri="{FF2B5EF4-FFF2-40B4-BE49-F238E27FC236}">
                <a16:creationId xmlns:a16="http://schemas.microsoft.com/office/drawing/2014/main" id="{2FA9B7A0-58CD-4214-B926-2ABF8E74DE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87133" y="5646140"/>
            <a:ext cx="636016" cy="636016"/>
          </a:xfrm>
          <a:prstGeom prst="rect">
            <a:avLst/>
          </a:prstGeom>
        </p:spPr>
      </p:pic>
      <p:cxnSp>
        <p:nvCxnSpPr>
          <p:cNvPr id="62" name="Straight Connector 61">
            <a:extLst>
              <a:ext uri="{FF2B5EF4-FFF2-40B4-BE49-F238E27FC236}">
                <a16:creationId xmlns:a16="http://schemas.microsoft.com/office/drawing/2014/main" id="{595DB9D1-F3E5-4FA3-828C-7C998DDF3ECE}"/>
              </a:ext>
            </a:extLst>
          </p:cNvPr>
          <p:cNvCxnSpPr>
            <a:cxnSpLocks/>
            <a:stCxn id="60" idx="1"/>
          </p:cNvCxnSpPr>
          <p:nvPr/>
        </p:nvCxnSpPr>
        <p:spPr>
          <a:xfrm>
            <a:off x="3505141" y="5411953"/>
            <a:ext cx="0" cy="374198"/>
          </a:xfrm>
          <a:prstGeom prst="line">
            <a:avLst/>
          </a:prstGeom>
          <a:ln w="28575">
            <a:solidFill>
              <a:srgbClr val="00CFDD"/>
            </a:solidFill>
          </a:ln>
        </p:spPr>
        <p:style>
          <a:lnRef idx="2">
            <a:schemeClr val="dk1"/>
          </a:lnRef>
          <a:fillRef idx="0">
            <a:schemeClr val="dk1"/>
          </a:fillRef>
          <a:effectRef idx="1">
            <a:schemeClr val="dk1"/>
          </a:effectRef>
          <a:fontRef idx="minor">
            <a:schemeClr val="tx1"/>
          </a:fontRef>
        </p:style>
      </p:cxnSp>
      <p:sp>
        <p:nvSpPr>
          <p:cNvPr id="66" name="TextBox 65">
            <a:extLst>
              <a:ext uri="{FF2B5EF4-FFF2-40B4-BE49-F238E27FC236}">
                <a16:creationId xmlns:a16="http://schemas.microsoft.com/office/drawing/2014/main" id="{40CCEB76-2BED-4BC4-908D-FFE6CEA32865}"/>
              </a:ext>
            </a:extLst>
          </p:cNvPr>
          <p:cNvSpPr txBox="1"/>
          <p:nvPr/>
        </p:nvSpPr>
        <p:spPr>
          <a:xfrm>
            <a:off x="1646015" y="4051573"/>
            <a:ext cx="569387" cy="338554"/>
          </a:xfrm>
          <a:prstGeom prst="rect">
            <a:avLst/>
          </a:prstGeom>
          <a:noFill/>
        </p:spPr>
        <p:txBody>
          <a:bodyPr wrap="none" rtlCol="0">
            <a:spAutoFit/>
          </a:bodyPr>
          <a:lstStyle/>
          <a:p>
            <a:r>
              <a:rPr lang="en-IN" sz="1600" dirty="0"/>
              <a:t>plain</a:t>
            </a:r>
          </a:p>
        </p:txBody>
      </p:sp>
      <p:sp>
        <p:nvSpPr>
          <p:cNvPr id="67" name="TextBox 66">
            <a:extLst>
              <a:ext uri="{FF2B5EF4-FFF2-40B4-BE49-F238E27FC236}">
                <a16:creationId xmlns:a16="http://schemas.microsoft.com/office/drawing/2014/main" id="{EC638BF0-5FE7-45DE-87F4-3CA38027EB44}"/>
              </a:ext>
            </a:extLst>
          </p:cNvPr>
          <p:cNvSpPr txBox="1"/>
          <p:nvPr/>
        </p:nvSpPr>
        <p:spPr>
          <a:xfrm>
            <a:off x="4666951" y="4067283"/>
            <a:ext cx="569387" cy="338554"/>
          </a:xfrm>
          <a:prstGeom prst="rect">
            <a:avLst/>
          </a:prstGeom>
          <a:noFill/>
        </p:spPr>
        <p:txBody>
          <a:bodyPr wrap="none" rtlCol="0">
            <a:spAutoFit/>
          </a:bodyPr>
          <a:lstStyle/>
          <a:p>
            <a:r>
              <a:rPr lang="en-IN" sz="1600" dirty="0"/>
              <a:t>plain</a:t>
            </a:r>
          </a:p>
        </p:txBody>
      </p:sp>
      <p:sp>
        <p:nvSpPr>
          <p:cNvPr id="79" name="TextBox 78">
            <a:extLst>
              <a:ext uri="{FF2B5EF4-FFF2-40B4-BE49-F238E27FC236}">
                <a16:creationId xmlns:a16="http://schemas.microsoft.com/office/drawing/2014/main" id="{E9ABD897-C908-4A52-9E17-52BC7B4066B8}"/>
              </a:ext>
            </a:extLst>
          </p:cNvPr>
          <p:cNvSpPr txBox="1"/>
          <p:nvPr/>
        </p:nvSpPr>
        <p:spPr>
          <a:xfrm>
            <a:off x="746968" y="1802086"/>
            <a:ext cx="1642886" cy="369332"/>
          </a:xfrm>
          <a:prstGeom prst="rect">
            <a:avLst/>
          </a:prstGeom>
          <a:noFill/>
        </p:spPr>
        <p:txBody>
          <a:bodyPr wrap="none" rtlCol="0">
            <a:spAutoFit/>
          </a:bodyPr>
          <a:lstStyle/>
          <a:p>
            <a:r>
              <a:rPr lang="en-IN" dirty="0"/>
              <a:t>E.g. shift cypher</a:t>
            </a:r>
          </a:p>
        </p:txBody>
      </p:sp>
      <p:sp>
        <p:nvSpPr>
          <p:cNvPr id="80" name="Rectangle 79">
            <a:extLst>
              <a:ext uri="{FF2B5EF4-FFF2-40B4-BE49-F238E27FC236}">
                <a16:creationId xmlns:a16="http://schemas.microsoft.com/office/drawing/2014/main" id="{83F5BFD4-2D8C-4D42-8D7D-1E823E7721EE}"/>
              </a:ext>
            </a:extLst>
          </p:cNvPr>
          <p:cNvSpPr/>
          <p:nvPr/>
        </p:nvSpPr>
        <p:spPr>
          <a:xfrm>
            <a:off x="835194" y="2384792"/>
            <a:ext cx="438294" cy="281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a:t>
            </a:r>
          </a:p>
        </p:txBody>
      </p:sp>
      <p:sp>
        <p:nvSpPr>
          <p:cNvPr id="81" name="Rectangle 80">
            <a:extLst>
              <a:ext uri="{FF2B5EF4-FFF2-40B4-BE49-F238E27FC236}">
                <a16:creationId xmlns:a16="http://schemas.microsoft.com/office/drawing/2014/main" id="{19047832-F29C-426D-A002-47A4F177ED14}"/>
              </a:ext>
            </a:extLst>
          </p:cNvPr>
          <p:cNvSpPr/>
          <p:nvPr/>
        </p:nvSpPr>
        <p:spPr>
          <a:xfrm>
            <a:off x="1264308" y="2384918"/>
            <a:ext cx="438294" cy="281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b</a:t>
            </a:r>
          </a:p>
        </p:txBody>
      </p:sp>
      <p:sp>
        <p:nvSpPr>
          <p:cNvPr id="82" name="Rectangle 81">
            <a:extLst>
              <a:ext uri="{FF2B5EF4-FFF2-40B4-BE49-F238E27FC236}">
                <a16:creationId xmlns:a16="http://schemas.microsoft.com/office/drawing/2014/main" id="{2A1E3760-4CE1-49CF-8FE0-7F03A7E0CB1C}"/>
              </a:ext>
            </a:extLst>
          </p:cNvPr>
          <p:cNvSpPr/>
          <p:nvPr/>
        </p:nvSpPr>
        <p:spPr>
          <a:xfrm>
            <a:off x="1690356" y="2383150"/>
            <a:ext cx="438294" cy="281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t>
            </a:r>
          </a:p>
        </p:txBody>
      </p:sp>
      <p:sp>
        <p:nvSpPr>
          <p:cNvPr id="83" name="Rectangle 82">
            <a:extLst>
              <a:ext uri="{FF2B5EF4-FFF2-40B4-BE49-F238E27FC236}">
                <a16:creationId xmlns:a16="http://schemas.microsoft.com/office/drawing/2014/main" id="{4B38122C-B767-4512-871F-93F59D425B8B}"/>
              </a:ext>
            </a:extLst>
          </p:cNvPr>
          <p:cNvSpPr/>
          <p:nvPr/>
        </p:nvSpPr>
        <p:spPr>
          <a:xfrm>
            <a:off x="2129794" y="2383150"/>
            <a:ext cx="438294" cy="281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
            </a:r>
          </a:p>
        </p:txBody>
      </p:sp>
      <p:sp>
        <p:nvSpPr>
          <p:cNvPr id="84" name="Rectangle 83">
            <a:extLst>
              <a:ext uri="{FF2B5EF4-FFF2-40B4-BE49-F238E27FC236}">
                <a16:creationId xmlns:a16="http://schemas.microsoft.com/office/drawing/2014/main" id="{E2680D5A-22FF-4E3F-911C-4B53CDFE0102}"/>
              </a:ext>
            </a:extLst>
          </p:cNvPr>
          <p:cNvSpPr/>
          <p:nvPr/>
        </p:nvSpPr>
        <p:spPr>
          <a:xfrm>
            <a:off x="2556112" y="2384792"/>
            <a:ext cx="438294" cy="281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a:t>
            </a:r>
          </a:p>
        </p:txBody>
      </p:sp>
      <p:sp>
        <p:nvSpPr>
          <p:cNvPr id="85" name="Rectangle 84">
            <a:extLst>
              <a:ext uri="{FF2B5EF4-FFF2-40B4-BE49-F238E27FC236}">
                <a16:creationId xmlns:a16="http://schemas.microsoft.com/office/drawing/2014/main" id="{4BAD2D8C-F4B8-4EDF-B09A-2F510FA91DA1}"/>
              </a:ext>
            </a:extLst>
          </p:cNvPr>
          <p:cNvSpPr/>
          <p:nvPr/>
        </p:nvSpPr>
        <p:spPr>
          <a:xfrm>
            <a:off x="2985226" y="2384918"/>
            <a:ext cx="438294" cy="281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a:t>
            </a:r>
          </a:p>
        </p:txBody>
      </p:sp>
      <p:sp>
        <p:nvSpPr>
          <p:cNvPr id="86" name="Rectangle 85">
            <a:extLst>
              <a:ext uri="{FF2B5EF4-FFF2-40B4-BE49-F238E27FC236}">
                <a16:creationId xmlns:a16="http://schemas.microsoft.com/office/drawing/2014/main" id="{C9EF44E0-8FE8-423E-B15B-F8B8F9AE2B16}"/>
              </a:ext>
            </a:extLst>
          </p:cNvPr>
          <p:cNvSpPr/>
          <p:nvPr/>
        </p:nvSpPr>
        <p:spPr>
          <a:xfrm>
            <a:off x="3411274" y="2383150"/>
            <a:ext cx="438294" cy="281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a:t>
            </a:r>
          </a:p>
        </p:txBody>
      </p:sp>
      <p:sp>
        <p:nvSpPr>
          <p:cNvPr id="87" name="Rectangle 86">
            <a:extLst>
              <a:ext uri="{FF2B5EF4-FFF2-40B4-BE49-F238E27FC236}">
                <a16:creationId xmlns:a16="http://schemas.microsoft.com/office/drawing/2014/main" id="{2768780A-362B-4E2D-9412-5674CFD12DA9}"/>
              </a:ext>
            </a:extLst>
          </p:cNvPr>
          <p:cNvSpPr/>
          <p:nvPr/>
        </p:nvSpPr>
        <p:spPr>
          <a:xfrm>
            <a:off x="3850712" y="2383150"/>
            <a:ext cx="438294" cy="2819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a:t>
            </a:r>
          </a:p>
        </p:txBody>
      </p:sp>
      <p:sp>
        <p:nvSpPr>
          <p:cNvPr id="88" name="Rectangle 87">
            <a:extLst>
              <a:ext uri="{FF2B5EF4-FFF2-40B4-BE49-F238E27FC236}">
                <a16:creationId xmlns:a16="http://schemas.microsoft.com/office/drawing/2014/main" id="{5512425D-C488-4322-AD0F-FA6A2EAE42F0}"/>
              </a:ext>
            </a:extLst>
          </p:cNvPr>
          <p:cNvSpPr/>
          <p:nvPr/>
        </p:nvSpPr>
        <p:spPr>
          <a:xfrm>
            <a:off x="3871260" y="2934247"/>
            <a:ext cx="438294" cy="2819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i</a:t>
            </a:r>
          </a:p>
        </p:txBody>
      </p:sp>
      <p:sp>
        <p:nvSpPr>
          <p:cNvPr id="89" name="Rectangle 88">
            <a:extLst>
              <a:ext uri="{FF2B5EF4-FFF2-40B4-BE49-F238E27FC236}">
                <a16:creationId xmlns:a16="http://schemas.microsoft.com/office/drawing/2014/main" id="{9E912088-95D0-4441-9071-9A9EF91F6460}"/>
              </a:ext>
            </a:extLst>
          </p:cNvPr>
          <p:cNvSpPr/>
          <p:nvPr/>
        </p:nvSpPr>
        <p:spPr>
          <a:xfrm>
            <a:off x="406356" y="2932499"/>
            <a:ext cx="438294" cy="281991"/>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1">
                    <a:lumMod val="85000"/>
                  </a:schemeClr>
                </a:solidFill>
              </a:rPr>
              <a:t>a</a:t>
            </a:r>
          </a:p>
        </p:txBody>
      </p:sp>
      <p:sp>
        <p:nvSpPr>
          <p:cNvPr id="90" name="Rectangle 89">
            <a:extLst>
              <a:ext uri="{FF2B5EF4-FFF2-40B4-BE49-F238E27FC236}">
                <a16:creationId xmlns:a16="http://schemas.microsoft.com/office/drawing/2014/main" id="{221A4972-A719-48EB-A8DC-AE91C800533B}"/>
              </a:ext>
            </a:extLst>
          </p:cNvPr>
          <p:cNvSpPr/>
          <p:nvPr/>
        </p:nvSpPr>
        <p:spPr>
          <a:xfrm>
            <a:off x="832404" y="2934248"/>
            <a:ext cx="438294" cy="2819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b</a:t>
            </a:r>
          </a:p>
        </p:txBody>
      </p:sp>
      <p:sp>
        <p:nvSpPr>
          <p:cNvPr id="91" name="Rectangle 90">
            <a:extLst>
              <a:ext uri="{FF2B5EF4-FFF2-40B4-BE49-F238E27FC236}">
                <a16:creationId xmlns:a16="http://schemas.microsoft.com/office/drawing/2014/main" id="{DDCB19FC-7C9A-4AF7-9253-8AAF0F81D3E7}"/>
              </a:ext>
            </a:extLst>
          </p:cNvPr>
          <p:cNvSpPr/>
          <p:nvPr/>
        </p:nvSpPr>
        <p:spPr>
          <a:xfrm>
            <a:off x="1271842" y="2934248"/>
            <a:ext cx="438294" cy="2819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c</a:t>
            </a:r>
          </a:p>
        </p:txBody>
      </p:sp>
      <p:sp>
        <p:nvSpPr>
          <p:cNvPr id="92" name="Rectangle 91">
            <a:extLst>
              <a:ext uri="{FF2B5EF4-FFF2-40B4-BE49-F238E27FC236}">
                <a16:creationId xmlns:a16="http://schemas.microsoft.com/office/drawing/2014/main" id="{9BF58DD9-2713-4F91-B226-28B2F4A7B8DC}"/>
              </a:ext>
            </a:extLst>
          </p:cNvPr>
          <p:cNvSpPr/>
          <p:nvPr/>
        </p:nvSpPr>
        <p:spPr>
          <a:xfrm>
            <a:off x="1698160" y="2935890"/>
            <a:ext cx="438294" cy="2819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d</a:t>
            </a:r>
          </a:p>
        </p:txBody>
      </p:sp>
      <p:sp>
        <p:nvSpPr>
          <p:cNvPr id="93" name="Rectangle 92">
            <a:extLst>
              <a:ext uri="{FF2B5EF4-FFF2-40B4-BE49-F238E27FC236}">
                <a16:creationId xmlns:a16="http://schemas.microsoft.com/office/drawing/2014/main" id="{3EB4B37C-61F6-4F74-A44D-72791F438023}"/>
              </a:ext>
            </a:extLst>
          </p:cNvPr>
          <p:cNvSpPr/>
          <p:nvPr/>
        </p:nvSpPr>
        <p:spPr>
          <a:xfrm>
            <a:off x="2127274" y="2936016"/>
            <a:ext cx="438294" cy="2819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e</a:t>
            </a:r>
          </a:p>
        </p:txBody>
      </p:sp>
      <p:sp>
        <p:nvSpPr>
          <p:cNvPr id="94" name="Rectangle 93">
            <a:extLst>
              <a:ext uri="{FF2B5EF4-FFF2-40B4-BE49-F238E27FC236}">
                <a16:creationId xmlns:a16="http://schemas.microsoft.com/office/drawing/2014/main" id="{C36BE2C7-1B15-405F-88AD-A22661210B7F}"/>
              </a:ext>
            </a:extLst>
          </p:cNvPr>
          <p:cNvSpPr/>
          <p:nvPr/>
        </p:nvSpPr>
        <p:spPr>
          <a:xfrm>
            <a:off x="2553322" y="2934248"/>
            <a:ext cx="438294" cy="2819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f</a:t>
            </a:r>
          </a:p>
        </p:txBody>
      </p:sp>
      <p:sp>
        <p:nvSpPr>
          <p:cNvPr id="95" name="Rectangle 94">
            <a:extLst>
              <a:ext uri="{FF2B5EF4-FFF2-40B4-BE49-F238E27FC236}">
                <a16:creationId xmlns:a16="http://schemas.microsoft.com/office/drawing/2014/main" id="{3B72689D-8C97-48CF-A2E8-D1DE9762560A}"/>
              </a:ext>
            </a:extLst>
          </p:cNvPr>
          <p:cNvSpPr/>
          <p:nvPr/>
        </p:nvSpPr>
        <p:spPr>
          <a:xfrm>
            <a:off x="2992760" y="2934248"/>
            <a:ext cx="438294" cy="2819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g</a:t>
            </a:r>
          </a:p>
        </p:txBody>
      </p:sp>
      <p:sp>
        <p:nvSpPr>
          <p:cNvPr id="96" name="Rectangle 95">
            <a:extLst>
              <a:ext uri="{FF2B5EF4-FFF2-40B4-BE49-F238E27FC236}">
                <a16:creationId xmlns:a16="http://schemas.microsoft.com/office/drawing/2014/main" id="{FB6811B7-C2DC-4E62-9A18-FA0F8A0C4703}"/>
              </a:ext>
            </a:extLst>
          </p:cNvPr>
          <p:cNvSpPr/>
          <p:nvPr/>
        </p:nvSpPr>
        <p:spPr>
          <a:xfrm>
            <a:off x="3431054" y="2934248"/>
            <a:ext cx="438294" cy="281991"/>
          </a:xfrm>
          <a:prstGeom prst="rect">
            <a:avLst/>
          </a:prstGeom>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rgbClr val="FF0000"/>
                </a:solidFill>
              </a:rPr>
              <a:t>h</a:t>
            </a:r>
          </a:p>
        </p:txBody>
      </p:sp>
      <p:sp>
        <p:nvSpPr>
          <p:cNvPr id="97" name="Rectangle 96">
            <a:extLst>
              <a:ext uri="{FF2B5EF4-FFF2-40B4-BE49-F238E27FC236}">
                <a16:creationId xmlns:a16="http://schemas.microsoft.com/office/drawing/2014/main" id="{91D3971F-4C7D-49B7-87FE-5757AF9AAC82}"/>
              </a:ext>
            </a:extLst>
          </p:cNvPr>
          <p:cNvSpPr/>
          <p:nvPr/>
        </p:nvSpPr>
        <p:spPr>
          <a:xfrm>
            <a:off x="4307181" y="2931796"/>
            <a:ext cx="438294" cy="281991"/>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1">
                    <a:lumMod val="85000"/>
                  </a:schemeClr>
                </a:solidFill>
              </a:rPr>
              <a:t>j</a:t>
            </a:r>
          </a:p>
        </p:txBody>
      </p:sp>
      <p:sp>
        <p:nvSpPr>
          <p:cNvPr id="98" name="Rectangle 97">
            <a:extLst>
              <a:ext uri="{FF2B5EF4-FFF2-40B4-BE49-F238E27FC236}">
                <a16:creationId xmlns:a16="http://schemas.microsoft.com/office/drawing/2014/main" id="{DC198DE2-DC21-4EE5-BBF4-F291510D6238}"/>
              </a:ext>
            </a:extLst>
          </p:cNvPr>
          <p:cNvSpPr/>
          <p:nvPr/>
        </p:nvSpPr>
        <p:spPr>
          <a:xfrm>
            <a:off x="4743102" y="2933907"/>
            <a:ext cx="438294" cy="281991"/>
          </a:xfrm>
          <a:prstGeom prst="rect">
            <a:avLst/>
          </a:prstGeom>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solidFill>
                  <a:schemeClr val="bg1">
                    <a:lumMod val="85000"/>
                  </a:schemeClr>
                </a:solidFill>
              </a:rPr>
              <a:t>k</a:t>
            </a:r>
          </a:p>
        </p:txBody>
      </p:sp>
      <p:sp>
        <p:nvSpPr>
          <p:cNvPr id="100" name="Freeform: Shape 99">
            <a:extLst>
              <a:ext uri="{FF2B5EF4-FFF2-40B4-BE49-F238E27FC236}">
                <a16:creationId xmlns:a16="http://schemas.microsoft.com/office/drawing/2014/main" id="{0EA0D919-2F6F-4165-BAE2-990E9014D503}"/>
              </a:ext>
            </a:extLst>
          </p:cNvPr>
          <p:cNvSpPr/>
          <p:nvPr/>
        </p:nvSpPr>
        <p:spPr>
          <a:xfrm>
            <a:off x="1049888" y="2652889"/>
            <a:ext cx="22904" cy="299155"/>
          </a:xfrm>
          <a:custGeom>
            <a:avLst/>
            <a:gdLst>
              <a:gd name="connsiteX0" fmla="*/ 22904 w 22904"/>
              <a:gd name="connsiteY0" fmla="*/ 0 h 299155"/>
              <a:gd name="connsiteX1" fmla="*/ 326 w 22904"/>
              <a:gd name="connsiteY1" fmla="*/ 124178 h 299155"/>
              <a:gd name="connsiteX2" fmla="*/ 11615 w 22904"/>
              <a:gd name="connsiteY2" fmla="*/ 299155 h 299155"/>
            </a:gdLst>
            <a:ahLst/>
            <a:cxnLst>
              <a:cxn ang="0">
                <a:pos x="connsiteX0" y="connsiteY0"/>
              </a:cxn>
              <a:cxn ang="0">
                <a:pos x="connsiteX1" y="connsiteY1"/>
              </a:cxn>
              <a:cxn ang="0">
                <a:pos x="connsiteX2" y="connsiteY2"/>
              </a:cxn>
            </a:cxnLst>
            <a:rect l="l" t="t" r="r" b="b"/>
            <a:pathLst>
              <a:path w="22904" h="299155">
                <a:moveTo>
                  <a:pt x="22904" y="0"/>
                </a:moveTo>
                <a:cubicBezTo>
                  <a:pt x="12555" y="37159"/>
                  <a:pt x="2207" y="74319"/>
                  <a:pt x="326" y="124178"/>
                </a:cubicBezTo>
                <a:cubicBezTo>
                  <a:pt x="-1555" y="174037"/>
                  <a:pt x="5030" y="236596"/>
                  <a:pt x="11615" y="29915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1" name="Freeform: Shape 100">
            <a:extLst>
              <a:ext uri="{FF2B5EF4-FFF2-40B4-BE49-F238E27FC236}">
                <a16:creationId xmlns:a16="http://schemas.microsoft.com/office/drawing/2014/main" id="{F680F1B7-F974-4139-89B9-29CD71B4F723}"/>
              </a:ext>
            </a:extLst>
          </p:cNvPr>
          <p:cNvSpPr/>
          <p:nvPr/>
        </p:nvSpPr>
        <p:spPr>
          <a:xfrm>
            <a:off x="1466756" y="2652889"/>
            <a:ext cx="22904" cy="299155"/>
          </a:xfrm>
          <a:custGeom>
            <a:avLst/>
            <a:gdLst>
              <a:gd name="connsiteX0" fmla="*/ 22904 w 22904"/>
              <a:gd name="connsiteY0" fmla="*/ 0 h 299155"/>
              <a:gd name="connsiteX1" fmla="*/ 326 w 22904"/>
              <a:gd name="connsiteY1" fmla="*/ 124178 h 299155"/>
              <a:gd name="connsiteX2" fmla="*/ 11615 w 22904"/>
              <a:gd name="connsiteY2" fmla="*/ 299155 h 299155"/>
            </a:gdLst>
            <a:ahLst/>
            <a:cxnLst>
              <a:cxn ang="0">
                <a:pos x="connsiteX0" y="connsiteY0"/>
              </a:cxn>
              <a:cxn ang="0">
                <a:pos x="connsiteX1" y="connsiteY1"/>
              </a:cxn>
              <a:cxn ang="0">
                <a:pos x="connsiteX2" y="connsiteY2"/>
              </a:cxn>
            </a:cxnLst>
            <a:rect l="l" t="t" r="r" b="b"/>
            <a:pathLst>
              <a:path w="22904" h="299155">
                <a:moveTo>
                  <a:pt x="22904" y="0"/>
                </a:moveTo>
                <a:cubicBezTo>
                  <a:pt x="12555" y="37159"/>
                  <a:pt x="2207" y="74319"/>
                  <a:pt x="326" y="124178"/>
                </a:cubicBezTo>
                <a:cubicBezTo>
                  <a:pt x="-1555" y="174037"/>
                  <a:pt x="5030" y="236596"/>
                  <a:pt x="11615" y="29915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2" name="Freeform: Shape 101">
            <a:extLst>
              <a:ext uri="{FF2B5EF4-FFF2-40B4-BE49-F238E27FC236}">
                <a16:creationId xmlns:a16="http://schemas.microsoft.com/office/drawing/2014/main" id="{DC780B31-CFFC-49CB-A605-3A2F4E57FE10}"/>
              </a:ext>
            </a:extLst>
          </p:cNvPr>
          <p:cNvSpPr/>
          <p:nvPr/>
        </p:nvSpPr>
        <p:spPr>
          <a:xfrm>
            <a:off x="1895666" y="2652889"/>
            <a:ext cx="22904" cy="299155"/>
          </a:xfrm>
          <a:custGeom>
            <a:avLst/>
            <a:gdLst>
              <a:gd name="connsiteX0" fmla="*/ 22904 w 22904"/>
              <a:gd name="connsiteY0" fmla="*/ 0 h 299155"/>
              <a:gd name="connsiteX1" fmla="*/ 326 w 22904"/>
              <a:gd name="connsiteY1" fmla="*/ 124178 h 299155"/>
              <a:gd name="connsiteX2" fmla="*/ 11615 w 22904"/>
              <a:gd name="connsiteY2" fmla="*/ 299155 h 299155"/>
            </a:gdLst>
            <a:ahLst/>
            <a:cxnLst>
              <a:cxn ang="0">
                <a:pos x="connsiteX0" y="connsiteY0"/>
              </a:cxn>
              <a:cxn ang="0">
                <a:pos x="connsiteX1" y="connsiteY1"/>
              </a:cxn>
              <a:cxn ang="0">
                <a:pos x="connsiteX2" y="connsiteY2"/>
              </a:cxn>
            </a:cxnLst>
            <a:rect l="l" t="t" r="r" b="b"/>
            <a:pathLst>
              <a:path w="22904" h="299155">
                <a:moveTo>
                  <a:pt x="22904" y="0"/>
                </a:moveTo>
                <a:cubicBezTo>
                  <a:pt x="12555" y="37159"/>
                  <a:pt x="2207" y="74319"/>
                  <a:pt x="326" y="124178"/>
                </a:cubicBezTo>
                <a:cubicBezTo>
                  <a:pt x="-1555" y="174037"/>
                  <a:pt x="5030" y="236596"/>
                  <a:pt x="11615" y="29915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 name="Freeform: Shape 102">
            <a:extLst>
              <a:ext uri="{FF2B5EF4-FFF2-40B4-BE49-F238E27FC236}">
                <a16:creationId xmlns:a16="http://schemas.microsoft.com/office/drawing/2014/main" id="{AB6EF9C9-B8E0-48C6-940A-14E0498B8DA4}"/>
              </a:ext>
            </a:extLst>
          </p:cNvPr>
          <p:cNvSpPr/>
          <p:nvPr/>
        </p:nvSpPr>
        <p:spPr>
          <a:xfrm>
            <a:off x="2378402" y="2673026"/>
            <a:ext cx="22904" cy="299155"/>
          </a:xfrm>
          <a:custGeom>
            <a:avLst/>
            <a:gdLst>
              <a:gd name="connsiteX0" fmla="*/ 22904 w 22904"/>
              <a:gd name="connsiteY0" fmla="*/ 0 h 299155"/>
              <a:gd name="connsiteX1" fmla="*/ 326 w 22904"/>
              <a:gd name="connsiteY1" fmla="*/ 124178 h 299155"/>
              <a:gd name="connsiteX2" fmla="*/ 11615 w 22904"/>
              <a:gd name="connsiteY2" fmla="*/ 299155 h 299155"/>
            </a:gdLst>
            <a:ahLst/>
            <a:cxnLst>
              <a:cxn ang="0">
                <a:pos x="connsiteX0" y="connsiteY0"/>
              </a:cxn>
              <a:cxn ang="0">
                <a:pos x="connsiteX1" y="connsiteY1"/>
              </a:cxn>
              <a:cxn ang="0">
                <a:pos x="connsiteX2" y="connsiteY2"/>
              </a:cxn>
            </a:cxnLst>
            <a:rect l="l" t="t" r="r" b="b"/>
            <a:pathLst>
              <a:path w="22904" h="299155">
                <a:moveTo>
                  <a:pt x="22904" y="0"/>
                </a:moveTo>
                <a:cubicBezTo>
                  <a:pt x="12555" y="37159"/>
                  <a:pt x="2207" y="74319"/>
                  <a:pt x="326" y="124178"/>
                </a:cubicBezTo>
                <a:cubicBezTo>
                  <a:pt x="-1555" y="174037"/>
                  <a:pt x="5030" y="236596"/>
                  <a:pt x="11615" y="29915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4" name="Freeform: Shape 103">
            <a:extLst>
              <a:ext uri="{FF2B5EF4-FFF2-40B4-BE49-F238E27FC236}">
                <a16:creationId xmlns:a16="http://schemas.microsoft.com/office/drawing/2014/main" id="{C04F4524-45F4-4449-8E8E-2D7ABB57D1EC}"/>
              </a:ext>
            </a:extLst>
          </p:cNvPr>
          <p:cNvSpPr/>
          <p:nvPr/>
        </p:nvSpPr>
        <p:spPr>
          <a:xfrm>
            <a:off x="2773323" y="2682121"/>
            <a:ext cx="22904" cy="299155"/>
          </a:xfrm>
          <a:custGeom>
            <a:avLst/>
            <a:gdLst>
              <a:gd name="connsiteX0" fmla="*/ 22904 w 22904"/>
              <a:gd name="connsiteY0" fmla="*/ 0 h 299155"/>
              <a:gd name="connsiteX1" fmla="*/ 326 w 22904"/>
              <a:gd name="connsiteY1" fmla="*/ 124178 h 299155"/>
              <a:gd name="connsiteX2" fmla="*/ 11615 w 22904"/>
              <a:gd name="connsiteY2" fmla="*/ 299155 h 299155"/>
            </a:gdLst>
            <a:ahLst/>
            <a:cxnLst>
              <a:cxn ang="0">
                <a:pos x="connsiteX0" y="connsiteY0"/>
              </a:cxn>
              <a:cxn ang="0">
                <a:pos x="connsiteX1" y="connsiteY1"/>
              </a:cxn>
              <a:cxn ang="0">
                <a:pos x="connsiteX2" y="connsiteY2"/>
              </a:cxn>
            </a:cxnLst>
            <a:rect l="l" t="t" r="r" b="b"/>
            <a:pathLst>
              <a:path w="22904" h="299155">
                <a:moveTo>
                  <a:pt x="22904" y="0"/>
                </a:moveTo>
                <a:cubicBezTo>
                  <a:pt x="12555" y="37159"/>
                  <a:pt x="2207" y="74319"/>
                  <a:pt x="326" y="124178"/>
                </a:cubicBezTo>
                <a:cubicBezTo>
                  <a:pt x="-1555" y="174037"/>
                  <a:pt x="5030" y="236596"/>
                  <a:pt x="11615" y="29915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5" name="Freeform: Shape 104">
            <a:extLst>
              <a:ext uri="{FF2B5EF4-FFF2-40B4-BE49-F238E27FC236}">
                <a16:creationId xmlns:a16="http://schemas.microsoft.com/office/drawing/2014/main" id="{E0CA4103-18B0-4987-82F1-F970355BB4FA}"/>
              </a:ext>
            </a:extLst>
          </p:cNvPr>
          <p:cNvSpPr/>
          <p:nvPr/>
        </p:nvSpPr>
        <p:spPr>
          <a:xfrm>
            <a:off x="3192921" y="2682121"/>
            <a:ext cx="22904" cy="299155"/>
          </a:xfrm>
          <a:custGeom>
            <a:avLst/>
            <a:gdLst>
              <a:gd name="connsiteX0" fmla="*/ 22904 w 22904"/>
              <a:gd name="connsiteY0" fmla="*/ 0 h 299155"/>
              <a:gd name="connsiteX1" fmla="*/ 326 w 22904"/>
              <a:gd name="connsiteY1" fmla="*/ 124178 h 299155"/>
              <a:gd name="connsiteX2" fmla="*/ 11615 w 22904"/>
              <a:gd name="connsiteY2" fmla="*/ 299155 h 299155"/>
            </a:gdLst>
            <a:ahLst/>
            <a:cxnLst>
              <a:cxn ang="0">
                <a:pos x="connsiteX0" y="connsiteY0"/>
              </a:cxn>
              <a:cxn ang="0">
                <a:pos x="connsiteX1" y="connsiteY1"/>
              </a:cxn>
              <a:cxn ang="0">
                <a:pos x="connsiteX2" y="connsiteY2"/>
              </a:cxn>
            </a:cxnLst>
            <a:rect l="l" t="t" r="r" b="b"/>
            <a:pathLst>
              <a:path w="22904" h="299155">
                <a:moveTo>
                  <a:pt x="22904" y="0"/>
                </a:moveTo>
                <a:cubicBezTo>
                  <a:pt x="12555" y="37159"/>
                  <a:pt x="2207" y="74319"/>
                  <a:pt x="326" y="124178"/>
                </a:cubicBezTo>
                <a:cubicBezTo>
                  <a:pt x="-1555" y="174037"/>
                  <a:pt x="5030" y="236596"/>
                  <a:pt x="11615" y="29915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6" name="Freeform: Shape 105">
            <a:extLst>
              <a:ext uri="{FF2B5EF4-FFF2-40B4-BE49-F238E27FC236}">
                <a16:creationId xmlns:a16="http://schemas.microsoft.com/office/drawing/2014/main" id="{C8C60FC4-6268-43EF-BD2A-BBF4A328AFB0}"/>
              </a:ext>
            </a:extLst>
          </p:cNvPr>
          <p:cNvSpPr/>
          <p:nvPr/>
        </p:nvSpPr>
        <p:spPr>
          <a:xfrm>
            <a:off x="3659541" y="2682121"/>
            <a:ext cx="22904" cy="299155"/>
          </a:xfrm>
          <a:custGeom>
            <a:avLst/>
            <a:gdLst>
              <a:gd name="connsiteX0" fmla="*/ 22904 w 22904"/>
              <a:gd name="connsiteY0" fmla="*/ 0 h 299155"/>
              <a:gd name="connsiteX1" fmla="*/ 326 w 22904"/>
              <a:gd name="connsiteY1" fmla="*/ 124178 h 299155"/>
              <a:gd name="connsiteX2" fmla="*/ 11615 w 22904"/>
              <a:gd name="connsiteY2" fmla="*/ 299155 h 299155"/>
            </a:gdLst>
            <a:ahLst/>
            <a:cxnLst>
              <a:cxn ang="0">
                <a:pos x="connsiteX0" y="connsiteY0"/>
              </a:cxn>
              <a:cxn ang="0">
                <a:pos x="connsiteX1" y="connsiteY1"/>
              </a:cxn>
              <a:cxn ang="0">
                <a:pos x="connsiteX2" y="connsiteY2"/>
              </a:cxn>
            </a:cxnLst>
            <a:rect l="l" t="t" r="r" b="b"/>
            <a:pathLst>
              <a:path w="22904" h="299155">
                <a:moveTo>
                  <a:pt x="22904" y="0"/>
                </a:moveTo>
                <a:cubicBezTo>
                  <a:pt x="12555" y="37159"/>
                  <a:pt x="2207" y="74319"/>
                  <a:pt x="326" y="124178"/>
                </a:cubicBezTo>
                <a:cubicBezTo>
                  <a:pt x="-1555" y="174037"/>
                  <a:pt x="5030" y="236596"/>
                  <a:pt x="11615" y="29915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7" name="Freeform: Shape 106">
            <a:extLst>
              <a:ext uri="{FF2B5EF4-FFF2-40B4-BE49-F238E27FC236}">
                <a16:creationId xmlns:a16="http://schemas.microsoft.com/office/drawing/2014/main" id="{155ADB52-8264-4176-90C8-5EC6418F42AB}"/>
              </a:ext>
            </a:extLst>
          </p:cNvPr>
          <p:cNvSpPr/>
          <p:nvPr/>
        </p:nvSpPr>
        <p:spPr>
          <a:xfrm>
            <a:off x="4066407" y="2682121"/>
            <a:ext cx="22904" cy="299155"/>
          </a:xfrm>
          <a:custGeom>
            <a:avLst/>
            <a:gdLst>
              <a:gd name="connsiteX0" fmla="*/ 22904 w 22904"/>
              <a:gd name="connsiteY0" fmla="*/ 0 h 299155"/>
              <a:gd name="connsiteX1" fmla="*/ 326 w 22904"/>
              <a:gd name="connsiteY1" fmla="*/ 124178 h 299155"/>
              <a:gd name="connsiteX2" fmla="*/ 11615 w 22904"/>
              <a:gd name="connsiteY2" fmla="*/ 299155 h 299155"/>
            </a:gdLst>
            <a:ahLst/>
            <a:cxnLst>
              <a:cxn ang="0">
                <a:pos x="connsiteX0" y="connsiteY0"/>
              </a:cxn>
              <a:cxn ang="0">
                <a:pos x="connsiteX1" y="connsiteY1"/>
              </a:cxn>
              <a:cxn ang="0">
                <a:pos x="connsiteX2" y="connsiteY2"/>
              </a:cxn>
            </a:cxnLst>
            <a:rect l="l" t="t" r="r" b="b"/>
            <a:pathLst>
              <a:path w="22904" h="299155">
                <a:moveTo>
                  <a:pt x="22904" y="0"/>
                </a:moveTo>
                <a:cubicBezTo>
                  <a:pt x="12555" y="37159"/>
                  <a:pt x="2207" y="74319"/>
                  <a:pt x="326" y="124178"/>
                </a:cubicBezTo>
                <a:cubicBezTo>
                  <a:pt x="-1555" y="174037"/>
                  <a:pt x="5030" y="236596"/>
                  <a:pt x="11615" y="299155"/>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8" name="TextBox 107">
            <a:extLst>
              <a:ext uri="{FF2B5EF4-FFF2-40B4-BE49-F238E27FC236}">
                <a16:creationId xmlns:a16="http://schemas.microsoft.com/office/drawing/2014/main" id="{44A869FD-FADD-4510-BFA0-95A64132B20B}"/>
              </a:ext>
            </a:extLst>
          </p:cNvPr>
          <p:cNvSpPr txBox="1"/>
          <p:nvPr/>
        </p:nvSpPr>
        <p:spPr>
          <a:xfrm>
            <a:off x="4809921" y="2433134"/>
            <a:ext cx="1867078" cy="369332"/>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wrap="square" rtlCol="0">
            <a:spAutoFit/>
            <a:scene3d>
              <a:camera prst="orthographicFront"/>
              <a:lightRig rig="soft" dir="t">
                <a:rot lat="0" lon="0" rev="15600000"/>
              </a:lightRig>
            </a:scene3d>
            <a:sp3d extrusionH="57150" prstMaterial="softEdge">
              <a:bevelT w="25400" h="38100"/>
            </a:sp3d>
          </a:bodyPr>
          <a:lstStyle/>
          <a:p>
            <a:r>
              <a:rPr lang="en-IN" b="1" dirty="0">
                <a:ln/>
                <a:solidFill>
                  <a:schemeClr val="tx1"/>
                </a:solidFill>
                <a:latin typeface="Calibri" panose="020F0502020204030204" pitchFamily="34" charset="0"/>
                <a:cs typeface="Calibri" panose="020F0502020204030204" pitchFamily="34" charset="0"/>
              </a:rPr>
              <a:t>Nilesh  </a:t>
            </a:r>
            <a:r>
              <a:rPr lang="en-IN" b="1" dirty="0">
                <a:ln/>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IN" b="1" dirty="0" err="1">
                <a:ln/>
                <a:solidFill>
                  <a:schemeClr val="tx1"/>
                </a:solidFill>
                <a:latin typeface="Calibri" panose="020F0502020204030204" pitchFamily="34" charset="0"/>
                <a:cs typeface="Calibri" panose="020F0502020204030204" pitchFamily="34" charset="0"/>
                <a:sym typeface="Wingdings" panose="05000000000000000000" pitchFamily="2" charset="2"/>
              </a:rPr>
              <a:t>ojmfti</a:t>
            </a:r>
            <a:endParaRPr lang="en-IN" b="1" dirty="0">
              <a:ln/>
              <a:solidFill>
                <a:schemeClr val="tx1"/>
              </a:solidFill>
              <a:latin typeface="Calibri" panose="020F0502020204030204" pitchFamily="34" charset="0"/>
              <a:cs typeface="Calibri" panose="020F0502020204030204" pitchFamily="34" charset="0"/>
            </a:endParaRPr>
          </a:p>
        </p:txBody>
      </p:sp>
      <p:sp>
        <p:nvSpPr>
          <p:cNvPr id="109" name="Rectangle 108">
            <a:extLst>
              <a:ext uri="{FF2B5EF4-FFF2-40B4-BE49-F238E27FC236}">
                <a16:creationId xmlns:a16="http://schemas.microsoft.com/office/drawing/2014/main" id="{5CA2BC5A-343E-4A76-AD26-A69E020C0807}"/>
              </a:ext>
            </a:extLst>
          </p:cNvPr>
          <p:cNvSpPr/>
          <p:nvPr/>
        </p:nvSpPr>
        <p:spPr>
          <a:xfrm>
            <a:off x="2929168" y="6153967"/>
            <a:ext cx="1136850" cy="307777"/>
          </a:xfrm>
          <a:prstGeom prst="rect">
            <a:avLst/>
          </a:prstGeom>
        </p:spPr>
        <p:txBody>
          <a:bodyPr wrap="square">
            <a:spAutoFit/>
          </a:bodyPr>
          <a:lstStyle/>
          <a:p>
            <a:pPr algn="ctr"/>
            <a:r>
              <a:rPr lang="en-IN" sz="1400" dirty="0">
                <a:ln w="0"/>
                <a:solidFill>
                  <a:schemeClr val="tx1"/>
                </a:solidFill>
                <a:effectLst>
                  <a:outerShdw blurRad="38100" dist="19050" dir="2700000" algn="tl" rotWithShape="0">
                    <a:schemeClr val="dk1">
                      <a:alpha val="40000"/>
                    </a:schemeClr>
                  </a:outerShdw>
                </a:effectLst>
              </a:rPr>
              <a:t>Symmetric</a:t>
            </a:r>
          </a:p>
        </p:txBody>
      </p:sp>
      <p:sp>
        <p:nvSpPr>
          <p:cNvPr id="115" name="Rectangle 114">
            <a:extLst>
              <a:ext uri="{FF2B5EF4-FFF2-40B4-BE49-F238E27FC236}">
                <a16:creationId xmlns:a16="http://schemas.microsoft.com/office/drawing/2014/main" id="{D55BAA4A-038F-4B85-95B8-1882FC006589}"/>
              </a:ext>
            </a:extLst>
          </p:cNvPr>
          <p:cNvSpPr/>
          <p:nvPr/>
        </p:nvSpPr>
        <p:spPr>
          <a:xfrm>
            <a:off x="7354547" y="3003100"/>
            <a:ext cx="4752966" cy="2862322"/>
          </a:xfrm>
          <a:prstGeom prst="rect">
            <a:avLst/>
          </a:prstGeom>
        </p:spPr>
        <p:txBody>
          <a:bodyPr wrap="square">
            <a:spAutoFit/>
          </a:bodyPr>
          <a:lstStyle/>
          <a:p>
            <a:r>
              <a:rPr lang="en-IN" dirty="0"/>
              <a:t>Stream cipher This kind of encryption is not very safe, but allows very cheap implementation and allows you to send messages of unknown length. Stream ciphers are based on XOR (exclusive OR) operations. The most known and used stream cipher algorithm is RC4, which is used in the important parts of society, like Wired Equivalent Privacy (WEP), Wi-Fi Protected Access (WPA), Secure Sockets Layer (SSL), Transport Layer Security (TLS), and many more protocols.</a:t>
            </a:r>
          </a:p>
        </p:txBody>
      </p:sp>
    </p:spTree>
    <p:extLst>
      <p:ext uri="{BB962C8B-B14F-4D97-AF65-F5344CB8AC3E}">
        <p14:creationId xmlns:p14="http://schemas.microsoft.com/office/powerpoint/2010/main" val="365143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ey Components of Network Access Control">
            <a:extLst>
              <a:ext uri="{FF2B5EF4-FFF2-40B4-BE49-F238E27FC236}">
                <a16:creationId xmlns:a16="http://schemas.microsoft.com/office/drawing/2014/main" id="{08C78370-0371-B3DC-D427-8CAD9E8A4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871" y="842682"/>
            <a:ext cx="9705788" cy="5459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845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319650-C8E2-E5E0-7067-C2F32D557217}"/>
              </a:ext>
            </a:extLst>
          </p:cNvPr>
          <p:cNvSpPr txBox="1"/>
          <p:nvPr/>
        </p:nvSpPr>
        <p:spPr>
          <a:xfrm>
            <a:off x="367553" y="477573"/>
            <a:ext cx="11456894" cy="6063198"/>
          </a:xfrm>
          <a:prstGeom prst="rect">
            <a:avLst/>
          </a:prstGeom>
          <a:noFill/>
        </p:spPr>
        <p:txBody>
          <a:bodyPr wrap="square">
            <a:spAutoFit/>
          </a:bodyPr>
          <a:lstStyle/>
          <a:p>
            <a:r>
              <a:rPr lang="en-IN" sz="1600" dirty="0"/>
              <a:t>1. Client : Endpoint systems or the clients are one of the key components of network access control. </a:t>
            </a:r>
          </a:p>
          <a:p>
            <a:endParaRPr lang="en-IN" sz="1600" dirty="0"/>
          </a:p>
          <a:p>
            <a:r>
              <a:rPr lang="en-IN" sz="1600" dirty="0"/>
              <a:t>2. Client Software :  it is a specific application or set of applications that are identified as an access gateway</a:t>
            </a:r>
          </a:p>
          <a:p>
            <a:endParaRPr lang="en-IN" sz="1600" dirty="0"/>
          </a:p>
          <a:p>
            <a:r>
              <a:rPr lang="en-IN" sz="1600" dirty="0"/>
              <a:t>3. Authentication Server : Server that validates the credentials of the client device or client software requesting access.</a:t>
            </a:r>
          </a:p>
          <a:p>
            <a:endParaRPr lang="en-IN" sz="1600" dirty="0"/>
          </a:p>
          <a:p>
            <a:r>
              <a:rPr lang="en-IN" sz="1600" dirty="0"/>
              <a:t>4. Authenticator : It comprises a managed switch or access point that securely relays credentials between components 1 or 2 and 3, ensuring that a port continues to be </a:t>
            </a:r>
            <a:r>
              <a:rPr lang="en-IN" sz="1600" dirty="0" err="1"/>
              <a:t>labeled</a:t>
            </a:r>
            <a:r>
              <a:rPr lang="en-IN" sz="1600" dirty="0"/>
              <a:t> as an unauthorized state until the authentication occurs. </a:t>
            </a:r>
          </a:p>
          <a:p>
            <a:endParaRPr lang="en-IN" sz="1600" dirty="0"/>
          </a:p>
          <a:p>
            <a:r>
              <a:rPr lang="en-IN" sz="1600" dirty="0"/>
              <a:t>5. Authentication Framework : can be considered as the language in which credentials are shared among the client device, the client software, the authentication server, and the authenticator.</a:t>
            </a:r>
          </a:p>
          <a:p>
            <a:endParaRPr lang="en-IN" sz="1600" dirty="0"/>
          </a:p>
          <a:p>
            <a:r>
              <a:rPr lang="en-IN" sz="1600" dirty="0"/>
              <a:t>6. Quarantine : Quarantine is a sandbox environment where traffic carrying non-authenticated credentials is placed, awaiting remediation.</a:t>
            </a:r>
          </a:p>
          <a:p>
            <a:endParaRPr lang="en-IN" sz="1600" dirty="0"/>
          </a:p>
          <a:p>
            <a:r>
              <a:rPr lang="en-IN" sz="1600" dirty="0"/>
              <a:t>7. Guest Network : Organizations might implement a dedicated guest network to isolate all third-party traffic.</a:t>
            </a:r>
          </a:p>
          <a:p>
            <a:endParaRPr lang="en-IN" sz="1600" dirty="0"/>
          </a:p>
          <a:p>
            <a:r>
              <a:rPr lang="en-IN" sz="1600" dirty="0"/>
              <a:t>8. </a:t>
            </a:r>
            <a:r>
              <a:rPr lang="en-IN" sz="1600" dirty="0" err="1"/>
              <a:t>Corpo</a:t>
            </a:r>
            <a:r>
              <a:rPr lang="en-IN" sz="1600" dirty="0"/>
              <a:t>. Network : This is the primary channel for communication in the enterprise, allowing authorized traffic as validated by the authentication server. </a:t>
            </a:r>
          </a:p>
          <a:p>
            <a:endParaRPr lang="en-IN" sz="1600" dirty="0"/>
          </a:p>
          <a:p>
            <a:r>
              <a:rPr lang="en-IN" sz="1600" dirty="0"/>
              <a:t>9. Public Internet : the public internet can also be used to access enterprise assets, subject to certain constraints and authentication protocols.</a:t>
            </a:r>
          </a:p>
          <a:p>
            <a:endParaRPr lang="en-IN" sz="1600" dirty="0"/>
          </a:p>
          <a:p>
            <a:r>
              <a:rPr lang="en-IN" sz="1600" dirty="0"/>
              <a:t>10 Management CONSOL : Network access control can be managed through a security dashboard hosted either on-premise or on the cloud.</a:t>
            </a:r>
          </a:p>
          <a:p>
            <a:endParaRPr lang="en-IN" sz="1600" dirty="0"/>
          </a:p>
          <a:p>
            <a:r>
              <a:rPr lang="en-IN" sz="1600" dirty="0"/>
              <a:t>11. Client Agent : to self-assess their security posture</a:t>
            </a:r>
          </a:p>
        </p:txBody>
      </p:sp>
    </p:spTree>
    <p:extLst>
      <p:ext uri="{BB962C8B-B14F-4D97-AF65-F5344CB8AC3E}">
        <p14:creationId xmlns:p14="http://schemas.microsoft.com/office/powerpoint/2010/main" val="2551316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1F85F2C-928C-4F60-BCFA-A716A9D01CE0}"/>
              </a:ext>
            </a:extLst>
          </p:cNvPr>
          <p:cNvSpPr/>
          <p:nvPr/>
        </p:nvSpPr>
        <p:spPr>
          <a:xfrm>
            <a:off x="257666" y="289679"/>
            <a:ext cx="5040198" cy="1200329"/>
          </a:xfrm>
          <a:prstGeom prst="rect">
            <a:avLst/>
          </a:prstGeom>
        </p:spPr>
        <p:txBody>
          <a:bodyPr wrap="square">
            <a:spAutoFit/>
          </a:bodyPr>
          <a:lstStyle/>
          <a:p>
            <a:r>
              <a:rPr lang="en-IN" dirty="0"/>
              <a:t>Block cipher Block ciphers are more used than stream ciphers in software products. </a:t>
            </a:r>
          </a:p>
          <a:p>
            <a:r>
              <a:rPr lang="en-IN" dirty="0"/>
              <a:t>Block ciphers operate on fixed-size groups of bits (blocks). A common size is 64 bit. </a:t>
            </a:r>
          </a:p>
        </p:txBody>
      </p:sp>
      <p:sp>
        <p:nvSpPr>
          <p:cNvPr id="21" name="Rectangle 20">
            <a:extLst>
              <a:ext uri="{FF2B5EF4-FFF2-40B4-BE49-F238E27FC236}">
                <a16:creationId xmlns:a16="http://schemas.microsoft.com/office/drawing/2014/main" id="{F7564B13-C31C-4427-84E8-9EDEDD88DC0C}"/>
              </a:ext>
            </a:extLst>
          </p:cNvPr>
          <p:cNvSpPr/>
          <p:nvPr/>
        </p:nvSpPr>
        <p:spPr>
          <a:xfrm>
            <a:off x="6762162" y="289679"/>
            <a:ext cx="3852420" cy="1477328"/>
          </a:xfrm>
          <a:prstGeom prst="rect">
            <a:avLst/>
          </a:prstGeom>
        </p:spPr>
        <p:txBody>
          <a:bodyPr wrap="square">
            <a:spAutoFit/>
          </a:bodyPr>
          <a:lstStyle/>
          <a:p>
            <a:r>
              <a:rPr lang="en-IN" dirty="0"/>
              <a:t>PLAIN TEXT: HELLO WORLD</a:t>
            </a:r>
          </a:p>
          <a:p>
            <a:r>
              <a:rPr lang="en-IN" dirty="0"/>
              <a:t>LINE1: H...L...R.. </a:t>
            </a:r>
          </a:p>
          <a:p>
            <a:r>
              <a:rPr lang="en-IN" dirty="0"/>
              <a:t>LINE2: .E.L.O.O.L. </a:t>
            </a:r>
          </a:p>
          <a:p>
            <a:r>
              <a:rPr lang="en-IN" dirty="0"/>
              <a:t>LINE3: ..L...W...D</a:t>
            </a:r>
          </a:p>
          <a:p>
            <a:r>
              <a:rPr lang="en-IN" dirty="0"/>
              <a:t>CIPHER TEXT: HLREL OOLLWD </a:t>
            </a:r>
          </a:p>
        </p:txBody>
      </p:sp>
      <p:sp>
        <p:nvSpPr>
          <p:cNvPr id="22" name="Rectangle 21">
            <a:extLst>
              <a:ext uri="{FF2B5EF4-FFF2-40B4-BE49-F238E27FC236}">
                <a16:creationId xmlns:a16="http://schemas.microsoft.com/office/drawing/2014/main" id="{DDAD8D99-2F0C-4D61-8342-AEEDA96E4529}"/>
              </a:ext>
            </a:extLst>
          </p:cNvPr>
          <p:cNvSpPr/>
          <p:nvPr/>
        </p:nvSpPr>
        <p:spPr>
          <a:xfrm>
            <a:off x="380215" y="2071097"/>
            <a:ext cx="11469278" cy="2546210"/>
          </a:xfrm>
          <a:prstGeom prst="rect">
            <a:avLst/>
          </a:prstGeom>
        </p:spPr>
        <p:txBody>
          <a:bodyPr wrap="square">
            <a:spAutoFit/>
          </a:bodyPr>
          <a:lstStyle/>
          <a:p>
            <a:pPr>
              <a:lnSpc>
                <a:spcPct val="150000"/>
              </a:lnSpc>
            </a:pPr>
            <a:r>
              <a:rPr lang="en-IN" dirty="0"/>
              <a:t>Block ciphers have four ways to cipher data, which are as follows: </a:t>
            </a:r>
          </a:p>
          <a:p>
            <a:pPr>
              <a:lnSpc>
                <a:spcPct val="150000"/>
              </a:lnSpc>
            </a:pPr>
            <a:r>
              <a:rPr lang="en-IN" dirty="0"/>
              <a:t>• </a:t>
            </a:r>
            <a:r>
              <a:rPr lang="en-IN" b="1" dirty="0"/>
              <a:t>Confusion</a:t>
            </a:r>
            <a:r>
              <a:rPr lang="en-IN" dirty="0"/>
              <a:t>: It is very complex relationships between the plaintext and  the key that will prevent an attacker from determining the key altering  the plain text </a:t>
            </a:r>
          </a:p>
          <a:p>
            <a:pPr>
              <a:lnSpc>
                <a:spcPct val="150000"/>
              </a:lnSpc>
            </a:pPr>
            <a:r>
              <a:rPr lang="en-IN" dirty="0"/>
              <a:t>• </a:t>
            </a:r>
            <a:r>
              <a:rPr lang="en-IN" b="1" dirty="0"/>
              <a:t>Diffusion</a:t>
            </a:r>
            <a:r>
              <a:rPr lang="en-IN" dirty="0"/>
              <a:t>: This is a way to change the cipher text in multiple places  every time the plain text is altered in a single place </a:t>
            </a:r>
          </a:p>
          <a:p>
            <a:pPr>
              <a:lnSpc>
                <a:spcPct val="150000"/>
              </a:lnSpc>
            </a:pPr>
            <a:r>
              <a:rPr lang="en-IN" dirty="0"/>
              <a:t>• </a:t>
            </a:r>
            <a:r>
              <a:rPr lang="en-IN" b="1" dirty="0"/>
              <a:t>Substitution</a:t>
            </a:r>
            <a:r>
              <a:rPr lang="en-IN" dirty="0"/>
              <a:t>: This puts a different sign in place of the real one, such as substitution of a letter with another one </a:t>
            </a:r>
          </a:p>
          <a:p>
            <a:pPr>
              <a:lnSpc>
                <a:spcPct val="150000"/>
              </a:lnSpc>
            </a:pPr>
            <a:r>
              <a:rPr lang="en-IN" dirty="0"/>
              <a:t>• </a:t>
            </a:r>
            <a:r>
              <a:rPr lang="en-IN" b="1" dirty="0"/>
              <a:t>Transposition</a:t>
            </a:r>
            <a:r>
              <a:rPr lang="en-IN" dirty="0"/>
              <a:t>: This scrambles the text, reordering it in a definite way,  as in the rail fence cipher </a:t>
            </a:r>
          </a:p>
        </p:txBody>
      </p:sp>
      <p:sp>
        <p:nvSpPr>
          <p:cNvPr id="23" name="Rectangle 22">
            <a:extLst>
              <a:ext uri="{FF2B5EF4-FFF2-40B4-BE49-F238E27FC236}">
                <a16:creationId xmlns:a16="http://schemas.microsoft.com/office/drawing/2014/main" id="{3A980AE4-50F0-49D4-87E1-E5A51D5326F1}"/>
              </a:ext>
            </a:extLst>
          </p:cNvPr>
          <p:cNvSpPr/>
          <p:nvPr/>
        </p:nvSpPr>
        <p:spPr>
          <a:xfrm>
            <a:off x="1673167" y="5280524"/>
            <a:ext cx="625492" cy="369332"/>
          </a:xfrm>
          <a:prstGeom prst="rect">
            <a:avLst/>
          </a:prstGeom>
        </p:spPr>
        <p:txBody>
          <a:bodyPr wrap="none">
            <a:spAutoFit/>
          </a:bodyPr>
          <a:lstStyle/>
          <a:p>
            <a:r>
              <a:rPr lang="en-IN" dirty="0"/>
              <a:t>DES</a:t>
            </a:r>
          </a:p>
        </p:txBody>
      </p:sp>
      <p:sp>
        <p:nvSpPr>
          <p:cNvPr id="24" name="Rectangle 23">
            <a:extLst>
              <a:ext uri="{FF2B5EF4-FFF2-40B4-BE49-F238E27FC236}">
                <a16:creationId xmlns:a16="http://schemas.microsoft.com/office/drawing/2014/main" id="{A451847D-8628-4E72-9465-4C3CBAF6F0FB}"/>
              </a:ext>
            </a:extLst>
          </p:cNvPr>
          <p:cNvSpPr/>
          <p:nvPr/>
        </p:nvSpPr>
        <p:spPr>
          <a:xfrm>
            <a:off x="2570198" y="5280524"/>
            <a:ext cx="792205" cy="369332"/>
          </a:xfrm>
          <a:prstGeom prst="rect">
            <a:avLst/>
          </a:prstGeom>
        </p:spPr>
        <p:txBody>
          <a:bodyPr wrap="none">
            <a:spAutoFit/>
          </a:bodyPr>
          <a:lstStyle/>
          <a:p>
            <a:r>
              <a:rPr lang="en-IN"/>
              <a:t>3DES </a:t>
            </a:r>
            <a:endParaRPr lang="en-IN" dirty="0"/>
          </a:p>
        </p:txBody>
      </p:sp>
      <p:sp>
        <p:nvSpPr>
          <p:cNvPr id="25" name="Rectangle 24">
            <a:extLst>
              <a:ext uri="{FF2B5EF4-FFF2-40B4-BE49-F238E27FC236}">
                <a16:creationId xmlns:a16="http://schemas.microsoft.com/office/drawing/2014/main" id="{775CDB25-FF57-4DFA-8990-71FEB7A597FD}"/>
              </a:ext>
            </a:extLst>
          </p:cNvPr>
          <p:cNvSpPr/>
          <p:nvPr/>
        </p:nvSpPr>
        <p:spPr>
          <a:xfrm>
            <a:off x="3633942" y="5280524"/>
            <a:ext cx="604653" cy="369332"/>
          </a:xfrm>
          <a:prstGeom prst="rect">
            <a:avLst/>
          </a:prstGeom>
        </p:spPr>
        <p:txBody>
          <a:bodyPr wrap="none">
            <a:spAutoFit/>
          </a:bodyPr>
          <a:lstStyle/>
          <a:p>
            <a:r>
              <a:rPr lang="en-IN" dirty="0"/>
              <a:t>AES</a:t>
            </a:r>
          </a:p>
        </p:txBody>
      </p:sp>
      <p:pic>
        <p:nvPicPr>
          <p:cNvPr id="3" name="Picture 2">
            <a:extLst>
              <a:ext uri="{FF2B5EF4-FFF2-40B4-BE49-F238E27FC236}">
                <a16:creationId xmlns:a16="http://schemas.microsoft.com/office/drawing/2014/main" id="{26BFED2E-AD50-4291-9A1E-EF406AE6FC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2509" y="4994968"/>
            <a:ext cx="551253" cy="551253"/>
          </a:xfrm>
          <a:prstGeom prst="rect">
            <a:avLst/>
          </a:prstGeom>
        </p:spPr>
      </p:pic>
      <p:pic>
        <p:nvPicPr>
          <p:cNvPr id="5" name="Picture 4">
            <a:extLst>
              <a:ext uri="{FF2B5EF4-FFF2-40B4-BE49-F238E27FC236}">
                <a16:creationId xmlns:a16="http://schemas.microsoft.com/office/drawing/2014/main" id="{E0E25259-053F-4DC4-94A2-03CD5F972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7794" y="4886233"/>
            <a:ext cx="659988" cy="659988"/>
          </a:xfrm>
          <a:prstGeom prst="rect">
            <a:avLst/>
          </a:prstGeom>
        </p:spPr>
      </p:pic>
    </p:spTree>
    <p:extLst>
      <p:ext uri="{BB962C8B-B14F-4D97-AF65-F5344CB8AC3E}">
        <p14:creationId xmlns:p14="http://schemas.microsoft.com/office/powerpoint/2010/main" val="183582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B1B3A3-22A9-491F-83ED-3B4E0EAFDF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1576702" cy="6511895"/>
          </a:xfrm>
          <a:prstGeom prst="rect">
            <a:avLst/>
          </a:prstGeom>
        </p:spPr>
      </p:pic>
      <p:pic>
        <p:nvPicPr>
          <p:cNvPr id="7" name="Picture 6">
            <a:extLst>
              <a:ext uri="{FF2B5EF4-FFF2-40B4-BE49-F238E27FC236}">
                <a16:creationId xmlns:a16="http://schemas.microsoft.com/office/drawing/2014/main" id="{7BBC354C-32F7-400B-A4F0-29602F012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308" y="5844195"/>
            <a:ext cx="530968" cy="530968"/>
          </a:xfrm>
          <a:prstGeom prst="rect">
            <a:avLst/>
          </a:prstGeom>
        </p:spPr>
      </p:pic>
      <p:pic>
        <p:nvPicPr>
          <p:cNvPr id="9" name="Picture 8">
            <a:extLst>
              <a:ext uri="{FF2B5EF4-FFF2-40B4-BE49-F238E27FC236}">
                <a16:creationId xmlns:a16="http://schemas.microsoft.com/office/drawing/2014/main" id="{EB6E8FF9-0006-46E1-87E8-98A5CB352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5078" y="5844195"/>
            <a:ext cx="667700" cy="667700"/>
          </a:xfrm>
          <a:prstGeom prst="rect">
            <a:avLst/>
          </a:prstGeom>
        </p:spPr>
      </p:pic>
      <p:cxnSp>
        <p:nvCxnSpPr>
          <p:cNvPr id="11" name="Straight Connector 10">
            <a:extLst>
              <a:ext uri="{FF2B5EF4-FFF2-40B4-BE49-F238E27FC236}">
                <a16:creationId xmlns:a16="http://schemas.microsoft.com/office/drawing/2014/main" id="{2F3637EE-1546-4AF7-9CB7-A14C5498FB16}"/>
              </a:ext>
            </a:extLst>
          </p:cNvPr>
          <p:cNvCxnSpPr>
            <a:cxnSpLocks/>
          </p:cNvCxnSpPr>
          <p:nvPr/>
        </p:nvCxnSpPr>
        <p:spPr>
          <a:xfrm>
            <a:off x="2982481" y="247827"/>
            <a:ext cx="0" cy="6016239"/>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5477578-5108-487A-A70B-236EAA7A2DAC}"/>
              </a:ext>
            </a:extLst>
          </p:cNvPr>
          <p:cNvCxnSpPr>
            <a:cxnSpLocks/>
          </p:cNvCxnSpPr>
          <p:nvPr/>
        </p:nvCxnSpPr>
        <p:spPr>
          <a:xfrm>
            <a:off x="8793621" y="161806"/>
            <a:ext cx="0" cy="6016239"/>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AB3C401-6554-42D8-AC87-AA4E1BC1BD1B}"/>
              </a:ext>
            </a:extLst>
          </p:cNvPr>
          <p:cNvCxnSpPr>
            <a:cxnSpLocks/>
          </p:cNvCxnSpPr>
          <p:nvPr/>
        </p:nvCxnSpPr>
        <p:spPr>
          <a:xfrm>
            <a:off x="5999148" y="0"/>
            <a:ext cx="0" cy="6016239"/>
          </a:xfrm>
          <a:prstGeom prst="line">
            <a:avLst/>
          </a:prstGeom>
          <a:ln>
            <a:solidFill>
              <a:schemeClr val="bg1">
                <a:lumMod val="85000"/>
              </a:schemeClr>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516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6078CDE-49A7-4603-AE69-66372C7F22DC}"/>
              </a:ext>
            </a:extLst>
          </p:cNvPr>
          <p:cNvPicPr>
            <a:picLocks noChangeAspect="1"/>
          </p:cNvPicPr>
          <p:nvPr/>
        </p:nvPicPr>
        <p:blipFill rotWithShape="1">
          <a:blip r:embed="rId2">
            <a:extLst>
              <a:ext uri="{28A0092B-C50C-407E-A947-70E740481C1C}">
                <a14:useLocalDpi xmlns:a14="http://schemas.microsoft.com/office/drawing/2010/main" val="0"/>
              </a:ext>
            </a:extLst>
          </a:blip>
          <a:srcRect t="9645" b="28012"/>
          <a:stretch/>
        </p:blipFill>
        <p:spPr>
          <a:xfrm>
            <a:off x="4778440" y="2061298"/>
            <a:ext cx="6954189" cy="3713287"/>
          </a:xfrm>
          <a:prstGeom prst="rect">
            <a:avLst/>
          </a:prstGeom>
        </p:spPr>
      </p:pic>
      <p:pic>
        <p:nvPicPr>
          <p:cNvPr id="5" name="Picture 4">
            <a:extLst>
              <a:ext uri="{FF2B5EF4-FFF2-40B4-BE49-F238E27FC236}">
                <a16:creationId xmlns:a16="http://schemas.microsoft.com/office/drawing/2014/main" id="{5A744E0A-3A74-48F7-9B73-8D6413D26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80" y="1156032"/>
            <a:ext cx="432000" cy="432000"/>
          </a:xfrm>
          <a:prstGeom prst="rect">
            <a:avLst/>
          </a:prstGeom>
        </p:spPr>
      </p:pic>
      <p:pic>
        <p:nvPicPr>
          <p:cNvPr id="7" name="Picture 6">
            <a:extLst>
              <a:ext uri="{FF2B5EF4-FFF2-40B4-BE49-F238E27FC236}">
                <a16:creationId xmlns:a16="http://schemas.microsoft.com/office/drawing/2014/main" id="{C96004BD-7203-4148-A0BE-6DE77AA96C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6862" y="1590425"/>
            <a:ext cx="1161320" cy="1161320"/>
          </a:xfrm>
          <a:prstGeom prst="rect">
            <a:avLst/>
          </a:prstGeom>
        </p:spPr>
      </p:pic>
      <p:pic>
        <p:nvPicPr>
          <p:cNvPr id="15" name="Picture 14">
            <a:extLst>
              <a:ext uri="{FF2B5EF4-FFF2-40B4-BE49-F238E27FC236}">
                <a16:creationId xmlns:a16="http://schemas.microsoft.com/office/drawing/2014/main" id="{613AAD31-A744-4C80-80AB-D78BFDF862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279" y="1711405"/>
            <a:ext cx="432000" cy="432000"/>
          </a:xfrm>
          <a:prstGeom prst="rect">
            <a:avLst/>
          </a:prstGeom>
        </p:spPr>
      </p:pic>
      <p:sp>
        <p:nvSpPr>
          <p:cNvPr id="16" name="TextBox 15">
            <a:extLst>
              <a:ext uri="{FF2B5EF4-FFF2-40B4-BE49-F238E27FC236}">
                <a16:creationId xmlns:a16="http://schemas.microsoft.com/office/drawing/2014/main" id="{677B743D-2C6B-4072-98AD-E3BD982E6814}"/>
              </a:ext>
            </a:extLst>
          </p:cNvPr>
          <p:cNvSpPr txBox="1"/>
          <p:nvPr/>
        </p:nvSpPr>
        <p:spPr>
          <a:xfrm>
            <a:off x="2283269" y="2112889"/>
            <a:ext cx="623889" cy="307777"/>
          </a:xfrm>
          <a:prstGeom prst="rect">
            <a:avLst/>
          </a:prstGeom>
          <a:noFill/>
        </p:spPr>
        <p:txBody>
          <a:bodyPr wrap="none" rtlCol="0">
            <a:spAutoFit/>
          </a:bodyPr>
          <a:lstStyle/>
          <a:p>
            <a:r>
              <a:rPr lang="en-IN" sz="1400" dirty="0"/>
              <a:t>Public</a:t>
            </a:r>
          </a:p>
        </p:txBody>
      </p:sp>
      <p:pic>
        <p:nvPicPr>
          <p:cNvPr id="19" name="Picture 18">
            <a:extLst>
              <a:ext uri="{FF2B5EF4-FFF2-40B4-BE49-F238E27FC236}">
                <a16:creationId xmlns:a16="http://schemas.microsoft.com/office/drawing/2014/main" id="{DE1E47DA-15FA-4A74-9DF2-AC82A26169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4380" y="2266778"/>
            <a:ext cx="432000" cy="432000"/>
          </a:xfrm>
          <a:prstGeom prst="rect">
            <a:avLst/>
          </a:prstGeom>
        </p:spPr>
      </p:pic>
      <p:pic>
        <p:nvPicPr>
          <p:cNvPr id="22" name="Picture 21">
            <a:extLst>
              <a:ext uri="{FF2B5EF4-FFF2-40B4-BE49-F238E27FC236}">
                <a16:creationId xmlns:a16="http://schemas.microsoft.com/office/drawing/2014/main" id="{AE1A6F3C-6BC7-4321-8C9B-D83053C54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685" y="2698778"/>
            <a:ext cx="432000" cy="432000"/>
          </a:xfrm>
          <a:prstGeom prst="rect">
            <a:avLst/>
          </a:prstGeom>
        </p:spPr>
      </p:pic>
      <p:pic>
        <p:nvPicPr>
          <p:cNvPr id="24" name="Picture 23">
            <a:extLst>
              <a:ext uri="{FF2B5EF4-FFF2-40B4-BE49-F238E27FC236}">
                <a16:creationId xmlns:a16="http://schemas.microsoft.com/office/drawing/2014/main" id="{B2E29B5C-EF52-451E-91D6-F5F4608B79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1482" y="1603066"/>
            <a:ext cx="1019645" cy="1019645"/>
          </a:xfrm>
          <a:prstGeom prst="rect">
            <a:avLst/>
          </a:prstGeom>
        </p:spPr>
      </p:pic>
      <p:pic>
        <p:nvPicPr>
          <p:cNvPr id="26" name="Picture 25">
            <a:extLst>
              <a:ext uri="{FF2B5EF4-FFF2-40B4-BE49-F238E27FC236}">
                <a16:creationId xmlns:a16="http://schemas.microsoft.com/office/drawing/2014/main" id="{57DB7DE7-0037-4DC1-8857-FC46E8F064A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636660">
            <a:off x="2862720" y="2140617"/>
            <a:ext cx="457035" cy="457035"/>
          </a:xfrm>
          <a:prstGeom prst="rect">
            <a:avLst/>
          </a:prstGeom>
        </p:spPr>
      </p:pic>
      <p:cxnSp>
        <p:nvCxnSpPr>
          <p:cNvPr id="28" name="Straight Arrow Connector 27">
            <a:extLst>
              <a:ext uri="{FF2B5EF4-FFF2-40B4-BE49-F238E27FC236}">
                <a16:creationId xmlns:a16="http://schemas.microsoft.com/office/drawing/2014/main" id="{B39740B5-232C-4FF5-84A7-FA5D14DA70D9}"/>
              </a:ext>
            </a:extLst>
          </p:cNvPr>
          <p:cNvCxnSpPr>
            <a:cxnSpLocks/>
          </p:cNvCxnSpPr>
          <p:nvPr/>
        </p:nvCxnSpPr>
        <p:spPr>
          <a:xfrm>
            <a:off x="842365" y="1875663"/>
            <a:ext cx="731197" cy="211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86673AC-82BF-4218-BA37-7925171453C6}"/>
              </a:ext>
            </a:extLst>
          </p:cNvPr>
          <p:cNvCxnSpPr>
            <a:cxnSpLocks/>
          </p:cNvCxnSpPr>
          <p:nvPr/>
        </p:nvCxnSpPr>
        <p:spPr>
          <a:xfrm>
            <a:off x="847685" y="1480152"/>
            <a:ext cx="784113" cy="339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76B89B2-DCD4-4F44-BD68-1C74C55197F9}"/>
              </a:ext>
            </a:extLst>
          </p:cNvPr>
          <p:cNvCxnSpPr>
            <a:cxnSpLocks/>
          </p:cNvCxnSpPr>
          <p:nvPr/>
        </p:nvCxnSpPr>
        <p:spPr>
          <a:xfrm flipV="1">
            <a:off x="895014" y="2420666"/>
            <a:ext cx="703462" cy="462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0AB577A-3FE5-494A-8BB8-99029BFC3BBA}"/>
              </a:ext>
            </a:extLst>
          </p:cNvPr>
          <p:cNvCxnSpPr>
            <a:cxnSpLocks/>
          </p:cNvCxnSpPr>
          <p:nvPr/>
        </p:nvCxnSpPr>
        <p:spPr>
          <a:xfrm flipV="1">
            <a:off x="875420" y="2258339"/>
            <a:ext cx="723056" cy="177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FADA9B34-FCA5-4DC1-81D8-6185F47E82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843" y="3823795"/>
            <a:ext cx="946646" cy="946646"/>
          </a:xfrm>
          <a:prstGeom prst="rect">
            <a:avLst/>
          </a:prstGeom>
        </p:spPr>
      </p:pic>
      <p:pic>
        <p:nvPicPr>
          <p:cNvPr id="42" name="Picture 41">
            <a:extLst>
              <a:ext uri="{FF2B5EF4-FFF2-40B4-BE49-F238E27FC236}">
                <a16:creationId xmlns:a16="http://schemas.microsoft.com/office/drawing/2014/main" id="{63843147-66C2-4118-B31C-B74C3F1F00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50917" y="3975577"/>
            <a:ext cx="810221" cy="810221"/>
          </a:xfrm>
          <a:prstGeom prst="rect">
            <a:avLst/>
          </a:prstGeom>
        </p:spPr>
      </p:pic>
      <p:pic>
        <p:nvPicPr>
          <p:cNvPr id="44" name="Picture 43">
            <a:extLst>
              <a:ext uri="{FF2B5EF4-FFF2-40B4-BE49-F238E27FC236}">
                <a16:creationId xmlns:a16="http://schemas.microsoft.com/office/drawing/2014/main" id="{C716476F-01C2-4D1F-AC72-351E42ECBE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13130" y="4827744"/>
            <a:ext cx="540000" cy="540000"/>
          </a:xfrm>
          <a:prstGeom prst="rect">
            <a:avLst/>
          </a:prstGeom>
        </p:spPr>
      </p:pic>
      <p:pic>
        <p:nvPicPr>
          <p:cNvPr id="46" name="Picture 45">
            <a:extLst>
              <a:ext uri="{FF2B5EF4-FFF2-40B4-BE49-F238E27FC236}">
                <a16:creationId xmlns:a16="http://schemas.microsoft.com/office/drawing/2014/main" id="{0B8A5EEE-419D-457D-9190-9D3BC523A6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23221" y="5234579"/>
            <a:ext cx="540000" cy="540000"/>
          </a:xfrm>
          <a:prstGeom prst="rect">
            <a:avLst/>
          </a:prstGeom>
        </p:spPr>
      </p:pic>
      <p:sp>
        <p:nvSpPr>
          <p:cNvPr id="47" name="TextBox 46">
            <a:extLst>
              <a:ext uri="{FF2B5EF4-FFF2-40B4-BE49-F238E27FC236}">
                <a16:creationId xmlns:a16="http://schemas.microsoft.com/office/drawing/2014/main" id="{D44D8F29-DF37-448C-97CC-A4F998CB4066}"/>
              </a:ext>
            </a:extLst>
          </p:cNvPr>
          <p:cNvSpPr txBox="1"/>
          <p:nvPr/>
        </p:nvSpPr>
        <p:spPr>
          <a:xfrm>
            <a:off x="3573312" y="4930415"/>
            <a:ext cx="979755" cy="369332"/>
          </a:xfrm>
          <a:prstGeom prst="rect">
            <a:avLst/>
          </a:prstGeom>
          <a:noFill/>
        </p:spPr>
        <p:txBody>
          <a:bodyPr wrap="none" rtlCol="0">
            <a:spAutoFit/>
          </a:bodyPr>
          <a:lstStyle/>
          <a:p>
            <a:r>
              <a:rPr lang="en-IN" dirty="0"/>
              <a:t>PUBLIC</a:t>
            </a:r>
          </a:p>
        </p:txBody>
      </p:sp>
      <p:sp>
        <p:nvSpPr>
          <p:cNvPr id="48" name="TextBox 47">
            <a:extLst>
              <a:ext uri="{FF2B5EF4-FFF2-40B4-BE49-F238E27FC236}">
                <a16:creationId xmlns:a16="http://schemas.microsoft.com/office/drawing/2014/main" id="{67E65E8B-8C9F-4196-85DE-E47BEC4AD6DC}"/>
              </a:ext>
            </a:extLst>
          </p:cNvPr>
          <p:cNvSpPr txBox="1"/>
          <p:nvPr/>
        </p:nvSpPr>
        <p:spPr>
          <a:xfrm>
            <a:off x="3567862" y="5367074"/>
            <a:ext cx="1119474" cy="369332"/>
          </a:xfrm>
          <a:prstGeom prst="rect">
            <a:avLst/>
          </a:prstGeom>
          <a:noFill/>
        </p:spPr>
        <p:txBody>
          <a:bodyPr wrap="none" rtlCol="0">
            <a:spAutoFit/>
          </a:bodyPr>
          <a:lstStyle/>
          <a:p>
            <a:r>
              <a:rPr lang="en-IN" dirty="0"/>
              <a:t>PRIVATE</a:t>
            </a:r>
          </a:p>
        </p:txBody>
      </p:sp>
      <p:pic>
        <p:nvPicPr>
          <p:cNvPr id="50" name="Picture 49">
            <a:extLst>
              <a:ext uri="{FF2B5EF4-FFF2-40B4-BE49-F238E27FC236}">
                <a16:creationId xmlns:a16="http://schemas.microsoft.com/office/drawing/2014/main" id="{91D20F4E-B4ED-479F-94A3-865DD225E61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08673" y="5270846"/>
            <a:ext cx="540000" cy="540000"/>
          </a:xfrm>
          <a:prstGeom prst="rect">
            <a:avLst/>
          </a:prstGeom>
        </p:spPr>
      </p:pic>
      <p:pic>
        <p:nvPicPr>
          <p:cNvPr id="52" name="Picture 51">
            <a:extLst>
              <a:ext uri="{FF2B5EF4-FFF2-40B4-BE49-F238E27FC236}">
                <a16:creationId xmlns:a16="http://schemas.microsoft.com/office/drawing/2014/main" id="{B7D570F2-194D-4540-9C06-20332206F0D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96948" y="4759747"/>
            <a:ext cx="540000" cy="540000"/>
          </a:xfrm>
          <a:prstGeom prst="rect">
            <a:avLst/>
          </a:prstGeom>
        </p:spPr>
      </p:pic>
      <p:cxnSp>
        <p:nvCxnSpPr>
          <p:cNvPr id="54" name="Straight Arrow Connector 53">
            <a:extLst>
              <a:ext uri="{FF2B5EF4-FFF2-40B4-BE49-F238E27FC236}">
                <a16:creationId xmlns:a16="http://schemas.microsoft.com/office/drawing/2014/main" id="{078D16D3-668A-461E-BA27-F68721A38C5F}"/>
              </a:ext>
            </a:extLst>
          </p:cNvPr>
          <p:cNvCxnSpPr>
            <a:cxnSpLocks/>
          </p:cNvCxnSpPr>
          <p:nvPr/>
        </p:nvCxnSpPr>
        <p:spPr>
          <a:xfrm>
            <a:off x="1381815" y="5115993"/>
            <a:ext cx="1842715" cy="1105345"/>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56" name="Straight Arrow Connector 55">
            <a:extLst>
              <a:ext uri="{FF2B5EF4-FFF2-40B4-BE49-F238E27FC236}">
                <a16:creationId xmlns:a16="http://schemas.microsoft.com/office/drawing/2014/main" id="{3A97280E-C015-4167-B8A2-904BF012B819}"/>
              </a:ext>
            </a:extLst>
          </p:cNvPr>
          <p:cNvCxnSpPr>
            <a:cxnSpLocks/>
          </p:cNvCxnSpPr>
          <p:nvPr/>
        </p:nvCxnSpPr>
        <p:spPr>
          <a:xfrm flipH="1">
            <a:off x="1436939" y="5074047"/>
            <a:ext cx="1474557" cy="1232136"/>
          </a:xfrm>
          <a:prstGeom prst="straightConnector1">
            <a:avLst/>
          </a:prstGeom>
          <a:ln>
            <a:prstDash val="dash"/>
            <a:tailEnd type="triangle"/>
          </a:ln>
        </p:spPr>
        <p:style>
          <a:lnRef idx="3">
            <a:schemeClr val="accent5"/>
          </a:lnRef>
          <a:fillRef idx="0">
            <a:schemeClr val="accent5"/>
          </a:fillRef>
          <a:effectRef idx="2">
            <a:schemeClr val="accent5"/>
          </a:effectRef>
          <a:fontRef idx="minor">
            <a:schemeClr val="tx1"/>
          </a:fontRef>
        </p:style>
      </p:cxnSp>
      <p:pic>
        <p:nvPicPr>
          <p:cNvPr id="64" name="Picture 63">
            <a:extLst>
              <a:ext uri="{FF2B5EF4-FFF2-40B4-BE49-F238E27FC236}">
                <a16:creationId xmlns:a16="http://schemas.microsoft.com/office/drawing/2014/main" id="{7E8DE961-4142-4036-8414-884C8B38D9A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flipH="1">
            <a:off x="3111047" y="6056605"/>
            <a:ext cx="540000" cy="540000"/>
          </a:xfrm>
          <a:prstGeom prst="rect">
            <a:avLst/>
          </a:prstGeom>
        </p:spPr>
      </p:pic>
      <p:pic>
        <p:nvPicPr>
          <p:cNvPr id="65" name="Picture 64">
            <a:extLst>
              <a:ext uri="{FF2B5EF4-FFF2-40B4-BE49-F238E27FC236}">
                <a16:creationId xmlns:a16="http://schemas.microsoft.com/office/drawing/2014/main" id="{81C386DB-183D-4C60-881B-DCDF7DCE432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937963" y="5965699"/>
            <a:ext cx="540000" cy="540000"/>
          </a:xfrm>
          <a:prstGeom prst="rect">
            <a:avLst/>
          </a:prstGeom>
        </p:spPr>
      </p:pic>
      <p:pic>
        <p:nvPicPr>
          <p:cNvPr id="69" name="Picture 68">
            <a:extLst>
              <a:ext uri="{FF2B5EF4-FFF2-40B4-BE49-F238E27FC236}">
                <a16:creationId xmlns:a16="http://schemas.microsoft.com/office/drawing/2014/main" id="{023E8AFF-82EF-4294-818F-F9048FB876E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125093" y="4465853"/>
            <a:ext cx="483252" cy="483252"/>
          </a:xfrm>
          <a:prstGeom prst="rect">
            <a:avLst/>
          </a:prstGeom>
        </p:spPr>
      </p:pic>
      <p:cxnSp>
        <p:nvCxnSpPr>
          <p:cNvPr id="72" name="Straight Arrow Connector 71">
            <a:extLst>
              <a:ext uri="{FF2B5EF4-FFF2-40B4-BE49-F238E27FC236}">
                <a16:creationId xmlns:a16="http://schemas.microsoft.com/office/drawing/2014/main" id="{0D5341DA-6DE6-4D00-8ED3-195BF30FA0CE}"/>
              </a:ext>
            </a:extLst>
          </p:cNvPr>
          <p:cNvCxnSpPr>
            <a:cxnSpLocks/>
          </p:cNvCxnSpPr>
          <p:nvPr/>
        </p:nvCxnSpPr>
        <p:spPr>
          <a:xfrm>
            <a:off x="1706862" y="4707479"/>
            <a:ext cx="944055" cy="0"/>
          </a:xfrm>
          <a:prstGeom prst="straightConnector1">
            <a:avLst/>
          </a:prstGeom>
          <a:ln w="19050">
            <a:solidFill>
              <a:schemeClr val="tx1"/>
            </a:solidFill>
            <a:prstDash val="lgDashDotDot"/>
            <a:tailEnd type="triangle"/>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1E3D6E8B-43A3-432D-A3AC-7AA98F32661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336505" y="4199283"/>
            <a:ext cx="599962" cy="599962"/>
          </a:xfrm>
          <a:prstGeom prst="rect">
            <a:avLst/>
          </a:prstGeom>
        </p:spPr>
      </p:pic>
      <p:pic>
        <p:nvPicPr>
          <p:cNvPr id="77" name="Picture 76">
            <a:extLst>
              <a:ext uri="{FF2B5EF4-FFF2-40B4-BE49-F238E27FC236}">
                <a16:creationId xmlns:a16="http://schemas.microsoft.com/office/drawing/2014/main" id="{75F4FB37-39E3-41B4-AFDA-2E938DF2BEF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8053375">
            <a:off x="3819878" y="4422244"/>
            <a:ext cx="540000" cy="540000"/>
          </a:xfrm>
          <a:prstGeom prst="rect">
            <a:avLst/>
          </a:prstGeom>
        </p:spPr>
      </p:pic>
      <p:sp>
        <p:nvSpPr>
          <p:cNvPr id="78" name="TextBox 77">
            <a:extLst>
              <a:ext uri="{FF2B5EF4-FFF2-40B4-BE49-F238E27FC236}">
                <a16:creationId xmlns:a16="http://schemas.microsoft.com/office/drawing/2014/main" id="{E4493B5E-E4D5-458E-ABDF-EDE6746BAA85}"/>
              </a:ext>
            </a:extLst>
          </p:cNvPr>
          <p:cNvSpPr txBox="1"/>
          <p:nvPr/>
        </p:nvSpPr>
        <p:spPr>
          <a:xfrm>
            <a:off x="6064665" y="1526739"/>
            <a:ext cx="686406" cy="369332"/>
          </a:xfrm>
          <a:prstGeom prst="rect">
            <a:avLst/>
          </a:prstGeom>
          <a:noFill/>
        </p:spPr>
        <p:txBody>
          <a:bodyPr wrap="none" rtlCol="0">
            <a:spAutoFit/>
          </a:bodyPr>
          <a:lstStyle/>
          <a:p>
            <a:r>
              <a:rPr lang="en-IN" dirty="0"/>
              <a:t>AMY</a:t>
            </a:r>
          </a:p>
        </p:txBody>
      </p:sp>
      <p:sp>
        <p:nvSpPr>
          <p:cNvPr id="79" name="TextBox 78">
            <a:extLst>
              <a:ext uri="{FF2B5EF4-FFF2-40B4-BE49-F238E27FC236}">
                <a16:creationId xmlns:a16="http://schemas.microsoft.com/office/drawing/2014/main" id="{51C9AB01-73A3-4463-BA34-FEFE93E3FECE}"/>
              </a:ext>
            </a:extLst>
          </p:cNvPr>
          <p:cNvSpPr txBox="1"/>
          <p:nvPr/>
        </p:nvSpPr>
        <p:spPr>
          <a:xfrm>
            <a:off x="9604351" y="1436072"/>
            <a:ext cx="591829" cy="369332"/>
          </a:xfrm>
          <a:prstGeom prst="rect">
            <a:avLst/>
          </a:prstGeom>
          <a:noFill/>
        </p:spPr>
        <p:txBody>
          <a:bodyPr wrap="none" rtlCol="0">
            <a:spAutoFit/>
          </a:bodyPr>
          <a:lstStyle/>
          <a:p>
            <a:r>
              <a:rPr lang="en-IN" dirty="0"/>
              <a:t>RIO</a:t>
            </a:r>
          </a:p>
        </p:txBody>
      </p:sp>
      <p:sp>
        <p:nvSpPr>
          <p:cNvPr id="80" name="TextBox 79">
            <a:extLst>
              <a:ext uri="{FF2B5EF4-FFF2-40B4-BE49-F238E27FC236}">
                <a16:creationId xmlns:a16="http://schemas.microsoft.com/office/drawing/2014/main" id="{582F641C-D58B-4783-A026-9A8C0DB457ED}"/>
              </a:ext>
            </a:extLst>
          </p:cNvPr>
          <p:cNvSpPr txBox="1"/>
          <p:nvPr/>
        </p:nvSpPr>
        <p:spPr>
          <a:xfrm>
            <a:off x="1386139" y="316893"/>
            <a:ext cx="2529555" cy="523220"/>
          </a:xfrm>
          <a:prstGeom prst="rect">
            <a:avLst/>
          </a:prstGeom>
          <a:noFill/>
        </p:spPr>
        <p:txBody>
          <a:bodyPr wrap="square" rtlCol="0">
            <a:spAutoFit/>
          </a:bodyPr>
          <a:lstStyle/>
          <a:p>
            <a:r>
              <a:rPr lang="en-IN" sz="2800" b="1" dirty="0"/>
              <a:t>Asymmetric</a:t>
            </a:r>
          </a:p>
        </p:txBody>
      </p:sp>
    </p:spTree>
    <p:extLst>
      <p:ext uri="{BB962C8B-B14F-4D97-AF65-F5344CB8AC3E}">
        <p14:creationId xmlns:p14="http://schemas.microsoft.com/office/powerpoint/2010/main" val="3218670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Picture 134">
            <a:extLst>
              <a:ext uri="{FF2B5EF4-FFF2-40B4-BE49-F238E27FC236}">
                <a16:creationId xmlns:a16="http://schemas.microsoft.com/office/drawing/2014/main" id="{33C2A3AD-3D76-4247-B31A-E75A070D5FBF}"/>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8822985" y="3212140"/>
            <a:ext cx="415498" cy="415498"/>
          </a:xfrm>
          <a:prstGeom prst="rect">
            <a:avLst/>
          </a:prstGeom>
        </p:spPr>
      </p:pic>
      <p:pic>
        <p:nvPicPr>
          <p:cNvPr id="7" name="Picture 6">
            <a:extLst>
              <a:ext uri="{FF2B5EF4-FFF2-40B4-BE49-F238E27FC236}">
                <a16:creationId xmlns:a16="http://schemas.microsoft.com/office/drawing/2014/main" id="{CF0B43D0-6CD1-4411-9C2F-DD4AC69765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5273" y="844001"/>
            <a:ext cx="337994" cy="337994"/>
          </a:xfrm>
          <a:prstGeom prst="rect">
            <a:avLst/>
          </a:prstGeom>
        </p:spPr>
      </p:pic>
      <p:pic>
        <p:nvPicPr>
          <p:cNvPr id="8" name="Picture 7">
            <a:extLst>
              <a:ext uri="{FF2B5EF4-FFF2-40B4-BE49-F238E27FC236}">
                <a16:creationId xmlns:a16="http://schemas.microsoft.com/office/drawing/2014/main" id="{19067357-915D-48B1-8E74-51A446F7E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2538" y="1185122"/>
            <a:ext cx="657303" cy="657303"/>
          </a:xfrm>
          <a:prstGeom prst="rect">
            <a:avLst/>
          </a:prstGeom>
        </p:spPr>
      </p:pic>
      <p:pic>
        <p:nvPicPr>
          <p:cNvPr id="9" name="Picture 8">
            <a:extLst>
              <a:ext uri="{FF2B5EF4-FFF2-40B4-BE49-F238E27FC236}">
                <a16:creationId xmlns:a16="http://schemas.microsoft.com/office/drawing/2014/main" id="{C295DD0E-5C17-4D3D-BAD6-83AECF25D4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3306" y="486650"/>
            <a:ext cx="616851" cy="616851"/>
          </a:xfrm>
          <a:prstGeom prst="rect">
            <a:avLst/>
          </a:prstGeom>
        </p:spPr>
      </p:pic>
      <p:pic>
        <p:nvPicPr>
          <p:cNvPr id="10" name="Picture 9">
            <a:extLst>
              <a:ext uri="{FF2B5EF4-FFF2-40B4-BE49-F238E27FC236}">
                <a16:creationId xmlns:a16="http://schemas.microsoft.com/office/drawing/2014/main" id="{C5EE02B5-D58B-4B08-A09B-7DAB3AEE1B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037" y="1146231"/>
            <a:ext cx="657303" cy="657303"/>
          </a:xfrm>
          <a:prstGeom prst="rect">
            <a:avLst/>
          </a:prstGeom>
        </p:spPr>
      </p:pic>
      <p:pic>
        <p:nvPicPr>
          <p:cNvPr id="11" name="Picture 10">
            <a:extLst>
              <a:ext uri="{FF2B5EF4-FFF2-40B4-BE49-F238E27FC236}">
                <a16:creationId xmlns:a16="http://schemas.microsoft.com/office/drawing/2014/main" id="{A7A50D42-ED96-4A3D-99D8-49D32223DC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1039" y="1185121"/>
            <a:ext cx="657303" cy="657303"/>
          </a:xfrm>
          <a:prstGeom prst="rect">
            <a:avLst/>
          </a:prstGeom>
        </p:spPr>
      </p:pic>
      <p:pic>
        <p:nvPicPr>
          <p:cNvPr id="12" name="Picture 11">
            <a:extLst>
              <a:ext uri="{FF2B5EF4-FFF2-40B4-BE49-F238E27FC236}">
                <a16:creationId xmlns:a16="http://schemas.microsoft.com/office/drawing/2014/main" id="{99FFB7BE-1153-4FF7-8536-DBD9700B5D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96110" y="1137685"/>
            <a:ext cx="657303" cy="657303"/>
          </a:xfrm>
          <a:prstGeom prst="rect">
            <a:avLst/>
          </a:prstGeom>
        </p:spPr>
      </p:pic>
      <p:pic>
        <p:nvPicPr>
          <p:cNvPr id="13" name="Picture 12">
            <a:extLst>
              <a:ext uri="{FF2B5EF4-FFF2-40B4-BE49-F238E27FC236}">
                <a16:creationId xmlns:a16="http://schemas.microsoft.com/office/drawing/2014/main" id="{7C344882-CD4B-4469-84CF-63066DFCA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467" y="829753"/>
            <a:ext cx="337994" cy="337994"/>
          </a:xfrm>
          <a:prstGeom prst="rect">
            <a:avLst/>
          </a:prstGeom>
        </p:spPr>
      </p:pic>
      <p:cxnSp>
        <p:nvCxnSpPr>
          <p:cNvPr id="14" name="Straight Arrow Connector 13">
            <a:extLst>
              <a:ext uri="{FF2B5EF4-FFF2-40B4-BE49-F238E27FC236}">
                <a16:creationId xmlns:a16="http://schemas.microsoft.com/office/drawing/2014/main" id="{102C6914-C980-4724-B689-7C384BEA4A1F}"/>
              </a:ext>
            </a:extLst>
          </p:cNvPr>
          <p:cNvCxnSpPr>
            <a:cxnSpLocks/>
          </p:cNvCxnSpPr>
          <p:nvPr/>
        </p:nvCxnSpPr>
        <p:spPr>
          <a:xfrm>
            <a:off x="1103630" y="1643099"/>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FBD86825-B251-4B22-BD9B-8FD3E1EB3B7B}"/>
              </a:ext>
            </a:extLst>
          </p:cNvPr>
          <p:cNvCxnSpPr>
            <a:cxnSpLocks/>
          </p:cNvCxnSpPr>
          <p:nvPr/>
        </p:nvCxnSpPr>
        <p:spPr>
          <a:xfrm>
            <a:off x="2608209" y="1575729"/>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238F5D9A-F926-4857-9638-7D4A18ED1C96}"/>
              </a:ext>
            </a:extLst>
          </p:cNvPr>
          <p:cNvCxnSpPr>
            <a:cxnSpLocks/>
          </p:cNvCxnSpPr>
          <p:nvPr/>
        </p:nvCxnSpPr>
        <p:spPr>
          <a:xfrm>
            <a:off x="4118164" y="1542542"/>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E431EE2E-5813-4F61-95A4-C158666C29B6}"/>
              </a:ext>
            </a:extLst>
          </p:cNvPr>
          <p:cNvSpPr txBox="1"/>
          <p:nvPr/>
        </p:nvSpPr>
        <p:spPr>
          <a:xfrm>
            <a:off x="958529" y="1810061"/>
            <a:ext cx="1036951" cy="338554"/>
          </a:xfrm>
          <a:prstGeom prst="rect">
            <a:avLst/>
          </a:prstGeom>
          <a:noFill/>
        </p:spPr>
        <p:txBody>
          <a:bodyPr wrap="none" rtlCol="0">
            <a:spAutoFit/>
          </a:bodyPr>
          <a:lstStyle/>
          <a:p>
            <a:r>
              <a:rPr lang="en-IN" sz="1600" dirty="0">
                <a:solidFill>
                  <a:schemeClr val="accent5">
                    <a:lumMod val="50000"/>
                  </a:schemeClr>
                </a:solidFill>
              </a:rPr>
              <a:t>encryption</a:t>
            </a:r>
          </a:p>
        </p:txBody>
      </p:sp>
      <p:sp>
        <p:nvSpPr>
          <p:cNvPr id="18" name="TextBox 17">
            <a:extLst>
              <a:ext uri="{FF2B5EF4-FFF2-40B4-BE49-F238E27FC236}">
                <a16:creationId xmlns:a16="http://schemas.microsoft.com/office/drawing/2014/main" id="{334EDC1C-E7AA-48D2-92D6-F15BB4042302}"/>
              </a:ext>
            </a:extLst>
          </p:cNvPr>
          <p:cNvSpPr txBox="1"/>
          <p:nvPr/>
        </p:nvSpPr>
        <p:spPr>
          <a:xfrm>
            <a:off x="4007066" y="1791148"/>
            <a:ext cx="1035348" cy="338554"/>
          </a:xfrm>
          <a:prstGeom prst="rect">
            <a:avLst/>
          </a:prstGeom>
          <a:noFill/>
        </p:spPr>
        <p:txBody>
          <a:bodyPr wrap="none" rtlCol="0">
            <a:spAutoFit/>
          </a:bodyPr>
          <a:lstStyle/>
          <a:p>
            <a:r>
              <a:rPr lang="en-IN" sz="1600" dirty="0">
                <a:solidFill>
                  <a:schemeClr val="accent5">
                    <a:lumMod val="50000"/>
                  </a:schemeClr>
                </a:solidFill>
              </a:rPr>
              <a:t>decryption</a:t>
            </a:r>
          </a:p>
        </p:txBody>
      </p:sp>
      <p:pic>
        <p:nvPicPr>
          <p:cNvPr id="19" name="Picture 18">
            <a:extLst>
              <a:ext uri="{FF2B5EF4-FFF2-40B4-BE49-F238E27FC236}">
                <a16:creationId xmlns:a16="http://schemas.microsoft.com/office/drawing/2014/main" id="{D99DFEAC-D13B-4895-8123-2064443ECE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37966" y="723325"/>
            <a:ext cx="242521" cy="242521"/>
          </a:xfrm>
          <a:prstGeom prst="rect">
            <a:avLst/>
          </a:prstGeom>
        </p:spPr>
      </p:pic>
      <p:sp>
        <p:nvSpPr>
          <p:cNvPr id="20" name="TextBox 19">
            <a:extLst>
              <a:ext uri="{FF2B5EF4-FFF2-40B4-BE49-F238E27FC236}">
                <a16:creationId xmlns:a16="http://schemas.microsoft.com/office/drawing/2014/main" id="{37CBF301-F71F-461E-8B8A-67F67E55247B}"/>
              </a:ext>
            </a:extLst>
          </p:cNvPr>
          <p:cNvSpPr txBox="1"/>
          <p:nvPr/>
        </p:nvSpPr>
        <p:spPr>
          <a:xfrm>
            <a:off x="2646948" y="1114178"/>
            <a:ext cx="784189" cy="369332"/>
          </a:xfrm>
          <a:prstGeom prst="rect">
            <a:avLst/>
          </a:prstGeom>
          <a:noFill/>
        </p:spPr>
        <p:txBody>
          <a:bodyPr wrap="square" rtlCol="0">
            <a:spAutoFit/>
          </a:bodyPr>
          <a:lstStyle/>
          <a:p>
            <a:r>
              <a:rPr lang="en-IN" dirty="0">
                <a:solidFill>
                  <a:srgbClr val="7030A0"/>
                </a:solidFill>
              </a:rPr>
              <a:t>cypher</a:t>
            </a:r>
          </a:p>
        </p:txBody>
      </p:sp>
      <p:sp>
        <p:nvSpPr>
          <p:cNvPr id="23" name="TextBox 22">
            <a:extLst>
              <a:ext uri="{FF2B5EF4-FFF2-40B4-BE49-F238E27FC236}">
                <a16:creationId xmlns:a16="http://schemas.microsoft.com/office/drawing/2014/main" id="{362755D9-DC4B-4186-A843-9DBB31CDEDE4}"/>
              </a:ext>
            </a:extLst>
          </p:cNvPr>
          <p:cNvSpPr txBox="1"/>
          <p:nvPr/>
        </p:nvSpPr>
        <p:spPr>
          <a:xfrm>
            <a:off x="1201367" y="554048"/>
            <a:ext cx="569387" cy="338554"/>
          </a:xfrm>
          <a:prstGeom prst="rect">
            <a:avLst/>
          </a:prstGeom>
          <a:noFill/>
        </p:spPr>
        <p:txBody>
          <a:bodyPr wrap="none" rtlCol="0">
            <a:spAutoFit/>
          </a:bodyPr>
          <a:lstStyle/>
          <a:p>
            <a:r>
              <a:rPr lang="en-IN" sz="1600" dirty="0"/>
              <a:t>plain</a:t>
            </a:r>
          </a:p>
        </p:txBody>
      </p:sp>
      <p:sp>
        <p:nvSpPr>
          <p:cNvPr id="24" name="TextBox 23">
            <a:extLst>
              <a:ext uri="{FF2B5EF4-FFF2-40B4-BE49-F238E27FC236}">
                <a16:creationId xmlns:a16="http://schemas.microsoft.com/office/drawing/2014/main" id="{8B20E91F-313D-4A2B-97CB-703E47655556}"/>
              </a:ext>
            </a:extLst>
          </p:cNvPr>
          <p:cNvSpPr txBox="1"/>
          <p:nvPr/>
        </p:nvSpPr>
        <p:spPr>
          <a:xfrm>
            <a:off x="4222303" y="569758"/>
            <a:ext cx="569387" cy="338554"/>
          </a:xfrm>
          <a:prstGeom prst="rect">
            <a:avLst/>
          </a:prstGeom>
          <a:noFill/>
        </p:spPr>
        <p:txBody>
          <a:bodyPr wrap="none" rtlCol="0">
            <a:spAutoFit/>
          </a:bodyPr>
          <a:lstStyle/>
          <a:p>
            <a:r>
              <a:rPr lang="en-IN" sz="1600" dirty="0"/>
              <a:t>plain</a:t>
            </a:r>
          </a:p>
        </p:txBody>
      </p:sp>
      <p:sp>
        <p:nvSpPr>
          <p:cNvPr id="25" name="Rectangle 24">
            <a:extLst>
              <a:ext uri="{FF2B5EF4-FFF2-40B4-BE49-F238E27FC236}">
                <a16:creationId xmlns:a16="http://schemas.microsoft.com/office/drawing/2014/main" id="{542E064C-A014-419F-B038-6ABBED9830C1}"/>
              </a:ext>
            </a:extLst>
          </p:cNvPr>
          <p:cNvSpPr/>
          <p:nvPr/>
        </p:nvSpPr>
        <p:spPr>
          <a:xfrm>
            <a:off x="2420071" y="3509091"/>
            <a:ext cx="1136850" cy="307777"/>
          </a:xfrm>
          <a:prstGeom prst="rect">
            <a:avLst/>
          </a:prstGeom>
        </p:spPr>
        <p:txBody>
          <a:bodyPr wrap="square">
            <a:spAutoFit/>
          </a:bodyPr>
          <a:lstStyle/>
          <a:p>
            <a:pPr algn="ctr"/>
            <a:r>
              <a:rPr lang="en-IN" sz="1400" dirty="0">
                <a:ln w="0"/>
                <a:solidFill>
                  <a:schemeClr val="tx1"/>
                </a:solidFill>
                <a:effectLst>
                  <a:outerShdw blurRad="38100" dist="19050" dir="2700000" algn="tl" rotWithShape="0">
                    <a:schemeClr val="dk1">
                      <a:alpha val="40000"/>
                    </a:schemeClr>
                  </a:outerShdw>
                </a:effectLst>
              </a:rPr>
              <a:t>Asymmetric</a:t>
            </a:r>
          </a:p>
        </p:txBody>
      </p:sp>
      <p:pic>
        <p:nvPicPr>
          <p:cNvPr id="28" name="Picture 27">
            <a:extLst>
              <a:ext uri="{FF2B5EF4-FFF2-40B4-BE49-F238E27FC236}">
                <a16:creationId xmlns:a16="http://schemas.microsoft.com/office/drawing/2014/main" id="{1081519E-3148-4A1A-9E2F-4CEB9730673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4997660">
            <a:off x="3421261" y="2576912"/>
            <a:ext cx="505468" cy="505468"/>
          </a:xfrm>
          <a:prstGeom prst="rect">
            <a:avLst/>
          </a:prstGeom>
        </p:spPr>
      </p:pic>
      <p:cxnSp>
        <p:nvCxnSpPr>
          <p:cNvPr id="29" name="Straight Arrow Connector 28">
            <a:extLst>
              <a:ext uri="{FF2B5EF4-FFF2-40B4-BE49-F238E27FC236}">
                <a16:creationId xmlns:a16="http://schemas.microsoft.com/office/drawing/2014/main" id="{D64532DD-7F0C-4571-A938-705EE68DA62B}"/>
              </a:ext>
            </a:extLst>
          </p:cNvPr>
          <p:cNvCxnSpPr>
            <a:cxnSpLocks/>
          </p:cNvCxnSpPr>
          <p:nvPr/>
        </p:nvCxnSpPr>
        <p:spPr>
          <a:xfrm flipV="1">
            <a:off x="2270933" y="1800136"/>
            <a:ext cx="0" cy="659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D4907BD3-04EA-407A-A0B4-9633635C1604}"/>
              </a:ext>
            </a:extLst>
          </p:cNvPr>
          <p:cNvCxnSpPr>
            <a:cxnSpLocks/>
          </p:cNvCxnSpPr>
          <p:nvPr/>
        </p:nvCxnSpPr>
        <p:spPr>
          <a:xfrm flipV="1">
            <a:off x="3769795" y="1780767"/>
            <a:ext cx="0" cy="659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2" name="Picture 31">
            <a:extLst>
              <a:ext uri="{FF2B5EF4-FFF2-40B4-BE49-F238E27FC236}">
                <a16:creationId xmlns:a16="http://schemas.microsoft.com/office/drawing/2014/main" id="{5EF421CB-3D14-4BC8-BB02-6D39B4EB95E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4997660">
            <a:off x="1957716" y="2576914"/>
            <a:ext cx="505468" cy="505468"/>
          </a:xfrm>
          <a:prstGeom prst="rect">
            <a:avLst/>
          </a:prstGeom>
        </p:spPr>
      </p:pic>
      <p:sp>
        <p:nvSpPr>
          <p:cNvPr id="33" name="TextBox 32">
            <a:extLst>
              <a:ext uri="{FF2B5EF4-FFF2-40B4-BE49-F238E27FC236}">
                <a16:creationId xmlns:a16="http://schemas.microsoft.com/office/drawing/2014/main" id="{13D0470A-7FBA-454C-B0C0-BEBB9B969868}"/>
              </a:ext>
            </a:extLst>
          </p:cNvPr>
          <p:cNvSpPr txBox="1"/>
          <p:nvPr/>
        </p:nvSpPr>
        <p:spPr>
          <a:xfrm>
            <a:off x="2253791" y="1894768"/>
            <a:ext cx="1532792" cy="415498"/>
          </a:xfrm>
          <a:prstGeom prst="rect">
            <a:avLst/>
          </a:prstGeom>
          <a:noFill/>
        </p:spPr>
        <p:txBody>
          <a:bodyPr wrap="none" rtlCol="0">
            <a:spAutoFit/>
          </a:bodyPr>
          <a:lstStyle/>
          <a:p>
            <a:pPr algn="ctr"/>
            <a:r>
              <a:rPr lang="en-IN" sz="1050" dirty="0"/>
              <a:t>Different key use for </a:t>
            </a:r>
          </a:p>
          <a:p>
            <a:pPr algn="ctr"/>
            <a:r>
              <a:rPr lang="en-IN" sz="1050" dirty="0"/>
              <a:t>Encryption &amp; Decryption</a:t>
            </a:r>
          </a:p>
        </p:txBody>
      </p:sp>
      <p:sp>
        <p:nvSpPr>
          <p:cNvPr id="34" name="TextBox 33">
            <a:extLst>
              <a:ext uri="{FF2B5EF4-FFF2-40B4-BE49-F238E27FC236}">
                <a16:creationId xmlns:a16="http://schemas.microsoft.com/office/drawing/2014/main" id="{D276149A-457A-4815-A1D5-1C3F25DE595A}"/>
              </a:ext>
            </a:extLst>
          </p:cNvPr>
          <p:cNvSpPr txBox="1"/>
          <p:nvPr/>
        </p:nvSpPr>
        <p:spPr>
          <a:xfrm>
            <a:off x="1787166" y="3041250"/>
            <a:ext cx="747320" cy="369332"/>
          </a:xfrm>
          <a:prstGeom prst="rect">
            <a:avLst/>
          </a:prstGeom>
          <a:noFill/>
        </p:spPr>
        <p:txBody>
          <a:bodyPr wrap="none" rtlCol="0">
            <a:spAutoFit/>
          </a:bodyPr>
          <a:lstStyle/>
          <a:p>
            <a:r>
              <a:rPr lang="en-IN" dirty="0"/>
              <a:t>Public</a:t>
            </a:r>
          </a:p>
        </p:txBody>
      </p:sp>
      <p:sp>
        <p:nvSpPr>
          <p:cNvPr id="35" name="TextBox 34">
            <a:extLst>
              <a:ext uri="{FF2B5EF4-FFF2-40B4-BE49-F238E27FC236}">
                <a16:creationId xmlns:a16="http://schemas.microsoft.com/office/drawing/2014/main" id="{ADCF7128-9810-4785-A18F-0A215BEC42F5}"/>
              </a:ext>
            </a:extLst>
          </p:cNvPr>
          <p:cNvSpPr txBox="1"/>
          <p:nvPr/>
        </p:nvSpPr>
        <p:spPr>
          <a:xfrm>
            <a:off x="3183261" y="3041250"/>
            <a:ext cx="804003" cy="369332"/>
          </a:xfrm>
          <a:prstGeom prst="rect">
            <a:avLst/>
          </a:prstGeom>
          <a:noFill/>
        </p:spPr>
        <p:txBody>
          <a:bodyPr wrap="none" rtlCol="0">
            <a:spAutoFit/>
          </a:bodyPr>
          <a:lstStyle/>
          <a:p>
            <a:r>
              <a:rPr lang="en-IN" dirty="0"/>
              <a:t>Private</a:t>
            </a:r>
          </a:p>
        </p:txBody>
      </p:sp>
      <p:pic>
        <p:nvPicPr>
          <p:cNvPr id="106" name="Picture 105">
            <a:extLst>
              <a:ext uri="{FF2B5EF4-FFF2-40B4-BE49-F238E27FC236}">
                <a16:creationId xmlns:a16="http://schemas.microsoft.com/office/drawing/2014/main" id="{9CF48A92-09C8-4C0E-8947-D6B05259DF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776" y="4022326"/>
            <a:ext cx="657303" cy="657303"/>
          </a:xfrm>
          <a:prstGeom prst="rect">
            <a:avLst/>
          </a:prstGeom>
        </p:spPr>
      </p:pic>
      <p:pic>
        <p:nvPicPr>
          <p:cNvPr id="108" name="Picture 107">
            <a:extLst>
              <a:ext uri="{FF2B5EF4-FFF2-40B4-BE49-F238E27FC236}">
                <a16:creationId xmlns:a16="http://schemas.microsoft.com/office/drawing/2014/main" id="{3A2B7A36-574B-4FE4-8DCD-717BC6D9DB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06275" y="3983435"/>
            <a:ext cx="657303" cy="657303"/>
          </a:xfrm>
          <a:prstGeom prst="rect">
            <a:avLst/>
          </a:prstGeom>
        </p:spPr>
      </p:pic>
      <p:pic>
        <p:nvPicPr>
          <p:cNvPr id="109" name="Picture 108">
            <a:extLst>
              <a:ext uri="{FF2B5EF4-FFF2-40B4-BE49-F238E27FC236}">
                <a16:creationId xmlns:a16="http://schemas.microsoft.com/office/drawing/2014/main" id="{CF9DB30B-F57E-4572-B4F5-C711DAC2C4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3277" y="4022325"/>
            <a:ext cx="657303" cy="657303"/>
          </a:xfrm>
          <a:prstGeom prst="rect">
            <a:avLst/>
          </a:prstGeom>
        </p:spPr>
      </p:pic>
      <p:pic>
        <p:nvPicPr>
          <p:cNvPr id="110" name="Picture 109">
            <a:extLst>
              <a:ext uri="{FF2B5EF4-FFF2-40B4-BE49-F238E27FC236}">
                <a16:creationId xmlns:a16="http://schemas.microsoft.com/office/drawing/2014/main" id="{3859C20C-1972-4897-A04B-1967ECF5A5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38348" y="3974889"/>
            <a:ext cx="657303" cy="657303"/>
          </a:xfrm>
          <a:prstGeom prst="rect">
            <a:avLst/>
          </a:prstGeom>
        </p:spPr>
      </p:pic>
      <p:cxnSp>
        <p:nvCxnSpPr>
          <p:cNvPr id="112" name="Straight Arrow Connector 111">
            <a:extLst>
              <a:ext uri="{FF2B5EF4-FFF2-40B4-BE49-F238E27FC236}">
                <a16:creationId xmlns:a16="http://schemas.microsoft.com/office/drawing/2014/main" id="{210D8842-3BDF-42AD-8A5D-731D85C79068}"/>
              </a:ext>
            </a:extLst>
          </p:cNvPr>
          <p:cNvCxnSpPr>
            <a:cxnSpLocks/>
          </p:cNvCxnSpPr>
          <p:nvPr/>
        </p:nvCxnSpPr>
        <p:spPr>
          <a:xfrm>
            <a:off x="7145868" y="4480303"/>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3" name="Straight Arrow Connector 112">
            <a:extLst>
              <a:ext uri="{FF2B5EF4-FFF2-40B4-BE49-F238E27FC236}">
                <a16:creationId xmlns:a16="http://schemas.microsoft.com/office/drawing/2014/main" id="{2B362D42-0074-40D8-89F6-EF70357B8645}"/>
              </a:ext>
            </a:extLst>
          </p:cNvPr>
          <p:cNvCxnSpPr>
            <a:cxnSpLocks/>
          </p:cNvCxnSpPr>
          <p:nvPr/>
        </p:nvCxnSpPr>
        <p:spPr>
          <a:xfrm>
            <a:off x="8650447" y="4412933"/>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4" name="Straight Arrow Connector 113">
            <a:extLst>
              <a:ext uri="{FF2B5EF4-FFF2-40B4-BE49-F238E27FC236}">
                <a16:creationId xmlns:a16="http://schemas.microsoft.com/office/drawing/2014/main" id="{F452B481-91A3-414B-B4CD-45CDD4074E29}"/>
              </a:ext>
            </a:extLst>
          </p:cNvPr>
          <p:cNvCxnSpPr>
            <a:cxnSpLocks/>
          </p:cNvCxnSpPr>
          <p:nvPr/>
        </p:nvCxnSpPr>
        <p:spPr>
          <a:xfrm>
            <a:off x="10160402" y="4379746"/>
            <a:ext cx="7605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5" name="TextBox 114">
            <a:extLst>
              <a:ext uri="{FF2B5EF4-FFF2-40B4-BE49-F238E27FC236}">
                <a16:creationId xmlns:a16="http://schemas.microsoft.com/office/drawing/2014/main" id="{50B9544D-8DE1-4E5D-9254-C67442EB9719}"/>
              </a:ext>
            </a:extLst>
          </p:cNvPr>
          <p:cNvSpPr txBox="1"/>
          <p:nvPr/>
        </p:nvSpPr>
        <p:spPr>
          <a:xfrm>
            <a:off x="7507777" y="4647404"/>
            <a:ext cx="1462260" cy="338554"/>
          </a:xfrm>
          <a:prstGeom prst="rect">
            <a:avLst/>
          </a:prstGeom>
          <a:noFill/>
        </p:spPr>
        <p:txBody>
          <a:bodyPr wrap="none" rtlCol="0">
            <a:spAutoFit/>
          </a:bodyPr>
          <a:lstStyle/>
          <a:p>
            <a:r>
              <a:rPr lang="en-IN" sz="1600" dirty="0">
                <a:solidFill>
                  <a:schemeClr val="accent5">
                    <a:lumMod val="50000"/>
                  </a:schemeClr>
                </a:solidFill>
              </a:rPr>
              <a:t>Create signature</a:t>
            </a:r>
          </a:p>
        </p:txBody>
      </p:sp>
      <p:sp>
        <p:nvSpPr>
          <p:cNvPr id="116" name="TextBox 115">
            <a:extLst>
              <a:ext uri="{FF2B5EF4-FFF2-40B4-BE49-F238E27FC236}">
                <a16:creationId xmlns:a16="http://schemas.microsoft.com/office/drawing/2014/main" id="{DB67F74D-5E45-4189-9D77-C8C5054CE97E}"/>
              </a:ext>
            </a:extLst>
          </p:cNvPr>
          <p:cNvSpPr txBox="1"/>
          <p:nvPr/>
        </p:nvSpPr>
        <p:spPr>
          <a:xfrm>
            <a:off x="9210146" y="4676014"/>
            <a:ext cx="1425968" cy="338554"/>
          </a:xfrm>
          <a:prstGeom prst="rect">
            <a:avLst/>
          </a:prstGeom>
          <a:noFill/>
        </p:spPr>
        <p:txBody>
          <a:bodyPr wrap="none" rtlCol="0">
            <a:spAutoFit/>
          </a:bodyPr>
          <a:lstStyle/>
          <a:p>
            <a:r>
              <a:rPr lang="en-IN" sz="1600" dirty="0">
                <a:solidFill>
                  <a:schemeClr val="accent5">
                    <a:lumMod val="50000"/>
                  </a:schemeClr>
                </a:solidFill>
              </a:rPr>
              <a:t>Verify signature</a:t>
            </a:r>
          </a:p>
        </p:txBody>
      </p:sp>
      <p:pic>
        <p:nvPicPr>
          <p:cNvPr id="122" name="Picture 121">
            <a:extLst>
              <a:ext uri="{FF2B5EF4-FFF2-40B4-BE49-F238E27FC236}">
                <a16:creationId xmlns:a16="http://schemas.microsoft.com/office/drawing/2014/main" id="{D6E37A46-2B01-4694-B3B9-B38FD18D0C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4997660">
            <a:off x="9548959" y="5807223"/>
            <a:ext cx="505468" cy="505468"/>
          </a:xfrm>
          <a:prstGeom prst="rect">
            <a:avLst/>
          </a:prstGeom>
        </p:spPr>
      </p:pic>
      <p:cxnSp>
        <p:nvCxnSpPr>
          <p:cNvPr id="123" name="Straight Arrow Connector 122">
            <a:extLst>
              <a:ext uri="{FF2B5EF4-FFF2-40B4-BE49-F238E27FC236}">
                <a16:creationId xmlns:a16="http://schemas.microsoft.com/office/drawing/2014/main" id="{05015A61-8D37-46C6-808F-8CC9761387C6}"/>
              </a:ext>
            </a:extLst>
          </p:cNvPr>
          <p:cNvCxnSpPr>
            <a:cxnSpLocks/>
          </p:cNvCxnSpPr>
          <p:nvPr/>
        </p:nvCxnSpPr>
        <p:spPr>
          <a:xfrm flipV="1">
            <a:off x="8150799" y="5064633"/>
            <a:ext cx="0" cy="659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4" name="Straight Arrow Connector 123">
            <a:extLst>
              <a:ext uri="{FF2B5EF4-FFF2-40B4-BE49-F238E27FC236}">
                <a16:creationId xmlns:a16="http://schemas.microsoft.com/office/drawing/2014/main" id="{DA0C76EB-80A0-42EE-95A0-C14F1736BDEF}"/>
              </a:ext>
            </a:extLst>
          </p:cNvPr>
          <p:cNvCxnSpPr>
            <a:cxnSpLocks/>
          </p:cNvCxnSpPr>
          <p:nvPr/>
        </p:nvCxnSpPr>
        <p:spPr>
          <a:xfrm flipV="1">
            <a:off x="9897493" y="5070900"/>
            <a:ext cx="0" cy="6591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25" name="Picture 124">
            <a:extLst>
              <a:ext uri="{FF2B5EF4-FFF2-40B4-BE49-F238E27FC236}">
                <a16:creationId xmlns:a16="http://schemas.microsoft.com/office/drawing/2014/main" id="{F435527D-895E-4A0F-A5F8-974EE4E3E8A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4997660">
            <a:off x="7837582" y="5807225"/>
            <a:ext cx="505468" cy="505468"/>
          </a:xfrm>
          <a:prstGeom prst="rect">
            <a:avLst/>
          </a:prstGeom>
        </p:spPr>
      </p:pic>
      <p:sp>
        <p:nvSpPr>
          <p:cNvPr id="126" name="TextBox 125">
            <a:extLst>
              <a:ext uri="{FF2B5EF4-FFF2-40B4-BE49-F238E27FC236}">
                <a16:creationId xmlns:a16="http://schemas.microsoft.com/office/drawing/2014/main" id="{4AA663B6-6196-42B1-BB9F-771B622FF751}"/>
              </a:ext>
            </a:extLst>
          </p:cNvPr>
          <p:cNvSpPr txBox="1"/>
          <p:nvPr/>
        </p:nvSpPr>
        <p:spPr>
          <a:xfrm>
            <a:off x="8296029" y="5475457"/>
            <a:ext cx="1532792" cy="415498"/>
          </a:xfrm>
          <a:prstGeom prst="rect">
            <a:avLst/>
          </a:prstGeom>
          <a:noFill/>
        </p:spPr>
        <p:txBody>
          <a:bodyPr wrap="none" rtlCol="0">
            <a:spAutoFit/>
          </a:bodyPr>
          <a:lstStyle/>
          <a:p>
            <a:pPr algn="ctr"/>
            <a:r>
              <a:rPr lang="en-IN" sz="1050" dirty="0"/>
              <a:t>Different key use for </a:t>
            </a:r>
          </a:p>
          <a:p>
            <a:pPr algn="ctr"/>
            <a:r>
              <a:rPr lang="en-IN" sz="1050" dirty="0"/>
              <a:t>Encryption &amp; Decryption</a:t>
            </a:r>
          </a:p>
        </p:txBody>
      </p:sp>
      <p:sp>
        <p:nvSpPr>
          <p:cNvPr id="127" name="TextBox 126">
            <a:extLst>
              <a:ext uri="{FF2B5EF4-FFF2-40B4-BE49-F238E27FC236}">
                <a16:creationId xmlns:a16="http://schemas.microsoft.com/office/drawing/2014/main" id="{E0CA595C-C2F0-4806-9C0A-C8A4C7BB1E43}"/>
              </a:ext>
            </a:extLst>
          </p:cNvPr>
          <p:cNvSpPr txBox="1"/>
          <p:nvPr/>
        </p:nvSpPr>
        <p:spPr>
          <a:xfrm>
            <a:off x="7667032" y="6271561"/>
            <a:ext cx="747320" cy="369332"/>
          </a:xfrm>
          <a:prstGeom prst="rect">
            <a:avLst/>
          </a:prstGeom>
          <a:noFill/>
        </p:spPr>
        <p:txBody>
          <a:bodyPr wrap="none" rtlCol="0">
            <a:spAutoFit/>
          </a:bodyPr>
          <a:lstStyle/>
          <a:p>
            <a:r>
              <a:rPr lang="en-IN" dirty="0"/>
              <a:t>Public</a:t>
            </a:r>
          </a:p>
        </p:txBody>
      </p:sp>
      <p:sp>
        <p:nvSpPr>
          <p:cNvPr id="128" name="TextBox 127">
            <a:extLst>
              <a:ext uri="{FF2B5EF4-FFF2-40B4-BE49-F238E27FC236}">
                <a16:creationId xmlns:a16="http://schemas.microsoft.com/office/drawing/2014/main" id="{24ADDF7F-055B-4DC5-A473-95728B102E92}"/>
              </a:ext>
            </a:extLst>
          </p:cNvPr>
          <p:cNvSpPr txBox="1"/>
          <p:nvPr/>
        </p:nvSpPr>
        <p:spPr>
          <a:xfrm>
            <a:off x="9345143" y="6271561"/>
            <a:ext cx="804003" cy="369332"/>
          </a:xfrm>
          <a:prstGeom prst="rect">
            <a:avLst/>
          </a:prstGeom>
          <a:noFill/>
        </p:spPr>
        <p:txBody>
          <a:bodyPr wrap="none" rtlCol="0">
            <a:spAutoFit/>
          </a:bodyPr>
          <a:lstStyle/>
          <a:p>
            <a:r>
              <a:rPr lang="en-IN" dirty="0"/>
              <a:t>Private</a:t>
            </a:r>
          </a:p>
        </p:txBody>
      </p:sp>
      <p:pic>
        <p:nvPicPr>
          <p:cNvPr id="5" name="Picture 4">
            <a:extLst>
              <a:ext uri="{FF2B5EF4-FFF2-40B4-BE49-F238E27FC236}">
                <a16:creationId xmlns:a16="http://schemas.microsoft.com/office/drawing/2014/main" id="{D1377715-DEA3-42E1-A8B9-3E2B9ACE9E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653415" y="3445746"/>
            <a:ext cx="789862" cy="789862"/>
          </a:xfrm>
          <a:prstGeom prst="rect">
            <a:avLst/>
          </a:prstGeom>
        </p:spPr>
      </p:pic>
      <p:pic>
        <p:nvPicPr>
          <p:cNvPr id="21" name="Picture 20">
            <a:extLst>
              <a:ext uri="{FF2B5EF4-FFF2-40B4-BE49-F238E27FC236}">
                <a16:creationId xmlns:a16="http://schemas.microsoft.com/office/drawing/2014/main" id="{F50CE641-0205-446D-8C29-8B05F08B6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0028" y="3661058"/>
            <a:ext cx="415498" cy="415498"/>
          </a:xfrm>
          <a:prstGeom prst="rect">
            <a:avLst/>
          </a:prstGeom>
        </p:spPr>
      </p:pic>
      <p:pic>
        <p:nvPicPr>
          <p:cNvPr id="132" name="Picture 131">
            <a:extLst>
              <a:ext uri="{FF2B5EF4-FFF2-40B4-BE49-F238E27FC236}">
                <a16:creationId xmlns:a16="http://schemas.microsoft.com/office/drawing/2014/main" id="{5779C1E4-B3E1-4A5A-85B4-8EE3DD68F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9229" y="3559391"/>
            <a:ext cx="415498" cy="415498"/>
          </a:xfrm>
          <a:prstGeom prst="rect">
            <a:avLst/>
          </a:prstGeom>
        </p:spPr>
      </p:pic>
      <p:sp>
        <p:nvSpPr>
          <p:cNvPr id="22" name="TextBox 21">
            <a:extLst>
              <a:ext uri="{FF2B5EF4-FFF2-40B4-BE49-F238E27FC236}">
                <a16:creationId xmlns:a16="http://schemas.microsoft.com/office/drawing/2014/main" id="{6D28D7FC-B8C2-41CE-9BDC-220FC8C5AA75}"/>
              </a:ext>
            </a:extLst>
          </p:cNvPr>
          <p:cNvSpPr txBox="1"/>
          <p:nvPr/>
        </p:nvSpPr>
        <p:spPr>
          <a:xfrm>
            <a:off x="8500760" y="3894036"/>
            <a:ext cx="1095172" cy="430887"/>
          </a:xfrm>
          <a:prstGeom prst="rect">
            <a:avLst/>
          </a:prstGeom>
          <a:noFill/>
        </p:spPr>
        <p:txBody>
          <a:bodyPr wrap="none" rtlCol="0">
            <a:spAutoFit/>
          </a:bodyPr>
          <a:lstStyle/>
          <a:p>
            <a:r>
              <a:rPr lang="en-IN" sz="1100" dirty="0"/>
              <a:t> &amp;</a:t>
            </a:r>
          </a:p>
          <a:p>
            <a:r>
              <a:rPr lang="en-IN" sz="1100" dirty="0"/>
              <a:t>Digital Signature</a:t>
            </a:r>
          </a:p>
        </p:txBody>
      </p:sp>
      <p:sp>
        <p:nvSpPr>
          <p:cNvPr id="136" name="TextBox 135">
            <a:extLst>
              <a:ext uri="{FF2B5EF4-FFF2-40B4-BE49-F238E27FC236}">
                <a16:creationId xmlns:a16="http://schemas.microsoft.com/office/drawing/2014/main" id="{CE5FBD45-703D-49D0-843C-5554F583BEE1}"/>
              </a:ext>
            </a:extLst>
          </p:cNvPr>
          <p:cNvSpPr txBox="1"/>
          <p:nvPr/>
        </p:nvSpPr>
        <p:spPr>
          <a:xfrm>
            <a:off x="7145868" y="4064336"/>
            <a:ext cx="856454" cy="307777"/>
          </a:xfrm>
          <a:prstGeom prst="rect">
            <a:avLst/>
          </a:prstGeom>
          <a:noFill/>
        </p:spPr>
        <p:txBody>
          <a:bodyPr wrap="square" rtlCol="0">
            <a:spAutoFit/>
          </a:bodyPr>
          <a:lstStyle/>
          <a:p>
            <a:r>
              <a:rPr lang="en-IN" sz="1400" dirty="0"/>
              <a:t>message</a:t>
            </a:r>
          </a:p>
        </p:txBody>
      </p:sp>
      <p:pic>
        <p:nvPicPr>
          <p:cNvPr id="137" name="Picture 136">
            <a:extLst>
              <a:ext uri="{FF2B5EF4-FFF2-40B4-BE49-F238E27FC236}">
                <a16:creationId xmlns:a16="http://schemas.microsoft.com/office/drawing/2014/main" id="{FCE19FA3-7BEE-4807-A5B9-734308450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574" y="3644881"/>
            <a:ext cx="415498" cy="415498"/>
          </a:xfrm>
          <a:prstGeom prst="rect">
            <a:avLst/>
          </a:prstGeom>
        </p:spPr>
      </p:pic>
      <p:sp>
        <p:nvSpPr>
          <p:cNvPr id="138" name="TextBox 137">
            <a:extLst>
              <a:ext uri="{FF2B5EF4-FFF2-40B4-BE49-F238E27FC236}">
                <a16:creationId xmlns:a16="http://schemas.microsoft.com/office/drawing/2014/main" id="{008E2111-889B-402C-91A0-E2C022A76385}"/>
              </a:ext>
            </a:extLst>
          </p:cNvPr>
          <p:cNvSpPr txBox="1"/>
          <p:nvPr/>
        </p:nvSpPr>
        <p:spPr>
          <a:xfrm>
            <a:off x="10175414" y="4048159"/>
            <a:ext cx="856454" cy="307777"/>
          </a:xfrm>
          <a:prstGeom prst="rect">
            <a:avLst/>
          </a:prstGeom>
          <a:noFill/>
        </p:spPr>
        <p:txBody>
          <a:bodyPr wrap="square" rtlCol="0">
            <a:spAutoFit/>
          </a:bodyPr>
          <a:lstStyle/>
          <a:p>
            <a:r>
              <a:rPr lang="en-IN" sz="1400" dirty="0"/>
              <a:t>message</a:t>
            </a:r>
          </a:p>
        </p:txBody>
      </p:sp>
      <p:sp>
        <p:nvSpPr>
          <p:cNvPr id="139" name="TextBox 138">
            <a:extLst>
              <a:ext uri="{FF2B5EF4-FFF2-40B4-BE49-F238E27FC236}">
                <a16:creationId xmlns:a16="http://schemas.microsoft.com/office/drawing/2014/main" id="{2609E31A-C0BA-4DED-A550-05F8F3945ED4}"/>
              </a:ext>
            </a:extLst>
          </p:cNvPr>
          <p:cNvSpPr txBox="1"/>
          <p:nvPr/>
        </p:nvSpPr>
        <p:spPr>
          <a:xfrm>
            <a:off x="8739478" y="3291214"/>
            <a:ext cx="856454" cy="261610"/>
          </a:xfrm>
          <a:prstGeom prst="rect">
            <a:avLst/>
          </a:prstGeom>
          <a:noFill/>
        </p:spPr>
        <p:txBody>
          <a:bodyPr wrap="square" rtlCol="0">
            <a:spAutoFit/>
          </a:bodyPr>
          <a:lstStyle/>
          <a:p>
            <a:r>
              <a:rPr lang="en-IN" sz="1050" dirty="0"/>
              <a:t>message</a:t>
            </a:r>
          </a:p>
        </p:txBody>
      </p:sp>
      <p:sp>
        <p:nvSpPr>
          <p:cNvPr id="2" name="Rectangle 1">
            <a:extLst>
              <a:ext uri="{FF2B5EF4-FFF2-40B4-BE49-F238E27FC236}">
                <a16:creationId xmlns:a16="http://schemas.microsoft.com/office/drawing/2014/main" id="{FA47E4CD-E074-4A1C-A581-100FCBF5C8E8}"/>
              </a:ext>
            </a:extLst>
          </p:cNvPr>
          <p:cNvSpPr/>
          <p:nvPr/>
        </p:nvSpPr>
        <p:spPr>
          <a:xfrm>
            <a:off x="6057530" y="1136469"/>
            <a:ext cx="5770428" cy="1200329"/>
          </a:xfrm>
          <a:prstGeom prst="rect">
            <a:avLst/>
          </a:prstGeom>
        </p:spPr>
        <p:txBody>
          <a:bodyPr wrap="square">
            <a:spAutoFit/>
          </a:bodyPr>
          <a:lstStyle/>
          <a:p>
            <a:r>
              <a:rPr lang="en-IN" dirty="0"/>
              <a:t> asymmetric encryption there are two keys: one public key to encrypt and a private key to decrypt. From this concept, one of the names of asymmetric encryption is derived: public key encryption</a:t>
            </a:r>
          </a:p>
        </p:txBody>
      </p:sp>
      <p:sp>
        <p:nvSpPr>
          <p:cNvPr id="3" name="Rectangle 2">
            <a:extLst>
              <a:ext uri="{FF2B5EF4-FFF2-40B4-BE49-F238E27FC236}">
                <a16:creationId xmlns:a16="http://schemas.microsoft.com/office/drawing/2014/main" id="{DCB7F719-1D67-4118-B86E-706D420AB26E}"/>
              </a:ext>
            </a:extLst>
          </p:cNvPr>
          <p:cNvSpPr/>
          <p:nvPr/>
        </p:nvSpPr>
        <p:spPr>
          <a:xfrm>
            <a:off x="480986" y="4875292"/>
            <a:ext cx="6096000" cy="1200329"/>
          </a:xfrm>
          <a:prstGeom prst="rect">
            <a:avLst/>
          </a:prstGeom>
        </p:spPr>
        <p:txBody>
          <a:bodyPr>
            <a:spAutoFit/>
          </a:bodyPr>
          <a:lstStyle/>
          <a:p>
            <a:r>
              <a:rPr lang="en-IN" dirty="0"/>
              <a:t>asymmetric encryption allows you to sign messages, encrypting them with your private key, so that anyone with your private key can decrypt the message, understanding that it is coming from you and granting non-repudiation. </a:t>
            </a:r>
          </a:p>
        </p:txBody>
      </p:sp>
    </p:spTree>
    <p:extLst>
      <p:ext uri="{BB962C8B-B14F-4D97-AF65-F5344CB8AC3E}">
        <p14:creationId xmlns:p14="http://schemas.microsoft.com/office/powerpoint/2010/main" val="72311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DCBB1E-C464-476A-ABE1-B0FE76C4932F}"/>
              </a:ext>
            </a:extLst>
          </p:cNvPr>
          <p:cNvPicPr>
            <a:picLocks noChangeAspect="1"/>
          </p:cNvPicPr>
          <p:nvPr/>
        </p:nvPicPr>
        <p:blipFill rotWithShape="1">
          <a:blip r:embed="rId2">
            <a:extLst>
              <a:ext uri="{28A0092B-C50C-407E-A947-70E740481C1C}">
                <a14:useLocalDpi xmlns:a14="http://schemas.microsoft.com/office/drawing/2010/main" val="0"/>
              </a:ext>
            </a:extLst>
          </a:blip>
          <a:srcRect l="11966" t="1633" r="10103"/>
          <a:stretch/>
        </p:blipFill>
        <p:spPr>
          <a:xfrm>
            <a:off x="5706733" y="750473"/>
            <a:ext cx="6372264" cy="4524315"/>
          </a:xfrm>
          <a:prstGeom prst="rect">
            <a:avLst/>
          </a:prstGeom>
        </p:spPr>
      </p:pic>
      <p:pic>
        <p:nvPicPr>
          <p:cNvPr id="5" name="Picture 4">
            <a:extLst>
              <a:ext uri="{FF2B5EF4-FFF2-40B4-BE49-F238E27FC236}">
                <a16:creationId xmlns:a16="http://schemas.microsoft.com/office/drawing/2014/main" id="{84B45A18-AEA0-41FE-8910-3EBAF4162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757" y="488161"/>
            <a:ext cx="4734456" cy="1430063"/>
          </a:xfrm>
          <a:prstGeom prst="rect">
            <a:avLst/>
          </a:prstGeom>
        </p:spPr>
      </p:pic>
      <p:sp>
        <p:nvSpPr>
          <p:cNvPr id="6" name="Rectangle 5">
            <a:extLst>
              <a:ext uri="{FF2B5EF4-FFF2-40B4-BE49-F238E27FC236}">
                <a16:creationId xmlns:a16="http://schemas.microsoft.com/office/drawing/2014/main" id="{D75CE57E-A175-42E5-A146-7876D03CD127}"/>
              </a:ext>
            </a:extLst>
          </p:cNvPr>
          <p:cNvSpPr/>
          <p:nvPr/>
        </p:nvSpPr>
        <p:spPr>
          <a:xfrm>
            <a:off x="449052" y="1918224"/>
            <a:ext cx="5404817" cy="3416320"/>
          </a:xfrm>
          <a:prstGeom prst="rect">
            <a:avLst/>
          </a:prstGeom>
        </p:spPr>
        <p:txBody>
          <a:bodyPr wrap="square">
            <a:spAutoFit/>
          </a:bodyPr>
          <a:lstStyle/>
          <a:p>
            <a:r>
              <a:rPr lang="en-IN" dirty="0"/>
              <a:t>Ron </a:t>
            </a:r>
            <a:r>
              <a:rPr lang="en-IN" dirty="0" err="1"/>
              <a:t>Rivest</a:t>
            </a:r>
            <a:r>
              <a:rPr lang="en-IN" dirty="0"/>
              <a:t>, Adi Shamir, and Leonard </a:t>
            </a:r>
            <a:r>
              <a:rPr lang="en-IN" dirty="0" err="1"/>
              <a:t>Adleman</a:t>
            </a:r>
            <a:r>
              <a:rPr lang="en-IN" dirty="0"/>
              <a:t> released a new algorithm for asymmetric encryption, the RSA, a name that has been derived from their initials.</a:t>
            </a:r>
          </a:p>
          <a:p>
            <a:r>
              <a:rPr lang="en-IN" dirty="0"/>
              <a:t>RSA supports keys up to 4096 bits, and its security is based on the idea that it  is hard to find the two factors that have been multiplied only knowing the result  of the multiplication. This problem is also known as prime factorization problem. </a:t>
            </a:r>
          </a:p>
          <a:p>
            <a:r>
              <a:rPr lang="en-IN" dirty="0"/>
              <a:t>The real challenge for RSA is the randomness of the numbers necessary to create  the key pair. In fact, if the numbers are not truly random, the whole algorithm  could be insecure.</a:t>
            </a:r>
          </a:p>
        </p:txBody>
      </p:sp>
      <p:sp>
        <p:nvSpPr>
          <p:cNvPr id="4" name="Rectangle 3">
            <a:extLst>
              <a:ext uri="{FF2B5EF4-FFF2-40B4-BE49-F238E27FC236}">
                <a16:creationId xmlns:a16="http://schemas.microsoft.com/office/drawing/2014/main" id="{5C7EF328-704D-4CED-A1F8-F0479111DAD3}"/>
              </a:ext>
            </a:extLst>
          </p:cNvPr>
          <p:cNvSpPr/>
          <p:nvPr/>
        </p:nvSpPr>
        <p:spPr>
          <a:xfrm>
            <a:off x="449052" y="5652640"/>
            <a:ext cx="11742948" cy="646331"/>
          </a:xfrm>
          <a:prstGeom prst="rect">
            <a:avLst/>
          </a:prstGeom>
        </p:spPr>
        <p:txBody>
          <a:bodyPr wrap="square">
            <a:spAutoFit/>
          </a:bodyPr>
          <a:lstStyle/>
          <a:p>
            <a:r>
              <a:rPr lang="en-IN" dirty="0"/>
              <a:t>Due to the simplicity of the RSA algorithm, the complexity of the prime factorization problem, and the fact that the RSA patent expired in 2000, today RSA is the de facto standard for asymmetric encryption.</a:t>
            </a:r>
          </a:p>
        </p:txBody>
      </p:sp>
    </p:spTree>
    <p:extLst>
      <p:ext uri="{BB962C8B-B14F-4D97-AF65-F5344CB8AC3E}">
        <p14:creationId xmlns:p14="http://schemas.microsoft.com/office/powerpoint/2010/main" val="3669040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57681C-0DC7-4C49-81EF-88280EA31D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573" y="1471453"/>
            <a:ext cx="8135599" cy="47720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45909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D1AF242-11AC-4DBD-B029-513A19087105}"/>
              </a:ext>
            </a:extLst>
          </p:cNvPr>
          <p:cNvPicPr>
            <a:picLocks noChangeAspect="1"/>
          </p:cNvPicPr>
          <p:nvPr/>
        </p:nvPicPr>
        <p:blipFill rotWithShape="1">
          <a:blip r:embed="rId2">
            <a:extLst>
              <a:ext uri="{28A0092B-C50C-407E-A947-70E740481C1C}">
                <a14:useLocalDpi xmlns:a14="http://schemas.microsoft.com/office/drawing/2010/main" val="0"/>
              </a:ext>
            </a:extLst>
          </a:blip>
          <a:srcRect t="8445" b="19916"/>
          <a:stretch/>
        </p:blipFill>
        <p:spPr>
          <a:xfrm>
            <a:off x="2698565" y="1112830"/>
            <a:ext cx="5552897" cy="2101533"/>
          </a:xfrm>
          <a:prstGeom prst="rect">
            <a:avLst/>
          </a:prstGeom>
        </p:spPr>
      </p:pic>
      <p:sp>
        <p:nvSpPr>
          <p:cNvPr id="2" name="Title 1">
            <a:extLst>
              <a:ext uri="{FF2B5EF4-FFF2-40B4-BE49-F238E27FC236}">
                <a16:creationId xmlns:a16="http://schemas.microsoft.com/office/drawing/2014/main" id="{3FFF46DC-36C4-4DBE-8419-A783AF734767}"/>
              </a:ext>
            </a:extLst>
          </p:cNvPr>
          <p:cNvSpPr>
            <a:spLocks noGrp="1"/>
          </p:cNvSpPr>
          <p:nvPr>
            <p:ph type="title"/>
          </p:nvPr>
        </p:nvSpPr>
        <p:spPr>
          <a:xfrm>
            <a:off x="595357" y="8546"/>
            <a:ext cx="2394247" cy="1371600"/>
          </a:xfrm>
        </p:spPr>
        <p:txBody>
          <a:bodyPr/>
          <a:lstStyle/>
          <a:p>
            <a:r>
              <a:rPr lang="en-US" dirty="0"/>
              <a:t>Hashing</a:t>
            </a:r>
            <a:endParaRPr lang="en-IN" dirty="0"/>
          </a:p>
        </p:txBody>
      </p:sp>
      <p:sp>
        <p:nvSpPr>
          <p:cNvPr id="3" name="Content Placeholder 2">
            <a:extLst>
              <a:ext uri="{FF2B5EF4-FFF2-40B4-BE49-F238E27FC236}">
                <a16:creationId xmlns:a16="http://schemas.microsoft.com/office/drawing/2014/main" id="{27C7414A-612E-4F58-A176-53D714B0C590}"/>
              </a:ext>
            </a:extLst>
          </p:cNvPr>
          <p:cNvSpPr>
            <a:spLocks noGrp="1"/>
          </p:cNvSpPr>
          <p:nvPr>
            <p:ph idx="1"/>
          </p:nvPr>
        </p:nvSpPr>
        <p:spPr>
          <a:xfrm>
            <a:off x="595357" y="1394094"/>
            <a:ext cx="3189167" cy="2388155"/>
          </a:xfrm>
        </p:spPr>
        <p:txBody>
          <a:bodyPr>
            <a:normAutofit fontScale="92500" lnSpcReduction="10000"/>
          </a:bodyPr>
          <a:lstStyle/>
          <a:p>
            <a:r>
              <a:rPr lang="en-US" dirty="0"/>
              <a:t>Hashing is the process of converting a given key into another value. A </a:t>
            </a:r>
            <a:r>
              <a:rPr lang="en-US" b="1" dirty="0"/>
              <a:t>hash function</a:t>
            </a:r>
            <a:r>
              <a:rPr lang="en-US" dirty="0"/>
              <a:t> is used to generate the new value according to a mathematical algorithm. The result of a hash function is known as a </a:t>
            </a:r>
            <a:r>
              <a:rPr lang="en-US" b="1" dirty="0"/>
              <a:t>hash value</a:t>
            </a:r>
            <a:r>
              <a:rPr lang="en-US" dirty="0"/>
              <a:t> or simply, a </a:t>
            </a:r>
            <a:r>
              <a:rPr lang="en-US" b="1" dirty="0"/>
              <a:t>hash</a:t>
            </a:r>
            <a:r>
              <a:rPr lang="en-US" dirty="0"/>
              <a:t>.</a:t>
            </a:r>
            <a:endParaRPr lang="en-IN" dirty="0"/>
          </a:p>
        </p:txBody>
      </p:sp>
      <p:pic>
        <p:nvPicPr>
          <p:cNvPr id="5" name="Picture 4">
            <a:extLst>
              <a:ext uri="{FF2B5EF4-FFF2-40B4-BE49-F238E27FC236}">
                <a16:creationId xmlns:a16="http://schemas.microsoft.com/office/drawing/2014/main" id="{D6089CAF-4B26-4C6F-BC9E-B1AF9411A9D1}"/>
              </a:ext>
            </a:extLst>
          </p:cNvPr>
          <p:cNvPicPr>
            <a:picLocks noChangeAspect="1"/>
          </p:cNvPicPr>
          <p:nvPr/>
        </p:nvPicPr>
        <p:blipFill rotWithShape="1">
          <a:blip r:embed="rId3">
            <a:extLst>
              <a:ext uri="{28A0092B-C50C-407E-A947-70E740481C1C}">
                <a14:useLocalDpi xmlns:a14="http://schemas.microsoft.com/office/drawing/2010/main" val="0"/>
              </a:ext>
            </a:extLst>
          </a:blip>
          <a:srcRect b="17051"/>
          <a:stretch/>
        </p:blipFill>
        <p:spPr>
          <a:xfrm>
            <a:off x="7921773" y="982981"/>
            <a:ext cx="3674870" cy="1651852"/>
          </a:xfrm>
          <a:prstGeom prst="rect">
            <a:avLst/>
          </a:prstGeom>
        </p:spPr>
      </p:pic>
      <p:pic>
        <p:nvPicPr>
          <p:cNvPr id="7" name="Picture 6">
            <a:extLst>
              <a:ext uri="{FF2B5EF4-FFF2-40B4-BE49-F238E27FC236}">
                <a16:creationId xmlns:a16="http://schemas.microsoft.com/office/drawing/2014/main" id="{7C82C1FB-2086-40FA-8FA3-8D9CE5E34835}"/>
              </a:ext>
            </a:extLst>
          </p:cNvPr>
          <p:cNvPicPr>
            <a:picLocks noChangeAspect="1"/>
          </p:cNvPicPr>
          <p:nvPr/>
        </p:nvPicPr>
        <p:blipFill rotWithShape="1">
          <a:blip r:embed="rId4">
            <a:extLst>
              <a:ext uri="{28A0092B-C50C-407E-A947-70E740481C1C}">
                <a14:useLocalDpi xmlns:a14="http://schemas.microsoft.com/office/drawing/2010/main" val="0"/>
              </a:ext>
            </a:extLst>
          </a:blip>
          <a:srcRect t="12096" r="30799" b="33963"/>
          <a:stretch/>
        </p:blipFill>
        <p:spPr>
          <a:xfrm>
            <a:off x="8746604" y="5444331"/>
            <a:ext cx="2439841" cy="1069778"/>
          </a:xfrm>
          <a:prstGeom prst="rect">
            <a:avLst/>
          </a:prstGeom>
        </p:spPr>
      </p:pic>
      <p:sp>
        <p:nvSpPr>
          <p:cNvPr id="9" name="Rectangle 8">
            <a:extLst>
              <a:ext uri="{FF2B5EF4-FFF2-40B4-BE49-F238E27FC236}">
                <a16:creationId xmlns:a16="http://schemas.microsoft.com/office/drawing/2014/main" id="{1E0EB02F-3C5B-4FA4-B3A7-BBA90C30270C}"/>
              </a:ext>
            </a:extLst>
          </p:cNvPr>
          <p:cNvSpPr/>
          <p:nvPr/>
        </p:nvSpPr>
        <p:spPr>
          <a:xfrm>
            <a:off x="595357" y="3925330"/>
            <a:ext cx="10511437" cy="1477328"/>
          </a:xfrm>
          <a:prstGeom prst="rect">
            <a:avLst/>
          </a:prstGeom>
        </p:spPr>
        <p:txBody>
          <a:bodyPr wrap="square">
            <a:spAutoFit/>
          </a:bodyPr>
          <a:lstStyle/>
          <a:p>
            <a:r>
              <a:rPr lang="en-IN" dirty="0"/>
              <a:t>Hashing is about </a:t>
            </a:r>
            <a:r>
              <a:rPr lang="en-IN" b="1" dirty="0"/>
              <a:t>integrity and authentication.</a:t>
            </a:r>
            <a:r>
              <a:rPr lang="en-IN" dirty="0"/>
              <a:t> </a:t>
            </a:r>
          </a:p>
          <a:p>
            <a:r>
              <a:rPr lang="en-IN" dirty="0"/>
              <a:t>Hashing algorithms reduce any amount of data to a fixed length value known as the hash value.</a:t>
            </a:r>
          </a:p>
          <a:p>
            <a:r>
              <a:rPr lang="en-IN" dirty="0"/>
              <a:t>This hash value is a sort of fingerprint of the initial data. </a:t>
            </a:r>
          </a:p>
          <a:p>
            <a:r>
              <a:rPr lang="en-IN" dirty="0"/>
              <a:t>Due to the algorithms used to create hash values, even small changes in the initial data will create huge changes in the hash value. This makes it harder to  guess the initial data with a trial-and-error approach. </a:t>
            </a:r>
          </a:p>
        </p:txBody>
      </p:sp>
      <p:sp>
        <p:nvSpPr>
          <p:cNvPr id="4" name="Rectangle 3">
            <a:extLst>
              <a:ext uri="{FF2B5EF4-FFF2-40B4-BE49-F238E27FC236}">
                <a16:creationId xmlns:a16="http://schemas.microsoft.com/office/drawing/2014/main" id="{71951272-584B-4E8D-A38A-9069E901EB73}"/>
              </a:ext>
            </a:extLst>
          </p:cNvPr>
          <p:cNvSpPr/>
          <p:nvPr/>
        </p:nvSpPr>
        <p:spPr>
          <a:xfrm>
            <a:off x="3537959" y="544944"/>
            <a:ext cx="8058684" cy="646331"/>
          </a:xfrm>
          <a:prstGeom prst="rect">
            <a:avLst/>
          </a:prstGeom>
        </p:spPr>
        <p:txBody>
          <a:bodyPr wrap="square">
            <a:spAutoFit/>
          </a:bodyPr>
          <a:lstStyle/>
          <a:p>
            <a:r>
              <a:rPr lang="en-US" dirty="0">
                <a:solidFill>
                  <a:srgbClr val="3D3D4E"/>
                </a:solidFill>
                <a:latin typeface="Droid Serif"/>
              </a:rPr>
              <a:t>A good hash function uses a </a:t>
            </a:r>
            <a:r>
              <a:rPr lang="en-US" b="1" dirty="0">
                <a:solidFill>
                  <a:srgbClr val="3D3D4E"/>
                </a:solidFill>
                <a:latin typeface="Droid Serif"/>
              </a:rPr>
              <a:t>one-way</a:t>
            </a:r>
            <a:r>
              <a:rPr lang="en-US" dirty="0">
                <a:solidFill>
                  <a:srgbClr val="3D3D4E"/>
                </a:solidFill>
                <a:latin typeface="Droid Serif"/>
              </a:rPr>
              <a:t> hashing algorithm, or in other words, the hash cannot be converted back into the original key.</a:t>
            </a:r>
            <a:endParaRPr lang="en-IN" dirty="0"/>
          </a:p>
        </p:txBody>
      </p:sp>
      <p:sp>
        <p:nvSpPr>
          <p:cNvPr id="6" name="Rectangle 5">
            <a:extLst>
              <a:ext uri="{FF2B5EF4-FFF2-40B4-BE49-F238E27FC236}">
                <a16:creationId xmlns:a16="http://schemas.microsoft.com/office/drawing/2014/main" id="{D2C9EEB5-DA33-442E-8781-507580FA538A}"/>
              </a:ext>
            </a:extLst>
          </p:cNvPr>
          <p:cNvSpPr/>
          <p:nvPr/>
        </p:nvSpPr>
        <p:spPr>
          <a:xfrm>
            <a:off x="595357" y="5590779"/>
            <a:ext cx="7420598" cy="923330"/>
          </a:xfrm>
          <a:prstGeom prst="rect">
            <a:avLst/>
          </a:prstGeom>
        </p:spPr>
        <p:txBody>
          <a:bodyPr wrap="square">
            <a:spAutoFit/>
          </a:bodyPr>
          <a:lstStyle/>
          <a:p>
            <a:r>
              <a:rPr lang="en-US" dirty="0">
                <a:solidFill>
                  <a:srgbClr val="3D3D4E"/>
                </a:solidFill>
              </a:rPr>
              <a:t>Keep in mind that two keys can generate the same hash. This phenomenon is known as a </a:t>
            </a:r>
            <a:r>
              <a:rPr lang="en-US" b="1" dirty="0">
                <a:solidFill>
                  <a:srgbClr val="3D3D4E"/>
                </a:solidFill>
              </a:rPr>
              <a:t>collision</a:t>
            </a:r>
            <a:r>
              <a:rPr lang="en-US" dirty="0">
                <a:solidFill>
                  <a:srgbClr val="3D3D4E"/>
                </a:solidFill>
              </a:rPr>
              <a:t>. There are several ways to handle collisions, but that’s a topic for another time.</a:t>
            </a:r>
            <a:endParaRPr lang="en-IN" dirty="0"/>
          </a:p>
        </p:txBody>
      </p:sp>
      <p:sp>
        <p:nvSpPr>
          <p:cNvPr id="8" name="Rectangle 7">
            <a:extLst>
              <a:ext uri="{FF2B5EF4-FFF2-40B4-BE49-F238E27FC236}">
                <a16:creationId xmlns:a16="http://schemas.microsoft.com/office/drawing/2014/main" id="{078559DA-893B-4ED2-8C4B-77D2F0915F4E}"/>
              </a:ext>
            </a:extLst>
          </p:cNvPr>
          <p:cNvSpPr/>
          <p:nvPr/>
        </p:nvSpPr>
        <p:spPr>
          <a:xfrm>
            <a:off x="4967083" y="3050534"/>
            <a:ext cx="6880789" cy="369332"/>
          </a:xfrm>
          <a:prstGeom prst="rect">
            <a:avLst/>
          </a:prstGeom>
        </p:spPr>
        <p:txBody>
          <a:bodyPr wrap="square">
            <a:spAutoFit/>
          </a:bodyPr>
          <a:lstStyle/>
          <a:p>
            <a:r>
              <a:rPr lang="en-US" dirty="0">
                <a:solidFill>
                  <a:srgbClr val="4F4F4F"/>
                </a:solidFill>
                <a:latin typeface="Grandmon"/>
              </a:rPr>
              <a:t>mathematical function that condenses data to a fixed size</a:t>
            </a:r>
            <a:endParaRPr lang="en-IN" dirty="0">
              <a:latin typeface="Grandmon"/>
            </a:endParaRPr>
          </a:p>
        </p:txBody>
      </p:sp>
    </p:spTree>
    <p:extLst>
      <p:ext uri="{BB962C8B-B14F-4D97-AF65-F5344CB8AC3E}">
        <p14:creationId xmlns:p14="http://schemas.microsoft.com/office/powerpoint/2010/main" val="3239801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Violet2">
      <a:dk1>
        <a:srgbClr val="000000"/>
      </a:dk1>
      <a:lt1>
        <a:srgbClr val="FFFFFF"/>
      </a:lt1>
      <a:dk2>
        <a:srgbClr val="341833"/>
      </a:dk2>
      <a:lt2>
        <a:srgbClr val="F4F1F4"/>
      </a:lt2>
      <a:accent1>
        <a:srgbClr val="A84BA6"/>
      </a:accent1>
      <a:accent2>
        <a:srgbClr val="9B57D3"/>
      </a:accent2>
      <a:accent3>
        <a:srgbClr val="755DD9"/>
      </a:accent3>
      <a:accent4>
        <a:srgbClr val="6D65BB"/>
      </a:accent4>
      <a:accent5>
        <a:srgbClr val="45A5ED"/>
      </a:accent5>
      <a:accent6>
        <a:srgbClr val="5982DB"/>
      </a:accent6>
      <a:hlink>
        <a:srgbClr val="3887FF"/>
      </a:hlink>
      <a:folHlink>
        <a:srgbClr val="676799"/>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1623</TotalTime>
  <Words>2068</Words>
  <Application>Microsoft Office PowerPoint</Application>
  <PresentationFormat>Widescreen</PresentationFormat>
  <Paragraphs>186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Droid Serif</vt:lpstr>
      <vt:lpstr>Garamond</vt:lpstr>
      <vt:lpstr>Garamond (Body)</vt:lpstr>
      <vt:lpstr>Grandmon</vt:lpstr>
      <vt:lpstr>SavonVTI</vt:lpstr>
      <vt:lpstr>Encryption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Hashing</vt:lpstr>
      <vt:lpstr>MD5</vt:lpstr>
      <vt:lpstr>SHA</vt:lpstr>
      <vt:lpstr>PowerPoint Presentation</vt:lpstr>
      <vt:lpstr>Digital signature</vt:lpstr>
      <vt:lpstr>PowerPoint Presentation</vt:lpstr>
      <vt:lpstr>PowerPoint Presentation</vt:lpstr>
      <vt:lpstr>PowerPoint Presentation</vt:lpstr>
      <vt:lpstr>Cipher Suites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OpenStack Communications and Its API </dc:title>
  <dc:creator>Neel</dc:creator>
  <cp:lastModifiedBy>Nilesh Panchal</cp:lastModifiedBy>
  <cp:revision>187</cp:revision>
  <dcterms:created xsi:type="dcterms:W3CDTF">2020-05-24T17:01:48Z</dcterms:created>
  <dcterms:modified xsi:type="dcterms:W3CDTF">2024-08-21T05:45:12Z</dcterms:modified>
</cp:coreProperties>
</file>