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6" r:id="rId2"/>
    <p:sldId id="256" r:id="rId3"/>
    <p:sldId id="257" r:id="rId4"/>
    <p:sldId id="258" r:id="rId5"/>
    <p:sldId id="314" r:id="rId6"/>
    <p:sldId id="31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5B6D-07DD-46EC-9154-B572EBB15A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1EF7D1-80B2-45A5-9815-149948198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84450-0ACA-409E-A1B4-1DA154E58794}"/>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5" name="Footer Placeholder 4">
            <a:extLst>
              <a:ext uri="{FF2B5EF4-FFF2-40B4-BE49-F238E27FC236}">
                <a16:creationId xmlns:a16="http://schemas.microsoft.com/office/drawing/2014/main" id="{4DFBE4FE-2689-4E83-9E50-0F75C9BEF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01A8A-0CA0-4E01-A8D7-A80CC40AC5F5}"/>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1394302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3619-1603-4423-BAFF-63AAAE445E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6D6BC9-C325-4103-B857-9A56381D2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E062E-0437-49C9-B303-3954F1CC67C0}"/>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5" name="Footer Placeholder 4">
            <a:extLst>
              <a:ext uri="{FF2B5EF4-FFF2-40B4-BE49-F238E27FC236}">
                <a16:creationId xmlns:a16="http://schemas.microsoft.com/office/drawing/2014/main" id="{CF8D749C-97CF-4AF5-B3E6-F5A33EF74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1FD13-32B0-4551-8014-20EA4CDC2BC8}"/>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3666143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998B8-45F4-4309-A542-963529CBA6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99DFF-FDC9-4527-88EF-C84E158994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664B2-8B43-4414-BEEE-4F1160E0EE5F}"/>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5" name="Footer Placeholder 4">
            <a:extLst>
              <a:ext uri="{FF2B5EF4-FFF2-40B4-BE49-F238E27FC236}">
                <a16:creationId xmlns:a16="http://schemas.microsoft.com/office/drawing/2014/main" id="{7E0C7E02-5752-4CA1-8510-B82C6137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4AD5F-6DC3-41B1-B384-0D06506D5C8D}"/>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1610532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6642-250D-4728-98D9-C322685067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788AE2-11D6-45DB-A62A-D123C1EB98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45D0F-0520-4122-B983-729A0E695468}"/>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5" name="Footer Placeholder 4">
            <a:extLst>
              <a:ext uri="{FF2B5EF4-FFF2-40B4-BE49-F238E27FC236}">
                <a16:creationId xmlns:a16="http://schemas.microsoft.com/office/drawing/2014/main" id="{7B89B69C-09E7-4716-899D-46ADF21826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B3DFD-A07F-49AA-92A1-F30F8364E2E6}"/>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110156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C443-BA6E-4697-9AC2-41F8745EE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E36969-F48F-45D2-AAAB-BD40C19501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A17448-13A4-442A-BF62-A81DDCD056CA}"/>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5" name="Footer Placeholder 4">
            <a:extLst>
              <a:ext uri="{FF2B5EF4-FFF2-40B4-BE49-F238E27FC236}">
                <a16:creationId xmlns:a16="http://schemas.microsoft.com/office/drawing/2014/main" id="{DC1544E4-697E-4A50-92D9-419172232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A5F6A-A332-4FA9-AEAC-D4E07A10960C}"/>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288386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6F09-3DAA-452A-8439-50835C0D2C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B74D2-C0B1-4847-8E7A-E7B5DAD900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A2ED2-25A2-4079-8A13-C15963F2C2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68DE3-2B30-47CE-BECE-5D6B22CFE3C9}"/>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6" name="Footer Placeholder 5">
            <a:extLst>
              <a:ext uri="{FF2B5EF4-FFF2-40B4-BE49-F238E27FC236}">
                <a16:creationId xmlns:a16="http://schemas.microsoft.com/office/drawing/2014/main" id="{1F17CB68-8480-44CE-8263-B0D5914CF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121FAA-C272-4FB0-9F52-4FD0D1BCC11F}"/>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179942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59AE-F9F9-46A5-BE56-3ADEBB730C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CF6E9-D04B-43CE-B5CF-FDDFEA04A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DB2CD0-BFC2-4EEB-A117-BF581A7D44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978376-5850-4789-8390-B77526B13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1B714-6FB0-4CF8-A924-09BAC2FF0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21588B-F8C9-4A3E-AB64-64D01B0FE674}"/>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8" name="Footer Placeholder 7">
            <a:extLst>
              <a:ext uri="{FF2B5EF4-FFF2-40B4-BE49-F238E27FC236}">
                <a16:creationId xmlns:a16="http://schemas.microsoft.com/office/drawing/2014/main" id="{D65DF020-6F8D-4514-9213-94DF1BFE2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FA81D-E756-4CF1-8790-14DFAF80496F}"/>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928969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DDB7-7408-4245-913F-50E172A87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25AB20-752E-44FC-9CBB-F06E94EF2500}"/>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4" name="Footer Placeholder 3">
            <a:extLst>
              <a:ext uri="{FF2B5EF4-FFF2-40B4-BE49-F238E27FC236}">
                <a16:creationId xmlns:a16="http://schemas.microsoft.com/office/drawing/2014/main" id="{8F300301-34B5-4700-92D2-07D012D16E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9B959F-4A2E-4C2F-8878-528535B2F37A}"/>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247898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40DA8-B4EA-4489-B227-6A4ADD8A7B3A}"/>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3" name="Footer Placeholder 2">
            <a:extLst>
              <a:ext uri="{FF2B5EF4-FFF2-40B4-BE49-F238E27FC236}">
                <a16:creationId xmlns:a16="http://schemas.microsoft.com/office/drawing/2014/main" id="{29D00BE2-D4B9-4490-AC93-A893AEAFFE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A1BEB3-5FB0-4E47-9A08-771F4D406CB7}"/>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2733776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E95C7-591D-4E9B-B616-675DBF696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273DE-90F3-4893-A2ED-3CC8D4C1A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C61ADD-5984-42ED-B855-0C8B47C22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8496F6-CFD4-4D2A-BE82-8EA5F945CDE5}"/>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6" name="Footer Placeholder 5">
            <a:extLst>
              <a:ext uri="{FF2B5EF4-FFF2-40B4-BE49-F238E27FC236}">
                <a16:creationId xmlns:a16="http://schemas.microsoft.com/office/drawing/2014/main" id="{24FC1574-138D-48B3-91FF-3AA616D056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B9B70-B364-4F9E-958C-CA5A65F51C4C}"/>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74960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51CCA-AFFD-4D6B-9C1F-0D8426435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C9D1C5-44FD-469B-A8F9-427127E94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D63BB2-6B2D-4E5B-9B4F-0D9C814D4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DC1C7-82C0-413E-AB14-C04DD74993E6}"/>
              </a:ext>
            </a:extLst>
          </p:cNvPr>
          <p:cNvSpPr>
            <a:spLocks noGrp="1"/>
          </p:cNvSpPr>
          <p:nvPr>
            <p:ph type="dt" sz="half" idx="10"/>
          </p:nvPr>
        </p:nvSpPr>
        <p:spPr/>
        <p:txBody>
          <a:bodyPr/>
          <a:lstStyle/>
          <a:p>
            <a:fld id="{742FE5B9-F25C-4553-92A1-3D167AF99639}" type="datetimeFigureOut">
              <a:rPr lang="en-US" smtClean="0"/>
              <a:t>09-Oct-20</a:t>
            </a:fld>
            <a:endParaRPr lang="en-US"/>
          </a:p>
        </p:txBody>
      </p:sp>
      <p:sp>
        <p:nvSpPr>
          <p:cNvPr id="6" name="Footer Placeholder 5">
            <a:extLst>
              <a:ext uri="{FF2B5EF4-FFF2-40B4-BE49-F238E27FC236}">
                <a16:creationId xmlns:a16="http://schemas.microsoft.com/office/drawing/2014/main" id="{CAF5ACC3-9F71-48AA-BD23-C482B4B27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8C8C90-4ABC-48EB-8F85-DE5F26AB2DEE}"/>
              </a:ext>
            </a:extLst>
          </p:cNvPr>
          <p:cNvSpPr>
            <a:spLocks noGrp="1"/>
          </p:cNvSpPr>
          <p:nvPr>
            <p:ph type="sldNum" sz="quarter" idx="12"/>
          </p:nvPr>
        </p:nvSpPr>
        <p:spPr/>
        <p:txBody>
          <a:bodyPr/>
          <a:lstStyle/>
          <a:p>
            <a:fld id="{ABD9D72A-0679-400A-A750-871C2C0432DC}" type="slidenum">
              <a:rPr lang="en-US" smtClean="0"/>
              <a:t>‹#›</a:t>
            </a:fld>
            <a:endParaRPr lang="en-US"/>
          </a:p>
        </p:txBody>
      </p:sp>
    </p:spTree>
    <p:extLst>
      <p:ext uri="{BB962C8B-B14F-4D97-AF65-F5344CB8AC3E}">
        <p14:creationId xmlns:p14="http://schemas.microsoft.com/office/powerpoint/2010/main" val="3615495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567D95-8036-49DD-90DB-F6AB73A89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C65E07-0733-4E85-B8D5-2BAA3432E7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089BB-D1C2-426D-9294-FE2C8A89A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FE5B9-F25C-4553-92A1-3D167AF99639}" type="datetimeFigureOut">
              <a:rPr lang="en-US" smtClean="0"/>
              <a:t>09-Oct-20</a:t>
            </a:fld>
            <a:endParaRPr lang="en-US"/>
          </a:p>
        </p:txBody>
      </p:sp>
      <p:sp>
        <p:nvSpPr>
          <p:cNvPr id="5" name="Footer Placeholder 4">
            <a:extLst>
              <a:ext uri="{FF2B5EF4-FFF2-40B4-BE49-F238E27FC236}">
                <a16:creationId xmlns:a16="http://schemas.microsoft.com/office/drawing/2014/main" id="{7230838B-15C8-402F-A4E6-DD1F0ECCC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1E0224-11B4-4CF5-B621-A66FE151D3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9D72A-0679-400A-A750-871C2C0432DC}" type="slidenum">
              <a:rPr lang="en-US" smtClean="0"/>
              <a:t>‹#›</a:t>
            </a:fld>
            <a:endParaRPr lang="en-US"/>
          </a:p>
        </p:txBody>
      </p:sp>
    </p:spTree>
    <p:extLst>
      <p:ext uri="{BB962C8B-B14F-4D97-AF65-F5344CB8AC3E}">
        <p14:creationId xmlns:p14="http://schemas.microsoft.com/office/powerpoint/2010/main" val="3670134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hyperlink" Target="https://www.cloudflare.com/learning/ssl/what-happens-in-a-tls-handshake/"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583803-C9C5-4F38-AD5E-222F76170046}"/>
              </a:ext>
            </a:extLst>
          </p:cNvPr>
          <p:cNvPicPr>
            <a:picLocks noChangeAspect="1"/>
          </p:cNvPicPr>
          <p:nvPr/>
        </p:nvPicPr>
        <p:blipFill>
          <a:blip r:embed="rId2"/>
          <a:stretch>
            <a:fillRect/>
          </a:stretch>
        </p:blipFill>
        <p:spPr>
          <a:xfrm>
            <a:off x="261665" y="250312"/>
            <a:ext cx="6791577" cy="3459539"/>
          </a:xfrm>
          <a:prstGeom prst="rect">
            <a:avLst/>
          </a:prstGeom>
        </p:spPr>
      </p:pic>
      <p:sp>
        <p:nvSpPr>
          <p:cNvPr id="10" name="Rectangle 5">
            <a:extLst>
              <a:ext uri="{FF2B5EF4-FFF2-40B4-BE49-F238E27FC236}">
                <a16:creationId xmlns:a16="http://schemas.microsoft.com/office/drawing/2014/main" id="{A9DB5FF4-AB93-4A9D-955E-F967A2A8AA21}"/>
              </a:ext>
            </a:extLst>
          </p:cNvPr>
          <p:cNvSpPr>
            <a:spLocks noChangeArrowheads="1"/>
          </p:cNvSpPr>
          <p:nvPr/>
        </p:nvSpPr>
        <p:spPr bwMode="auto">
          <a:xfrm>
            <a:off x="0" y="-302639"/>
            <a:ext cx="65" cy="605278"/>
          </a:xfrm>
          <a:prstGeom prst="rect">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285DB831-DA34-453B-B719-AA5D8F9B0D59}"/>
              </a:ext>
            </a:extLst>
          </p:cNvPr>
          <p:cNvSpPr/>
          <p:nvPr/>
        </p:nvSpPr>
        <p:spPr>
          <a:xfrm>
            <a:off x="609599" y="4281139"/>
            <a:ext cx="8447315" cy="2062103"/>
          </a:xfrm>
          <a:prstGeom prst="rect">
            <a:avLst/>
          </a:prstGeom>
        </p:spPr>
        <p:txBody>
          <a:bodyPr wrap="square">
            <a:spAutoFit/>
          </a:bodyPr>
          <a:lstStyle/>
          <a:p>
            <a:pPr lvl="0" eaLnBrk="0" fontAlgn="base" hangingPunct="0">
              <a:spcBef>
                <a:spcPct val="0"/>
              </a:spcBef>
              <a:spcAft>
                <a:spcPct val="0"/>
              </a:spcAft>
            </a:pPr>
            <a:r>
              <a:rPr lang="en-US" altLang="en-US" sz="1600" b="1" i="1" dirty="0">
                <a:solidFill>
                  <a:srgbClr val="333333"/>
                </a:solidFill>
                <a:latin typeface="Source Sans Pro" panose="020B0503030403020204" pitchFamily="34" charset="0"/>
              </a:rPr>
              <a:t>Encryption</a:t>
            </a:r>
          </a:p>
          <a:p>
            <a:pPr lvl="1" indent="-457200" eaLnBrk="0" fontAlgn="base" hangingPunct="0">
              <a:spcBef>
                <a:spcPct val="0"/>
              </a:spcBef>
              <a:spcAft>
                <a:spcPct val="0"/>
              </a:spcAft>
            </a:pPr>
            <a:r>
              <a:rPr kumimoji="0" lang="en-US" altLang="en-US" sz="1600" b="0" i="0" u="none" strike="noStrike" cap="none" normalizeH="0" baseline="0" dirty="0">
                <a:ln>
                  <a:noFill/>
                </a:ln>
                <a:solidFill>
                  <a:srgbClr val="333333"/>
                </a:solidFill>
                <a:effectLst/>
                <a:latin typeface="Source Sans Pro" panose="020B0503030403020204" pitchFamily="34" charset="0"/>
              </a:rPr>
              <a:t>A mechanism to obfuscate what is sent from one host to another.</a:t>
            </a:r>
          </a:p>
          <a:p>
            <a:pPr lvl="1" indent="-457200" eaLnBrk="0" fontAlgn="base" hangingPunct="0">
              <a:spcBef>
                <a:spcPct val="0"/>
              </a:spcBef>
              <a:spcAft>
                <a:spcPct val="0"/>
              </a:spcAft>
            </a:pPr>
            <a:endParaRPr kumimoji="0" lang="en-US" altLang="en-US" sz="1600" b="0" i="0" u="none" strike="noStrike" cap="none" normalizeH="0" baseline="0" dirty="0">
              <a:ln>
                <a:noFill/>
              </a:ln>
              <a:solidFill>
                <a:srgbClr val="333333"/>
              </a:solidFill>
              <a:effectLst/>
              <a:latin typeface="Source Sans Pro" panose="020B0503030403020204" pitchFamily="34" charset="0"/>
            </a:endParaRPr>
          </a:p>
          <a:p>
            <a:pPr lvl="0" eaLnBrk="0" fontAlgn="base" hangingPunct="0">
              <a:spcBef>
                <a:spcPct val="0"/>
              </a:spcBef>
              <a:spcAft>
                <a:spcPct val="0"/>
              </a:spcAft>
            </a:pPr>
            <a:r>
              <a:rPr kumimoji="0" lang="en-US" altLang="en-US" sz="1600" b="1" i="1" u="none" strike="noStrike" cap="none" normalizeH="0" baseline="0" dirty="0">
                <a:ln>
                  <a:noFill/>
                </a:ln>
                <a:solidFill>
                  <a:srgbClr val="333333"/>
                </a:solidFill>
                <a:effectLst/>
                <a:latin typeface="Source Sans Pro" panose="020B0503030403020204" pitchFamily="34" charset="0"/>
              </a:rPr>
              <a:t>Authentication</a:t>
            </a:r>
          </a:p>
          <a:p>
            <a:pPr lvl="1" indent="-457200" eaLnBrk="0" fontAlgn="base" hangingPunct="0">
              <a:spcBef>
                <a:spcPct val="0"/>
              </a:spcBef>
              <a:spcAft>
                <a:spcPct val="0"/>
              </a:spcAft>
            </a:pPr>
            <a:r>
              <a:rPr kumimoji="0" lang="en-US" altLang="en-US" sz="1600" b="0" i="0" u="none" strike="noStrike" cap="none" normalizeH="0" baseline="0" dirty="0">
                <a:ln>
                  <a:noFill/>
                </a:ln>
                <a:solidFill>
                  <a:srgbClr val="333333"/>
                </a:solidFill>
                <a:effectLst/>
                <a:latin typeface="Source Sans Pro" panose="020B0503030403020204" pitchFamily="34" charset="0"/>
              </a:rPr>
              <a:t>A mechanism to verify the validity of provided identification material.</a:t>
            </a:r>
          </a:p>
          <a:p>
            <a:pPr lvl="1" indent="-457200" eaLnBrk="0" fontAlgn="base" hangingPunct="0">
              <a:spcBef>
                <a:spcPct val="0"/>
              </a:spcBef>
              <a:spcAft>
                <a:spcPct val="0"/>
              </a:spcAft>
            </a:pPr>
            <a:endParaRPr kumimoji="0" lang="en-US" altLang="en-US" sz="1600" b="0" i="0" u="none" strike="noStrike" cap="none" normalizeH="0" baseline="0" dirty="0">
              <a:ln>
                <a:noFill/>
              </a:ln>
              <a:solidFill>
                <a:srgbClr val="333333"/>
              </a:solidFill>
              <a:effectLst/>
              <a:latin typeface="Source Sans Pro" panose="020B0503030403020204" pitchFamily="34" charset="0"/>
            </a:endParaRPr>
          </a:p>
          <a:p>
            <a:pPr lvl="0" eaLnBrk="0" fontAlgn="base" hangingPunct="0">
              <a:spcBef>
                <a:spcPct val="0"/>
              </a:spcBef>
              <a:spcAft>
                <a:spcPct val="0"/>
              </a:spcAft>
            </a:pPr>
            <a:r>
              <a:rPr kumimoji="0" lang="en-US" altLang="en-US" sz="1600" b="1" i="1" u="none" strike="noStrike" cap="none" normalizeH="0" baseline="0" dirty="0">
                <a:ln>
                  <a:noFill/>
                </a:ln>
                <a:solidFill>
                  <a:srgbClr val="333333"/>
                </a:solidFill>
                <a:effectLst/>
                <a:latin typeface="Source Sans Pro" panose="020B0503030403020204" pitchFamily="34" charset="0"/>
              </a:rPr>
              <a:t>Integrity</a:t>
            </a:r>
          </a:p>
          <a:p>
            <a:pPr lvl="1" indent="-457200" eaLnBrk="0" fontAlgn="base" hangingPunct="0">
              <a:spcBef>
                <a:spcPct val="0"/>
              </a:spcBef>
              <a:spcAft>
                <a:spcPct val="0"/>
              </a:spcAft>
            </a:pPr>
            <a:r>
              <a:rPr kumimoji="0" lang="en-US" altLang="en-US" sz="1600" b="0" i="0" u="none" strike="noStrike" cap="none" normalizeH="0" baseline="0" dirty="0">
                <a:ln>
                  <a:noFill/>
                </a:ln>
                <a:solidFill>
                  <a:srgbClr val="333333"/>
                </a:solidFill>
                <a:effectLst/>
                <a:latin typeface="Source Sans Pro" panose="020B0503030403020204" pitchFamily="34" charset="0"/>
              </a:rPr>
              <a:t>A mechanism to detect message tampering and forgery.</a:t>
            </a:r>
          </a:p>
        </p:txBody>
      </p:sp>
      <p:sp>
        <p:nvSpPr>
          <p:cNvPr id="12" name="Rectangle 11">
            <a:extLst>
              <a:ext uri="{FF2B5EF4-FFF2-40B4-BE49-F238E27FC236}">
                <a16:creationId xmlns:a16="http://schemas.microsoft.com/office/drawing/2014/main" id="{19A4F8BB-520A-4131-BC27-3BEC56CFFF27}"/>
              </a:ext>
            </a:extLst>
          </p:cNvPr>
          <p:cNvSpPr/>
          <p:nvPr/>
        </p:nvSpPr>
        <p:spPr>
          <a:xfrm>
            <a:off x="7314842" y="302639"/>
            <a:ext cx="4189181" cy="6001643"/>
          </a:xfrm>
          <a:prstGeom prst="rect">
            <a:avLst/>
          </a:prstGeom>
        </p:spPr>
        <p:txBody>
          <a:bodyPr wrap="square">
            <a:spAutoFit/>
          </a:bodyPr>
          <a:lstStyle/>
          <a:p>
            <a:pPr>
              <a:buFont typeface="+mj-lt"/>
              <a:buAutoNum type="arabicPeriod"/>
            </a:pPr>
            <a:r>
              <a:rPr lang="en-US" sz="1200" b="1" i="0" dirty="0">
                <a:solidFill>
                  <a:srgbClr val="424242"/>
                </a:solidFill>
                <a:effectLst/>
                <a:latin typeface="-apple-system"/>
              </a:rPr>
              <a:t>Client hello:</a:t>
            </a:r>
            <a:r>
              <a:rPr lang="en-US" sz="1200" b="0" i="0" dirty="0">
                <a:solidFill>
                  <a:srgbClr val="424242"/>
                </a:solidFill>
                <a:effectLst/>
                <a:latin typeface="-apple-system"/>
              </a:rPr>
              <a:t> The client sends a client hello message with the protocol version, the client random, and a list of cipher suites.</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Server hello:</a:t>
            </a:r>
            <a:r>
              <a:rPr lang="en-US" sz="1200" b="0" i="0" dirty="0">
                <a:solidFill>
                  <a:srgbClr val="424242"/>
                </a:solidFill>
                <a:effectLst/>
                <a:latin typeface="-apple-system"/>
              </a:rPr>
              <a:t> The server replies with its SSL certificate, its selected cipher suite, and the server random. In contrast to the RSA handshake described above</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Server's digital signature:</a:t>
            </a:r>
            <a:r>
              <a:rPr lang="en-US" sz="1200" b="0" i="0" dirty="0">
                <a:solidFill>
                  <a:srgbClr val="424242"/>
                </a:solidFill>
                <a:effectLst/>
                <a:latin typeface="-apple-system"/>
              </a:rPr>
              <a:t> The server uses its private key to encrypt the client random, the server random, and its DH parameter*. This encrypted data functions as the server's digital signature, establishing that the server has the private key that matches with the public key from the SSL certificate.</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Digital signature confirmed:</a:t>
            </a:r>
            <a:r>
              <a:rPr lang="en-US" sz="1200" b="0" i="0" dirty="0">
                <a:solidFill>
                  <a:srgbClr val="424242"/>
                </a:solidFill>
                <a:effectLst/>
                <a:latin typeface="-apple-system"/>
              </a:rPr>
              <a:t> The client decrypts the server's digital signature with the public key, verifying that the server controls the private key and is who it says it is. Client DH parameter: The client sends its DH parameter to the server.</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Client and server calculate the premaster secret:</a:t>
            </a:r>
            <a:r>
              <a:rPr lang="en-US" sz="1200" b="0" i="0" dirty="0">
                <a:solidFill>
                  <a:srgbClr val="424242"/>
                </a:solidFill>
                <a:effectLst/>
                <a:latin typeface="-apple-system"/>
              </a:rPr>
              <a:t> Instead of the client generating the premaster secret and sending it to the server, as in an RSA handshake, the client and server use the DH parameters they exchanged to calculate a matching premaster secret separately.</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Session keys created:</a:t>
            </a:r>
            <a:r>
              <a:rPr lang="en-US" sz="1200" b="0" i="0" dirty="0">
                <a:solidFill>
                  <a:srgbClr val="424242"/>
                </a:solidFill>
                <a:effectLst/>
                <a:latin typeface="-apple-system"/>
              </a:rPr>
              <a:t> Now, the client and server calculate session keys from the premaster secret, client random, and server random, just like in an RSA handshake.</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Client is ready:</a:t>
            </a:r>
            <a:endParaRPr lang="en-US" sz="1200" b="0" i="0" dirty="0">
              <a:solidFill>
                <a:srgbClr val="424242"/>
              </a:solidFill>
              <a:effectLst/>
              <a:latin typeface="-apple-system"/>
            </a:endParaRPr>
          </a:p>
          <a:p>
            <a:pPr>
              <a:buFont typeface="+mj-lt"/>
              <a:buAutoNum type="arabicPeriod"/>
            </a:pPr>
            <a:r>
              <a:rPr lang="en-US" sz="1200" b="0" i="0" dirty="0">
                <a:solidFill>
                  <a:srgbClr val="424242"/>
                </a:solidFill>
                <a:effectLst/>
                <a:latin typeface="-apple-system"/>
              </a:rPr>
              <a:t>Same as an RSA handshake.</a:t>
            </a:r>
          </a:p>
          <a:p>
            <a:pPr>
              <a:buFont typeface="+mj-lt"/>
              <a:buAutoNum type="arabicPeriod"/>
            </a:pPr>
            <a:endParaRPr lang="en-US" sz="1200" b="0" i="0" dirty="0">
              <a:solidFill>
                <a:srgbClr val="424242"/>
              </a:solidFill>
              <a:effectLst/>
              <a:latin typeface="-apple-system"/>
            </a:endParaRPr>
          </a:p>
          <a:p>
            <a:pPr>
              <a:buFont typeface="+mj-lt"/>
              <a:buAutoNum type="arabicPeriod"/>
            </a:pPr>
            <a:r>
              <a:rPr lang="en-US" sz="1200" b="1" i="0" dirty="0">
                <a:solidFill>
                  <a:srgbClr val="424242"/>
                </a:solidFill>
                <a:effectLst/>
                <a:latin typeface="-apple-system"/>
              </a:rPr>
              <a:t>Server is ready</a:t>
            </a:r>
            <a:endParaRPr lang="en-US" sz="1200" b="0" i="0" dirty="0">
              <a:solidFill>
                <a:srgbClr val="424242"/>
              </a:solidFill>
              <a:effectLst/>
              <a:latin typeface="-apple-system"/>
            </a:endParaRPr>
          </a:p>
        </p:txBody>
      </p:sp>
    </p:spTree>
    <p:extLst>
      <p:ext uri="{BB962C8B-B14F-4D97-AF65-F5344CB8AC3E}">
        <p14:creationId xmlns:p14="http://schemas.microsoft.com/office/powerpoint/2010/main" val="34990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CAC941-AB0E-4016-A986-E47FACD17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412" y="4532132"/>
            <a:ext cx="6419850" cy="2028825"/>
          </a:xfrm>
          <a:prstGeom prst="rect">
            <a:avLst/>
          </a:prstGeom>
        </p:spPr>
      </p:pic>
      <p:pic>
        <p:nvPicPr>
          <p:cNvPr id="9" name="Picture 8">
            <a:extLst>
              <a:ext uri="{FF2B5EF4-FFF2-40B4-BE49-F238E27FC236}">
                <a16:creationId xmlns:a16="http://schemas.microsoft.com/office/drawing/2014/main" id="{B2C4A95A-DA3F-4967-9948-B075F5A79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97" y="105454"/>
            <a:ext cx="6515100" cy="4295775"/>
          </a:xfrm>
          <a:prstGeom prst="rect">
            <a:avLst/>
          </a:prstGeom>
        </p:spPr>
      </p:pic>
      <p:sp>
        <p:nvSpPr>
          <p:cNvPr id="10" name="Rectangle 9">
            <a:extLst>
              <a:ext uri="{FF2B5EF4-FFF2-40B4-BE49-F238E27FC236}">
                <a16:creationId xmlns:a16="http://schemas.microsoft.com/office/drawing/2014/main" id="{43173A43-2637-45FC-97DE-6A640B2F6ADB}"/>
              </a:ext>
            </a:extLst>
          </p:cNvPr>
          <p:cNvSpPr/>
          <p:nvPr/>
        </p:nvSpPr>
        <p:spPr>
          <a:xfrm>
            <a:off x="7759337" y="588696"/>
            <a:ext cx="3979818" cy="2585323"/>
          </a:xfrm>
          <a:prstGeom prst="rect">
            <a:avLst/>
          </a:prstGeom>
        </p:spPr>
        <p:txBody>
          <a:bodyPr wrap="square">
            <a:spAutoFit/>
          </a:bodyPr>
          <a:lstStyle/>
          <a:p>
            <a:r>
              <a:rPr lang="en-US" b="0" i="0" u="sng" dirty="0">
                <a:solidFill>
                  <a:srgbClr val="7D4788"/>
                </a:solidFill>
                <a:effectLst/>
                <a:latin typeface="-apple-system"/>
              </a:rPr>
              <a:t>SSL</a:t>
            </a:r>
            <a:r>
              <a:rPr lang="en-US" b="0" i="0" dirty="0">
                <a:solidFill>
                  <a:srgbClr val="424242"/>
                </a:solidFill>
                <a:effectLst/>
                <a:latin typeface="-apple-system"/>
              </a:rPr>
              <a:t> stands for Secure Sockets Layer, and it refers to a protocol for encrypting and securing communications that take place on the Internet. Although SSL was replaced by an updated protocol called </a:t>
            </a:r>
            <a:r>
              <a:rPr lang="en-US" b="0" i="0" u="sng" dirty="0">
                <a:solidFill>
                  <a:srgbClr val="7D4788"/>
                </a:solidFill>
                <a:effectLst/>
                <a:latin typeface="-apple-system"/>
              </a:rPr>
              <a:t>TLS (Transport Layer Security)</a:t>
            </a:r>
            <a:r>
              <a:rPr lang="en-US" b="0" i="0" dirty="0">
                <a:solidFill>
                  <a:srgbClr val="424242"/>
                </a:solidFill>
                <a:effectLst/>
                <a:latin typeface="-apple-system"/>
              </a:rPr>
              <a:t> some time ago, "SSL" is still a commonly used term for this technology.</a:t>
            </a:r>
            <a:endParaRPr lang="en-US" dirty="0"/>
          </a:p>
        </p:txBody>
      </p:sp>
    </p:spTree>
    <p:extLst>
      <p:ext uri="{BB962C8B-B14F-4D97-AF65-F5344CB8AC3E}">
        <p14:creationId xmlns:p14="http://schemas.microsoft.com/office/powerpoint/2010/main" val="167537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46D4-5A07-4391-8EE7-79B07D565048}"/>
              </a:ext>
            </a:extLst>
          </p:cNvPr>
          <p:cNvSpPr>
            <a:spLocks noGrp="1"/>
          </p:cNvSpPr>
          <p:nvPr>
            <p:ph type="title"/>
          </p:nvPr>
        </p:nvSpPr>
        <p:spPr/>
        <p:txBody>
          <a:bodyPr/>
          <a:lstStyle/>
          <a:p>
            <a:r>
              <a:rPr lang="en-US" dirty="0"/>
              <a:t>Advantage of https</a:t>
            </a:r>
            <a:br>
              <a:rPr lang="en-US" dirty="0"/>
            </a:br>
            <a:endParaRPr lang="en-US" dirty="0"/>
          </a:p>
        </p:txBody>
      </p:sp>
      <p:sp>
        <p:nvSpPr>
          <p:cNvPr id="3" name="Content Placeholder 2">
            <a:extLst>
              <a:ext uri="{FF2B5EF4-FFF2-40B4-BE49-F238E27FC236}">
                <a16:creationId xmlns:a16="http://schemas.microsoft.com/office/drawing/2014/main" id="{9B77BE05-710A-4EA9-BD9C-E0E286B238B0}"/>
              </a:ext>
            </a:extLst>
          </p:cNvPr>
          <p:cNvSpPr>
            <a:spLocks noGrp="1"/>
          </p:cNvSpPr>
          <p:nvPr>
            <p:ph idx="1"/>
          </p:nvPr>
        </p:nvSpPr>
        <p:spPr>
          <a:xfrm>
            <a:off x="838200" y="1494699"/>
            <a:ext cx="10515600" cy="4801597"/>
          </a:xfrm>
        </p:spPr>
        <p:txBody>
          <a:bodyPr>
            <a:normAutofit lnSpcReduction="10000"/>
          </a:bodyPr>
          <a:lstStyle/>
          <a:p>
            <a:r>
              <a:rPr lang="en-US" sz="2000" b="1" dirty="0"/>
              <a:t>Secure Communication:</a:t>
            </a:r>
            <a:r>
              <a:rPr lang="en-US" sz="2000" dirty="0"/>
              <a:t> https makes a secure connection by establishing an encrypted link between the browser and the server or any two systems.</a:t>
            </a:r>
          </a:p>
          <a:p>
            <a:endParaRPr lang="en-US" sz="2000" dirty="0"/>
          </a:p>
          <a:p>
            <a:r>
              <a:rPr lang="en-US" sz="2000" b="1" dirty="0"/>
              <a:t>Data Integrity:</a:t>
            </a:r>
            <a:r>
              <a:rPr lang="en-US" sz="2000" dirty="0"/>
              <a:t> https provides data integrity by encrypting the data and so, even if hackers manage to trap the data, they cannot read or modify it.</a:t>
            </a:r>
          </a:p>
          <a:p>
            <a:endParaRPr lang="en-US" sz="2000" dirty="0"/>
          </a:p>
          <a:p>
            <a:r>
              <a:rPr lang="en-US" sz="2000" b="1" dirty="0"/>
              <a:t>Privacy and Security:</a:t>
            </a:r>
            <a:r>
              <a:rPr lang="en-US" sz="2000" dirty="0"/>
              <a:t> https protects the privacy and security of website users by preventing hackers to passively listen to communication between the browser and the server.</a:t>
            </a:r>
          </a:p>
          <a:p>
            <a:endParaRPr lang="en-US" sz="2000" dirty="0"/>
          </a:p>
          <a:p>
            <a:r>
              <a:rPr lang="en-US" sz="2000" b="1" dirty="0"/>
              <a:t>Faster Performance:</a:t>
            </a:r>
            <a:r>
              <a:rPr lang="en-US" sz="2000" dirty="0"/>
              <a:t> https increases the speed of data transfer compared to http by encrypting and reducing the size of the data.</a:t>
            </a:r>
          </a:p>
          <a:p>
            <a:endParaRPr lang="en-US" sz="2000" dirty="0"/>
          </a:p>
          <a:p>
            <a:r>
              <a:rPr lang="en-US" sz="2000" b="1" dirty="0"/>
              <a:t>SEO:</a:t>
            </a:r>
            <a:r>
              <a:rPr lang="en-US" sz="2000" dirty="0"/>
              <a:t> Use of https increases SEO ranking. In Google Chrome, Google shows the </a:t>
            </a:r>
            <a:r>
              <a:rPr lang="en-US" sz="2000" b="1" dirty="0"/>
              <a:t>Not Secure</a:t>
            </a:r>
            <a:r>
              <a:rPr lang="en-US" sz="2000" dirty="0"/>
              <a:t> label in the browser if users' data is collected over http.</a:t>
            </a:r>
          </a:p>
          <a:p>
            <a:endParaRPr lang="en-US" sz="2000" dirty="0"/>
          </a:p>
        </p:txBody>
      </p:sp>
    </p:spTree>
    <p:extLst>
      <p:ext uri="{BB962C8B-B14F-4D97-AF65-F5344CB8AC3E}">
        <p14:creationId xmlns:p14="http://schemas.microsoft.com/office/powerpoint/2010/main" val="158100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F48455-2FA0-49C6-85E1-D593ABE40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2217" y="3660012"/>
            <a:ext cx="5816996" cy="3083276"/>
          </a:xfrm>
          <a:prstGeom prst="rect">
            <a:avLst/>
          </a:prstGeom>
        </p:spPr>
      </p:pic>
      <p:pic>
        <p:nvPicPr>
          <p:cNvPr id="10" name="Picture 9">
            <a:extLst>
              <a:ext uri="{FF2B5EF4-FFF2-40B4-BE49-F238E27FC236}">
                <a16:creationId xmlns:a16="http://schemas.microsoft.com/office/drawing/2014/main" id="{11A89DA8-71B6-47A6-A8EA-C66300EF7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273" y="608868"/>
            <a:ext cx="337994" cy="337994"/>
          </a:xfrm>
          <a:prstGeom prst="rect">
            <a:avLst/>
          </a:prstGeom>
        </p:spPr>
      </p:pic>
      <p:pic>
        <p:nvPicPr>
          <p:cNvPr id="11" name="Picture 10">
            <a:extLst>
              <a:ext uri="{FF2B5EF4-FFF2-40B4-BE49-F238E27FC236}">
                <a16:creationId xmlns:a16="http://schemas.microsoft.com/office/drawing/2014/main" id="{9A40A0C8-26B7-4E53-8B9F-AAA3002754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538" y="949989"/>
            <a:ext cx="657303" cy="657303"/>
          </a:xfrm>
          <a:prstGeom prst="rect">
            <a:avLst/>
          </a:prstGeom>
        </p:spPr>
      </p:pic>
      <p:pic>
        <p:nvPicPr>
          <p:cNvPr id="12" name="Picture 11">
            <a:extLst>
              <a:ext uri="{FF2B5EF4-FFF2-40B4-BE49-F238E27FC236}">
                <a16:creationId xmlns:a16="http://schemas.microsoft.com/office/drawing/2014/main" id="{D2DA2483-6683-48C8-B2C3-690AC4FA08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306" y="251517"/>
            <a:ext cx="616851" cy="616851"/>
          </a:xfrm>
          <a:prstGeom prst="rect">
            <a:avLst/>
          </a:prstGeom>
        </p:spPr>
      </p:pic>
      <p:pic>
        <p:nvPicPr>
          <p:cNvPr id="13" name="Picture 12">
            <a:extLst>
              <a:ext uri="{FF2B5EF4-FFF2-40B4-BE49-F238E27FC236}">
                <a16:creationId xmlns:a16="http://schemas.microsoft.com/office/drawing/2014/main" id="{74548EE4-25D6-41C3-8E84-4C316A9C65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037" y="911098"/>
            <a:ext cx="657303" cy="657303"/>
          </a:xfrm>
          <a:prstGeom prst="rect">
            <a:avLst/>
          </a:prstGeom>
        </p:spPr>
      </p:pic>
      <p:pic>
        <p:nvPicPr>
          <p:cNvPr id="14" name="Picture 13">
            <a:extLst>
              <a:ext uri="{FF2B5EF4-FFF2-40B4-BE49-F238E27FC236}">
                <a16:creationId xmlns:a16="http://schemas.microsoft.com/office/drawing/2014/main" id="{4ED2F73C-AF29-44D9-BB8E-7020B7AD5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1039" y="949988"/>
            <a:ext cx="657303" cy="657303"/>
          </a:xfrm>
          <a:prstGeom prst="rect">
            <a:avLst/>
          </a:prstGeom>
        </p:spPr>
      </p:pic>
      <p:pic>
        <p:nvPicPr>
          <p:cNvPr id="15" name="Picture 14">
            <a:extLst>
              <a:ext uri="{FF2B5EF4-FFF2-40B4-BE49-F238E27FC236}">
                <a16:creationId xmlns:a16="http://schemas.microsoft.com/office/drawing/2014/main" id="{1D0C7F4B-29B1-4588-9725-D656B7B3BA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6110" y="902552"/>
            <a:ext cx="657303" cy="657303"/>
          </a:xfrm>
          <a:prstGeom prst="rect">
            <a:avLst/>
          </a:prstGeom>
        </p:spPr>
      </p:pic>
      <p:pic>
        <p:nvPicPr>
          <p:cNvPr id="16" name="Picture 15">
            <a:extLst>
              <a:ext uri="{FF2B5EF4-FFF2-40B4-BE49-F238E27FC236}">
                <a16:creationId xmlns:a16="http://schemas.microsoft.com/office/drawing/2014/main" id="{F0006A56-C843-4A58-BBDF-0EC385498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467" y="594620"/>
            <a:ext cx="337994" cy="337994"/>
          </a:xfrm>
          <a:prstGeom prst="rect">
            <a:avLst/>
          </a:prstGeom>
        </p:spPr>
      </p:pic>
      <p:cxnSp>
        <p:nvCxnSpPr>
          <p:cNvPr id="17" name="Straight Arrow Connector 16">
            <a:extLst>
              <a:ext uri="{FF2B5EF4-FFF2-40B4-BE49-F238E27FC236}">
                <a16:creationId xmlns:a16="http://schemas.microsoft.com/office/drawing/2014/main" id="{E2F01A89-522E-445E-A055-754176CB114D}"/>
              </a:ext>
            </a:extLst>
          </p:cNvPr>
          <p:cNvCxnSpPr>
            <a:cxnSpLocks/>
          </p:cNvCxnSpPr>
          <p:nvPr/>
        </p:nvCxnSpPr>
        <p:spPr>
          <a:xfrm>
            <a:off x="1103630" y="1407966"/>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9D9EB11-E0BE-4AE5-8E98-CA7D4CC16B9D}"/>
              </a:ext>
            </a:extLst>
          </p:cNvPr>
          <p:cNvCxnSpPr>
            <a:cxnSpLocks/>
          </p:cNvCxnSpPr>
          <p:nvPr/>
        </p:nvCxnSpPr>
        <p:spPr>
          <a:xfrm>
            <a:off x="2608209" y="1340596"/>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5D6CB97-F1B9-4714-B50D-EAB4A4E854BD}"/>
              </a:ext>
            </a:extLst>
          </p:cNvPr>
          <p:cNvCxnSpPr>
            <a:cxnSpLocks/>
          </p:cNvCxnSpPr>
          <p:nvPr/>
        </p:nvCxnSpPr>
        <p:spPr>
          <a:xfrm>
            <a:off x="4118164" y="1307409"/>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CD86B40A-DDD9-4A2D-B6FB-B240307AE0AB}"/>
              </a:ext>
            </a:extLst>
          </p:cNvPr>
          <p:cNvSpPr txBox="1"/>
          <p:nvPr/>
        </p:nvSpPr>
        <p:spPr>
          <a:xfrm>
            <a:off x="958529" y="1574928"/>
            <a:ext cx="1036951" cy="338554"/>
          </a:xfrm>
          <a:prstGeom prst="rect">
            <a:avLst/>
          </a:prstGeom>
          <a:noFill/>
        </p:spPr>
        <p:txBody>
          <a:bodyPr wrap="none" rtlCol="0">
            <a:spAutoFit/>
          </a:bodyPr>
          <a:lstStyle/>
          <a:p>
            <a:r>
              <a:rPr lang="en-IN" sz="1600" dirty="0">
                <a:solidFill>
                  <a:schemeClr val="accent5">
                    <a:lumMod val="50000"/>
                  </a:schemeClr>
                </a:solidFill>
              </a:rPr>
              <a:t>encryption</a:t>
            </a:r>
          </a:p>
        </p:txBody>
      </p:sp>
      <p:sp>
        <p:nvSpPr>
          <p:cNvPr id="21" name="TextBox 20">
            <a:extLst>
              <a:ext uri="{FF2B5EF4-FFF2-40B4-BE49-F238E27FC236}">
                <a16:creationId xmlns:a16="http://schemas.microsoft.com/office/drawing/2014/main" id="{C4427C35-CF99-4EB4-8E7E-4264BEC18932}"/>
              </a:ext>
            </a:extLst>
          </p:cNvPr>
          <p:cNvSpPr txBox="1"/>
          <p:nvPr/>
        </p:nvSpPr>
        <p:spPr>
          <a:xfrm>
            <a:off x="4007066" y="1556015"/>
            <a:ext cx="1035348" cy="338554"/>
          </a:xfrm>
          <a:prstGeom prst="rect">
            <a:avLst/>
          </a:prstGeom>
          <a:noFill/>
        </p:spPr>
        <p:txBody>
          <a:bodyPr wrap="none" rtlCol="0">
            <a:spAutoFit/>
          </a:bodyPr>
          <a:lstStyle/>
          <a:p>
            <a:r>
              <a:rPr lang="en-IN" sz="1600" dirty="0">
                <a:solidFill>
                  <a:schemeClr val="accent5">
                    <a:lumMod val="50000"/>
                  </a:schemeClr>
                </a:solidFill>
              </a:rPr>
              <a:t>decryption</a:t>
            </a:r>
          </a:p>
        </p:txBody>
      </p:sp>
      <p:pic>
        <p:nvPicPr>
          <p:cNvPr id="22" name="Picture 21">
            <a:extLst>
              <a:ext uri="{FF2B5EF4-FFF2-40B4-BE49-F238E27FC236}">
                <a16:creationId xmlns:a16="http://schemas.microsoft.com/office/drawing/2014/main" id="{6652C841-2B3C-4965-8C42-186A3821534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7966" y="488192"/>
            <a:ext cx="242521" cy="242521"/>
          </a:xfrm>
          <a:prstGeom prst="rect">
            <a:avLst/>
          </a:prstGeom>
        </p:spPr>
      </p:pic>
      <p:sp>
        <p:nvSpPr>
          <p:cNvPr id="23" name="TextBox 22">
            <a:extLst>
              <a:ext uri="{FF2B5EF4-FFF2-40B4-BE49-F238E27FC236}">
                <a16:creationId xmlns:a16="http://schemas.microsoft.com/office/drawing/2014/main" id="{1CBAC6EE-26FC-4082-9B34-8740D473E001}"/>
              </a:ext>
            </a:extLst>
          </p:cNvPr>
          <p:cNvSpPr txBox="1"/>
          <p:nvPr/>
        </p:nvSpPr>
        <p:spPr>
          <a:xfrm>
            <a:off x="2646948" y="879045"/>
            <a:ext cx="784189" cy="369332"/>
          </a:xfrm>
          <a:prstGeom prst="rect">
            <a:avLst/>
          </a:prstGeom>
          <a:noFill/>
        </p:spPr>
        <p:txBody>
          <a:bodyPr wrap="square" rtlCol="0">
            <a:spAutoFit/>
          </a:bodyPr>
          <a:lstStyle/>
          <a:p>
            <a:r>
              <a:rPr lang="en-IN" dirty="0">
                <a:solidFill>
                  <a:srgbClr val="7030A0"/>
                </a:solidFill>
              </a:rPr>
              <a:t>cypher</a:t>
            </a:r>
          </a:p>
        </p:txBody>
      </p:sp>
      <p:sp>
        <p:nvSpPr>
          <p:cNvPr id="24" name="TextBox 23">
            <a:extLst>
              <a:ext uri="{FF2B5EF4-FFF2-40B4-BE49-F238E27FC236}">
                <a16:creationId xmlns:a16="http://schemas.microsoft.com/office/drawing/2014/main" id="{FEE1F843-82A2-4571-9CF6-73EF19E70177}"/>
              </a:ext>
            </a:extLst>
          </p:cNvPr>
          <p:cNvSpPr txBox="1"/>
          <p:nvPr/>
        </p:nvSpPr>
        <p:spPr>
          <a:xfrm>
            <a:off x="1201367" y="318915"/>
            <a:ext cx="569387" cy="338554"/>
          </a:xfrm>
          <a:prstGeom prst="rect">
            <a:avLst/>
          </a:prstGeom>
          <a:noFill/>
        </p:spPr>
        <p:txBody>
          <a:bodyPr wrap="none" rtlCol="0">
            <a:spAutoFit/>
          </a:bodyPr>
          <a:lstStyle/>
          <a:p>
            <a:r>
              <a:rPr lang="en-IN" sz="1600" dirty="0"/>
              <a:t>plain</a:t>
            </a:r>
          </a:p>
        </p:txBody>
      </p:sp>
      <p:sp>
        <p:nvSpPr>
          <p:cNvPr id="25" name="TextBox 24">
            <a:extLst>
              <a:ext uri="{FF2B5EF4-FFF2-40B4-BE49-F238E27FC236}">
                <a16:creationId xmlns:a16="http://schemas.microsoft.com/office/drawing/2014/main" id="{B68B4687-23BE-4DDA-816E-9EBCA67D6899}"/>
              </a:ext>
            </a:extLst>
          </p:cNvPr>
          <p:cNvSpPr txBox="1"/>
          <p:nvPr/>
        </p:nvSpPr>
        <p:spPr>
          <a:xfrm>
            <a:off x="4222303" y="334625"/>
            <a:ext cx="569387" cy="338554"/>
          </a:xfrm>
          <a:prstGeom prst="rect">
            <a:avLst/>
          </a:prstGeom>
          <a:noFill/>
        </p:spPr>
        <p:txBody>
          <a:bodyPr wrap="none" rtlCol="0">
            <a:spAutoFit/>
          </a:bodyPr>
          <a:lstStyle/>
          <a:p>
            <a:r>
              <a:rPr lang="en-IN" sz="1600" dirty="0"/>
              <a:t>plain</a:t>
            </a:r>
          </a:p>
        </p:txBody>
      </p:sp>
      <p:sp>
        <p:nvSpPr>
          <p:cNvPr id="26" name="Rectangle 25">
            <a:extLst>
              <a:ext uri="{FF2B5EF4-FFF2-40B4-BE49-F238E27FC236}">
                <a16:creationId xmlns:a16="http://schemas.microsoft.com/office/drawing/2014/main" id="{08433EDD-5B6E-4593-BC2C-3CE56CE62785}"/>
              </a:ext>
            </a:extLst>
          </p:cNvPr>
          <p:cNvSpPr/>
          <p:nvPr/>
        </p:nvSpPr>
        <p:spPr>
          <a:xfrm>
            <a:off x="2420071" y="2298320"/>
            <a:ext cx="1136850" cy="307777"/>
          </a:xfrm>
          <a:prstGeom prst="rect">
            <a:avLst/>
          </a:prstGeom>
        </p:spPr>
        <p:txBody>
          <a:bodyPr wrap="square">
            <a:spAutoFit/>
          </a:bodyPr>
          <a:lstStyle/>
          <a:p>
            <a:pPr algn="ctr"/>
            <a:r>
              <a:rPr lang="en-IN" sz="1400" dirty="0">
                <a:ln w="0"/>
                <a:solidFill>
                  <a:schemeClr val="tx1"/>
                </a:solidFill>
                <a:effectLst>
                  <a:outerShdw blurRad="38100" dist="19050" dir="2700000" algn="tl" rotWithShape="0">
                    <a:schemeClr val="dk1">
                      <a:alpha val="40000"/>
                    </a:schemeClr>
                  </a:outerShdw>
                </a:effectLst>
              </a:rPr>
              <a:t>Asymmetric</a:t>
            </a:r>
          </a:p>
        </p:txBody>
      </p:sp>
      <p:pic>
        <p:nvPicPr>
          <p:cNvPr id="27" name="Picture 26">
            <a:extLst>
              <a:ext uri="{FF2B5EF4-FFF2-40B4-BE49-F238E27FC236}">
                <a16:creationId xmlns:a16="http://schemas.microsoft.com/office/drawing/2014/main" id="{41B888E8-5255-4521-882A-A4974E84DC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4997660">
            <a:off x="3421261" y="2341779"/>
            <a:ext cx="505468" cy="505468"/>
          </a:xfrm>
          <a:prstGeom prst="rect">
            <a:avLst/>
          </a:prstGeom>
        </p:spPr>
      </p:pic>
      <p:cxnSp>
        <p:nvCxnSpPr>
          <p:cNvPr id="28" name="Straight Arrow Connector 27">
            <a:extLst>
              <a:ext uri="{FF2B5EF4-FFF2-40B4-BE49-F238E27FC236}">
                <a16:creationId xmlns:a16="http://schemas.microsoft.com/office/drawing/2014/main" id="{C728F5A1-E5D0-47C8-91FA-929293C94252}"/>
              </a:ext>
            </a:extLst>
          </p:cNvPr>
          <p:cNvCxnSpPr>
            <a:cxnSpLocks/>
          </p:cNvCxnSpPr>
          <p:nvPr/>
        </p:nvCxnSpPr>
        <p:spPr>
          <a:xfrm flipV="1">
            <a:off x="2270933" y="1565003"/>
            <a:ext cx="0" cy="65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97D34C7F-2D21-4D33-BEBE-A9B56C377641}"/>
              </a:ext>
            </a:extLst>
          </p:cNvPr>
          <p:cNvCxnSpPr>
            <a:cxnSpLocks/>
          </p:cNvCxnSpPr>
          <p:nvPr/>
        </p:nvCxnSpPr>
        <p:spPr>
          <a:xfrm flipV="1">
            <a:off x="3769795" y="1545634"/>
            <a:ext cx="0" cy="65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0" name="Picture 29">
            <a:extLst>
              <a:ext uri="{FF2B5EF4-FFF2-40B4-BE49-F238E27FC236}">
                <a16:creationId xmlns:a16="http://schemas.microsoft.com/office/drawing/2014/main" id="{580B6CCC-1244-47E0-B684-8F634ED7FA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4997660">
            <a:off x="1957716" y="2341781"/>
            <a:ext cx="505468" cy="505468"/>
          </a:xfrm>
          <a:prstGeom prst="rect">
            <a:avLst/>
          </a:prstGeom>
        </p:spPr>
      </p:pic>
      <p:sp>
        <p:nvSpPr>
          <p:cNvPr id="31" name="TextBox 30">
            <a:extLst>
              <a:ext uri="{FF2B5EF4-FFF2-40B4-BE49-F238E27FC236}">
                <a16:creationId xmlns:a16="http://schemas.microsoft.com/office/drawing/2014/main" id="{A44E6C57-3F2B-4301-9E24-3A5EA2E546D8}"/>
              </a:ext>
            </a:extLst>
          </p:cNvPr>
          <p:cNvSpPr txBox="1"/>
          <p:nvPr/>
        </p:nvSpPr>
        <p:spPr>
          <a:xfrm>
            <a:off x="2253791" y="1659635"/>
            <a:ext cx="1532792" cy="415498"/>
          </a:xfrm>
          <a:prstGeom prst="rect">
            <a:avLst/>
          </a:prstGeom>
          <a:noFill/>
        </p:spPr>
        <p:txBody>
          <a:bodyPr wrap="none" rtlCol="0">
            <a:spAutoFit/>
          </a:bodyPr>
          <a:lstStyle/>
          <a:p>
            <a:pPr algn="ctr"/>
            <a:r>
              <a:rPr lang="en-IN" sz="1050" dirty="0"/>
              <a:t>Different key use for </a:t>
            </a:r>
          </a:p>
          <a:p>
            <a:pPr algn="ctr"/>
            <a:r>
              <a:rPr lang="en-IN" sz="1050" dirty="0"/>
              <a:t>Encryption &amp; Decryption</a:t>
            </a:r>
          </a:p>
        </p:txBody>
      </p:sp>
      <p:sp>
        <p:nvSpPr>
          <p:cNvPr id="32" name="Rectangle 31">
            <a:extLst>
              <a:ext uri="{FF2B5EF4-FFF2-40B4-BE49-F238E27FC236}">
                <a16:creationId xmlns:a16="http://schemas.microsoft.com/office/drawing/2014/main" id="{2C1F7FEA-EBAC-4F11-ABC6-93290454AA62}"/>
              </a:ext>
            </a:extLst>
          </p:cNvPr>
          <p:cNvSpPr/>
          <p:nvPr/>
        </p:nvSpPr>
        <p:spPr>
          <a:xfrm>
            <a:off x="6152217" y="1003770"/>
            <a:ext cx="5770428" cy="1200329"/>
          </a:xfrm>
          <a:prstGeom prst="rect">
            <a:avLst/>
          </a:prstGeom>
        </p:spPr>
        <p:txBody>
          <a:bodyPr wrap="square">
            <a:spAutoFit/>
          </a:bodyPr>
          <a:lstStyle/>
          <a:p>
            <a:r>
              <a:rPr lang="en-IN" dirty="0"/>
              <a:t> asymmetric encryption there are two keys: one public key to encrypt and a private key to decrypt. From this concept, one of the names of asymmetric encryption is derived: public key encryption</a:t>
            </a:r>
          </a:p>
        </p:txBody>
      </p:sp>
      <p:sp>
        <p:nvSpPr>
          <p:cNvPr id="33" name="Rectangle 32">
            <a:extLst>
              <a:ext uri="{FF2B5EF4-FFF2-40B4-BE49-F238E27FC236}">
                <a16:creationId xmlns:a16="http://schemas.microsoft.com/office/drawing/2014/main" id="{43AB3DB4-F9C9-47AE-8C81-63F8693B120B}"/>
              </a:ext>
            </a:extLst>
          </p:cNvPr>
          <p:cNvSpPr/>
          <p:nvPr/>
        </p:nvSpPr>
        <p:spPr>
          <a:xfrm>
            <a:off x="364037" y="2913164"/>
            <a:ext cx="6545022" cy="3693319"/>
          </a:xfrm>
          <a:prstGeom prst="rect">
            <a:avLst/>
          </a:prstGeom>
        </p:spPr>
        <p:txBody>
          <a:bodyPr wrap="square">
            <a:spAutoFit/>
          </a:bodyPr>
          <a:lstStyle/>
          <a:p>
            <a:pPr>
              <a:buFont typeface="Arial" panose="020B0604020202020204" pitchFamily="34" charset="0"/>
              <a:buChar char="•"/>
            </a:pPr>
            <a:r>
              <a:rPr lang="en-US" b="0" i="0" dirty="0">
                <a:solidFill>
                  <a:srgbClr val="424242"/>
                </a:solidFill>
                <a:effectLst/>
                <a:latin typeface="-apple-system"/>
              </a:rPr>
              <a:t>Secure communication begins with a </a:t>
            </a:r>
            <a:r>
              <a:rPr lang="en-US" b="0" i="0" u="sng" dirty="0">
                <a:solidFill>
                  <a:srgbClr val="7D4788"/>
                </a:solidFill>
                <a:effectLst/>
                <a:latin typeface="-apple-system"/>
                <a:hlinkClick r:id="rId9"/>
              </a:rPr>
              <a:t>TLS handshake</a:t>
            </a:r>
            <a:r>
              <a:rPr lang="en-US" b="0" i="0" dirty="0">
                <a:solidFill>
                  <a:srgbClr val="424242"/>
                </a:solidFill>
                <a:effectLst/>
                <a:latin typeface="-apple-system"/>
              </a:rPr>
              <a:t>, in which the two communicating parties open a secure connection and exchange the public key</a:t>
            </a:r>
          </a:p>
          <a:p>
            <a:pPr>
              <a:buFont typeface="Arial" panose="020B0604020202020204" pitchFamily="34" charset="0"/>
              <a:buChar char="•"/>
            </a:pPr>
            <a:r>
              <a:rPr lang="en-US" b="0" i="0" dirty="0">
                <a:solidFill>
                  <a:srgbClr val="424242"/>
                </a:solidFill>
                <a:effectLst/>
                <a:latin typeface="-apple-system"/>
              </a:rPr>
              <a:t>During the TLS handshake, the two parties generate session keys, and the session keys encrypt and decrypt all communications after the TLS handshake</a:t>
            </a:r>
          </a:p>
          <a:p>
            <a:pPr>
              <a:buFont typeface="Arial" panose="020B0604020202020204" pitchFamily="34" charset="0"/>
              <a:buChar char="•"/>
            </a:pPr>
            <a:r>
              <a:rPr lang="en-US" b="0" i="0" dirty="0">
                <a:solidFill>
                  <a:srgbClr val="424242"/>
                </a:solidFill>
                <a:effectLst/>
                <a:latin typeface="-apple-system"/>
              </a:rPr>
              <a:t>Different session keys are used to encrypt communications in each new session</a:t>
            </a:r>
          </a:p>
          <a:p>
            <a:pPr>
              <a:buFont typeface="Arial" panose="020B0604020202020204" pitchFamily="34" charset="0"/>
              <a:buChar char="•"/>
            </a:pPr>
            <a:r>
              <a:rPr lang="en-US" b="0" i="0" dirty="0">
                <a:solidFill>
                  <a:srgbClr val="424242"/>
                </a:solidFill>
                <a:effectLst/>
                <a:latin typeface="-apple-system"/>
              </a:rPr>
              <a:t>TLS ensures that the party on the server side, or the website the user is interacting with, is actually who they claim to be</a:t>
            </a:r>
          </a:p>
          <a:p>
            <a:pPr>
              <a:buFont typeface="Arial" panose="020B0604020202020204" pitchFamily="34" charset="0"/>
              <a:buChar char="•"/>
            </a:pPr>
            <a:r>
              <a:rPr lang="en-US" b="0" i="0" dirty="0">
                <a:solidFill>
                  <a:srgbClr val="424242"/>
                </a:solidFill>
                <a:effectLst/>
                <a:latin typeface="-apple-system"/>
              </a:rPr>
              <a:t>TLS also ensures that data has not been altered,</a:t>
            </a:r>
          </a:p>
          <a:p>
            <a:r>
              <a:rPr lang="en-US" b="0" i="0" dirty="0">
                <a:solidFill>
                  <a:srgbClr val="424242"/>
                </a:solidFill>
                <a:effectLst/>
                <a:latin typeface="-apple-system"/>
              </a:rPr>
              <a:t> since a message authentication code (MAC) </a:t>
            </a:r>
          </a:p>
          <a:p>
            <a:r>
              <a:rPr lang="en-US" b="0" i="0" dirty="0">
                <a:solidFill>
                  <a:srgbClr val="424242"/>
                </a:solidFill>
                <a:effectLst/>
                <a:latin typeface="-apple-system"/>
              </a:rPr>
              <a:t>is included with transmissions</a:t>
            </a:r>
          </a:p>
        </p:txBody>
      </p:sp>
    </p:spTree>
    <p:extLst>
      <p:ext uri="{BB962C8B-B14F-4D97-AF65-F5344CB8AC3E}">
        <p14:creationId xmlns:p14="http://schemas.microsoft.com/office/powerpoint/2010/main" val="192808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078CDE-49A7-4603-AE69-66372C7F22DC}"/>
              </a:ext>
            </a:extLst>
          </p:cNvPr>
          <p:cNvPicPr>
            <a:picLocks noChangeAspect="1"/>
          </p:cNvPicPr>
          <p:nvPr/>
        </p:nvPicPr>
        <p:blipFill rotWithShape="1">
          <a:blip r:embed="rId2">
            <a:extLst>
              <a:ext uri="{28A0092B-C50C-407E-A947-70E740481C1C}">
                <a14:useLocalDpi xmlns:a14="http://schemas.microsoft.com/office/drawing/2010/main" val="0"/>
              </a:ext>
            </a:extLst>
          </a:blip>
          <a:srcRect t="9645" b="28012"/>
          <a:stretch/>
        </p:blipFill>
        <p:spPr>
          <a:xfrm>
            <a:off x="4778440" y="2061298"/>
            <a:ext cx="6954189" cy="3713287"/>
          </a:xfrm>
          <a:prstGeom prst="rect">
            <a:avLst/>
          </a:prstGeom>
        </p:spPr>
      </p:pic>
      <p:pic>
        <p:nvPicPr>
          <p:cNvPr id="5" name="Picture 4">
            <a:extLst>
              <a:ext uri="{FF2B5EF4-FFF2-40B4-BE49-F238E27FC236}">
                <a16:creationId xmlns:a16="http://schemas.microsoft.com/office/drawing/2014/main" id="{5A744E0A-3A74-48F7-9B73-8D6413D26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80" y="1156032"/>
            <a:ext cx="432000" cy="432000"/>
          </a:xfrm>
          <a:prstGeom prst="rect">
            <a:avLst/>
          </a:prstGeom>
        </p:spPr>
      </p:pic>
      <p:pic>
        <p:nvPicPr>
          <p:cNvPr id="7" name="Picture 6">
            <a:extLst>
              <a:ext uri="{FF2B5EF4-FFF2-40B4-BE49-F238E27FC236}">
                <a16:creationId xmlns:a16="http://schemas.microsoft.com/office/drawing/2014/main" id="{C96004BD-7203-4148-A0BE-6DE77AA96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862" y="1590425"/>
            <a:ext cx="1161320" cy="1161320"/>
          </a:xfrm>
          <a:prstGeom prst="rect">
            <a:avLst/>
          </a:prstGeom>
        </p:spPr>
      </p:pic>
      <p:pic>
        <p:nvPicPr>
          <p:cNvPr id="15" name="Picture 14">
            <a:extLst>
              <a:ext uri="{FF2B5EF4-FFF2-40B4-BE49-F238E27FC236}">
                <a16:creationId xmlns:a16="http://schemas.microsoft.com/office/drawing/2014/main" id="{613AAD31-A744-4C80-80AB-D78BFDF86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79" y="1711405"/>
            <a:ext cx="432000" cy="432000"/>
          </a:xfrm>
          <a:prstGeom prst="rect">
            <a:avLst/>
          </a:prstGeom>
        </p:spPr>
      </p:pic>
      <p:sp>
        <p:nvSpPr>
          <p:cNvPr id="16" name="TextBox 15">
            <a:extLst>
              <a:ext uri="{FF2B5EF4-FFF2-40B4-BE49-F238E27FC236}">
                <a16:creationId xmlns:a16="http://schemas.microsoft.com/office/drawing/2014/main" id="{677B743D-2C6B-4072-98AD-E3BD982E6814}"/>
              </a:ext>
            </a:extLst>
          </p:cNvPr>
          <p:cNvSpPr txBox="1"/>
          <p:nvPr/>
        </p:nvSpPr>
        <p:spPr>
          <a:xfrm>
            <a:off x="2283269" y="2112889"/>
            <a:ext cx="623889" cy="307777"/>
          </a:xfrm>
          <a:prstGeom prst="rect">
            <a:avLst/>
          </a:prstGeom>
          <a:noFill/>
        </p:spPr>
        <p:txBody>
          <a:bodyPr wrap="none" rtlCol="0">
            <a:spAutoFit/>
          </a:bodyPr>
          <a:lstStyle/>
          <a:p>
            <a:r>
              <a:rPr lang="en-IN" sz="1400" dirty="0"/>
              <a:t>Public</a:t>
            </a:r>
          </a:p>
        </p:txBody>
      </p:sp>
      <p:pic>
        <p:nvPicPr>
          <p:cNvPr id="19" name="Picture 18">
            <a:extLst>
              <a:ext uri="{FF2B5EF4-FFF2-40B4-BE49-F238E27FC236}">
                <a16:creationId xmlns:a16="http://schemas.microsoft.com/office/drawing/2014/main" id="{DE1E47DA-15FA-4A74-9DF2-AC82A2616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80" y="2266778"/>
            <a:ext cx="432000" cy="432000"/>
          </a:xfrm>
          <a:prstGeom prst="rect">
            <a:avLst/>
          </a:prstGeom>
        </p:spPr>
      </p:pic>
      <p:pic>
        <p:nvPicPr>
          <p:cNvPr id="22" name="Picture 21">
            <a:extLst>
              <a:ext uri="{FF2B5EF4-FFF2-40B4-BE49-F238E27FC236}">
                <a16:creationId xmlns:a16="http://schemas.microsoft.com/office/drawing/2014/main" id="{AE1A6F3C-6BC7-4321-8C9B-D83053C54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85" y="2698778"/>
            <a:ext cx="432000" cy="432000"/>
          </a:xfrm>
          <a:prstGeom prst="rect">
            <a:avLst/>
          </a:prstGeom>
        </p:spPr>
      </p:pic>
      <p:pic>
        <p:nvPicPr>
          <p:cNvPr id="24" name="Picture 23">
            <a:extLst>
              <a:ext uri="{FF2B5EF4-FFF2-40B4-BE49-F238E27FC236}">
                <a16:creationId xmlns:a16="http://schemas.microsoft.com/office/drawing/2014/main" id="{B2E29B5C-EF52-451E-91D6-F5F4608B7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1482" y="1603066"/>
            <a:ext cx="1019645" cy="1019645"/>
          </a:xfrm>
          <a:prstGeom prst="rect">
            <a:avLst/>
          </a:prstGeom>
        </p:spPr>
      </p:pic>
      <p:pic>
        <p:nvPicPr>
          <p:cNvPr id="26" name="Picture 25">
            <a:extLst>
              <a:ext uri="{FF2B5EF4-FFF2-40B4-BE49-F238E27FC236}">
                <a16:creationId xmlns:a16="http://schemas.microsoft.com/office/drawing/2014/main" id="{57DB7DE7-0037-4DC1-8857-FC46E8F064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36660">
            <a:off x="2862720" y="2140617"/>
            <a:ext cx="457035" cy="457035"/>
          </a:xfrm>
          <a:prstGeom prst="rect">
            <a:avLst/>
          </a:prstGeom>
        </p:spPr>
      </p:pic>
      <p:cxnSp>
        <p:nvCxnSpPr>
          <p:cNvPr id="28" name="Straight Arrow Connector 27">
            <a:extLst>
              <a:ext uri="{FF2B5EF4-FFF2-40B4-BE49-F238E27FC236}">
                <a16:creationId xmlns:a16="http://schemas.microsoft.com/office/drawing/2014/main" id="{B39740B5-232C-4FF5-84A7-FA5D14DA70D9}"/>
              </a:ext>
            </a:extLst>
          </p:cNvPr>
          <p:cNvCxnSpPr>
            <a:cxnSpLocks/>
          </p:cNvCxnSpPr>
          <p:nvPr/>
        </p:nvCxnSpPr>
        <p:spPr>
          <a:xfrm>
            <a:off x="842365" y="1875663"/>
            <a:ext cx="731197" cy="211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86673AC-82BF-4218-BA37-7925171453C6}"/>
              </a:ext>
            </a:extLst>
          </p:cNvPr>
          <p:cNvCxnSpPr>
            <a:cxnSpLocks/>
          </p:cNvCxnSpPr>
          <p:nvPr/>
        </p:nvCxnSpPr>
        <p:spPr>
          <a:xfrm>
            <a:off x="847685" y="1480152"/>
            <a:ext cx="784113" cy="33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6B89B2-DCD4-4F44-BD68-1C74C55197F9}"/>
              </a:ext>
            </a:extLst>
          </p:cNvPr>
          <p:cNvCxnSpPr>
            <a:cxnSpLocks/>
          </p:cNvCxnSpPr>
          <p:nvPr/>
        </p:nvCxnSpPr>
        <p:spPr>
          <a:xfrm flipV="1">
            <a:off x="895014" y="2420666"/>
            <a:ext cx="703462" cy="462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AB577A-3FE5-494A-8BB8-99029BFC3BBA}"/>
              </a:ext>
            </a:extLst>
          </p:cNvPr>
          <p:cNvCxnSpPr>
            <a:cxnSpLocks/>
          </p:cNvCxnSpPr>
          <p:nvPr/>
        </p:nvCxnSpPr>
        <p:spPr>
          <a:xfrm flipV="1">
            <a:off x="875420" y="2258339"/>
            <a:ext cx="723056" cy="17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ADA9B34-FCA5-4DC1-81D8-6185F47E8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43" y="3823795"/>
            <a:ext cx="946646" cy="946646"/>
          </a:xfrm>
          <a:prstGeom prst="rect">
            <a:avLst/>
          </a:prstGeom>
        </p:spPr>
      </p:pic>
      <p:pic>
        <p:nvPicPr>
          <p:cNvPr id="42" name="Picture 41">
            <a:extLst>
              <a:ext uri="{FF2B5EF4-FFF2-40B4-BE49-F238E27FC236}">
                <a16:creationId xmlns:a16="http://schemas.microsoft.com/office/drawing/2014/main" id="{63843147-66C2-4118-B31C-B74C3F1F0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0917" y="3975577"/>
            <a:ext cx="810221" cy="810221"/>
          </a:xfrm>
          <a:prstGeom prst="rect">
            <a:avLst/>
          </a:prstGeom>
        </p:spPr>
      </p:pic>
      <p:pic>
        <p:nvPicPr>
          <p:cNvPr id="44" name="Picture 43">
            <a:extLst>
              <a:ext uri="{FF2B5EF4-FFF2-40B4-BE49-F238E27FC236}">
                <a16:creationId xmlns:a16="http://schemas.microsoft.com/office/drawing/2014/main" id="{C716476F-01C2-4D1F-AC72-351E42ECBE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3130" y="4827744"/>
            <a:ext cx="540000" cy="540000"/>
          </a:xfrm>
          <a:prstGeom prst="rect">
            <a:avLst/>
          </a:prstGeom>
        </p:spPr>
      </p:pic>
      <p:pic>
        <p:nvPicPr>
          <p:cNvPr id="46" name="Picture 45">
            <a:extLst>
              <a:ext uri="{FF2B5EF4-FFF2-40B4-BE49-F238E27FC236}">
                <a16:creationId xmlns:a16="http://schemas.microsoft.com/office/drawing/2014/main" id="{0B8A5EEE-419D-457D-9190-9D3BC523A6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3221" y="5234579"/>
            <a:ext cx="540000" cy="540000"/>
          </a:xfrm>
          <a:prstGeom prst="rect">
            <a:avLst/>
          </a:prstGeom>
        </p:spPr>
      </p:pic>
      <p:sp>
        <p:nvSpPr>
          <p:cNvPr id="47" name="TextBox 46">
            <a:extLst>
              <a:ext uri="{FF2B5EF4-FFF2-40B4-BE49-F238E27FC236}">
                <a16:creationId xmlns:a16="http://schemas.microsoft.com/office/drawing/2014/main" id="{D44D8F29-DF37-448C-97CC-A4F998CB4066}"/>
              </a:ext>
            </a:extLst>
          </p:cNvPr>
          <p:cNvSpPr txBox="1"/>
          <p:nvPr/>
        </p:nvSpPr>
        <p:spPr>
          <a:xfrm>
            <a:off x="3573312" y="4930415"/>
            <a:ext cx="979755" cy="369332"/>
          </a:xfrm>
          <a:prstGeom prst="rect">
            <a:avLst/>
          </a:prstGeom>
          <a:noFill/>
        </p:spPr>
        <p:txBody>
          <a:bodyPr wrap="none" rtlCol="0">
            <a:spAutoFit/>
          </a:bodyPr>
          <a:lstStyle/>
          <a:p>
            <a:r>
              <a:rPr lang="en-IN" dirty="0"/>
              <a:t>PUBLIC</a:t>
            </a:r>
          </a:p>
        </p:txBody>
      </p:sp>
      <p:sp>
        <p:nvSpPr>
          <p:cNvPr id="48" name="TextBox 47">
            <a:extLst>
              <a:ext uri="{FF2B5EF4-FFF2-40B4-BE49-F238E27FC236}">
                <a16:creationId xmlns:a16="http://schemas.microsoft.com/office/drawing/2014/main" id="{67E65E8B-8C9F-4196-85DE-E47BEC4AD6DC}"/>
              </a:ext>
            </a:extLst>
          </p:cNvPr>
          <p:cNvSpPr txBox="1"/>
          <p:nvPr/>
        </p:nvSpPr>
        <p:spPr>
          <a:xfrm>
            <a:off x="3567862" y="5367074"/>
            <a:ext cx="1119474" cy="369332"/>
          </a:xfrm>
          <a:prstGeom prst="rect">
            <a:avLst/>
          </a:prstGeom>
          <a:noFill/>
        </p:spPr>
        <p:txBody>
          <a:bodyPr wrap="none" rtlCol="0">
            <a:spAutoFit/>
          </a:bodyPr>
          <a:lstStyle/>
          <a:p>
            <a:r>
              <a:rPr lang="en-IN" dirty="0"/>
              <a:t>PRIVATE</a:t>
            </a:r>
          </a:p>
        </p:txBody>
      </p:sp>
      <p:pic>
        <p:nvPicPr>
          <p:cNvPr id="50" name="Picture 49">
            <a:extLst>
              <a:ext uri="{FF2B5EF4-FFF2-40B4-BE49-F238E27FC236}">
                <a16:creationId xmlns:a16="http://schemas.microsoft.com/office/drawing/2014/main" id="{91D20F4E-B4ED-479F-94A3-865DD225E6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673" y="5270846"/>
            <a:ext cx="540000" cy="540000"/>
          </a:xfrm>
          <a:prstGeom prst="rect">
            <a:avLst/>
          </a:prstGeom>
        </p:spPr>
      </p:pic>
      <p:pic>
        <p:nvPicPr>
          <p:cNvPr id="52" name="Picture 51">
            <a:extLst>
              <a:ext uri="{FF2B5EF4-FFF2-40B4-BE49-F238E27FC236}">
                <a16:creationId xmlns:a16="http://schemas.microsoft.com/office/drawing/2014/main" id="{B7D570F2-194D-4540-9C06-20332206F0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6948" y="4759747"/>
            <a:ext cx="540000" cy="540000"/>
          </a:xfrm>
          <a:prstGeom prst="rect">
            <a:avLst/>
          </a:prstGeom>
        </p:spPr>
      </p:pic>
      <p:cxnSp>
        <p:nvCxnSpPr>
          <p:cNvPr id="54" name="Straight Arrow Connector 53">
            <a:extLst>
              <a:ext uri="{FF2B5EF4-FFF2-40B4-BE49-F238E27FC236}">
                <a16:creationId xmlns:a16="http://schemas.microsoft.com/office/drawing/2014/main" id="{078D16D3-668A-461E-BA27-F68721A38C5F}"/>
              </a:ext>
            </a:extLst>
          </p:cNvPr>
          <p:cNvCxnSpPr>
            <a:cxnSpLocks/>
          </p:cNvCxnSpPr>
          <p:nvPr/>
        </p:nvCxnSpPr>
        <p:spPr>
          <a:xfrm>
            <a:off x="1381815" y="5115993"/>
            <a:ext cx="1842715" cy="1105345"/>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56" name="Straight Arrow Connector 55">
            <a:extLst>
              <a:ext uri="{FF2B5EF4-FFF2-40B4-BE49-F238E27FC236}">
                <a16:creationId xmlns:a16="http://schemas.microsoft.com/office/drawing/2014/main" id="{3A97280E-C015-4167-B8A2-904BF012B819}"/>
              </a:ext>
            </a:extLst>
          </p:cNvPr>
          <p:cNvCxnSpPr>
            <a:cxnSpLocks/>
          </p:cNvCxnSpPr>
          <p:nvPr/>
        </p:nvCxnSpPr>
        <p:spPr>
          <a:xfrm flipH="1">
            <a:off x="1436939" y="5074047"/>
            <a:ext cx="1474557" cy="1232136"/>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pic>
        <p:nvPicPr>
          <p:cNvPr id="64" name="Picture 63">
            <a:extLst>
              <a:ext uri="{FF2B5EF4-FFF2-40B4-BE49-F238E27FC236}">
                <a16:creationId xmlns:a16="http://schemas.microsoft.com/office/drawing/2014/main" id="{7E8DE961-4142-4036-8414-884C8B38D9A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3111047" y="6056605"/>
            <a:ext cx="540000" cy="540000"/>
          </a:xfrm>
          <a:prstGeom prst="rect">
            <a:avLst/>
          </a:prstGeom>
        </p:spPr>
      </p:pic>
      <p:pic>
        <p:nvPicPr>
          <p:cNvPr id="65" name="Picture 64">
            <a:extLst>
              <a:ext uri="{FF2B5EF4-FFF2-40B4-BE49-F238E27FC236}">
                <a16:creationId xmlns:a16="http://schemas.microsoft.com/office/drawing/2014/main" id="{81C386DB-183D-4C60-881B-DCDF7DCE43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37963" y="5965699"/>
            <a:ext cx="540000" cy="540000"/>
          </a:xfrm>
          <a:prstGeom prst="rect">
            <a:avLst/>
          </a:prstGeom>
        </p:spPr>
      </p:pic>
      <p:pic>
        <p:nvPicPr>
          <p:cNvPr id="69" name="Picture 68">
            <a:extLst>
              <a:ext uri="{FF2B5EF4-FFF2-40B4-BE49-F238E27FC236}">
                <a16:creationId xmlns:a16="http://schemas.microsoft.com/office/drawing/2014/main" id="{023E8AFF-82EF-4294-818F-F9048FB876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5093" y="4465853"/>
            <a:ext cx="483252" cy="483252"/>
          </a:xfrm>
          <a:prstGeom prst="rect">
            <a:avLst/>
          </a:prstGeom>
        </p:spPr>
      </p:pic>
      <p:cxnSp>
        <p:nvCxnSpPr>
          <p:cNvPr id="72" name="Straight Arrow Connector 71">
            <a:extLst>
              <a:ext uri="{FF2B5EF4-FFF2-40B4-BE49-F238E27FC236}">
                <a16:creationId xmlns:a16="http://schemas.microsoft.com/office/drawing/2014/main" id="{0D5341DA-6DE6-4D00-8ED3-195BF30FA0CE}"/>
              </a:ext>
            </a:extLst>
          </p:cNvPr>
          <p:cNvCxnSpPr>
            <a:cxnSpLocks/>
          </p:cNvCxnSpPr>
          <p:nvPr/>
        </p:nvCxnSpPr>
        <p:spPr>
          <a:xfrm>
            <a:off x="1706862" y="4707479"/>
            <a:ext cx="944055" cy="0"/>
          </a:xfrm>
          <a:prstGeom prst="straightConnector1">
            <a:avLst/>
          </a:prstGeom>
          <a:ln w="19050">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1E3D6E8B-43A3-432D-A3AC-7AA98F3266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36505" y="4199283"/>
            <a:ext cx="599962" cy="599962"/>
          </a:xfrm>
          <a:prstGeom prst="rect">
            <a:avLst/>
          </a:prstGeom>
        </p:spPr>
      </p:pic>
      <p:pic>
        <p:nvPicPr>
          <p:cNvPr id="77" name="Picture 76">
            <a:extLst>
              <a:ext uri="{FF2B5EF4-FFF2-40B4-BE49-F238E27FC236}">
                <a16:creationId xmlns:a16="http://schemas.microsoft.com/office/drawing/2014/main" id="{75F4FB37-39E3-41B4-AFDA-2E938DF2BE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8053375">
            <a:off x="3819878" y="4422244"/>
            <a:ext cx="540000" cy="540000"/>
          </a:xfrm>
          <a:prstGeom prst="rect">
            <a:avLst/>
          </a:prstGeom>
        </p:spPr>
      </p:pic>
      <p:sp>
        <p:nvSpPr>
          <p:cNvPr id="78" name="TextBox 77">
            <a:extLst>
              <a:ext uri="{FF2B5EF4-FFF2-40B4-BE49-F238E27FC236}">
                <a16:creationId xmlns:a16="http://schemas.microsoft.com/office/drawing/2014/main" id="{E4493B5E-E4D5-458E-ABDF-EDE6746BAA85}"/>
              </a:ext>
            </a:extLst>
          </p:cNvPr>
          <p:cNvSpPr txBox="1"/>
          <p:nvPr/>
        </p:nvSpPr>
        <p:spPr>
          <a:xfrm>
            <a:off x="6064665" y="1526739"/>
            <a:ext cx="282450" cy="369332"/>
          </a:xfrm>
          <a:prstGeom prst="rect">
            <a:avLst/>
          </a:prstGeom>
          <a:noFill/>
        </p:spPr>
        <p:txBody>
          <a:bodyPr wrap="none" rtlCol="0">
            <a:spAutoFit/>
          </a:bodyPr>
          <a:lstStyle/>
          <a:p>
            <a:r>
              <a:rPr lang="en-IN" dirty="0"/>
              <a:t>c</a:t>
            </a:r>
          </a:p>
        </p:txBody>
      </p:sp>
      <p:sp>
        <p:nvSpPr>
          <p:cNvPr id="79" name="TextBox 78">
            <a:extLst>
              <a:ext uri="{FF2B5EF4-FFF2-40B4-BE49-F238E27FC236}">
                <a16:creationId xmlns:a16="http://schemas.microsoft.com/office/drawing/2014/main" id="{51C9AB01-73A3-4463-BA34-FEFE93E3FECE}"/>
              </a:ext>
            </a:extLst>
          </p:cNvPr>
          <p:cNvSpPr txBox="1"/>
          <p:nvPr/>
        </p:nvSpPr>
        <p:spPr>
          <a:xfrm>
            <a:off x="9604351" y="1436072"/>
            <a:ext cx="274434" cy="369332"/>
          </a:xfrm>
          <a:prstGeom prst="rect">
            <a:avLst/>
          </a:prstGeom>
          <a:noFill/>
        </p:spPr>
        <p:txBody>
          <a:bodyPr wrap="none" rtlCol="0">
            <a:spAutoFit/>
          </a:bodyPr>
          <a:lstStyle/>
          <a:p>
            <a:r>
              <a:rPr lang="en-IN" dirty="0"/>
              <a:t>s</a:t>
            </a:r>
          </a:p>
        </p:txBody>
      </p:sp>
      <p:sp>
        <p:nvSpPr>
          <p:cNvPr id="80" name="TextBox 79">
            <a:extLst>
              <a:ext uri="{FF2B5EF4-FFF2-40B4-BE49-F238E27FC236}">
                <a16:creationId xmlns:a16="http://schemas.microsoft.com/office/drawing/2014/main" id="{582F641C-D58B-4783-A026-9A8C0DB457ED}"/>
              </a:ext>
            </a:extLst>
          </p:cNvPr>
          <p:cNvSpPr txBox="1"/>
          <p:nvPr/>
        </p:nvSpPr>
        <p:spPr>
          <a:xfrm>
            <a:off x="1386139" y="316893"/>
            <a:ext cx="2529555" cy="523220"/>
          </a:xfrm>
          <a:prstGeom prst="rect">
            <a:avLst/>
          </a:prstGeom>
          <a:noFill/>
        </p:spPr>
        <p:txBody>
          <a:bodyPr wrap="square" rtlCol="0">
            <a:spAutoFit/>
          </a:bodyPr>
          <a:lstStyle/>
          <a:p>
            <a:r>
              <a:rPr lang="en-IN" sz="2800" b="1" dirty="0"/>
              <a:t>Asymmetric</a:t>
            </a:r>
          </a:p>
        </p:txBody>
      </p:sp>
      <p:pic>
        <p:nvPicPr>
          <p:cNvPr id="36" name="Picture 35">
            <a:extLst>
              <a:ext uri="{FF2B5EF4-FFF2-40B4-BE49-F238E27FC236}">
                <a16:creationId xmlns:a16="http://schemas.microsoft.com/office/drawing/2014/main" id="{5676B327-1FEF-4963-9F64-DD4D4E56BE4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61041" y="2793490"/>
            <a:ext cx="4816383" cy="3175715"/>
          </a:xfrm>
          <a:prstGeom prst="rect">
            <a:avLst/>
          </a:prstGeom>
        </p:spPr>
      </p:pic>
    </p:spTree>
    <p:extLst>
      <p:ext uri="{BB962C8B-B14F-4D97-AF65-F5344CB8AC3E}">
        <p14:creationId xmlns:p14="http://schemas.microsoft.com/office/powerpoint/2010/main" val="321867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D0D621-F96E-4D99-B9D6-568927AD1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829" y="2807605"/>
            <a:ext cx="6828360" cy="3900917"/>
          </a:xfrm>
          <a:prstGeom prst="rect">
            <a:avLst/>
          </a:prstGeom>
        </p:spPr>
      </p:pic>
      <p:pic>
        <p:nvPicPr>
          <p:cNvPr id="7" name="Picture 6">
            <a:extLst>
              <a:ext uri="{FF2B5EF4-FFF2-40B4-BE49-F238E27FC236}">
                <a16:creationId xmlns:a16="http://schemas.microsoft.com/office/drawing/2014/main" id="{821988B1-645C-48FC-ACCE-018C4AA33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608" y="149478"/>
            <a:ext cx="8848725" cy="2447925"/>
          </a:xfrm>
          <a:prstGeom prst="rect">
            <a:avLst/>
          </a:prstGeom>
        </p:spPr>
      </p:pic>
      <p:sp>
        <p:nvSpPr>
          <p:cNvPr id="8" name="Rectangle 7">
            <a:extLst>
              <a:ext uri="{FF2B5EF4-FFF2-40B4-BE49-F238E27FC236}">
                <a16:creationId xmlns:a16="http://schemas.microsoft.com/office/drawing/2014/main" id="{74E5D967-CEB6-42B6-B24B-0B53DA73674A}"/>
              </a:ext>
            </a:extLst>
          </p:cNvPr>
          <p:cNvSpPr/>
          <p:nvPr/>
        </p:nvSpPr>
        <p:spPr>
          <a:xfrm>
            <a:off x="766354" y="2726008"/>
            <a:ext cx="3431177" cy="3139321"/>
          </a:xfrm>
          <a:prstGeom prst="rect">
            <a:avLst/>
          </a:prstGeom>
        </p:spPr>
        <p:txBody>
          <a:bodyPr wrap="square">
            <a:spAutoFit/>
          </a:bodyPr>
          <a:lstStyle/>
          <a:p>
            <a:r>
              <a:rPr lang="en-US" b="0" i="0" dirty="0">
                <a:solidFill>
                  <a:srgbClr val="181717"/>
                </a:solidFill>
                <a:effectLst/>
                <a:latin typeface="Verdana" panose="020B0604030504040204" pitchFamily="34" charset="0"/>
              </a:rPr>
              <a:t>The communication over SSL always begins with the SSL handshake. The SSL handshake is an asymmetric cryptography which allows the browser to verify the web server, get the public key and establish a secure connection before the beginning of the actual data transfer.</a:t>
            </a:r>
            <a:endParaRPr lang="en-US" dirty="0"/>
          </a:p>
        </p:txBody>
      </p:sp>
    </p:spTree>
    <p:extLst>
      <p:ext uri="{BB962C8B-B14F-4D97-AF65-F5344CB8AC3E}">
        <p14:creationId xmlns:p14="http://schemas.microsoft.com/office/powerpoint/2010/main" val="558523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691</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-apple-system</vt:lpstr>
      <vt:lpstr>Arial</vt:lpstr>
      <vt:lpstr>Calibri</vt:lpstr>
      <vt:lpstr>Calibri Light</vt:lpstr>
      <vt:lpstr>Source Sans Pro</vt:lpstr>
      <vt:lpstr>Verdana</vt:lpstr>
      <vt:lpstr>Office Theme</vt:lpstr>
      <vt:lpstr>PowerPoint Presentation</vt:lpstr>
      <vt:lpstr>PowerPoint Presentation</vt:lpstr>
      <vt:lpstr>Advantage of https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cp:lastModifiedBy>
  <cp:revision>13</cp:revision>
  <dcterms:created xsi:type="dcterms:W3CDTF">2020-10-09T06:37:11Z</dcterms:created>
  <dcterms:modified xsi:type="dcterms:W3CDTF">2020-10-09T07:49:05Z</dcterms:modified>
</cp:coreProperties>
</file>