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62" r:id="rId2"/>
    <p:sldId id="263" r:id="rId3"/>
    <p:sldId id="257" r:id="rId4"/>
    <p:sldId id="258"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5" d="100"/>
          <a:sy n="85" d="100"/>
        </p:scale>
        <p:origin x="54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C6A419-AE2A-40C7-9E9F-64F3427DBD80}" type="datetimeFigureOut">
              <a:rPr lang="en-US" smtClean="0"/>
              <a:t>3/11/2025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226915-1EF3-4A7C-8401-B76AC1B7E38E}" type="slidenum">
              <a:rPr lang="en-US" smtClean="0"/>
              <a:t>‹#›</a:t>
            </a:fld>
            <a:endParaRPr lang="en-US"/>
          </a:p>
        </p:txBody>
      </p:sp>
    </p:spTree>
    <p:extLst>
      <p:ext uri="{BB962C8B-B14F-4D97-AF65-F5344CB8AC3E}">
        <p14:creationId xmlns:p14="http://schemas.microsoft.com/office/powerpoint/2010/main" val="183595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2C390-9B0D-4477-BEB8-DD26E22E6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931F38-B264-4056-AB7D-B9AD67A97A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BE74A0-1E33-4E25-AFEC-E39FD0FE7A99}"/>
              </a:ext>
            </a:extLst>
          </p:cNvPr>
          <p:cNvSpPr>
            <a:spLocks noGrp="1"/>
          </p:cNvSpPr>
          <p:nvPr>
            <p:ph type="dt" sz="half" idx="10"/>
          </p:nvPr>
        </p:nvSpPr>
        <p:spPr/>
        <p:txBody>
          <a:bodyPr/>
          <a:lstStyle/>
          <a:p>
            <a:fld id="{3D8D15F2-D6D9-4497-89C1-890687A29008}" type="datetimeFigureOut">
              <a:rPr lang="en-US" smtClean="0"/>
              <a:t>3/11/2025</a:t>
            </a:fld>
            <a:endParaRPr lang="en-US"/>
          </a:p>
        </p:txBody>
      </p:sp>
      <p:sp>
        <p:nvSpPr>
          <p:cNvPr id="5" name="Footer Placeholder 4">
            <a:extLst>
              <a:ext uri="{FF2B5EF4-FFF2-40B4-BE49-F238E27FC236}">
                <a16:creationId xmlns:a16="http://schemas.microsoft.com/office/drawing/2014/main" id="{2C21A73A-DD5F-432D-8397-6ACB7F18E6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92751C-8AE7-4E42-A409-F562B71E5851}"/>
              </a:ext>
            </a:extLst>
          </p:cNvPr>
          <p:cNvSpPr>
            <a:spLocks noGrp="1"/>
          </p:cNvSpPr>
          <p:nvPr>
            <p:ph type="sldNum" sz="quarter" idx="12"/>
          </p:nvPr>
        </p:nvSpPr>
        <p:spPr/>
        <p:txBody>
          <a:bodyPr/>
          <a:lstStyle/>
          <a:p>
            <a:fld id="{73C01604-C2DC-40F7-B600-772B2F893D98}" type="slidenum">
              <a:rPr lang="en-US" smtClean="0"/>
              <a:t>‹#›</a:t>
            </a:fld>
            <a:endParaRPr lang="en-US"/>
          </a:p>
        </p:txBody>
      </p:sp>
    </p:spTree>
    <p:extLst>
      <p:ext uri="{BB962C8B-B14F-4D97-AF65-F5344CB8AC3E}">
        <p14:creationId xmlns:p14="http://schemas.microsoft.com/office/powerpoint/2010/main" val="2351477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E4E4A-6167-4DA1-AD34-0D4FF5BDA9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540AE6-2D7C-4E2E-BAEA-222B31A66C1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2CD7E9-B6F9-4B37-9140-F595D70EDFBF}"/>
              </a:ext>
            </a:extLst>
          </p:cNvPr>
          <p:cNvSpPr>
            <a:spLocks noGrp="1"/>
          </p:cNvSpPr>
          <p:nvPr>
            <p:ph type="dt" sz="half" idx="10"/>
          </p:nvPr>
        </p:nvSpPr>
        <p:spPr/>
        <p:txBody>
          <a:bodyPr/>
          <a:lstStyle/>
          <a:p>
            <a:fld id="{3D8D15F2-D6D9-4497-89C1-890687A29008}" type="datetimeFigureOut">
              <a:rPr lang="en-US" smtClean="0"/>
              <a:t>3/11/2025</a:t>
            </a:fld>
            <a:endParaRPr lang="en-US"/>
          </a:p>
        </p:txBody>
      </p:sp>
      <p:sp>
        <p:nvSpPr>
          <p:cNvPr id="5" name="Footer Placeholder 4">
            <a:extLst>
              <a:ext uri="{FF2B5EF4-FFF2-40B4-BE49-F238E27FC236}">
                <a16:creationId xmlns:a16="http://schemas.microsoft.com/office/drawing/2014/main" id="{3A43F4AF-4F85-400D-ABF9-3411AA0593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491134-2B38-44C9-8AD2-F6B835829D71}"/>
              </a:ext>
            </a:extLst>
          </p:cNvPr>
          <p:cNvSpPr>
            <a:spLocks noGrp="1"/>
          </p:cNvSpPr>
          <p:nvPr>
            <p:ph type="sldNum" sz="quarter" idx="12"/>
          </p:nvPr>
        </p:nvSpPr>
        <p:spPr/>
        <p:txBody>
          <a:bodyPr/>
          <a:lstStyle/>
          <a:p>
            <a:fld id="{73C01604-C2DC-40F7-B600-772B2F893D98}" type="slidenum">
              <a:rPr lang="en-US" smtClean="0"/>
              <a:t>‹#›</a:t>
            </a:fld>
            <a:endParaRPr lang="en-US"/>
          </a:p>
        </p:txBody>
      </p:sp>
    </p:spTree>
    <p:extLst>
      <p:ext uri="{BB962C8B-B14F-4D97-AF65-F5344CB8AC3E}">
        <p14:creationId xmlns:p14="http://schemas.microsoft.com/office/powerpoint/2010/main" val="1166308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5E9F29-DCA8-4520-9AF1-6E067BE49C4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656BBB-A09D-4B52-A1FB-C4B280C4656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B275F8-EA6C-4606-A2CF-825FD4F6B061}"/>
              </a:ext>
            </a:extLst>
          </p:cNvPr>
          <p:cNvSpPr>
            <a:spLocks noGrp="1"/>
          </p:cNvSpPr>
          <p:nvPr>
            <p:ph type="dt" sz="half" idx="10"/>
          </p:nvPr>
        </p:nvSpPr>
        <p:spPr/>
        <p:txBody>
          <a:bodyPr/>
          <a:lstStyle/>
          <a:p>
            <a:fld id="{3D8D15F2-D6D9-4497-89C1-890687A29008}" type="datetimeFigureOut">
              <a:rPr lang="en-US" smtClean="0"/>
              <a:t>3/11/2025</a:t>
            </a:fld>
            <a:endParaRPr lang="en-US"/>
          </a:p>
        </p:txBody>
      </p:sp>
      <p:sp>
        <p:nvSpPr>
          <p:cNvPr id="5" name="Footer Placeholder 4">
            <a:extLst>
              <a:ext uri="{FF2B5EF4-FFF2-40B4-BE49-F238E27FC236}">
                <a16:creationId xmlns:a16="http://schemas.microsoft.com/office/drawing/2014/main" id="{7A1CB637-0B78-461A-A5C9-6EFEBFEE98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3D6647-1EAB-4E46-9DC8-AB65540E31A2}"/>
              </a:ext>
            </a:extLst>
          </p:cNvPr>
          <p:cNvSpPr>
            <a:spLocks noGrp="1"/>
          </p:cNvSpPr>
          <p:nvPr>
            <p:ph type="sldNum" sz="quarter" idx="12"/>
          </p:nvPr>
        </p:nvSpPr>
        <p:spPr/>
        <p:txBody>
          <a:bodyPr/>
          <a:lstStyle/>
          <a:p>
            <a:fld id="{73C01604-C2DC-40F7-B600-772B2F893D98}" type="slidenum">
              <a:rPr lang="en-US" smtClean="0"/>
              <a:t>‹#›</a:t>
            </a:fld>
            <a:endParaRPr lang="en-US"/>
          </a:p>
        </p:txBody>
      </p:sp>
    </p:spTree>
    <p:extLst>
      <p:ext uri="{BB962C8B-B14F-4D97-AF65-F5344CB8AC3E}">
        <p14:creationId xmlns:p14="http://schemas.microsoft.com/office/powerpoint/2010/main" val="3476242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E8D8F-6657-4B12-9468-FA678AC78B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938BF5-3318-485F-A59F-E1ABAAF4B8C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0AC40D-6BFC-4A26-87B9-6E9B99F9A52B}"/>
              </a:ext>
            </a:extLst>
          </p:cNvPr>
          <p:cNvSpPr>
            <a:spLocks noGrp="1"/>
          </p:cNvSpPr>
          <p:nvPr>
            <p:ph type="dt" sz="half" idx="10"/>
          </p:nvPr>
        </p:nvSpPr>
        <p:spPr/>
        <p:txBody>
          <a:bodyPr/>
          <a:lstStyle/>
          <a:p>
            <a:fld id="{3D8D15F2-D6D9-4497-89C1-890687A29008}" type="datetimeFigureOut">
              <a:rPr lang="en-US" smtClean="0"/>
              <a:t>3/11/2025</a:t>
            </a:fld>
            <a:endParaRPr lang="en-US"/>
          </a:p>
        </p:txBody>
      </p:sp>
      <p:sp>
        <p:nvSpPr>
          <p:cNvPr id="5" name="Footer Placeholder 4">
            <a:extLst>
              <a:ext uri="{FF2B5EF4-FFF2-40B4-BE49-F238E27FC236}">
                <a16:creationId xmlns:a16="http://schemas.microsoft.com/office/drawing/2014/main" id="{A18CC4B9-F310-4F64-BE39-F94F6F102F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AA74F7-1351-4C17-B201-8124670B7F34}"/>
              </a:ext>
            </a:extLst>
          </p:cNvPr>
          <p:cNvSpPr>
            <a:spLocks noGrp="1"/>
          </p:cNvSpPr>
          <p:nvPr>
            <p:ph type="sldNum" sz="quarter" idx="12"/>
          </p:nvPr>
        </p:nvSpPr>
        <p:spPr/>
        <p:txBody>
          <a:bodyPr/>
          <a:lstStyle/>
          <a:p>
            <a:fld id="{73C01604-C2DC-40F7-B600-772B2F893D98}" type="slidenum">
              <a:rPr lang="en-US" smtClean="0"/>
              <a:t>‹#›</a:t>
            </a:fld>
            <a:endParaRPr lang="en-US"/>
          </a:p>
        </p:txBody>
      </p:sp>
    </p:spTree>
    <p:extLst>
      <p:ext uri="{BB962C8B-B14F-4D97-AF65-F5344CB8AC3E}">
        <p14:creationId xmlns:p14="http://schemas.microsoft.com/office/powerpoint/2010/main" val="284159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84050-0865-41E9-8A83-2F972381C1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78512FF-B16E-4465-8488-83FCBE016C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C285E3B-9573-47B5-BB2A-4BB39E0B7FB1}"/>
              </a:ext>
            </a:extLst>
          </p:cNvPr>
          <p:cNvSpPr>
            <a:spLocks noGrp="1"/>
          </p:cNvSpPr>
          <p:nvPr>
            <p:ph type="dt" sz="half" idx="10"/>
          </p:nvPr>
        </p:nvSpPr>
        <p:spPr/>
        <p:txBody>
          <a:bodyPr/>
          <a:lstStyle/>
          <a:p>
            <a:fld id="{3D8D15F2-D6D9-4497-89C1-890687A29008}" type="datetimeFigureOut">
              <a:rPr lang="en-US" smtClean="0"/>
              <a:t>3/11/2025</a:t>
            </a:fld>
            <a:endParaRPr lang="en-US"/>
          </a:p>
        </p:txBody>
      </p:sp>
      <p:sp>
        <p:nvSpPr>
          <p:cNvPr id="5" name="Footer Placeholder 4">
            <a:extLst>
              <a:ext uri="{FF2B5EF4-FFF2-40B4-BE49-F238E27FC236}">
                <a16:creationId xmlns:a16="http://schemas.microsoft.com/office/drawing/2014/main" id="{0F5E64CC-BE4E-43D7-B8FE-BEF53617CA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119D37-24B4-4084-B237-0ED018F0365F}"/>
              </a:ext>
            </a:extLst>
          </p:cNvPr>
          <p:cNvSpPr>
            <a:spLocks noGrp="1"/>
          </p:cNvSpPr>
          <p:nvPr>
            <p:ph type="sldNum" sz="quarter" idx="12"/>
          </p:nvPr>
        </p:nvSpPr>
        <p:spPr/>
        <p:txBody>
          <a:bodyPr/>
          <a:lstStyle/>
          <a:p>
            <a:fld id="{73C01604-C2DC-40F7-B600-772B2F893D98}" type="slidenum">
              <a:rPr lang="en-US" smtClean="0"/>
              <a:t>‹#›</a:t>
            </a:fld>
            <a:endParaRPr lang="en-US"/>
          </a:p>
        </p:txBody>
      </p:sp>
    </p:spTree>
    <p:extLst>
      <p:ext uri="{BB962C8B-B14F-4D97-AF65-F5344CB8AC3E}">
        <p14:creationId xmlns:p14="http://schemas.microsoft.com/office/powerpoint/2010/main" val="3424491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8E6F6-3FBF-441B-9758-252A67568B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7831C3-8FED-49C9-86E7-B90401C59D4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A5BB7F-64C7-4C51-B929-A7610D55B5A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E4211E5-510D-43D2-9308-0606CCAF59E6}"/>
              </a:ext>
            </a:extLst>
          </p:cNvPr>
          <p:cNvSpPr>
            <a:spLocks noGrp="1"/>
          </p:cNvSpPr>
          <p:nvPr>
            <p:ph type="dt" sz="half" idx="10"/>
          </p:nvPr>
        </p:nvSpPr>
        <p:spPr/>
        <p:txBody>
          <a:bodyPr/>
          <a:lstStyle/>
          <a:p>
            <a:fld id="{3D8D15F2-D6D9-4497-89C1-890687A29008}" type="datetimeFigureOut">
              <a:rPr lang="en-US" smtClean="0"/>
              <a:t>3/11/2025</a:t>
            </a:fld>
            <a:endParaRPr lang="en-US"/>
          </a:p>
        </p:txBody>
      </p:sp>
      <p:sp>
        <p:nvSpPr>
          <p:cNvPr id="6" name="Footer Placeholder 5">
            <a:extLst>
              <a:ext uri="{FF2B5EF4-FFF2-40B4-BE49-F238E27FC236}">
                <a16:creationId xmlns:a16="http://schemas.microsoft.com/office/drawing/2014/main" id="{C03FBE23-2B70-4431-A87A-27ADEC96DE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8991EF-FCDC-4AD8-80E1-5A9B79B069E5}"/>
              </a:ext>
            </a:extLst>
          </p:cNvPr>
          <p:cNvSpPr>
            <a:spLocks noGrp="1"/>
          </p:cNvSpPr>
          <p:nvPr>
            <p:ph type="sldNum" sz="quarter" idx="12"/>
          </p:nvPr>
        </p:nvSpPr>
        <p:spPr/>
        <p:txBody>
          <a:bodyPr/>
          <a:lstStyle/>
          <a:p>
            <a:fld id="{73C01604-C2DC-40F7-B600-772B2F893D98}" type="slidenum">
              <a:rPr lang="en-US" smtClean="0"/>
              <a:t>‹#›</a:t>
            </a:fld>
            <a:endParaRPr lang="en-US"/>
          </a:p>
        </p:txBody>
      </p:sp>
    </p:spTree>
    <p:extLst>
      <p:ext uri="{BB962C8B-B14F-4D97-AF65-F5344CB8AC3E}">
        <p14:creationId xmlns:p14="http://schemas.microsoft.com/office/powerpoint/2010/main" val="3876029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E0EF-820F-48EC-B3BD-2B7F588D5C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923AB2-37A2-4490-BCCC-C1730827F3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4B711DE-DCAE-406F-98F6-1EE6C496409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02C1FF-9921-4DDC-8528-9CC3E45528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D7A70B0-750C-4721-AA42-83C2E432447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506C08-7623-47EE-980A-7B2AE8E41DCD}"/>
              </a:ext>
            </a:extLst>
          </p:cNvPr>
          <p:cNvSpPr>
            <a:spLocks noGrp="1"/>
          </p:cNvSpPr>
          <p:nvPr>
            <p:ph type="dt" sz="half" idx="10"/>
          </p:nvPr>
        </p:nvSpPr>
        <p:spPr/>
        <p:txBody>
          <a:bodyPr/>
          <a:lstStyle/>
          <a:p>
            <a:fld id="{3D8D15F2-D6D9-4497-89C1-890687A29008}" type="datetimeFigureOut">
              <a:rPr lang="en-US" smtClean="0"/>
              <a:t>3/11/2025</a:t>
            </a:fld>
            <a:endParaRPr lang="en-US"/>
          </a:p>
        </p:txBody>
      </p:sp>
      <p:sp>
        <p:nvSpPr>
          <p:cNvPr id="8" name="Footer Placeholder 7">
            <a:extLst>
              <a:ext uri="{FF2B5EF4-FFF2-40B4-BE49-F238E27FC236}">
                <a16:creationId xmlns:a16="http://schemas.microsoft.com/office/drawing/2014/main" id="{B8183B8A-C313-4C8D-A87F-5971D447A4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F06BF7-5260-4BE1-AACC-22CAA6576130}"/>
              </a:ext>
            </a:extLst>
          </p:cNvPr>
          <p:cNvSpPr>
            <a:spLocks noGrp="1"/>
          </p:cNvSpPr>
          <p:nvPr>
            <p:ph type="sldNum" sz="quarter" idx="12"/>
          </p:nvPr>
        </p:nvSpPr>
        <p:spPr/>
        <p:txBody>
          <a:bodyPr/>
          <a:lstStyle/>
          <a:p>
            <a:fld id="{73C01604-C2DC-40F7-B600-772B2F893D98}" type="slidenum">
              <a:rPr lang="en-US" smtClean="0"/>
              <a:t>‹#›</a:t>
            </a:fld>
            <a:endParaRPr lang="en-US"/>
          </a:p>
        </p:txBody>
      </p:sp>
    </p:spTree>
    <p:extLst>
      <p:ext uri="{BB962C8B-B14F-4D97-AF65-F5344CB8AC3E}">
        <p14:creationId xmlns:p14="http://schemas.microsoft.com/office/powerpoint/2010/main" val="627936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C7529-E534-49DA-AB59-50E87AF4F3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7DF673-402F-43A9-B166-4EF8DB76810E}"/>
              </a:ext>
            </a:extLst>
          </p:cNvPr>
          <p:cNvSpPr>
            <a:spLocks noGrp="1"/>
          </p:cNvSpPr>
          <p:nvPr>
            <p:ph type="dt" sz="half" idx="10"/>
          </p:nvPr>
        </p:nvSpPr>
        <p:spPr/>
        <p:txBody>
          <a:bodyPr/>
          <a:lstStyle/>
          <a:p>
            <a:fld id="{3D8D15F2-D6D9-4497-89C1-890687A29008}" type="datetimeFigureOut">
              <a:rPr lang="en-US" smtClean="0"/>
              <a:t>3/11/2025</a:t>
            </a:fld>
            <a:endParaRPr lang="en-US"/>
          </a:p>
        </p:txBody>
      </p:sp>
      <p:sp>
        <p:nvSpPr>
          <p:cNvPr id="4" name="Footer Placeholder 3">
            <a:extLst>
              <a:ext uri="{FF2B5EF4-FFF2-40B4-BE49-F238E27FC236}">
                <a16:creationId xmlns:a16="http://schemas.microsoft.com/office/drawing/2014/main" id="{2417F50F-CF36-4784-9643-6A3E5118326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AB6A02-FEE7-47FF-9BE8-FAB62857EA55}"/>
              </a:ext>
            </a:extLst>
          </p:cNvPr>
          <p:cNvSpPr>
            <a:spLocks noGrp="1"/>
          </p:cNvSpPr>
          <p:nvPr>
            <p:ph type="sldNum" sz="quarter" idx="12"/>
          </p:nvPr>
        </p:nvSpPr>
        <p:spPr/>
        <p:txBody>
          <a:bodyPr/>
          <a:lstStyle/>
          <a:p>
            <a:fld id="{73C01604-C2DC-40F7-B600-772B2F893D98}" type="slidenum">
              <a:rPr lang="en-US" smtClean="0"/>
              <a:t>‹#›</a:t>
            </a:fld>
            <a:endParaRPr lang="en-US"/>
          </a:p>
        </p:txBody>
      </p:sp>
    </p:spTree>
    <p:extLst>
      <p:ext uri="{BB962C8B-B14F-4D97-AF65-F5344CB8AC3E}">
        <p14:creationId xmlns:p14="http://schemas.microsoft.com/office/powerpoint/2010/main" val="1534908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0C47AF-F6BA-494D-BAF2-7F43D7DD3B41}"/>
              </a:ext>
            </a:extLst>
          </p:cNvPr>
          <p:cNvSpPr>
            <a:spLocks noGrp="1"/>
          </p:cNvSpPr>
          <p:nvPr>
            <p:ph type="dt" sz="half" idx="10"/>
          </p:nvPr>
        </p:nvSpPr>
        <p:spPr/>
        <p:txBody>
          <a:bodyPr/>
          <a:lstStyle/>
          <a:p>
            <a:fld id="{3D8D15F2-D6D9-4497-89C1-890687A29008}" type="datetimeFigureOut">
              <a:rPr lang="en-US" smtClean="0"/>
              <a:t>3/11/2025</a:t>
            </a:fld>
            <a:endParaRPr lang="en-US"/>
          </a:p>
        </p:txBody>
      </p:sp>
      <p:sp>
        <p:nvSpPr>
          <p:cNvPr id="3" name="Footer Placeholder 2">
            <a:extLst>
              <a:ext uri="{FF2B5EF4-FFF2-40B4-BE49-F238E27FC236}">
                <a16:creationId xmlns:a16="http://schemas.microsoft.com/office/drawing/2014/main" id="{68844A48-3ED1-406C-9AC7-45F7361F61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24A77E-A2BE-4C86-82B4-1DE68743B210}"/>
              </a:ext>
            </a:extLst>
          </p:cNvPr>
          <p:cNvSpPr>
            <a:spLocks noGrp="1"/>
          </p:cNvSpPr>
          <p:nvPr>
            <p:ph type="sldNum" sz="quarter" idx="12"/>
          </p:nvPr>
        </p:nvSpPr>
        <p:spPr/>
        <p:txBody>
          <a:bodyPr/>
          <a:lstStyle/>
          <a:p>
            <a:fld id="{73C01604-C2DC-40F7-B600-772B2F893D98}" type="slidenum">
              <a:rPr lang="en-US" smtClean="0"/>
              <a:t>‹#›</a:t>
            </a:fld>
            <a:endParaRPr lang="en-US"/>
          </a:p>
        </p:txBody>
      </p:sp>
    </p:spTree>
    <p:extLst>
      <p:ext uri="{BB962C8B-B14F-4D97-AF65-F5344CB8AC3E}">
        <p14:creationId xmlns:p14="http://schemas.microsoft.com/office/powerpoint/2010/main" val="166453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40DD6-C880-4A8C-A441-6DF3872375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F5DC8D-6431-44E3-A2DB-B8A2A6AA5A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FBED8B-2B86-4627-9C8F-795E3718B6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2619D57-E53E-4111-818F-C9DCFE7B54E8}"/>
              </a:ext>
            </a:extLst>
          </p:cNvPr>
          <p:cNvSpPr>
            <a:spLocks noGrp="1"/>
          </p:cNvSpPr>
          <p:nvPr>
            <p:ph type="dt" sz="half" idx="10"/>
          </p:nvPr>
        </p:nvSpPr>
        <p:spPr/>
        <p:txBody>
          <a:bodyPr/>
          <a:lstStyle/>
          <a:p>
            <a:fld id="{3D8D15F2-D6D9-4497-89C1-890687A29008}" type="datetimeFigureOut">
              <a:rPr lang="en-US" smtClean="0"/>
              <a:t>3/11/2025</a:t>
            </a:fld>
            <a:endParaRPr lang="en-US"/>
          </a:p>
        </p:txBody>
      </p:sp>
      <p:sp>
        <p:nvSpPr>
          <p:cNvPr id="6" name="Footer Placeholder 5">
            <a:extLst>
              <a:ext uri="{FF2B5EF4-FFF2-40B4-BE49-F238E27FC236}">
                <a16:creationId xmlns:a16="http://schemas.microsoft.com/office/drawing/2014/main" id="{DE281266-A442-4E98-A41A-3D34091FDA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D04B6C-72BC-4508-87FC-9F42486D0332}"/>
              </a:ext>
            </a:extLst>
          </p:cNvPr>
          <p:cNvSpPr>
            <a:spLocks noGrp="1"/>
          </p:cNvSpPr>
          <p:nvPr>
            <p:ph type="sldNum" sz="quarter" idx="12"/>
          </p:nvPr>
        </p:nvSpPr>
        <p:spPr/>
        <p:txBody>
          <a:bodyPr/>
          <a:lstStyle/>
          <a:p>
            <a:fld id="{73C01604-C2DC-40F7-B600-772B2F893D98}" type="slidenum">
              <a:rPr lang="en-US" smtClean="0"/>
              <a:t>‹#›</a:t>
            </a:fld>
            <a:endParaRPr lang="en-US"/>
          </a:p>
        </p:txBody>
      </p:sp>
    </p:spTree>
    <p:extLst>
      <p:ext uri="{BB962C8B-B14F-4D97-AF65-F5344CB8AC3E}">
        <p14:creationId xmlns:p14="http://schemas.microsoft.com/office/powerpoint/2010/main" val="1635745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5C206-0289-4CE7-9E82-C88BC84B72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1ECD6D-CDA1-4FEF-95AE-64D2F65433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327DE1C-BA8C-4295-B03F-DCD3E843B7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8C00FFE-7E74-477C-8A10-5AB1EE08C2AB}"/>
              </a:ext>
            </a:extLst>
          </p:cNvPr>
          <p:cNvSpPr>
            <a:spLocks noGrp="1"/>
          </p:cNvSpPr>
          <p:nvPr>
            <p:ph type="dt" sz="half" idx="10"/>
          </p:nvPr>
        </p:nvSpPr>
        <p:spPr/>
        <p:txBody>
          <a:bodyPr/>
          <a:lstStyle/>
          <a:p>
            <a:fld id="{3D8D15F2-D6D9-4497-89C1-890687A29008}" type="datetimeFigureOut">
              <a:rPr lang="en-US" smtClean="0"/>
              <a:t>3/11/2025</a:t>
            </a:fld>
            <a:endParaRPr lang="en-US"/>
          </a:p>
        </p:txBody>
      </p:sp>
      <p:sp>
        <p:nvSpPr>
          <p:cNvPr id="6" name="Footer Placeholder 5">
            <a:extLst>
              <a:ext uri="{FF2B5EF4-FFF2-40B4-BE49-F238E27FC236}">
                <a16:creationId xmlns:a16="http://schemas.microsoft.com/office/drawing/2014/main" id="{83FD9839-55B5-440A-A263-DD857EC159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B3ACE9-E702-41F2-B4DE-B1C1539F9D48}"/>
              </a:ext>
            </a:extLst>
          </p:cNvPr>
          <p:cNvSpPr>
            <a:spLocks noGrp="1"/>
          </p:cNvSpPr>
          <p:nvPr>
            <p:ph type="sldNum" sz="quarter" idx="12"/>
          </p:nvPr>
        </p:nvSpPr>
        <p:spPr/>
        <p:txBody>
          <a:bodyPr/>
          <a:lstStyle/>
          <a:p>
            <a:fld id="{73C01604-C2DC-40F7-B600-772B2F893D98}" type="slidenum">
              <a:rPr lang="en-US" smtClean="0"/>
              <a:t>‹#›</a:t>
            </a:fld>
            <a:endParaRPr lang="en-US"/>
          </a:p>
        </p:txBody>
      </p:sp>
    </p:spTree>
    <p:extLst>
      <p:ext uri="{BB962C8B-B14F-4D97-AF65-F5344CB8AC3E}">
        <p14:creationId xmlns:p14="http://schemas.microsoft.com/office/powerpoint/2010/main" val="1628258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735624-4C4F-4907-B754-9BE5850930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AF270A-CA90-4984-B8D8-ACBA6AE0C5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3A82B5-4A45-4E7F-B66E-1B7EF1F6C9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8D15F2-D6D9-4497-89C1-890687A29008}" type="datetimeFigureOut">
              <a:rPr lang="en-US" smtClean="0"/>
              <a:t>3/11/2025</a:t>
            </a:fld>
            <a:endParaRPr lang="en-US"/>
          </a:p>
        </p:txBody>
      </p:sp>
      <p:sp>
        <p:nvSpPr>
          <p:cNvPr id="5" name="Footer Placeholder 4">
            <a:extLst>
              <a:ext uri="{FF2B5EF4-FFF2-40B4-BE49-F238E27FC236}">
                <a16:creationId xmlns:a16="http://schemas.microsoft.com/office/drawing/2014/main" id="{AB5A5561-7AAD-4779-8B3E-34639C7915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42552EF-249E-4BA9-B285-288AAC210B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C01604-C2DC-40F7-B600-772B2F893D98}" type="slidenum">
              <a:rPr lang="en-US" smtClean="0"/>
              <a:t>‹#›</a:t>
            </a:fld>
            <a:endParaRPr lang="en-US"/>
          </a:p>
        </p:txBody>
      </p:sp>
    </p:spTree>
    <p:extLst>
      <p:ext uri="{BB962C8B-B14F-4D97-AF65-F5344CB8AC3E}">
        <p14:creationId xmlns:p14="http://schemas.microsoft.com/office/powerpoint/2010/main" val="6057371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124762-DCC6-424E-A683-2EAF05B34269}"/>
              </a:ext>
            </a:extLst>
          </p:cNvPr>
          <p:cNvSpPr>
            <a:spLocks noGrp="1"/>
          </p:cNvSpPr>
          <p:nvPr>
            <p:ph idx="1"/>
          </p:nvPr>
        </p:nvSpPr>
        <p:spPr>
          <a:xfrm>
            <a:off x="615778" y="334577"/>
            <a:ext cx="10515600" cy="2548666"/>
          </a:xfrm>
        </p:spPr>
        <p:txBody>
          <a:bodyPr>
            <a:normAutofit/>
          </a:bodyPr>
          <a:lstStyle/>
          <a:p>
            <a:r>
              <a:rPr lang="en-US" sz="2400" dirty="0"/>
              <a:t> A “flow record” is simply a summary of information about a flow, which typically includes the source and destination IP address, ports, date and time, and the amount of data transmitted.</a:t>
            </a:r>
          </a:p>
          <a:p>
            <a:r>
              <a:rPr lang="en-US" sz="2400" dirty="0"/>
              <a:t>A “sensor” is what we commonly call the device that is used to monitor the flows of traffic on any given segment and extract critical bits of information in a flow record. Network equipment rarely includes much disk space for storing logs of any type, including network flow data</a:t>
            </a:r>
          </a:p>
        </p:txBody>
      </p:sp>
      <p:sp>
        <p:nvSpPr>
          <p:cNvPr id="4" name="TextBox 3">
            <a:extLst>
              <a:ext uri="{FF2B5EF4-FFF2-40B4-BE49-F238E27FC236}">
                <a16:creationId xmlns:a16="http://schemas.microsoft.com/office/drawing/2014/main" id="{CC7D7A56-6CAE-4736-9982-FCFC5357ECAC}"/>
              </a:ext>
            </a:extLst>
          </p:cNvPr>
          <p:cNvSpPr txBox="1"/>
          <p:nvPr/>
        </p:nvSpPr>
        <p:spPr>
          <a:xfrm>
            <a:off x="667265" y="3270422"/>
            <a:ext cx="10503243" cy="2862322"/>
          </a:xfrm>
          <a:prstGeom prst="rect">
            <a:avLst/>
          </a:prstGeom>
          <a:noFill/>
        </p:spPr>
        <p:txBody>
          <a:bodyPr wrap="square" rtlCol="0">
            <a:spAutoFit/>
          </a:bodyPr>
          <a:lstStyle/>
          <a:p>
            <a:r>
              <a:rPr lang="en-US" dirty="0"/>
              <a:t>Flow Record Processing System Flow record processing systems include the following components: </a:t>
            </a:r>
          </a:p>
          <a:p>
            <a:endParaRPr lang="en-US" dirty="0"/>
          </a:p>
          <a:p>
            <a:r>
              <a:rPr lang="en-US" dirty="0"/>
              <a:t>• Sensor—The device that is used to monitor the flows of traffic on any given segment and extract important bits of information to a flow record. </a:t>
            </a:r>
          </a:p>
          <a:p>
            <a:r>
              <a:rPr lang="en-US" dirty="0"/>
              <a:t>• Collector—A server (or multiple servers) configured to listen on the network for flow record data and store it to a hard drive. </a:t>
            </a:r>
          </a:p>
          <a:p>
            <a:r>
              <a:rPr lang="en-US" dirty="0"/>
              <a:t>• Aggregator—When multiple collectors are used, the data is typically aggregated on a central server for analysis. </a:t>
            </a:r>
          </a:p>
          <a:p>
            <a:r>
              <a:rPr lang="en-US" dirty="0"/>
              <a:t>• Analysis—Once the flow record data has been exported and stored, it can be analyzed using a wide variety of commercial, open-source, and homegrown tools</a:t>
            </a:r>
          </a:p>
        </p:txBody>
      </p:sp>
    </p:spTree>
    <p:extLst>
      <p:ext uri="{BB962C8B-B14F-4D97-AF65-F5344CB8AC3E}">
        <p14:creationId xmlns:p14="http://schemas.microsoft.com/office/powerpoint/2010/main" val="2154819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92A930-FA3D-4BBD-B7E8-AC6A8AD18EE3}"/>
              </a:ext>
            </a:extLst>
          </p:cNvPr>
          <p:cNvSpPr>
            <a:spLocks noGrp="1"/>
          </p:cNvSpPr>
          <p:nvPr>
            <p:ph idx="1"/>
          </p:nvPr>
        </p:nvSpPr>
        <p:spPr>
          <a:xfrm>
            <a:off x="838200" y="469556"/>
            <a:ext cx="10515600" cy="6145427"/>
          </a:xfrm>
        </p:spPr>
        <p:txBody>
          <a:bodyPr>
            <a:normAutofit/>
          </a:bodyPr>
          <a:lstStyle/>
          <a:p>
            <a:r>
              <a:rPr lang="en-US" sz="2000" dirty="0"/>
              <a:t>Flow analysis Techniques </a:t>
            </a:r>
          </a:p>
          <a:p>
            <a:r>
              <a:rPr lang="en-US" sz="2000" dirty="0"/>
              <a:t>(a) Filtering is a general term for narrowing down a large pool of evidence to a subset—or groups of subsets—that are of interest. This is a fundamental technique in nearly every investigation that involves flow record data, since normally investigators are provided with far more flow record data than is relevant for the case at hand and must select only small percentages for detailed analysis and presentation. </a:t>
            </a:r>
          </a:p>
          <a:p>
            <a:r>
              <a:rPr lang="en-US" sz="2000" dirty="0"/>
              <a:t>(b) Baselining Using flow record data, network administrators can build a profile of “normal” network activity. Forensic investigators can compare flow record traffic to the baseline profile in order to identify anomalies.</a:t>
            </a:r>
          </a:p>
          <a:p>
            <a:r>
              <a:rPr lang="en-US" sz="2000" dirty="0"/>
              <a:t> (c) ‘‘Dirty Values’’ A common strategy in digital forensics of all types is to compile a list of suspicious keywords or other values to use when searching for evidence relevant to a case. For flow record data specifically, “dirty values” might include IP addresses, ports, or protocols. </a:t>
            </a:r>
          </a:p>
          <a:p>
            <a:r>
              <a:rPr lang="en-US" sz="2000" dirty="0"/>
              <a:t>(d) Activity Pattern Matching </a:t>
            </a:r>
          </a:p>
          <a:p>
            <a:pPr marL="0" indent="0">
              <a:buNone/>
            </a:pPr>
            <a:r>
              <a:rPr lang="en-US" sz="2000" dirty="0"/>
              <a:t>Every activity leaves a fingerprint on the network. Simple patterns, such as large unidirectional volumes of traffic flow, can indicate specific activities that may be suspicious given the context (such as the presence of a high-volume, Internet-accessible file server on a subnet that should only contain company workstations). More complex patterns may match the behaviors of known worms or viruses. A trained investigator can pick out suspicious activity that manifests as complex and subtle variations in flow record evidence</a:t>
            </a:r>
          </a:p>
        </p:txBody>
      </p:sp>
    </p:spTree>
    <p:extLst>
      <p:ext uri="{BB962C8B-B14F-4D97-AF65-F5344CB8AC3E}">
        <p14:creationId xmlns:p14="http://schemas.microsoft.com/office/powerpoint/2010/main" val="1271374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825A84-2544-44FD-8FE3-D54A4E8F4E1F}"/>
              </a:ext>
            </a:extLst>
          </p:cNvPr>
          <p:cNvSpPr>
            <a:spLocks noGrp="1"/>
          </p:cNvSpPr>
          <p:nvPr>
            <p:ph idx="1"/>
          </p:nvPr>
        </p:nvSpPr>
        <p:spPr>
          <a:xfrm>
            <a:off x="515984" y="528047"/>
            <a:ext cx="5580016" cy="3922034"/>
          </a:xfrm>
        </p:spPr>
        <p:txBody>
          <a:bodyPr numCol="1">
            <a:normAutofit/>
          </a:bodyPr>
          <a:lstStyle/>
          <a:p>
            <a:r>
              <a:rPr lang="en-US" sz="2000" b="1" dirty="0"/>
              <a:t>What is a Router?</a:t>
            </a:r>
          </a:p>
          <a:p>
            <a:pPr marL="0" indent="0">
              <a:buNone/>
            </a:pPr>
            <a:r>
              <a:rPr lang="en-US" sz="2000" dirty="0"/>
              <a:t>A router is a network device that serves two primary functions: </a:t>
            </a:r>
          </a:p>
          <a:p>
            <a:pPr marL="457200" indent="-457200">
              <a:buAutoNum type="arabicParenBoth"/>
            </a:pPr>
            <a:r>
              <a:rPr lang="en-US" sz="2000" dirty="0"/>
              <a:t>it connects multiple computers, phones, tablets, or other devices to form a managed local area network, and </a:t>
            </a:r>
          </a:p>
          <a:p>
            <a:pPr marL="457200" indent="-457200">
              <a:buAutoNum type="arabicParenBoth"/>
            </a:pPr>
            <a:r>
              <a:rPr lang="en-US" sz="2000" dirty="0"/>
              <a:t>(2) it provides Internet access to all of the compatible devices that are connected to the router.</a:t>
            </a:r>
          </a:p>
          <a:p>
            <a:pPr marL="0" indent="0">
              <a:buNone/>
            </a:pPr>
            <a:r>
              <a:rPr lang="en-US" sz="2000" dirty="0"/>
              <a:t>A local area network (LAN) can be set up by simply deploying a router and connecting one or several devices</a:t>
            </a:r>
          </a:p>
        </p:txBody>
      </p:sp>
      <p:sp>
        <p:nvSpPr>
          <p:cNvPr id="5" name="Content Placeholder 2">
            <a:extLst>
              <a:ext uri="{FF2B5EF4-FFF2-40B4-BE49-F238E27FC236}">
                <a16:creationId xmlns:a16="http://schemas.microsoft.com/office/drawing/2014/main" id="{1B9CB280-C382-4D96-BDDE-93D50E119DCE}"/>
              </a:ext>
            </a:extLst>
          </p:cNvPr>
          <p:cNvSpPr txBox="1">
            <a:spLocks/>
          </p:cNvSpPr>
          <p:nvPr/>
        </p:nvSpPr>
        <p:spPr>
          <a:xfrm>
            <a:off x="6095999" y="528046"/>
            <a:ext cx="5442857" cy="3922033"/>
          </a:xfrm>
          <a:prstGeom prst="rect">
            <a:avLst/>
          </a:prstGeom>
        </p:spPr>
        <p:txBody>
          <a:bodyPr vert="horz" lIns="91440" tIns="45720" rIns="91440" bIns="45720" numCol="1"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t>What is an Access Point?</a:t>
            </a:r>
          </a:p>
          <a:p>
            <a:pPr marL="0" indent="0">
              <a:buNone/>
            </a:pPr>
            <a:r>
              <a:rPr lang="en-US" sz="2000" dirty="0"/>
              <a:t> An access point is a wireless network device that acts as a portal for devices to connect to a local area network. </a:t>
            </a:r>
          </a:p>
          <a:p>
            <a:pPr marL="0" indent="0">
              <a:buNone/>
            </a:pPr>
            <a:r>
              <a:rPr lang="en-US" sz="2000" dirty="0"/>
              <a:t>Access points are used for extending the wireless coverage of an existing network and for increasing the number of users that can connect to it.</a:t>
            </a:r>
            <a:br>
              <a:rPr lang="en-US" sz="2000" dirty="0"/>
            </a:br>
            <a:r>
              <a:rPr lang="en-US" sz="2000" dirty="0"/>
              <a:t>A high-speed Ethernet cable runs from a router to an access point, which transforms the wired signal into a wireless one. Wireless connectivity is typically the only available option for access points, establishing links with end-devices using Wi-Fi.</a:t>
            </a:r>
          </a:p>
        </p:txBody>
      </p:sp>
      <p:sp>
        <p:nvSpPr>
          <p:cNvPr id="6" name="TextBox 5">
            <a:extLst>
              <a:ext uri="{FF2B5EF4-FFF2-40B4-BE49-F238E27FC236}">
                <a16:creationId xmlns:a16="http://schemas.microsoft.com/office/drawing/2014/main" id="{F4244051-0F9E-429A-99A2-2B8B0E4A6AD3}"/>
              </a:ext>
            </a:extLst>
          </p:cNvPr>
          <p:cNvSpPr txBox="1"/>
          <p:nvPr/>
        </p:nvSpPr>
        <p:spPr>
          <a:xfrm>
            <a:off x="182880" y="4450080"/>
            <a:ext cx="11678193" cy="2308324"/>
          </a:xfrm>
          <a:prstGeom prst="rect">
            <a:avLst/>
          </a:prstGeom>
          <a:noFill/>
        </p:spPr>
        <p:txBody>
          <a:bodyPr wrap="square" rtlCol="0">
            <a:spAutoFit/>
          </a:bodyPr>
          <a:lstStyle/>
          <a:p>
            <a:r>
              <a:rPr lang="en-US" b="1" dirty="0"/>
              <a:t>Main Differences.</a:t>
            </a:r>
            <a:r>
              <a:rPr lang="en-US" dirty="0"/>
              <a:t> The router acts as a hub that sets up a local area network and manages all of the devices and communication in it.</a:t>
            </a:r>
          </a:p>
          <a:p>
            <a:r>
              <a:rPr lang="en-US" dirty="0"/>
              <a:t>An access point, on the other hand, is a sub-device within the local area network that provides another location for devices to connect from and enables more devices to be on the network.</a:t>
            </a:r>
            <a:br>
              <a:rPr lang="en-US" dirty="0"/>
            </a:br>
            <a:r>
              <a:rPr lang="en-US" dirty="0"/>
              <a:t>Wireless routers can function as access points, but not all access points can work as routers. </a:t>
            </a:r>
          </a:p>
          <a:p>
            <a:r>
              <a:rPr lang="en-US" dirty="0"/>
              <a:t>While routers manage local area networks, communicate with outside network systems, acquire, distribute, and dispatch data in multiple directions, establish a point of connectivity, and ensure security, access points typically only provide access to the router’s established network.</a:t>
            </a:r>
          </a:p>
        </p:txBody>
      </p:sp>
    </p:spTree>
    <p:extLst>
      <p:ext uri="{BB962C8B-B14F-4D97-AF65-F5344CB8AC3E}">
        <p14:creationId xmlns:p14="http://schemas.microsoft.com/office/powerpoint/2010/main" val="3454953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0000"/>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8F506-9C27-4F28-A805-14066CAA454F}"/>
              </a:ext>
            </a:extLst>
          </p:cNvPr>
          <p:cNvSpPr>
            <a:spLocks noGrp="1"/>
          </p:cNvSpPr>
          <p:nvPr>
            <p:ph type="title"/>
          </p:nvPr>
        </p:nvSpPr>
        <p:spPr>
          <a:xfrm>
            <a:off x="899160" y="375896"/>
            <a:ext cx="5597434" cy="796586"/>
          </a:xfrm>
        </p:spPr>
        <p:txBody>
          <a:bodyPr>
            <a:noAutofit/>
          </a:bodyPr>
          <a:lstStyle/>
          <a:p>
            <a:r>
              <a:rPr lang="en-US" sz="3200" dirty="0"/>
              <a:t>What is a wireless access point?</a:t>
            </a:r>
          </a:p>
        </p:txBody>
      </p:sp>
      <p:sp>
        <p:nvSpPr>
          <p:cNvPr id="3" name="Content Placeholder 2">
            <a:extLst>
              <a:ext uri="{FF2B5EF4-FFF2-40B4-BE49-F238E27FC236}">
                <a16:creationId xmlns:a16="http://schemas.microsoft.com/office/drawing/2014/main" id="{CEAB3C7E-71CB-482A-94A9-BAFE43A70320}"/>
              </a:ext>
            </a:extLst>
          </p:cNvPr>
          <p:cNvSpPr>
            <a:spLocks noGrp="1"/>
          </p:cNvSpPr>
          <p:nvPr>
            <p:ph idx="1"/>
          </p:nvPr>
        </p:nvSpPr>
        <p:spPr>
          <a:xfrm>
            <a:off x="838200" y="1242154"/>
            <a:ext cx="10515600" cy="2084524"/>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US" sz="2000" dirty="0"/>
              <a:t>A wireless access point (WAP) is a networking device that allows wireless-capable devices to connect to a wired network. It is simpler and easier to install WAPs to connect all the computers or devices in your network than to use wires and cables.</a:t>
            </a:r>
          </a:p>
          <a:p>
            <a:pPr fontAlgn="base"/>
            <a:r>
              <a:rPr lang="en-US" sz="2000" dirty="0"/>
              <a:t>Why use a WAP to set up a wireless network?</a:t>
            </a:r>
          </a:p>
          <a:p>
            <a:pPr marL="0" indent="0" fontAlgn="base">
              <a:buNone/>
            </a:pPr>
            <a:r>
              <a:rPr lang="en-US" sz="2000" dirty="0"/>
              <a:t>Using a WAP lets you create a wireless network within your existing wired network, so you can accommodate wireless devices.</a:t>
            </a:r>
          </a:p>
          <a:p>
            <a:endParaRPr lang="en-US" sz="2000" dirty="0"/>
          </a:p>
        </p:txBody>
      </p:sp>
      <p:sp>
        <p:nvSpPr>
          <p:cNvPr id="4" name="TextBox 3">
            <a:extLst>
              <a:ext uri="{FF2B5EF4-FFF2-40B4-BE49-F238E27FC236}">
                <a16:creationId xmlns:a16="http://schemas.microsoft.com/office/drawing/2014/main" id="{EB02F0FE-37BD-4F18-B3EC-74F4BB1BDB68}"/>
              </a:ext>
            </a:extLst>
          </p:cNvPr>
          <p:cNvSpPr txBox="1"/>
          <p:nvPr/>
        </p:nvSpPr>
        <p:spPr>
          <a:xfrm>
            <a:off x="838200" y="3561806"/>
            <a:ext cx="10515600" cy="64633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t>Wireless access points contain both volatile and nonvolatile evidence, although due to their persistent storage capabilities tend to be very limited.</a:t>
            </a:r>
          </a:p>
        </p:txBody>
      </p:sp>
      <p:sp>
        <p:nvSpPr>
          <p:cNvPr id="5" name="Content Placeholder 2">
            <a:extLst>
              <a:ext uri="{FF2B5EF4-FFF2-40B4-BE49-F238E27FC236}">
                <a16:creationId xmlns:a16="http://schemas.microsoft.com/office/drawing/2014/main" id="{71361D82-3D6C-4313-B03C-A394B22A20A1}"/>
              </a:ext>
            </a:extLst>
          </p:cNvPr>
          <p:cNvSpPr txBox="1">
            <a:spLocks/>
          </p:cNvSpPr>
          <p:nvPr/>
        </p:nvSpPr>
        <p:spPr>
          <a:xfrm>
            <a:off x="899160" y="4443265"/>
            <a:ext cx="2580503"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Enterprise</a:t>
            </a:r>
          </a:p>
          <a:p>
            <a:r>
              <a:rPr lang="en-US"/>
              <a:t>Consumer </a:t>
            </a:r>
          </a:p>
          <a:p>
            <a:endParaRPr lang="en-US" dirty="0"/>
          </a:p>
        </p:txBody>
      </p:sp>
    </p:spTree>
    <p:extLst>
      <p:ext uri="{BB962C8B-B14F-4D97-AF65-F5344CB8AC3E}">
        <p14:creationId xmlns:p14="http://schemas.microsoft.com/office/powerpoint/2010/main" val="3801188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A6EC9-F3B2-4BA5-A215-B029D0A09437}"/>
              </a:ext>
            </a:extLst>
          </p:cNvPr>
          <p:cNvSpPr>
            <a:spLocks noGrp="1"/>
          </p:cNvSpPr>
          <p:nvPr>
            <p:ph type="title"/>
          </p:nvPr>
        </p:nvSpPr>
        <p:spPr/>
        <p:txBody>
          <a:bodyPr/>
          <a:lstStyle/>
          <a:p>
            <a:r>
              <a:rPr lang="en-US" dirty="0"/>
              <a:t>Types of evidence </a:t>
            </a:r>
          </a:p>
        </p:txBody>
      </p:sp>
      <p:sp>
        <p:nvSpPr>
          <p:cNvPr id="3" name="Content Placeholder 2">
            <a:extLst>
              <a:ext uri="{FF2B5EF4-FFF2-40B4-BE49-F238E27FC236}">
                <a16:creationId xmlns:a16="http://schemas.microsoft.com/office/drawing/2014/main" id="{40CF4748-E356-440F-B729-78E01B302FDC}"/>
              </a:ext>
            </a:extLst>
          </p:cNvPr>
          <p:cNvSpPr>
            <a:spLocks noGrp="1"/>
          </p:cNvSpPr>
          <p:nvPr>
            <p:ph idx="1"/>
          </p:nvPr>
        </p:nvSpPr>
        <p:spPr>
          <a:xfrm>
            <a:off x="838200" y="1627916"/>
            <a:ext cx="3923270" cy="4674029"/>
          </a:xfrm>
        </p:spPr>
        <p:txBody>
          <a:bodyPr>
            <a:normAutofit fontScale="47500" lnSpcReduction="20000"/>
          </a:bodyPr>
          <a:lstStyle/>
          <a:p>
            <a:pPr marL="0" indent="0">
              <a:buNone/>
            </a:pPr>
            <a:r>
              <a:rPr lang="en-US" b="1" dirty="0"/>
              <a:t>Volatile :</a:t>
            </a:r>
          </a:p>
          <a:p>
            <a:r>
              <a:rPr lang="en-US" dirty="0"/>
              <a:t>History of connections by MAC address</a:t>
            </a:r>
          </a:p>
          <a:p>
            <a:r>
              <a:rPr lang="en-US" dirty="0"/>
              <a:t> List of IPs associated with MACs</a:t>
            </a:r>
          </a:p>
          <a:p>
            <a:r>
              <a:rPr lang="en-US" dirty="0"/>
              <a:t>Historical logs of wireless events (access requests, key rotation, etc.)</a:t>
            </a:r>
          </a:p>
          <a:p>
            <a:r>
              <a:rPr lang="en-US" dirty="0"/>
              <a:t>History of client signal strength (can help identify geographic location)</a:t>
            </a:r>
          </a:p>
          <a:p>
            <a:r>
              <a:rPr lang="en-US" dirty="0"/>
              <a:t>Routing tables</a:t>
            </a:r>
          </a:p>
          <a:p>
            <a:r>
              <a:rPr lang="en-US" dirty="0"/>
              <a:t>Stored packets before they are forwarded</a:t>
            </a:r>
          </a:p>
          <a:p>
            <a:r>
              <a:rPr lang="en-US" dirty="0"/>
              <a:t>Packet counts and statistics</a:t>
            </a:r>
          </a:p>
          <a:p>
            <a:r>
              <a:rPr lang="en-US" dirty="0"/>
              <a:t>ARP table (MAC address to IP address mappings)</a:t>
            </a:r>
          </a:p>
          <a:p>
            <a:r>
              <a:rPr lang="en-US" dirty="0"/>
              <a:t>DHCP lease assignments</a:t>
            </a:r>
          </a:p>
          <a:p>
            <a:r>
              <a:rPr lang="en-US" dirty="0"/>
              <a:t>Access control lists</a:t>
            </a:r>
          </a:p>
          <a:p>
            <a:r>
              <a:rPr lang="en-US" dirty="0"/>
              <a:t>I/O memory</a:t>
            </a:r>
          </a:p>
          <a:p>
            <a:r>
              <a:rPr lang="en-US" dirty="0"/>
              <a:t>Running configuration</a:t>
            </a:r>
          </a:p>
          <a:p>
            <a:r>
              <a:rPr lang="en-US" dirty="0"/>
              <a:t>Processor memory</a:t>
            </a:r>
          </a:p>
          <a:p>
            <a:r>
              <a:rPr lang="en-US" dirty="0"/>
              <a:t>Flow data and related statistics</a:t>
            </a:r>
          </a:p>
        </p:txBody>
      </p:sp>
      <p:sp>
        <p:nvSpPr>
          <p:cNvPr id="4" name="TextBox 3">
            <a:extLst>
              <a:ext uri="{FF2B5EF4-FFF2-40B4-BE49-F238E27FC236}">
                <a16:creationId xmlns:a16="http://schemas.microsoft.com/office/drawing/2014/main" id="{57776DB2-8818-435E-AAD7-0A02BEB511AA}"/>
              </a:ext>
            </a:extLst>
          </p:cNvPr>
          <p:cNvSpPr txBox="1"/>
          <p:nvPr/>
        </p:nvSpPr>
        <p:spPr>
          <a:xfrm>
            <a:off x="5512143" y="1627916"/>
            <a:ext cx="5197046" cy="1077218"/>
          </a:xfrm>
          <a:prstGeom prst="rect">
            <a:avLst/>
          </a:prstGeom>
          <a:noFill/>
        </p:spPr>
        <p:txBody>
          <a:bodyPr wrap="square" rtlCol="0">
            <a:spAutoFit/>
          </a:bodyPr>
          <a:lstStyle/>
          <a:p>
            <a:r>
              <a:rPr lang="en-US" sz="1600" dirty="0"/>
              <a:t>The WAP operating system and startup configuration files are maintained in persistent storage by necessity. </a:t>
            </a:r>
          </a:p>
          <a:p>
            <a:r>
              <a:rPr lang="en-US" sz="1600" dirty="0"/>
              <a:t>Persistent evidence you may find on a WAP includes: </a:t>
            </a:r>
          </a:p>
          <a:p>
            <a:r>
              <a:rPr lang="en-US" sz="1600" dirty="0"/>
              <a:t>• </a:t>
            </a:r>
            <a:r>
              <a:rPr lang="en-US" sz="1400" dirty="0"/>
              <a:t>Operating system image • Boot loader • Startup configuration files</a:t>
            </a:r>
          </a:p>
        </p:txBody>
      </p:sp>
    </p:spTree>
    <p:extLst>
      <p:ext uri="{BB962C8B-B14F-4D97-AF65-F5344CB8AC3E}">
        <p14:creationId xmlns:p14="http://schemas.microsoft.com/office/powerpoint/2010/main" val="662603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A1953-ACED-4D91-800C-434E6AAB9988}"/>
              </a:ext>
            </a:extLst>
          </p:cNvPr>
          <p:cNvSpPr>
            <a:spLocks noGrp="1"/>
          </p:cNvSpPr>
          <p:nvPr>
            <p:ph type="title"/>
          </p:nvPr>
        </p:nvSpPr>
        <p:spPr>
          <a:xfrm>
            <a:off x="838200" y="365126"/>
            <a:ext cx="3503141" cy="606940"/>
          </a:xfrm>
        </p:spPr>
        <p:txBody>
          <a:bodyPr>
            <a:normAutofit/>
          </a:bodyPr>
          <a:lstStyle/>
          <a:p>
            <a:r>
              <a:rPr lang="en-US" sz="3200" dirty="0"/>
              <a:t>Common Attacks </a:t>
            </a:r>
          </a:p>
        </p:txBody>
      </p:sp>
      <p:sp>
        <p:nvSpPr>
          <p:cNvPr id="3" name="Content Placeholder 2">
            <a:extLst>
              <a:ext uri="{FF2B5EF4-FFF2-40B4-BE49-F238E27FC236}">
                <a16:creationId xmlns:a16="http://schemas.microsoft.com/office/drawing/2014/main" id="{3650210A-8F48-4DEC-A6B7-B385E278F221}"/>
              </a:ext>
            </a:extLst>
          </p:cNvPr>
          <p:cNvSpPr>
            <a:spLocks noGrp="1"/>
          </p:cNvSpPr>
          <p:nvPr>
            <p:ph idx="1"/>
          </p:nvPr>
        </p:nvSpPr>
        <p:spPr>
          <a:xfrm>
            <a:off x="838200" y="1100695"/>
            <a:ext cx="10515600" cy="4351338"/>
          </a:xfrm>
        </p:spPr>
        <p:txBody>
          <a:bodyPr/>
          <a:lstStyle/>
          <a:p>
            <a:r>
              <a:rPr lang="en-US" dirty="0"/>
              <a:t> Sniffing An attacker eavesdrops on the network</a:t>
            </a:r>
          </a:p>
          <a:p>
            <a:r>
              <a:rPr lang="en-US" dirty="0"/>
              <a:t>Rogue Wireless Access Points Unauthorized wireless devices that extend the local network, often for an end-user’s convenience</a:t>
            </a:r>
          </a:p>
          <a:p>
            <a:r>
              <a:rPr lang="en-US" dirty="0"/>
              <a:t> The Evil Twin Attack An attacker sets up a WAP with the same SSID as a legitimate WLAN </a:t>
            </a:r>
          </a:p>
          <a:p>
            <a:r>
              <a:rPr lang="en-US" dirty="0"/>
              <a:t>WEP Cracking An attacker attempts to recover the WEP encryption key to gain unauthorized access to a WEP-encrypted network</a:t>
            </a:r>
            <a:endParaRPr lang="en-US" b="1" dirty="0"/>
          </a:p>
        </p:txBody>
      </p:sp>
    </p:spTree>
    <p:extLst>
      <p:ext uri="{BB962C8B-B14F-4D97-AF65-F5344CB8AC3E}">
        <p14:creationId xmlns:p14="http://schemas.microsoft.com/office/powerpoint/2010/main" val="215030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9656B-638B-4DCC-B44D-1E19CA505C04}"/>
              </a:ext>
            </a:extLst>
          </p:cNvPr>
          <p:cNvSpPr>
            <a:spLocks noGrp="1"/>
          </p:cNvSpPr>
          <p:nvPr>
            <p:ph type="title"/>
          </p:nvPr>
        </p:nvSpPr>
        <p:spPr>
          <a:xfrm>
            <a:off x="838200" y="129360"/>
            <a:ext cx="10515600" cy="1325563"/>
          </a:xfrm>
        </p:spPr>
        <p:txBody>
          <a:bodyPr>
            <a:normAutofit/>
          </a:bodyPr>
          <a:lstStyle/>
          <a:p>
            <a:r>
              <a:rPr lang="en-US" sz="3200" dirty="0"/>
              <a:t>Wireless traffic capture and analysis</a:t>
            </a:r>
          </a:p>
        </p:txBody>
      </p:sp>
      <p:sp>
        <p:nvSpPr>
          <p:cNvPr id="3" name="Content Placeholder 2">
            <a:extLst>
              <a:ext uri="{FF2B5EF4-FFF2-40B4-BE49-F238E27FC236}">
                <a16:creationId xmlns:a16="http://schemas.microsoft.com/office/drawing/2014/main" id="{495EA0A1-4F2C-4963-BEA8-768FBAD027C6}"/>
              </a:ext>
            </a:extLst>
          </p:cNvPr>
          <p:cNvSpPr>
            <a:spLocks noGrp="1"/>
          </p:cNvSpPr>
          <p:nvPr>
            <p:ph idx="1"/>
          </p:nvPr>
        </p:nvSpPr>
        <p:spPr>
          <a:xfrm>
            <a:off x="838200" y="1150123"/>
            <a:ext cx="10159314" cy="1325563"/>
          </a:xfrm>
        </p:spPr>
        <p:txBody>
          <a:bodyPr/>
          <a:lstStyle/>
          <a:p>
            <a:r>
              <a:rPr lang="en-US" sz="2000" dirty="0"/>
              <a:t>Capturing and analyzing wireless traffic often provides valuable evidence in an investigation</a:t>
            </a:r>
          </a:p>
          <a:p>
            <a:r>
              <a:rPr lang="en-US" sz="1800" dirty="0"/>
              <a:t>Spectrum Analysis : A spectrum analyzer is a device that measures and displays </a:t>
            </a:r>
            <a:r>
              <a:rPr lang="en-US" sz="1800" u="sng" dirty="0"/>
              <a:t>signal</a:t>
            </a:r>
            <a:r>
              <a:rPr lang="en-US" sz="1800" dirty="0"/>
              <a:t> amplitude (strength) as it varies by </a:t>
            </a:r>
            <a:r>
              <a:rPr lang="en-US" sz="1800" u="sng" dirty="0"/>
              <a:t>frequency</a:t>
            </a:r>
            <a:r>
              <a:rPr lang="en-US" sz="1800" dirty="0"/>
              <a:t> within its frequency range (spectrum)</a:t>
            </a:r>
          </a:p>
          <a:p>
            <a:endParaRPr lang="en-US" sz="1800" dirty="0"/>
          </a:p>
        </p:txBody>
      </p:sp>
      <p:pic>
        <p:nvPicPr>
          <p:cNvPr id="1028" name="Picture 4" descr="Spectrum analyzer - Wikipedia">
            <a:extLst>
              <a:ext uri="{FF2B5EF4-FFF2-40B4-BE49-F238E27FC236}">
                <a16:creationId xmlns:a16="http://schemas.microsoft.com/office/drawing/2014/main" id="{73C8273E-F313-48AD-9177-C8FC359B19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0582" y="2596979"/>
            <a:ext cx="2884338" cy="166404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mazon.com: Rigol RSA3030E-TG - 3 GHz Real Time Spectrum Analyzer with  Tracking Generator : Industrial &amp;amp; Scientific">
            <a:extLst>
              <a:ext uri="{FF2B5EF4-FFF2-40B4-BE49-F238E27FC236}">
                <a16:creationId xmlns:a16="http://schemas.microsoft.com/office/drawing/2014/main" id="{1D70E2E5-7558-4612-9378-ADFE1C3DE9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3877" y="4687333"/>
            <a:ext cx="3051043" cy="174468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The VNA is back – Now it&amp;#39;s time to come up to speed | Tektronix">
            <a:extLst>
              <a:ext uri="{FF2B5EF4-FFF2-40B4-BE49-F238E27FC236}">
                <a16:creationId xmlns:a16="http://schemas.microsoft.com/office/drawing/2014/main" id="{59F6F942-6E38-4447-8E19-9BA7B49D51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080" y="2533136"/>
            <a:ext cx="7620000"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2061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2693</TotalTime>
  <Words>1136</Words>
  <Application>Microsoft Office PowerPoint</Application>
  <PresentationFormat>Widescreen</PresentationFormat>
  <Paragraphs>59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What is a wireless access point?</vt:lpstr>
      <vt:lpstr>Types of evidence </vt:lpstr>
      <vt:lpstr>Common Attacks </vt:lpstr>
      <vt:lpstr>Wireless traffic capture and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3</dc:title>
  <dc:creator>Nilesh</dc:creator>
  <cp:lastModifiedBy>Nilesh Panchal</cp:lastModifiedBy>
  <cp:revision>16</cp:revision>
  <dcterms:created xsi:type="dcterms:W3CDTF">2022-01-19T06:26:20Z</dcterms:created>
  <dcterms:modified xsi:type="dcterms:W3CDTF">2025-03-12T05:53:00Z</dcterms:modified>
</cp:coreProperties>
</file>