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50" r:id="rId5"/>
    <p:sldId id="531" r:id="rId6"/>
    <p:sldId id="533" r:id="rId7"/>
    <p:sldId id="549" r:id="rId8"/>
    <p:sldId id="548" r:id="rId9"/>
    <p:sldId id="534" r:id="rId10"/>
    <p:sldId id="551" r:id="rId11"/>
    <p:sldId id="543" r:id="rId12"/>
    <p:sldId id="537" r:id="rId13"/>
    <p:sldId id="553" r:id="rId14"/>
    <p:sldId id="538" r:id="rId15"/>
    <p:sldId id="55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680"/>
    <a:srgbClr val="0B3651"/>
    <a:srgbClr val="0F4A6F"/>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125547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AAB9F-5F10-32A9-E8FA-0631ABCC4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AF75E-DF12-EC3E-5606-AA6A38442EAD}"/>
              </a:ext>
            </a:extLst>
          </p:cNvPr>
          <p:cNvSpPr>
            <a:spLocks noGrp="1"/>
          </p:cNvSpPr>
          <p:nvPr>
            <p:ph type="ctrTitle"/>
          </p:nvPr>
        </p:nvSpPr>
        <p:spPr>
          <a:xfrm>
            <a:off x="1365885" y="1405890"/>
            <a:ext cx="9921240" cy="2023110"/>
          </a:xfrm>
        </p:spPr>
        <p:txBody>
          <a:bodyPr/>
          <a:lstStyle/>
          <a:p>
            <a:r>
              <a:rPr lang="en-US" sz="5400" dirty="0"/>
              <a:t>Weather app</a:t>
            </a:r>
            <a:br>
              <a:rPr lang="en-US" sz="5400" dirty="0"/>
            </a:br>
            <a:r>
              <a:rPr lang="en-US" sz="5400" dirty="0"/>
              <a:t>(Minor Project)</a:t>
            </a:r>
          </a:p>
        </p:txBody>
      </p:sp>
      <p:sp>
        <p:nvSpPr>
          <p:cNvPr id="3" name="Subtitle 2">
            <a:extLst>
              <a:ext uri="{FF2B5EF4-FFF2-40B4-BE49-F238E27FC236}">
                <a16:creationId xmlns:a16="http://schemas.microsoft.com/office/drawing/2014/main" id="{BB6A7ADC-F190-4235-65F9-C1E658095A1A}"/>
              </a:ext>
            </a:extLst>
          </p:cNvPr>
          <p:cNvSpPr>
            <a:spLocks noGrp="1"/>
          </p:cNvSpPr>
          <p:nvPr>
            <p:ph type="subTitle" idx="1"/>
          </p:nvPr>
        </p:nvSpPr>
        <p:spPr>
          <a:xfrm>
            <a:off x="1760220" y="4132706"/>
            <a:ext cx="8393430" cy="1220343"/>
          </a:xfrm>
        </p:spPr>
        <p:txBody>
          <a:bodyPr/>
          <a:lstStyle/>
          <a:p>
            <a:r>
              <a:rPr lang="en-US" sz="3600" b="1" dirty="0"/>
              <a:t>Submitted by: Disha</a:t>
            </a:r>
          </a:p>
          <a:p>
            <a:r>
              <a:rPr lang="en-US" sz="3600" b="1" dirty="0"/>
              <a:t>Submitted to: Mr. Vipin Kumar Rathi</a:t>
            </a:r>
          </a:p>
          <a:p>
            <a:endParaRPr lang="en-US" dirty="0"/>
          </a:p>
          <a:p>
            <a:r>
              <a:rPr lang="en-US" sz="3200" dirty="0"/>
              <a:t>Session = 2022-2026</a:t>
            </a:r>
          </a:p>
          <a:p>
            <a:endParaRPr lang="en-US" dirty="0"/>
          </a:p>
        </p:txBody>
      </p:sp>
      <p:grpSp>
        <p:nvGrpSpPr>
          <p:cNvPr id="5" name="Group 4">
            <a:extLst>
              <a:ext uri="{FF2B5EF4-FFF2-40B4-BE49-F238E27FC236}">
                <a16:creationId xmlns:a16="http://schemas.microsoft.com/office/drawing/2014/main" id="{4F4CC4F0-9739-0978-65B7-7ADEC7B41917}"/>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7" name="Freeform 4">
              <a:extLst>
                <a:ext uri="{FF2B5EF4-FFF2-40B4-BE49-F238E27FC236}">
                  <a16:creationId xmlns:a16="http://schemas.microsoft.com/office/drawing/2014/main" id="{3B546A32-7C4E-9D17-7B0D-643D7D64112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5">
              <a:extLst>
                <a:ext uri="{FF2B5EF4-FFF2-40B4-BE49-F238E27FC236}">
                  <a16:creationId xmlns:a16="http://schemas.microsoft.com/office/drawing/2014/main" id="{EF37E671-3A4E-9678-81FE-4ED0BD105EDC}"/>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17274DC-70C5-DB31-14D7-4F6A63E638C0}"/>
              </a:ext>
              <a:ext uri="{C183D7F6-B498-43B3-948B-1728B52AA6E4}">
                <adec:decorative xmlns:adec="http://schemas.microsoft.com/office/drawing/2017/decorative" val="1"/>
              </a:ext>
            </a:extLst>
          </p:cNvPr>
          <p:cNvGrpSpPr/>
          <p:nvPr/>
        </p:nvGrpSpPr>
        <p:grpSpPr>
          <a:xfrm>
            <a:off x="10481473" y="5646100"/>
            <a:ext cx="1512407" cy="938717"/>
            <a:chOff x="4779792" y="2384561"/>
            <a:chExt cx="3365480" cy="2088878"/>
          </a:xfrm>
          <a:solidFill>
            <a:schemeClr val="accent6">
              <a:alpha val="50231"/>
            </a:schemeClr>
          </a:solidFill>
        </p:grpSpPr>
        <p:sp>
          <p:nvSpPr>
            <p:cNvPr id="10" name="Freeform 4">
              <a:extLst>
                <a:ext uri="{FF2B5EF4-FFF2-40B4-BE49-F238E27FC236}">
                  <a16:creationId xmlns:a16="http://schemas.microsoft.com/office/drawing/2014/main" id="{3F426AF8-F254-FCC5-A1F7-61E4FDC09F1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866640B6-CF5E-58EC-CB74-34120ABF27F4}"/>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7443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FA94-C35C-4D5A-7EE7-8133A903AFBE}"/>
              </a:ext>
            </a:extLst>
          </p:cNvPr>
          <p:cNvSpPr>
            <a:spLocks noGrp="1"/>
          </p:cNvSpPr>
          <p:nvPr>
            <p:ph type="ctrTitle"/>
          </p:nvPr>
        </p:nvSpPr>
        <p:spPr>
          <a:xfrm>
            <a:off x="685800" y="247269"/>
            <a:ext cx="10953750" cy="1429131"/>
          </a:xfrm>
        </p:spPr>
        <p:txBody>
          <a:bodyPr/>
          <a:lstStyle/>
          <a:p>
            <a:r>
              <a:rPr lang="en-IN" dirty="0"/>
              <a:t>Problems faced during the process of development</a:t>
            </a:r>
          </a:p>
        </p:txBody>
      </p:sp>
      <p:sp>
        <p:nvSpPr>
          <p:cNvPr id="3" name="Subtitle 2">
            <a:extLst>
              <a:ext uri="{FF2B5EF4-FFF2-40B4-BE49-F238E27FC236}">
                <a16:creationId xmlns:a16="http://schemas.microsoft.com/office/drawing/2014/main" id="{5335DFFF-F5DE-DB91-9C49-341DBF4E1528}"/>
              </a:ext>
            </a:extLst>
          </p:cNvPr>
          <p:cNvSpPr>
            <a:spLocks noGrp="1"/>
          </p:cNvSpPr>
          <p:nvPr>
            <p:ph type="subTitle" idx="1"/>
          </p:nvPr>
        </p:nvSpPr>
        <p:spPr>
          <a:xfrm>
            <a:off x="1295400" y="2038349"/>
            <a:ext cx="9467850" cy="4419601"/>
          </a:xfrm>
        </p:spPr>
        <p:txBody>
          <a:bodyPr/>
          <a:lstStyle/>
          <a:p>
            <a:pPr algn="l"/>
            <a:r>
              <a:rPr lang="en-US" sz="1800" dirty="0">
                <a:latin typeface="Arial" panose="020B0604020202020204" pitchFamily="34" charset="0"/>
                <a:cs typeface="Arial" panose="020B0604020202020204" pitchFamily="34" charset="0"/>
              </a:rPr>
              <a:t>Developing a weather application or website can present a variety of challenges. These range from technical hurdles to design considerations and external dependencies. Here are some common problems faced during the development process:</a:t>
            </a:r>
          </a:p>
          <a:p>
            <a:pPr algn="l"/>
            <a:r>
              <a:rPr lang="en-IN" sz="1800" b="1" dirty="0"/>
              <a:t>Data Acquisition Challenges</a:t>
            </a:r>
            <a:r>
              <a:rPr lang="en-US" sz="1800" b="1" dirty="0"/>
              <a:t> :</a:t>
            </a:r>
            <a:endParaRPr lang="en-US" sz="1800" dirty="0"/>
          </a:p>
          <a:p>
            <a:pPr marL="342900" indent="-342900" algn="l">
              <a:buFont typeface="Arial" panose="020B0604020202020204" pitchFamily="34" charset="0"/>
              <a:buChar char="•"/>
            </a:pPr>
            <a:r>
              <a:rPr lang="en-US" sz="1800" dirty="0">
                <a:latin typeface="Aptos" panose="020B0004020202020204" pitchFamily="34" charset="0"/>
              </a:rPr>
              <a:t> Finding a weather data provider with high accuracy and reasonable costs.</a:t>
            </a:r>
          </a:p>
          <a:p>
            <a:pPr marL="342900" indent="-342900" algn="l">
              <a:buFont typeface="Arial" panose="020B0604020202020204" pitchFamily="34" charset="0"/>
              <a:buChar char="•"/>
            </a:pPr>
            <a:r>
              <a:rPr lang="en-US" sz="1800" dirty="0">
                <a:latin typeface="Aptos" panose="020B0004020202020204" pitchFamily="34" charset="0"/>
              </a:rPr>
              <a:t>Dealing with rate limits or restricted access to free API tiers.</a:t>
            </a:r>
          </a:p>
          <a:p>
            <a:pPr algn="l"/>
            <a:r>
              <a:rPr lang="en-US" sz="1800" b="1" dirty="0"/>
              <a:t>API Integration</a:t>
            </a:r>
            <a:r>
              <a:rPr lang="en-US" sz="1800" dirty="0"/>
              <a:t>:</a:t>
            </a:r>
          </a:p>
          <a:p>
            <a:pPr marL="342900" indent="-342900" algn="l">
              <a:buFont typeface="Arial" panose="020B0604020202020204" pitchFamily="34" charset="0"/>
              <a:buChar char="•"/>
            </a:pPr>
            <a:r>
              <a:rPr lang="en-US" sz="1800" dirty="0">
                <a:latin typeface="Aptos" panose="020B0004020202020204" pitchFamily="34" charset="0"/>
              </a:rPr>
              <a:t>Managing integration with APIs for smooth data flow and error handling in case of outages.</a:t>
            </a:r>
          </a:p>
          <a:p>
            <a:pPr marL="342900" indent="-342900" algn="l">
              <a:buFont typeface="Arial" panose="020B0604020202020204" pitchFamily="34" charset="0"/>
              <a:buChar char="•"/>
            </a:pPr>
            <a:r>
              <a:rPr lang="en-US" sz="1800" dirty="0">
                <a:latin typeface="Aptos" panose="020B0004020202020204" pitchFamily="34" charset="0"/>
              </a:rPr>
              <a:t>API Key Management which means Safeguarding API keys from unauthorized access or misuse.</a:t>
            </a:r>
          </a:p>
          <a:p>
            <a:pPr algn="l"/>
            <a:r>
              <a:rPr lang="en-US" sz="1800" b="1" dirty="0"/>
              <a:t>Data Visualization:</a:t>
            </a:r>
          </a:p>
          <a:p>
            <a:pPr marL="342900" indent="-342900" algn="l">
              <a:buFont typeface="Arial" panose="020B0604020202020204" pitchFamily="34" charset="0"/>
              <a:buChar char="•"/>
            </a:pPr>
            <a:r>
              <a:rPr lang="en-US" sz="1800" dirty="0">
                <a:latin typeface="Aptos" panose="020B0004020202020204" pitchFamily="34" charset="0"/>
              </a:rPr>
              <a:t>Representing complex data (like wind patterns or storm trajectories) in a user-friendly way.</a:t>
            </a:r>
          </a:p>
          <a:p>
            <a:pPr algn="l"/>
            <a:endParaRPr lang="en-US" dirty="0"/>
          </a:p>
          <a:p>
            <a:pPr marL="342900" indent="-342900" algn="l">
              <a:buFont typeface="Arial" panose="020B0604020202020204" pitchFamily="34" charset="0"/>
              <a:buChar char="•"/>
            </a:pPr>
            <a:endParaRPr lang="en-US" dirty="0"/>
          </a:p>
          <a:p>
            <a:pPr algn="l"/>
            <a:endParaRPr lang="en-US" dirty="0"/>
          </a:p>
          <a:p>
            <a:pPr algn="l"/>
            <a:endParaRPr lang="en-US" dirty="0"/>
          </a:p>
          <a:p>
            <a:pPr marL="457200" indent="-457200" algn="l">
              <a:buFont typeface="+mj-lt"/>
              <a:buAutoNum type="arabicPeriod"/>
            </a:pPr>
            <a:endParaRPr lang="en-IN" dirty="0"/>
          </a:p>
        </p:txBody>
      </p:sp>
      <p:grpSp>
        <p:nvGrpSpPr>
          <p:cNvPr id="4" name="Group 3">
            <a:extLst>
              <a:ext uri="{FF2B5EF4-FFF2-40B4-BE49-F238E27FC236}">
                <a16:creationId xmlns:a16="http://schemas.microsoft.com/office/drawing/2014/main" id="{0B295285-C3E1-130D-E628-EFF5AD865770}"/>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03894707-E79C-B7C7-C75C-A685BBACD81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264A5AE5-016F-2B41-D19F-12116BD810D2}"/>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B533417B-3FDB-3E3F-F8A5-EE65069682FE}"/>
              </a:ext>
              <a:ext uri="{C183D7F6-B498-43B3-948B-1728B52AA6E4}">
                <adec:decorative xmlns:adec="http://schemas.microsoft.com/office/drawing/2017/decorative" val="1"/>
              </a:ext>
            </a:extLst>
          </p:cNvPr>
          <p:cNvGrpSpPr/>
          <p:nvPr/>
        </p:nvGrpSpPr>
        <p:grpSpPr>
          <a:xfrm>
            <a:off x="10583504" y="57564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D61D3924-9D26-1481-C06B-F5DC978DEE78}"/>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91BED913-65A7-D300-A4EA-A988D7D1156A}"/>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40364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Future Improvements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a:xfrm>
            <a:off x="329184" y="1403845"/>
            <a:ext cx="521208" cy="310896"/>
          </a:xfrm>
        </p:spPr>
        <p:txBody>
          <a:bodyPr/>
          <a:lstStyle/>
          <a:p>
            <a:r>
              <a:rPr lang="en-US" dirty="0"/>
              <a:t>.</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Technology based</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2" y="2743200"/>
            <a:ext cx="3621024" cy="3447288"/>
          </a:xfrm>
        </p:spPr>
        <p:txBody>
          <a:bodyPr/>
          <a:lstStyle/>
          <a:p>
            <a:r>
              <a:rPr lang="en-US" b="1" dirty="0"/>
              <a:t>Django or Flask</a:t>
            </a:r>
            <a:r>
              <a:rPr lang="en-US" dirty="0"/>
              <a:t> (for web apps)</a:t>
            </a:r>
          </a:p>
          <a:p>
            <a:r>
              <a:rPr lang="en-IN" b="1" dirty="0" err="1"/>
              <a:t>Tkinter</a:t>
            </a:r>
            <a:r>
              <a:rPr lang="en-IN" dirty="0"/>
              <a:t> (for desktop apps)</a:t>
            </a:r>
            <a:endParaRPr lang="en-US" dirty="0"/>
          </a:p>
          <a:p>
            <a:r>
              <a:rPr lang="en-IN" b="1" dirty="0"/>
              <a:t>Kotlin/Java</a:t>
            </a:r>
            <a:r>
              <a:rPr lang="en-IN" dirty="0"/>
              <a:t> (for Android)</a:t>
            </a:r>
            <a:endParaRPr lang="en-US" dirty="0"/>
          </a:p>
          <a:p>
            <a:r>
              <a:rPr lang="en-IN" b="1" dirty="0"/>
              <a:t>Swift</a:t>
            </a:r>
            <a:r>
              <a:rPr lang="en-IN" dirty="0"/>
              <a:t> (for iOS)</a:t>
            </a:r>
            <a:endParaRPr lang="en-US" dirty="0"/>
          </a:p>
          <a:p>
            <a:r>
              <a:rPr lang="en-IN" b="1" dirty="0"/>
              <a:t>Flutter</a:t>
            </a:r>
            <a:r>
              <a:rPr lang="en-IN" dirty="0"/>
              <a:t> (Dart-based)</a:t>
            </a:r>
            <a:endParaRPr lang="en-US" dirty="0"/>
          </a:p>
          <a:p>
            <a:r>
              <a:rPr lang="en-IN" b="1" dirty="0"/>
              <a:t>Python or Ruby</a:t>
            </a:r>
          </a:p>
          <a:p>
            <a:r>
              <a:rPr lang="en-IN" b="1" dirty="0"/>
              <a:t>Rust</a:t>
            </a:r>
          </a:p>
          <a:p>
            <a:r>
              <a:rPr lang="en-IN" b="1" dirty="0"/>
              <a:t>Php</a:t>
            </a:r>
          </a:p>
          <a:p>
            <a:r>
              <a:rPr lang="en-IN" b="1" dirty="0"/>
              <a:t>Swing or JavaFX</a:t>
            </a:r>
          </a:p>
          <a:p>
            <a:endParaRPr lang="en-IN" dirty="0"/>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Performance based</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200"/>
            <a:ext cx="3621024" cy="3447288"/>
          </a:xfrm>
        </p:spPr>
        <p:txBody>
          <a:bodyPr/>
          <a:lstStyle/>
          <a:p>
            <a:r>
              <a:rPr lang="en-IN" b="1" dirty="0"/>
              <a:t>IoT Integration</a:t>
            </a:r>
          </a:p>
          <a:p>
            <a:r>
              <a:rPr lang="en-IN" b="1" dirty="0"/>
              <a:t>Blockchain for Data validation</a:t>
            </a:r>
          </a:p>
          <a:p>
            <a:r>
              <a:rPr lang="en-IN" b="1" dirty="0"/>
              <a:t>Voice integration</a:t>
            </a:r>
          </a:p>
          <a:p>
            <a:r>
              <a:rPr lang="en-IN" b="1" dirty="0"/>
              <a:t>3D visualizations</a:t>
            </a:r>
          </a:p>
          <a:p>
            <a:r>
              <a:rPr lang="en-US" b="1" dirty="0"/>
              <a:t>High-resolution, animated radar maps showing weather patterns.</a:t>
            </a:r>
          </a:p>
          <a:p>
            <a:r>
              <a:rPr lang="en-IN" b="1" dirty="0"/>
              <a:t>AI-Powered Predictions</a:t>
            </a:r>
          </a:p>
          <a:p>
            <a:r>
              <a:rPr lang="en-IN" b="1" dirty="0"/>
              <a:t>Heatmaps and Forecast Animations</a:t>
            </a:r>
          </a:p>
          <a:p>
            <a:r>
              <a:rPr lang="en-IN" b="1" dirty="0"/>
              <a:t>API Monetization</a:t>
            </a:r>
            <a:endParaRPr lang="en-US" b="1"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flipH="1">
            <a:off x="521208" y="1714741"/>
            <a:ext cx="137160" cy="45719"/>
          </a:xfrm>
        </p:spPr>
        <p:txBody>
          <a:bodyPr/>
          <a:lstStyle/>
          <a:p>
            <a:r>
              <a:rPr lang="en-US" dirty="0"/>
              <a:t>.</a:t>
            </a:r>
          </a:p>
        </p:txBody>
      </p:sp>
    </p:spTree>
    <p:extLst>
      <p:ext uri="{BB962C8B-B14F-4D97-AF65-F5344CB8AC3E}">
        <p14:creationId xmlns:p14="http://schemas.microsoft.com/office/powerpoint/2010/main" val="76521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0A3-0580-8729-E461-1594203FF96E}"/>
              </a:ext>
            </a:extLst>
          </p:cNvPr>
          <p:cNvSpPr>
            <a:spLocks noGrp="1"/>
          </p:cNvSpPr>
          <p:nvPr>
            <p:ph type="ctrTitle"/>
          </p:nvPr>
        </p:nvSpPr>
        <p:spPr>
          <a:xfrm>
            <a:off x="1795272" y="2686050"/>
            <a:ext cx="9025128" cy="2028825"/>
          </a:xfrm>
        </p:spPr>
        <p:txBody>
          <a:bodyPr/>
          <a:lstStyle/>
          <a:p>
            <a:r>
              <a:rPr lang="en-IN" sz="9600" dirty="0">
                <a:latin typeface="Stencil" panose="040409050D0802020404" pitchFamily="82" charset="0"/>
                <a:cs typeface="MV Boli" panose="02000500030200090000" pitchFamily="2" charset="0"/>
              </a:rPr>
              <a:t>Thank you</a:t>
            </a:r>
          </a:p>
        </p:txBody>
      </p:sp>
      <p:sp>
        <p:nvSpPr>
          <p:cNvPr id="3" name="Subtitle 2">
            <a:extLst>
              <a:ext uri="{FF2B5EF4-FFF2-40B4-BE49-F238E27FC236}">
                <a16:creationId xmlns:a16="http://schemas.microsoft.com/office/drawing/2014/main" id="{6C0F2A13-5CE9-C825-DDBC-B362CAA7BDEE}"/>
              </a:ext>
            </a:extLst>
          </p:cNvPr>
          <p:cNvSpPr>
            <a:spLocks noGrp="1"/>
          </p:cNvSpPr>
          <p:nvPr>
            <p:ph type="subTitle" idx="1"/>
          </p:nvPr>
        </p:nvSpPr>
        <p:spPr>
          <a:xfrm>
            <a:off x="12157710" y="5405247"/>
            <a:ext cx="68580" cy="118872"/>
          </a:xfrm>
        </p:spPr>
        <p:txBody>
          <a:bodyPr/>
          <a:lstStyle/>
          <a:p>
            <a:r>
              <a:rPr lang="en-IN" dirty="0"/>
              <a:t>.</a:t>
            </a:r>
          </a:p>
        </p:txBody>
      </p:sp>
    </p:spTree>
    <p:extLst>
      <p:ext uri="{BB962C8B-B14F-4D97-AF65-F5344CB8AC3E}">
        <p14:creationId xmlns:p14="http://schemas.microsoft.com/office/powerpoint/2010/main" val="274558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827276" y="198116"/>
            <a:ext cx="8878824" cy="846585"/>
          </a:xfrm>
        </p:spPr>
        <p:txBody>
          <a:bodyPr>
            <a:normAutofit/>
          </a:bodyPr>
          <a:lstStyle/>
          <a:p>
            <a:pPr algn="ctr"/>
            <a:r>
              <a:rPr lang="en-US" sz="4000" b="1" spc="600" dirty="0">
                <a:ln w="28575">
                  <a:noFill/>
                  <a:prstDash val="solid"/>
                </a:ln>
                <a:solidFill>
                  <a:schemeClr val="bg1"/>
                </a:solidFill>
                <a:latin typeface="Stencil" panose="040409050D0802020404" pitchFamily="82" charset="0"/>
              </a:rPr>
              <a:t>Table of CONTENTS</a:t>
            </a:r>
            <a:endParaRPr lang="en-US" dirty="0">
              <a:latin typeface="Stencil" panose="040409050D0802020404" pitchFamily="82"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flipH="1">
            <a:off x="68580" y="411480"/>
            <a:ext cx="45719" cy="45719"/>
          </a:xfrm>
        </p:spPr>
        <p:txBody>
          <a:bodyPr/>
          <a:lstStyle/>
          <a:p>
            <a:r>
              <a:rPr lang="en-US" dirty="0"/>
              <a:t>.</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45692" y="1120901"/>
            <a:ext cx="9360408" cy="5325619"/>
          </a:xfrm>
        </p:spPr>
        <p:txBody>
          <a:bodyPr/>
          <a:lstStyle/>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Arial" panose="020B0604020202020204" pitchFamily="34" charset="0"/>
                <a:cs typeface="Arial" panose="020B0604020202020204" pitchFamily="34" charset="0"/>
              </a:rPr>
              <a:t>Introduction</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Project Plan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Technologies used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Key features</a:t>
            </a:r>
          </a:p>
          <a:p>
            <a:pPr marL="342900" indent="-342900"/>
            <a:r>
              <a:rPr lang="en-US" b="1" dirty="0">
                <a:latin typeface="Arial" panose="020B0604020202020204" pitchFamily="34" charset="0"/>
                <a:cs typeface="Arial" panose="020B0604020202020204" pitchFamily="34" charset="0"/>
              </a:rPr>
              <a:t>Setup &amp; Installation </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Why I consider building a weather app?</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Challenges overcome</a:t>
            </a:r>
          </a:p>
          <a:p>
            <a:pPr marL="342900" indent="-342900" algn="l">
              <a:lnSpc>
                <a:spcPct val="150000"/>
              </a:lnSpc>
              <a:buClr>
                <a:schemeClr val="accent6"/>
              </a:buClr>
              <a:buFont typeface="Courier New" panose="02070309020205020404" pitchFamily="49" charset="0"/>
              <a:buChar char="o"/>
            </a:pPr>
            <a:r>
              <a:rPr lang="en-US" b="1" dirty="0">
                <a:solidFill>
                  <a:schemeClr val="bg1"/>
                </a:solidFill>
                <a:latin typeface="Arial" panose="020B0604020202020204" pitchFamily="34" charset="0"/>
                <a:cs typeface="Arial" panose="020B0604020202020204" pitchFamily="34" charset="0"/>
              </a:rPr>
              <a:t>Future improvements</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flipH="1">
            <a:off x="420625" y="6190488"/>
            <a:ext cx="45719" cy="256032"/>
          </a:xfrm>
        </p:spPr>
        <p:txBody>
          <a:bodyPr/>
          <a:lstStyle/>
          <a:p>
            <a:r>
              <a:rPr lang="en-US" dirty="0"/>
              <a:t>.</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85724"/>
            <a:ext cx="7735824" cy="733431"/>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885951" y="1438275"/>
            <a:ext cx="8239124" cy="4133850"/>
          </a:xfrm>
          <a:solidFill>
            <a:schemeClr val="accent5"/>
          </a:solidFill>
          <a:ln>
            <a:noFill/>
          </a:ln>
        </p:spPr>
        <p:style>
          <a:lnRef idx="0">
            <a:scrgbClr r="0" g="0" b="0"/>
          </a:lnRef>
          <a:fillRef idx="0">
            <a:scrgbClr r="0" g="0" b="0"/>
          </a:fillRef>
          <a:effectRef idx="0">
            <a:scrgbClr r="0" g="0" b="0"/>
          </a:effectRef>
          <a:fontRef idx="minor">
            <a:schemeClr val="lt1"/>
          </a:fontRef>
        </p:style>
        <p:txBody>
          <a:bodyPr/>
          <a:lstStyle/>
          <a:p>
            <a:pPr marL="342900" indent="-342900" algn="l">
              <a:buFont typeface="Arial" panose="020B0604020202020204" pitchFamily="34" charset="0"/>
              <a:buChar char="•"/>
            </a:pPr>
            <a:r>
              <a:rPr lang="en-US" sz="2000" dirty="0">
                <a:latin typeface="Aptos" panose="020B0004020202020204" pitchFamily="34" charset="0"/>
              </a:rPr>
              <a:t>A simple weather app built with HTML, CSS, and JavaScript that provides real-time weather information for any city around the world. </a:t>
            </a:r>
          </a:p>
          <a:p>
            <a:pPr marL="342900" indent="-342900" algn="l">
              <a:buFont typeface="Arial" panose="020B0604020202020204" pitchFamily="34" charset="0"/>
              <a:buChar char="•"/>
            </a:pPr>
            <a:r>
              <a:rPr lang="en-US" sz="2000" dirty="0">
                <a:latin typeface="Aptos" panose="020B0004020202020204" pitchFamily="34" charset="0"/>
              </a:rPr>
              <a:t>The app fetches weather data from the OpenWeatherMap API and displays the current temperature, humidity, wind speed, and weather conditions.</a:t>
            </a:r>
          </a:p>
          <a:p>
            <a:pPr marL="342900" indent="-342900" algn="l">
              <a:buFont typeface="Arial" panose="020B0604020202020204" pitchFamily="34" charset="0"/>
              <a:buChar char="•"/>
            </a:pPr>
            <a:r>
              <a:rPr lang="en-US" sz="2000" dirty="0">
                <a:latin typeface="Aptos" panose="020B0004020202020204" pitchFamily="34" charset="0"/>
              </a:rPr>
              <a:t>In this weather app project, users can enter any city name to get the 5-day weather forecast or simply click on the “use current location” button to get their current location’s weather details, including temperature, wind speed, humidity, and more. </a:t>
            </a:r>
          </a:p>
          <a:p>
            <a:pPr marL="342900" indent="-342900" algn="l">
              <a:buFont typeface="Arial" panose="020B0604020202020204" pitchFamily="34" charset="0"/>
              <a:buChar char="•"/>
            </a:pPr>
            <a:r>
              <a:rPr lang="en-US" sz="2000" dirty="0">
                <a:latin typeface="Aptos" panose="020B0004020202020204" pitchFamily="34" charset="0"/>
              </a:rPr>
              <a:t>The website/app provides a better time-saving and efficient way of keeping the user's interest. This project is also mobile-friendly, which means it looks great on all devices. </a:t>
            </a:r>
          </a:p>
          <a:p>
            <a:endParaRPr lang="en-US" dirty="0"/>
          </a:p>
        </p:txBody>
      </p:sp>
      <p:grpSp>
        <p:nvGrpSpPr>
          <p:cNvPr id="7" name="Group 6">
            <a:extLst>
              <a:ext uri="{FF2B5EF4-FFF2-40B4-BE49-F238E27FC236}">
                <a16:creationId xmlns:a16="http://schemas.microsoft.com/office/drawing/2014/main" id="{E5DBB80D-77D4-AEDD-229F-B20E80C99369}"/>
              </a:ext>
              <a:ext uri="{C183D7F6-B498-43B3-948B-1728B52AA6E4}">
                <adec:decorative xmlns:adec="http://schemas.microsoft.com/office/drawing/2017/decorative" val="1"/>
              </a:ext>
            </a:extLst>
          </p:cNvPr>
          <p:cNvGrpSpPr/>
          <p:nvPr/>
        </p:nvGrpSpPr>
        <p:grpSpPr>
          <a:xfrm rot="10800000">
            <a:off x="89698" y="85729"/>
            <a:ext cx="1512407" cy="938717"/>
            <a:chOff x="4779792" y="2384561"/>
            <a:chExt cx="3365480" cy="2088878"/>
          </a:xfrm>
          <a:solidFill>
            <a:schemeClr val="accent6">
              <a:alpha val="50231"/>
            </a:schemeClr>
          </a:solidFill>
        </p:grpSpPr>
        <p:sp>
          <p:nvSpPr>
            <p:cNvPr id="8" name="Freeform 4">
              <a:extLst>
                <a:ext uri="{FF2B5EF4-FFF2-40B4-BE49-F238E27FC236}">
                  <a16:creationId xmlns:a16="http://schemas.microsoft.com/office/drawing/2014/main" id="{174B9633-9DBF-ADB1-3323-37FD311D1CD6}"/>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1524225A-EC8F-3341-FA6B-34735D2224EC}"/>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 name="Group 4">
            <a:extLst>
              <a:ext uri="{FF2B5EF4-FFF2-40B4-BE49-F238E27FC236}">
                <a16:creationId xmlns:a16="http://schemas.microsoft.com/office/drawing/2014/main" id="{3DA6B12C-9A8C-75B9-4CE4-C5083F0688A0}"/>
              </a:ext>
              <a:ext uri="{C183D7F6-B498-43B3-948B-1728B52AA6E4}">
                <adec:decorative xmlns:adec="http://schemas.microsoft.com/office/drawing/2017/decorative" val="1"/>
              </a:ext>
            </a:extLst>
          </p:cNvPr>
          <p:cNvGrpSpPr/>
          <p:nvPr/>
        </p:nvGrpSpPr>
        <p:grpSpPr>
          <a:xfrm>
            <a:off x="10602554" y="5718363"/>
            <a:ext cx="1512408" cy="938718"/>
            <a:chOff x="4779792" y="2384561"/>
            <a:chExt cx="3365480" cy="2088878"/>
          </a:xfrm>
          <a:solidFill>
            <a:schemeClr val="accent1">
              <a:alpha val="48174"/>
            </a:schemeClr>
          </a:solidFill>
        </p:grpSpPr>
        <p:sp>
          <p:nvSpPr>
            <p:cNvPr id="6" name="Freeform 1">
              <a:extLst>
                <a:ext uri="{FF2B5EF4-FFF2-40B4-BE49-F238E27FC236}">
                  <a16:creationId xmlns:a16="http://schemas.microsoft.com/office/drawing/2014/main" id="{9DACD13C-9934-5C96-B48D-26D2E0AF180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21">
              <a:extLst>
                <a:ext uri="{FF2B5EF4-FFF2-40B4-BE49-F238E27FC236}">
                  <a16:creationId xmlns:a16="http://schemas.microsoft.com/office/drawing/2014/main" id="{C3D3AAF8-8CC5-F9B6-52B9-160DE29EB5D8}"/>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54F8-FD97-DC1C-C2D6-D854A17765DA}"/>
              </a:ext>
            </a:extLst>
          </p:cNvPr>
          <p:cNvSpPr>
            <a:spLocks noGrp="1"/>
          </p:cNvSpPr>
          <p:nvPr>
            <p:ph type="ctrTitle"/>
          </p:nvPr>
        </p:nvSpPr>
        <p:spPr>
          <a:xfrm>
            <a:off x="2143125" y="352045"/>
            <a:ext cx="7763256" cy="619506"/>
          </a:xfrm>
        </p:spPr>
        <p:txBody>
          <a:bodyPr/>
          <a:lstStyle/>
          <a:p>
            <a:r>
              <a:rPr lang="en-IN" dirty="0"/>
              <a:t>Project plan</a:t>
            </a:r>
          </a:p>
        </p:txBody>
      </p:sp>
      <p:sp>
        <p:nvSpPr>
          <p:cNvPr id="3" name="Subtitle 2">
            <a:extLst>
              <a:ext uri="{FF2B5EF4-FFF2-40B4-BE49-F238E27FC236}">
                <a16:creationId xmlns:a16="http://schemas.microsoft.com/office/drawing/2014/main" id="{51BAD5EF-3117-B5BA-BB49-255FFDF048F1}"/>
              </a:ext>
            </a:extLst>
          </p:cNvPr>
          <p:cNvSpPr>
            <a:spLocks noGrp="1"/>
          </p:cNvSpPr>
          <p:nvPr>
            <p:ph type="subTitle" idx="1"/>
          </p:nvPr>
        </p:nvSpPr>
        <p:spPr>
          <a:xfrm>
            <a:off x="1981200" y="1181100"/>
            <a:ext cx="8124825" cy="5219699"/>
          </a:xfrm>
        </p:spPr>
        <p:txBody>
          <a:bodyPr/>
          <a:lstStyle/>
          <a:p>
            <a:pPr algn="l"/>
            <a:r>
              <a:rPr lang="en-US" sz="1400" b="1" dirty="0">
                <a:latin typeface="Aptos" panose="020B0004020202020204" pitchFamily="34" charset="0"/>
              </a:rPr>
              <a:t>To create a weather app using HTML, CSS, and JavaScript, we need to follow these steps: </a:t>
            </a:r>
          </a:p>
          <a:p>
            <a:pPr marL="342900" indent="-342900" algn="l">
              <a:buAutoNum type="arabicPeriod"/>
            </a:pPr>
            <a:r>
              <a:rPr lang="en-US" sz="1400" b="1" dirty="0">
                <a:latin typeface="Aptos" panose="020B0004020202020204" pitchFamily="34" charset="0"/>
              </a:rPr>
              <a:t>Create a folder. You can name this folder whatever you want, and inside this folder, create the mentioned files. </a:t>
            </a:r>
          </a:p>
          <a:p>
            <a:pPr marL="342900" indent="-342900" algn="l">
              <a:buAutoNum type="arabicPeriod"/>
            </a:pPr>
            <a:r>
              <a:rPr lang="en-US" sz="1400" b="1" dirty="0">
                <a:latin typeface="Aptos" panose="020B0004020202020204" pitchFamily="34" charset="0"/>
              </a:rPr>
              <a:t>Create an index. HTML file. The file name and its extension must be indexed. Html </a:t>
            </a:r>
          </a:p>
          <a:p>
            <a:pPr marL="342900" indent="-342900" algn="l">
              <a:buAutoNum type="arabicPeriod"/>
            </a:pPr>
            <a:r>
              <a:rPr lang="en-US" sz="1400" b="1" dirty="0">
                <a:latin typeface="Aptos" panose="020B0004020202020204" pitchFamily="34" charset="0"/>
              </a:rPr>
              <a:t>Create a style. CSS file. The file name must be style and its extension .CSS </a:t>
            </a:r>
          </a:p>
          <a:p>
            <a:pPr marL="342900" indent="-342900" algn="l">
              <a:buAutoNum type="arabicPeriod"/>
            </a:pPr>
            <a:r>
              <a:rPr lang="en-US" sz="1400" b="1" dirty="0">
                <a:latin typeface="Aptos" panose="020B0004020202020204" pitchFamily="34" charset="0"/>
              </a:rPr>
              <a:t>Create a script.Js file. The file name must be the script and its extension.</a:t>
            </a:r>
          </a:p>
          <a:p>
            <a:pPr algn="l"/>
            <a:r>
              <a:rPr lang="en-US" sz="1400" b="1" dirty="0">
                <a:latin typeface="Aptos" panose="020B0004020202020204" pitchFamily="34" charset="0"/>
              </a:rPr>
              <a:t>The website was built using Visual Studio code as it is a streamlined code editor with support for development operations like debugging, task running, and version control. And it can run on any computer system. we divided the whole project into three main modules: index.html,script..</a:t>
            </a:r>
            <a:r>
              <a:rPr lang="en-US" sz="1400" b="1" dirty="0" err="1">
                <a:latin typeface="Aptos" panose="020B0004020202020204" pitchFamily="34" charset="0"/>
              </a:rPr>
              <a:t>js</a:t>
            </a:r>
            <a:r>
              <a:rPr lang="en-US" sz="1400" b="1" dirty="0">
                <a:latin typeface="Aptos" panose="020B0004020202020204" pitchFamily="34" charset="0"/>
              </a:rPr>
              <a:t>, and style.css.</a:t>
            </a:r>
          </a:p>
          <a:p>
            <a:pPr algn="l"/>
            <a:r>
              <a:rPr lang="en-US" sz="1400" b="1" dirty="0" err="1">
                <a:latin typeface="Aptos" panose="020B0004020202020204" pitchFamily="34" charset="0"/>
              </a:rPr>
              <a:t>Js</a:t>
            </a:r>
            <a:r>
              <a:rPr lang="en-US" sz="1400" b="1" dirty="0">
                <a:latin typeface="Aptos" panose="020B0004020202020204" pitchFamily="34" charset="0"/>
              </a:rPr>
              <a:t> the code includes a weather app header, input, button, and unordered list (</a:t>
            </a:r>
            <a:r>
              <a:rPr lang="en-US" sz="1400" b="1" dirty="0" err="1">
                <a:latin typeface="Aptos" panose="020B0004020202020204" pitchFamily="34" charset="0"/>
              </a:rPr>
              <a:t>ul</a:t>
            </a:r>
            <a:r>
              <a:rPr lang="en-US" sz="1400" b="1" dirty="0">
                <a:latin typeface="Aptos" panose="020B0004020202020204" pitchFamily="34" charset="0"/>
              </a:rPr>
              <a:t>) that are used as a placeholder for weather details. Later, using JavaScript, we’ll replace these placeholders with actual weather details. </a:t>
            </a:r>
          </a:p>
          <a:p>
            <a:pPr algn="l"/>
            <a:r>
              <a:rPr lang="en-US" sz="1400" b="1" dirty="0">
                <a:latin typeface="Aptos" panose="020B0004020202020204" pitchFamily="34" charset="0"/>
              </a:rPr>
              <a:t>Script code will make your weather app functional, there are two API calls. The first one fetches the geographic coordinates of the user-entered city. These coordinates are then used in the second API call to retrieve the weather forecast, which is displayed on the page. </a:t>
            </a:r>
          </a:p>
          <a:p>
            <a:pPr algn="l"/>
            <a:r>
              <a:rPr lang="en-US" sz="1400" b="1" dirty="0">
                <a:latin typeface="Aptos" panose="020B0004020202020204" pitchFamily="34" charset="0"/>
              </a:rPr>
              <a:t>The code also includes a feature that asks for user location permission and, once granted, makes the second API call to fetch the weather forecast based on the user’s current location.</a:t>
            </a:r>
          </a:p>
          <a:p>
            <a:pPr algn="l"/>
            <a:r>
              <a:rPr lang="en-US" sz="1400" b="1" dirty="0">
                <a:latin typeface="Aptos" panose="020B0004020202020204" pitchFamily="34" charset="0"/>
              </a:rPr>
              <a:t> We will get an error like “invalid API key” or something when we don’t set the API key so we need to set the API key using openweathermap by creating an account at https://home.Openweathermap.Org/api_keys. </a:t>
            </a:r>
          </a:p>
          <a:p>
            <a:pPr algn="l"/>
            <a:endParaRPr lang="en-IN" sz="1050" dirty="0"/>
          </a:p>
        </p:txBody>
      </p:sp>
      <p:grpSp>
        <p:nvGrpSpPr>
          <p:cNvPr id="4" name="Group 3">
            <a:extLst>
              <a:ext uri="{FF2B5EF4-FFF2-40B4-BE49-F238E27FC236}">
                <a16:creationId xmlns:a16="http://schemas.microsoft.com/office/drawing/2014/main" id="{9832A5AC-1975-3421-F4BC-1402DD38B777}"/>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1BD05CFB-EC2D-FA42-DED6-11085D6F5ED3}"/>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AD935FE9-A67D-B1A4-8039-AC3729FE85F2}"/>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F48BF23A-AC67-68BB-48D3-62A95ED325E0}"/>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4DFC24B4-A9B6-39C3-8875-4303A28AA35F}"/>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89796CEE-C53A-C7C9-9CEC-391AEFF22ADD}"/>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33305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969F-7C08-0C42-ECDE-AEB60A3CB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0E468-0D9B-BE8F-00CB-4934EE19349B}"/>
              </a:ext>
            </a:extLst>
          </p:cNvPr>
          <p:cNvSpPr>
            <a:spLocks noGrp="1"/>
          </p:cNvSpPr>
          <p:nvPr>
            <p:ph type="ctrTitle"/>
          </p:nvPr>
        </p:nvSpPr>
        <p:spPr>
          <a:xfrm>
            <a:off x="1880806" y="852678"/>
            <a:ext cx="7735824" cy="1069848"/>
          </a:xfrm>
        </p:spPr>
        <p:txBody>
          <a:bodyPr/>
          <a:lstStyle/>
          <a:p>
            <a:r>
              <a:rPr lang="en-US" dirty="0"/>
              <a:t>Technology Used</a:t>
            </a:r>
          </a:p>
        </p:txBody>
      </p:sp>
      <p:sp>
        <p:nvSpPr>
          <p:cNvPr id="3" name="Subtitle 2">
            <a:extLst>
              <a:ext uri="{FF2B5EF4-FFF2-40B4-BE49-F238E27FC236}">
                <a16:creationId xmlns:a16="http://schemas.microsoft.com/office/drawing/2014/main" id="{F5195540-A90C-C79B-9A3B-349D0CD709C6}"/>
              </a:ext>
            </a:extLst>
          </p:cNvPr>
          <p:cNvSpPr>
            <a:spLocks noGrp="1"/>
          </p:cNvSpPr>
          <p:nvPr>
            <p:ph type="subTitle" idx="1"/>
          </p:nvPr>
        </p:nvSpPr>
        <p:spPr>
          <a:xfrm>
            <a:off x="1590675" y="2108073"/>
            <a:ext cx="8878529" cy="3524250"/>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Front-end development (HTML, CSS, Javascript ).</a:t>
            </a:r>
          </a:p>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Back-end development ( Javascript ). </a:t>
            </a:r>
          </a:p>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Tester </a:t>
            </a:r>
          </a:p>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UI/UX developer </a:t>
            </a:r>
          </a:p>
          <a:p>
            <a:pPr marL="285750" indent="-285750" algn="l">
              <a:buFont typeface="Arial" panose="020B0604020202020204" pitchFamily="34" charset="0"/>
              <a:buChar char="•"/>
            </a:pPr>
            <a:r>
              <a:rPr lang="en-US" sz="2800" dirty="0">
                <a:latin typeface="Arial" panose="020B0604020202020204" pitchFamily="34" charset="0"/>
                <a:cs typeface="Arial" panose="020B0604020202020204" pitchFamily="34" charset="0"/>
              </a:rPr>
              <a:t>Openweathermap API (for weather data)</a:t>
            </a:r>
          </a:p>
          <a:p>
            <a:pPr marL="285750" indent="-285750" algn="l">
              <a:buFont typeface="Arial" panose="020B0604020202020204" pitchFamily="34" charset="0"/>
              <a:buChar char="•"/>
            </a:pPr>
            <a:r>
              <a:rPr lang="en-IN" sz="2800" b="0" i="0" dirty="0">
                <a:effectLst/>
                <a:latin typeface="Arial" panose="020B0604020202020204" pitchFamily="34" charset="0"/>
                <a:cs typeface="Arial" panose="020B0604020202020204" pitchFamily="34" charset="0"/>
              </a:rPr>
              <a:t>HTML5 geolocation</a:t>
            </a:r>
            <a:r>
              <a:rPr lang="en-US" sz="2800" b="0" i="0" dirty="0">
                <a:effectLst/>
                <a:latin typeface="Arial" panose="020B0604020202020204" pitchFamily="34" charset="0"/>
                <a:cs typeface="Arial" panose="020B0604020202020204" pitchFamily="34" charset="0"/>
              </a:rPr>
              <a:t> API </a:t>
            </a:r>
            <a:endParaRPr lang="en-US" sz="28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452BDC00-C25B-4FE1-D133-EDB20DF6BE2D}"/>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11" name="Freeform 4">
              <a:extLst>
                <a:ext uri="{FF2B5EF4-FFF2-40B4-BE49-F238E27FC236}">
                  <a16:creationId xmlns:a16="http://schemas.microsoft.com/office/drawing/2014/main" id="{5B811C8B-939E-65B4-6CC7-D6C4866D85AA}"/>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5">
              <a:extLst>
                <a:ext uri="{FF2B5EF4-FFF2-40B4-BE49-F238E27FC236}">
                  <a16:creationId xmlns:a16="http://schemas.microsoft.com/office/drawing/2014/main" id="{56C9DED1-4740-DCE8-BC46-169D0BB69DBE}"/>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15CF55CB-1819-EF2A-FF43-6B0C80A720FC}"/>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14" name="Freeform 1">
              <a:extLst>
                <a:ext uri="{FF2B5EF4-FFF2-40B4-BE49-F238E27FC236}">
                  <a16:creationId xmlns:a16="http://schemas.microsoft.com/office/drawing/2014/main" id="{F0D7C5E9-B981-327A-9EF2-023247EFF258}"/>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1">
              <a:extLst>
                <a:ext uri="{FF2B5EF4-FFF2-40B4-BE49-F238E27FC236}">
                  <a16:creationId xmlns:a16="http://schemas.microsoft.com/office/drawing/2014/main" id="{D8A6F629-5FB5-E2BC-7A71-C80790B405CA}"/>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66542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00025"/>
            <a:ext cx="9144000" cy="1070991"/>
          </a:xfrm>
        </p:spPr>
        <p:txBody>
          <a:bodyPr/>
          <a:lstStyle/>
          <a:p>
            <a:r>
              <a:rPr lang="en-US" dirty="0"/>
              <a:t>Key Features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90675" y="1502726"/>
            <a:ext cx="9563100" cy="4917124"/>
          </a:xfrm>
        </p:spPr>
        <p:txBody>
          <a:bodyPr/>
          <a:lstStyle/>
          <a:p>
            <a:pPr marL="342900" indent="-342900" algn="l">
              <a:buFont typeface="Arial" panose="020B0604020202020204" pitchFamily="34" charset="0"/>
              <a:buChar char="•"/>
            </a:pPr>
            <a:r>
              <a:rPr lang="en-US" sz="1900" dirty="0">
                <a:latin typeface="Aptos" panose="020B0004020202020204" pitchFamily="34" charset="0"/>
              </a:rPr>
              <a:t>It improves people's standard of living by giving them all information about the weather in the desired location.</a:t>
            </a:r>
          </a:p>
          <a:p>
            <a:pPr marL="342900" indent="-342900" algn="l">
              <a:buFont typeface="Arial" panose="020B0604020202020204" pitchFamily="34" charset="0"/>
              <a:buChar char="•"/>
            </a:pPr>
            <a:r>
              <a:rPr lang="en-US" sz="1900" dirty="0">
                <a:latin typeface="Aptos" panose="020B0004020202020204" pitchFamily="34" charset="0"/>
              </a:rPr>
              <a:t>It has a feedback option also which will help the admin to improve as per the demand of the user. </a:t>
            </a:r>
          </a:p>
          <a:p>
            <a:pPr marL="342900" indent="-342900" algn="l">
              <a:buFont typeface="Arial" panose="020B0604020202020204" pitchFamily="34" charset="0"/>
              <a:buChar char="•"/>
            </a:pPr>
            <a:r>
              <a:rPr lang="en-US" sz="1900" dirty="0">
                <a:latin typeface="Aptos" panose="020B0004020202020204" pitchFamily="34" charset="0"/>
              </a:rPr>
              <a:t>It allows us to view weather-changing metrics in a summarized way. This website can be accessed anytime, anywhere, and by any device. </a:t>
            </a:r>
          </a:p>
          <a:p>
            <a:pPr marL="342900" indent="-342900" algn="l">
              <a:buFont typeface="Arial" panose="020B0604020202020204" pitchFamily="34" charset="0"/>
              <a:buChar char="•"/>
            </a:pPr>
            <a:r>
              <a:rPr lang="en-US" sz="1900" dirty="0">
                <a:latin typeface="Aptos" panose="020B0004020202020204" pitchFamily="34" charset="0"/>
              </a:rPr>
              <a:t>It also filters out the result by using the current location. </a:t>
            </a:r>
          </a:p>
          <a:p>
            <a:pPr marL="342900" indent="-342900" algn="l">
              <a:buFont typeface="Arial" panose="020B0604020202020204" pitchFamily="34" charset="0"/>
              <a:buChar char="•"/>
            </a:pPr>
            <a:r>
              <a:rPr lang="en-US" sz="1900" dirty="0">
                <a:latin typeface="Aptos" panose="020B0004020202020204" pitchFamily="34" charset="0"/>
              </a:rPr>
              <a:t>It has a secure layer of sockets (</a:t>
            </a:r>
            <a:r>
              <a:rPr lang="en-US" sz="1900" dirty="0" err="1">
                <a:latin typeface="Aptos" panose="020B0004020202020204" pitchFamily="34" charset="0"/>
              </a:rPr>
              <a:t>ssl</a:t>
            </a:r>
            <a:r>
              <a:rPr lang="en-US" sz="1900" dirty="0">
                <a:latin typeface="Aptos" panose="020B0004020202020204" pitchFamily="34" charset="0"/>
              </a:rPr>
              <a:t>) to encrypt information that needs to remain secure. </a:t>
            </a:r>
          </a:p>
          <a:p>
            <a:pPr marL="342900" indent="-342900" algn="l">
              <a:buFont typeface="Arial" panose="020B0604020202020204" pitchFamily="34" charset="0"/>
              <a:buChar char="•"/>
            </a:pPr>
            <a:r>
              <a:rPr lang="en-US" sz="1900" dirty="0">
                <a:latin typeface="Aptos" panose="020B0004020202020204" pitchFamily="34" charset="0"/>
              </a:rPr>
              <a:t>It provides some other social media handles to connect. </a:t>
            </a:r>
          </a:p>
          <a:p>
            <a:pPr marL="342900" indent="-342900" algn="l">
              <a:buFont typeface="Arial" panose="020B0604020202020204" pitchFamily="34" charset="0"/>
              <a:buChar char="•"/>
            </a:pPr>
            <a:r>
              <a:rPr lang="en-US" sz="1900" dirty="0">
                <a:latin typeface="Aptos" panose="020B0004020202020204" pitchFamily="34" charset="0"/>
              </a:rPr>
              <a:t>Provide the user with adequate help by the user manual with the website/app. </a:t>
            </a:r>
          </a:p>
          <a:p>
            <a:pPr marL="342900" indent="-342900" algn="l">
              <a:buFont typeface="Arial" panose="020B0604020202020204" pitchFamily="34" charset="0"/>
              <a:buChar char="•"/>
            </a:pPr>
            <a:r>
              <a:rPr lang="en-US" sz="1900" dirty="0">
                <a:latin typeface="Aptos" panose="020B0004020202020204" pitchFamily="34" charset="0"/>
              </a:rPr>
              <a:t>"Search location" dialog box features help the user to find their location on the map. </a:t>
            </a:r>
          </a:p>
          <a:p>
            <a:pPr marL="342900" indent="-342900" algn="l">
              <a:buFont typeface="Arial" panose="020B0604020202020204" pitchFamily="34" charset="0"/>
              <a:buChar char="•"/>
            </a:pPr>
            <a:r>
              <a:rPr lang="en-US" sz="1900" dirty="0">
                <a:latin typeface="Aptos" panose="020B0004020202020204" pitchFamily="34" charset="0"/>
              </a:rPr>
              <a:t>It provides five days of weather forecast data. </a:t>
            </a:r>
          </a:p>
          <a:p>
            <a:pPr marL="342900" indent="-342900" algn="l">
              <a:buFont typeface="Arial" panose="020B0604020202020204" pitchFamily="34" charset="0"/>
              <a:buChar char="•"/>
            </a:pPr>
            <a:r>
              <a:rPr lang="en-US" sz="1900" dirty="0">
                <a:latin typeface="Aptos" panose="020B0004020202020204" pitchFamily="34" charset="0"/>
              </a:rPr>
              <a:t>It provides trustworthiness and privacy to the user. </a:t>
            </a:r>
          </a:p>
        </p:txBody>
      </p:sp>
      <p:sp>
        <p:nvSpPr>
          <p:cNvPr id="12" name="Rectangle 11">
            <a:extLst>
              <a:ext uri="{FF2B5EF4-FFF2-40B4-BE49-F238E27FC236}">
                <a16:creationId xmlns:a16="http://schemas.microsoft.com/office/drawing/2014/main" id="{0B60BA82-86B4-5B5A-3884-1A359C4E72FA}"/>
              </a:ext>
            </a:extLst>
          </p:cNvPr>
          <p:cNvSpPr/>
          <p:nvPr/>
        </p:nvSpPr>
        <p:spPr>
          <a:xfrm>
            <a:off x="5133975" y="3406140"/>
            <a:ext cx="2286000" cy="45719"/>
          </a:xfrm>
          <a:prstGeom prst="rect">
            <a:avLst/>
          </a:prstGeom>
          <a:solidFill>
            <a:srgbClr val="0B36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84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C93-0FD9-84FE-E754-28CA0803D57F}"/>
              </a:ext>
            </a:extLst>
          </p:cNvPr>
          <p:cNvSpPr>
            <a:spLocks noGrp="1"/>
          </p:cNvSpPr>
          <p:nvPr>
            <p:ph type="ctrTitle"/>
          </p:nvPr>
        </p:nvSpPr>
        <p:spPr>
          <a:xfrm>
            <a:off x="2343150" y="638175"/>
            <a:ext cx="7763256" cy="1076706"/>
          </a:xfrm>
        </p:spPr>
        <p:txBody>
          <a:bodyPr/>
          <a:lstStyle/>
          <a:p>
            <a:r>
              <a:rPr lang="en-IN" dirty="0">
                <a:latin typeface="Algerian" panose="04020705040A02060702" pitchFamily="82" charset="0"/>
              </a:rPr>
              <a:t>Setup &amp; installation</a:t>
            </a:r>
          </a:p>
        </p:txBody>
      </p:sp>
      <p:sp>
        <p:nvSpPr>
          <p:cNvPr id="3" name="Subtitle 2">
            <a:extLst>
              <a:ext uri="{FF2B5EF4-FFF2-40B4-BE49-F238E27FC236}">
                <a16:creationId xmlns:a16="http://schemas.microsoft.com/office/drawing/2014/main" id="{320FAB9C-20C2-7AFC-E1B8-DAB8531EEAE8}"/>
              </a:ext>
            </a:extLst>
          </p:cNvPr>
          <p:cNvSpPr>
            <a:spLocks noGrp="1"/>
          </p:cNvSpPr>
          <p:nvPr>
            <p:ph type="subTitle" idx="1"/>
          </p:nvPr>
        </p:nvSpPr>
        <p:spPr>
          <a:xfrm>
            <a:off x="2085594" y="1600581"/>
            <a:ext cx="8620505" cy="4619244"/>
          </a:xfrm>
        </p:spPr>
        <p:txBody>
          <a:bodyPr/>
          <a:lstStyle/>
          <a:p>
            <a:pPr algn="l"/>
            <a:r>
              <a:rPr lang="en-US" dirty="0">
                <a:latin typeface="Aptos" panose="020B0004020202020204" pitchFamily="34" charset="0"/>
              </a:rPr>
              <a:t>You can easily set up this weather app locally by following these steps: prerequisites • A modern web browser (e.g., Chrome, </a:t>
            </a:r>
            <a:r>
              <a:rPr lang="en-US" dirty="0" err="1">
                <a:latin typeface="Aptos" panose="020B0004020202020204" pitchFamily="34" charset="0"/>
              </a:rPr>
              <a:t>firefox</a:t>
            </a:r>
            <a:r>
              <a:rPr lang="en-US" dirty="0">
                <a:latin typeface="Aptos" panose="020B0004020202020204" pitchFamily="34" charset="0"/>
              </a:rPr>
              <a:t>, safari, edge). </a:t>
            </a:r>
            <a:endParaRPr lang="en-IN" dirty="0">
              <a:latin typeface="Aptos" panose="020B0004020202020204" pitchFamily="34" charset="0"/>
            </a:endParaRPr>
          </a:p>
          <a:p>
            <a:pPr marL="342900" indent="-342900" algn="l">
              <a:buFont typeface="Arial" panose="020B0604020202020204" pitchFamily="34" charset="0"/>
              <a:buChar char="•"/>
            </a:pPr>
            <a:r>
              <a:rPr lang="en-IN" dirty="0">
                <a:latin typeface="Aptos" panose="020B0004020202020204" pitchFamily="34" charset="0"/>
              </a:rPr>
              <a:t>Clone the repository (optional) </a:t>
            </a:r>
          </a:p>
          <a:p>
            <a:pPr algn="l"/>
            <a:r>
              <a:rPr lang="en-US" dirty="0">
                <a:latin typeface="Aptos" panose="020B0004020202020204" pitchFamily="34" charset="0"/>
              </a:rPr>
              <a:t>If you want to clone the repository and run it locally, follow these steps: 1. Clone the repository: git clone https://github.Com/yourusername/weather-app.Git cd weather-app 2. Open the index. HTML file in your browser. You don't need any server or backend for this app since it's fully frontend-based.</a:t>
            </a:r>
            <a:endParaRPr lang="en-IN" dirty="0">
              <a:latin typeface="Aptos" panose="020B0004020202020204" pitchFamily="34" charset="0"/>
            </a:endParaRPr>
          </a:p>
          <a:p>
            <a:pPr marL="285750" indent="-285750" algn="l">
              <a:buFont typeface="Arial" panose="020B0604020202020204" pitchFamily="34" charset="0"/>
              <a:buChar char="•"/>
            </a:pPr>
            <a:r>
              <a:rPr lang="en-IN" sz="1800" b="1" dirty="0">
                <a:solidFill>
                  <a:schemeClr val="bg1">
                    <a:lumMod val="95000"/>
                  </a:schemeClr>
                </a:solidFill>
                <a:latin typeface="Arial" panose="020B0604020202020204" pitchFamily="34" charset="0"/>
                <a:cs typeface="Arial" panose="020B0604020202020204" pitchFamily="34" charset="0"/>
              </a:rPr>
              <a:t>API key integration</a:t>
            </a:r>
          </a:p>
          <a:p>
            <a:pPr algn="l"/>
            <a:r>
              <a:rPr lang="en-US" dirty="0">
                <a:latin typeface="Aptos" panose="020B0004020202020204" pitchFamily="34" charset="0"/>
              </a:rPr>
              <a:t>This app uses the openweathermap API to fetch weather data. If you're planning to use it for personal purposes or modifications, you may need to create your API key by signing up at OpenWeatherMap. </a:t>
            </a:r>
          </a:p>
          <a:p>
            <a:pPr algn="l"/>
            <a:r>
              <a:rPr lang="en-US" dirty="0">
                <a:latin typeface="Aptos" panose="020B0004020202020204" pitchFamily="34" charset="0"/>
              </a:rPr>
              <a:t>Once you have your key, you can replace the existing API key in the Javascript file. Const Api key = "YOUR_API_KEY_HERE"; // replace this with your API key.</a:t>
            </a:r>
            <a:endParaRPr lang="en-IN" dirty="0">
              <a:latin typeface="Aptos" panose="020B0004020202020204" pitchFamily="34" charset="0"/>
            </a:endParaRPr>
          </a:p>
        </p:txBody>
      </p:sp>
    </p:spTree>
    <p:extLst>
      <p:ext uri="{BB962C8B-B14F-4D97-AF65-F5344CB8AC3E}">
        <p14:creationId xmlns:p14="http://schemas.microsoft.com/office/powerpoint/2010/main" val="398765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75463" y="6313932"/>
            <a:ext cx="45719" cy="77343"/>
          </a:xfrm>
        </p:spPr>
        <p:txBody>
          <a:bodyPr/>
          <a:lstStyle/>
          <a:p>
            <a:r>
              <a:rPr lang="en-US" dirty="0"/>
              <a:t>.</a:t>
            </a:r>
          </a:p>
        </p:txBody>
      </p:sp>
      <p:pic>
        <p:nvPicPr>
          <p:cNvPr id="9" name="Picture 8">
            <a:extLst>
              <a:ext uri="{FF2B5EF4-FFF2-40B4-BE49-F238E27FC236}">
                <a16:creationId xmlns:a16="http://schemas.microsoft.com/office/drawing/2014/main" id="{E0F0E986-0201-587F-BF9D-530B6A272CA7}"/>
              </a:ext>
            </a:extLst>
          </p:cNvPr>
          <p:cNvPicPr>
            <a:picLocks noChangeAspect="1"/>
          </p:cNvPicPr>
          <p:nvPr/>
        </p:nvPicPr>
        <p:blipFill>
          <a:blip r:embed="rId2"/>
          <a:stretch>
            <a:fillRect/>
          </a:stretch>
        </p:blipFill>
        <p:spPr>
          <a:xfrm>
            <a:off x="1426846" y="1057979"/>
            <a:ext cx="9565004" cy="5152321"/>
          </a:xfrm>
          <a:prstGeom prst="rect">
            <a:avLst/>
          </a:prstGeom>
        </p:spPr>
      </p:pic>
      <p:sp>
        <p:nvSpPr>
          <p:cNvPr id="2" name="TextBox 1">
            <a:extLst>
              <a:ext uri="{FF2B5EF4-FFF2-40B4-BE49-F238E27FC236}">
                <a16:creationId xmlns:a16="http://schemas.microsoft.com/office/drawing/2014/main" id="{9D7DD4A2-6A5F-E4A1-2C92-52ACC171C186}"/>
              </a:ext>
            </a:extLst>
          </p:cNvPr>
          <p:cNvSpPr txBox="1"/>
          <p:nvPr/>
        </p:nvSpPr>
        <p:spPr>
          <a:xfrm>
            <a:off x="2781300" y="314325"/>
            <a:ext cx="6486525" cy="646331"/>
          </a:xfrm>
          <a:prstGeom prst="rect">
            <a:avLst/>
          </a:prstGeom>
          <a:noFill/>
        </p:spPr>
        <p:txBody>
          <a:bodyPr wrap="square" rtlCol="0">
            <a:spAutoFit/>
          </a:bodyPr>
          <a:lstStyle/>
          <a:p>
            <a:pPr algn="ctr"/>
            <a:r>
              <a:rPr lang="en-IN" sz="3600" b="1" dirty="0">
                <a:solidFill>
                  <a:schemeClr val="bg1"/>
                </a:solidFill>
                <a:latin typeface="Algerian" panose="04020705040A02060702" pitchFamily="82" charset="0"/>
              </a:rPr>
              <a:t>Website Interface</a:t>
            </a:r>
          </a:p>
        </p:txBody>
      </p:sp>
    </p:spTree>
    <p:extLst>
      <p:ext uri="{BB962C8B-B14F-4D97-AF65-F5344CB8AC3E}">
        <p14:creationId xmlns:p14="http://schemas.microsoft.com/office/powerpoint/2010/main" val="195875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59086" y="20777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10469204" y="560406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886257" y="488372"/>
            <a:ext cx="9392900" cy="938718"/>
          </a:xfrm>
        </p:spPr>
        <p:txBody>
          <a:bodyPr/>
          <a:lstStyle/>
          <a:p>
            <a:r>
              <a:rPr lang="en-US" sz="3200" dirty="0">
                <a:latin typeface="Algerian" panose="04020705040A02060702" pitchFamily="82" charset="0"/>
              </a:rPr>
              <a:t>Why did I consider Building a weather app?</a:t>
            </a:r>
          </a:p>
        </p:txBody>
      </p:sp>
      <p:sp>
        <p:nvSpPr>
          <p:cNvPr id="11" name="Subtitle 10">
            <a:extLst>
              <a:ext uri="{FF2B5EF4-FFF2-40B4-BE49-F238E27FC236}">
                <a16:creationId xmlns:a16="http://schemas.microsoft.com/office/drawing/2014/main" id="{2B03069D-F93B-75D3-BF95-983257C8CFB0}"/>
              </a:ext>
            </a:extLst>
          </p:cNvPr>
          <p:cNvSpPr>
            <a:spLocks noGrp="1"/>
          </p:cNvSpPr>
          <p:nvPr>
            <p:ph type="subTitle" idx="1"/>
          </p:nvPr>
        </p:nvSpPr>
        <p:spPr>
          <a:xfrm>
            <a:off x="1478844" y="1742309"/>
            <a:ext cx="9234311" cy="4800472"/>
          </a:xfrm>
        </p:spPr>
        <p:txBody>
          <a:bodyPr/>
          <a:lstStyle/>
          <a:p>
            <a:pPr marL="285750" indent="-285750" algn="l">
              <a:buFont typeface="Arial" panose="020B0604020202020204" pitchFamily="34" charset="0"/>
              <a:buChar char="•"/>
            </a:pPr>
            <a:r>
              <a:rPr lang="en-US" sz="1800" dirty="0">
                <a:latin typeface="Aptos" panose="020B0004020202020204" pitchFamily="34" charset="0"/>
              </a:rPr>
              <a:t>The weather website is a fulfilling project that serves a broad </a:t>
            </a:r>
            <a:r>
              <a:rPr lang="en-IN" sz="1800" dirty="0">
                <a:latin typeface="Aptos" panose="020B0004020202020204" pitchFamily="34" charset="0"/>
              </a:rPr>
              <a:t>audience.</a:t>
            </a:r>
          </a:p>
          <a:p>
            <a:pPr marL="285750" indent="-285750" algn="l">
              <a:buFont typeface="Arial" panose="020B0604020202020204" pitchFamily="34" charset="0"/>
              <a:buChar char="•"/>
            </a:pPr>
            <a:r>
              <a:rPr lang="en-US" sz="1800" dirty="0">
                <a:latin typeface="Aptos" panose="020B0004020202020204" pitchFamily="34" charset="0"/>
              </a:rPr>
              <a:t>It helps me to better understand DOM manipulation, event handling, CSS styling, APIs, and more. </a:t>
            </a:r>
          </a:p>
          <a:p>
            <a:pPr marL="285750" indent="-285750" algn="l">
              <a:buFont typeface="Arial" panose="020B0604020202020204" pitchFamily="34" charset="0"/>
              <a:buChar char="•"/>
            </a:pPr>
            <a:r>
              <a:rPr lang="en-US" sz="1800" dirty="0">
                <a:latin typeface="Aptos" panose="020B0004020202020204" pitchFamily="34" charset="0"/>
              </a:rPr>
              <a:t>A weather website isn't just a functional platform—it's a versatile project with potential for innovation, profit, and meaningful impact. </a:t>
            </a:r>
            <a:endParaRPr lang="en-IN" sz="1800" dirty="0">
              <a:latin typeface="Aptos" panose="020B0004020202020204" pitchFamily="34" charset="0"/>
            </a:endParaRPr>
          </a:p>
          <a:p>
            <a:pPr marL="285750" indent="-285750" algn="l">
              <a:buFont typeface="Arial" panose="020B0604020202020204" pitchFamily="34" charset="0"/>
              <a:buChar char="•"/>
            </a:pPr>
            <a:r>
              <a:rPr lang="en-IN" sz="1800" dirty="0">
                <a:latin typeface="Aptos" panose="020B0004020202020204" pitchFamily="34" charset="0"/>
              </a:rPr>
              <a:t>Widely needed: high demand and utility which means weather websites are visited regularly.</a:t>
            </a:r>
          </a:p>
          <a:p>
            <a:pPr marL="285750" indent="-285750" algn="l">
              <a:buFont typeface="Arial" panose="020B0604020202020204" pitchFamily="34" charset="0"/>
              <a:buChar char="•"/>
            </a:pPr>
            <a:r>
              <a:rPr lang="en-US" sz="1800" dirty="0">
                <a:latin typeface="Aptos" panose="020B0004020202020204" pitchFamily="34" charset="0"/>
              </a:rPr>
              <a:t>Showcase skills: it’s an excellent project to demonstrate my ability in frontend and backend development, API usage, data visualization, and app design. </a:t>
            </a:r>
          </a:p>
          <a:p>
            <a:pPr marL="285750" indent="-285750" algn="l">
              <a:buFont typeface="Arial" panose="020B0604020202020204" pitchFamily="34" charset="0"/>
              <a:buChar char="•"/>
            </a:pPr>
            <a:r>
              <a:rPr lang="en-US" sz="1800" dirty="0">
                <a:latin typeface="Aptos" panose="020B0004020202020204" pitchFamily="34" charset="0"/>
              </a:rPr>
              <a:t>Complex data: weather data involves variables like temperature, humidity, wind, and forecasts, offering a chance to work with dynamic datasets</a:t>
            </a:r>
          </a:p>
          <a:p>
            <a:pPr marL="285750" indent="-285750" algn="l">
              <a:buFont typeface="Arial" panose="020B0604020202020204" pitchFamily="34" charset="0"/>
              <a:buChar char="•"/>
            </a:pPr>
            <a:r>
              <a:rPr lang="en-US" sz="1800" dirty="0">
                <a:latin typeface="Aptos" panose="020B0004020202020204" pitchFamily="34" charset="0"/>
              </a:rPr>
              <a:t>Data integration: building a weather app involves fetching and handling data from APIs like openweathermap, which helps you understand API integration and real-time data handling.</a:t>
            </a:r>
          </a:p>
          <a:p>
            <a:pPr marL="285750" indent="-285750" algn="l">
              <a:buFont typeface="Arial" panose="020B0604020202020204" pitchFamily="34" charset="0"/>
              <a:buChar char="•"/>
            </a:pPr>
            <a:r>
              <a:rPr lang="en-US" sz="1800" dirty="0">
                <a:latin typeface="Aptos" panose="020B0004020202020204" pitchFamily="34" charset="0"/>
              </a:rPr>
              <a:t>Building a weather app project allows me to apply my web development skills to a real-world application. </a:t>
            </a:r>
          </a:p>
          <a:p>
            <a:pPr marL="285750" indent="-285750" algn="l">
              <a:buFont typeface="Arial" panose="020B0604020202020204" pitchFamily="34" charset="0"/>
              <a:buChar char="•"/>
            </a:pPr>
            <a:endParaRPr lang="en-US" sz="1800" dirty="0"/>
          </a:p>
          <a:p>
            <a:pPr algn="l"/>
            <a:endParaRPr lang="en-IN" dirty="0"/>
          </a:p>
        </p:txBody>
      </p:sp>
    </p:spTree>
    <p:extLst>
      <p:ext uri="{BB962C8B-B14F-4D97-AF65-F5344CB8AC3E}">
        <p14:creationId xmlns:p14="http://schemas.microsoft.com/office/powerpoint/2010/main" val="12132100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196</TotalTime>
  <Words>1274</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Aptos</vt:lpstr>
      <vt:lpstr>Arial</vt:lpstr>
      <vt:lpstr>Calibri</vt:lpstr>
      <vt:lpstr>Courier New</vt:lpstr>
      <vt:lpstr>Segoe UI Light</vt:lpstr>
      <vt:lpstr>Stencil</vt:lpstr>
      <vt:lpstr>Tw Cen MT</vt:lpstr>
      <vt:lpstr>Office Theme</vt:lpstr>
      <vt:lpstr>Weather app (Minor Project)</vt:lpstr>
      <vt:lpstr>Table of CONTENTS</vt:lpstr>
      <vt:lpstr>INTRODUCTION</vt:lpstr>
      <vt:lpstr>Project plan</vt:lpstr>
      <vt:lpstr>Technology Used</vt:lpstr>
      <vt:lpstr>Key Features</vt:lpstr>
      <vt:lpstr>Setup &amp; installation</vt:lpstr>
      <vt:lpstr>PowerPoint Presentation</vt:lpstr>
      <vt:lpstr>Why did I consider Building a weather app?</vt:lpstr>
      <vt:lpstr>Problems faced during the process of development</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Disha Dahiya</dc:creator>
  <cp:lastModifiedBy>Disha Dahiya</cp:lastModifiedBy>
  <cp:revision>3</cp:revision>
  <dcterms:created xsi:type="dcterms:W3CDTF">2024-12-03T10:34:14Z</dcterms:created>
  <dcterms:modified xsi:type="dcterms:W3CDTF">2024-12-03T16:28:01Z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