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charset="1" panose="00000500000000000000"/>
      <p:regular r:id="rId17"/>
    </p:embeddedFont>
    <p:embeddedFont>
      <p:font typeface="Poppins Bold" charset="1" panose="00000800000000000000"/>
      <p:regular r:id="rId18"/>
    </p:embeddedFont>
    <p:embeddedFont>
      <p:font typeface="Open Sans" charset="1" panose="020B0606030504020204"/>
      <p:regular r:id="rId19"/>
    </p:embeddedFont>
    <p:embeddedFont>
      <p:font typeface="Open Sans Bold" charset="1" panose="020B0806030504020204"/>
      <p:regular r:id="rId20"/>
    </p:embeddedFont>
    <p:embeddedFont>
      <p:font typeface="Canva Sans Bold" charset="1" panose="020B0803030501040103"/>
      <p:regular r:id="rId21"/>
    </p:embeddedFont>
    <p:embeddedFont>
      <p:font typeface="Poppins Ultra-Bold" charset="1" panose="000009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2618527" y="-1745836"/>
            <a:ext cx="6304087" cy="6304087"/>
          </a:xfrm>
          <a:custGeom>
            <a:avLst/>
            <a:gdLst/>
            <a:ahLst/>
            <a:cxnLst/>
            <a:rect r="r" b="b" t="t" l="l"/>
            <a:pathLst>
              <a:path h="6304087" w="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915273" y="5804957"/>
            <a:ext cx="2284867" cy="2284867"/>
          </a:xfrm>
          <a:custGeom>
            <a:avLst/>
            <a:gdLst/>
            <a:ahLst/>
            <a:cxnLst/>
            <a:rect r="r" b="b" t="t" l="l"/>
            <a:pathLst>
              <a:path h="2284867" w="2284867">
                <a:moveTo>
                  <a:pt x="0" y="0"/>
                </a:moveTo>
                <a:lnTo>
                  <a:pt x="2284867" y="0"/>
                </a:lnTo>
                <a:lnTo>
                  <a:pt x="2284867" y="2284866"/>
                </a:lnTo>
                <a:lnTo>
                  <a:pt x="0" y="2284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09140" y="3393029"/>
            <a:ext cx="8507318" cy="4701830"/>
          </a:xfrm>
          <a:prstGeom prst="rect">
            <a:avLst/>
          </a:prstGeom>
        </p:spPr>
        <p:txBody>
          <a:bodyPr anchor="t" rtlCol="false" tIns="0" lIns="0" bIns="0" rIns="0">
            <a:spAutoFit/>
          </a:bodyPr>
          <a:lstStyle/>
          <a:p>
            <a:pPr algn="l">
              <a:lnSpc>
                <a:spcPts val="12257"/>
              </a:lnSpc>
              <a:spcBef>
                <a:spcPct val="0"/>
              </a:spcBef>
            </a:pPr>
            <a:r>
              <a:rPr lang="en-US" sz="8755">
                <a:solidFill>
                  <a:srgbClr val="FFFFFF"/>
                </a:solidFill>
                <a:latin typeface="Poppins"/>
                <a:ea typeface="Poppins"/>
                <a:cs typeface="Poppins"/>
                <a:sym typeface="Poppins"/>
              </a:rPr>
              <a:t>Credit Card Fraud Detection</a:t>
            </a:r>
          </a:p>
        </p:txBody>
      </p:sp>
      <p:sp>
        <p:nvSpPr>
          <p:cNvPr name="Freeform 6" id="6"/>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193410" y="4082284"/>
            <a:ext cx="951933" cy="951933"/>
          </a:xfrm>
          <a:custGeom>
            <a:avLst/>
            <a:gdLst/>
            <a:ahLst/>
            <a:cxnLst/>
            <a:rect r="r" b="b" t="t" l="l"/>
            <a:pathLst>
              <a:path h="951933" w="951933">
                <a:moveTo>
                  <a:pt x="0" y="0"/>
                </a:moveTo>
                <a:lnTo>
                  <a:pt x="951934" y="0"/>
                </a:lnTo>
                <a:lnTo>
                  <a:pt x="951934" y="951934"/>
                </a:lnTo>
                <a:lnTo>
                  <a:pt x="0" y="951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47266" y="274053"/>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Insights</a:t>
            </a:r>
          </a:p>
        </p:txBody>
      </p:sp>
      <p:sp>
        <p:nvSpPr>
          <p:cNvPr name="TextBox 5" id="5"/>
          <p:cNvSpPr txBox="true"/>
          <p:nvPr/>
        </p:nvSpPr>
        <p:spPr>
          <a:xfrm rot="0">
            <a:off x="1028700" y="1254167"/>
            <a:ext cx="16814649" cy="8309361"/>
          </a:xfrm>
          <a:prstGeom prst="rect">
            <a:avLst/>
          </a:prstGeom>
        </p:spPr>
        <p:txBody>
          <a:bodyPr anchor="t" rtlCol="false" tIns="0" lIns="0" bIns="0" rIns="0">
            <a:spAutoFit/>
          </a:bodyPr>
          <a:lstStyle/>
          <a:p>
            <a:pPr algn="l">
              <a:lnSpc>
                <a:spcPts val="3478"/>
              </a:lnSpc>
            </a:pPr>
            <a:r>
              <a:rPr lang="en-US" sz="2484" b="true">
                <a:solidFill>
                  <a:srgbClr val="171616"/>
                </a:solidFill>
                <a:latin typeface="Open Sans Bold"/>
                <a:ea typeface="Open Sans Bold"/>
                <a:cs typeface="Open Sans Bold"/>
                <a:sym typeface="Open Sans Bold"/>
              </a:rPr>
              <a:t>Diagonal Dominance: </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The diagonal cells are dark red, indicating a perfect correlation of 1.0 (variables are perfectly correlated with themselves).</a:t>
            </a:r>
          </a:p>
          <a:p>
            <a:pPr algn="l">
              <a:lnSpc>
                <a:spcPts val="3478"/>
              </a:lnSpc>
            </a:pPr>
          </a:p>
          <a:p>
            <a:pPr algn="l">
              <a:lnSpc>
                <a:spcPts val="3478"/>
              </a:lnSpc>
            </a:pPr>
            <a:r>
              <a:rPr lang="en-US" sz="2484">
                <a:solidFill>
                  <a:srgbClr val="171616"/>
                </a:solidFill>
                <a:latin typeface="Open Sans"/>
                <a:ea typeface="Open Sans"/>
                <a:cs typeface="Open Sans"/>
                <a:sym typeface="Open Sans"/>
              </a:rPr>
              <a:t> </a:t>
            </a:r>
            <a:r>
              <a:rPr lang="en-US" sz="2484" b="true">
                <a:solidFill>
                  <a:srgbClr val="171616"/>
                </a:solidFill>
                <a:latin typeface="Open Sans Bold"/>
                <a:ea typeface="Open Sans Bold"/>
                <a:cs typeface="Open Sans Bold"/>
                <a:sym typeface="Open Sans Bold"/>
              </a:rPr>
              <a:t>High Correlation Areas: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Some off-diagonal cells also show strong correlations (dark or deep red areas), indicating that certain variables are strongly related to each other.</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For example, the "Amount" and "NormalizedAmount" variables appear to have some correlation.</a:t>
            </a:r>
          </a:p>
          <a:p>
            <a:pPr algn="l">
              <a:lnSpc>
                <a:spcPts val="3478"/>
              </a:lnSpc>
            </a:pPr>
          </a:p>
          <a:p>
            <a:pPr algn="l">
              <a:lnSpc>
                <a:spcPts val="3478"/>
              </a:lnSpc>
            </a:pPr>
            <a:r>
              <a:rPr lang="en-US" sz="2484" b="true">
                <a:solidFill>
                  <a:srgbClr val="171616"/>
                </a:solidFill>
                <a:latin typeface="Open Sans Bold"/>
                <a:ea typeface="Open Sans Bold"/>
                <a:cs typeface="Open Sans Bold"/>
                <a:sym typeface="Open Sans Bold"/>
              </a:rPr>
              <a:t>Low Correlation Areas: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Lighter-colored areas (white to pale orange) indicate weaker or no correlation between the variables.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Variables like "Class" (likely a categorical target variable) show minimal correlation with most features.</a:t>
            </a:r>
          </a:p>
          <a:p>
            <a:pPr algn="l">
              <a:lnSpc>
                <a:spcPts val="3478"/>
              </a:lnSpc>
            </a:pPr>
          </a:p>
          <a:p>
            <a:pPr algn="l">
              <a:lnSpc>
                <a:spcPts val="3478"/>
              </a:lnSpc>
            </a:pPr>
            <a:r>
              <a:rPr lang="en-US" sz="2484" b="true">
                <a:solidFill>
                  <a:srgbClr val="171616"/>
                </a:solidFill>
                <a:latin typeface="Open Sans Bold"/>
                <a:ea typeface="Open Sans Bold"/>
                <a:cs typeface="Open Sans Bold"/>
                <a:sym typeface="Open Sans Bold"/>
              </a:rPr>
              <a:t>Negative Correlations: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Any cells with shades of white or light pink represent negative correlations. These are weaker in this dataset.</a:t>
            </a:r>
          </a:p>
          <a:p>
            <a:pPr algn="l">
              <a:lnSpc>
                <a:spcPts val="3478"/>
              </a:lnSpc>
            </a:pPr>
          </a:p>
          <a:p>
            <a:pPr algn="l">
              <a:lnSpc>
                <a:spcPts val="3478"/>
              </a:lnSpc>
            </a:pPr>
            <a:r>
              <a:rPr lang="en-US" sz="2484" b="true">
                <a:solidFill>
                  <a:srgbClr val="171616"/>
                </a:solidFill>
                <a:latin typeface="Open Sans Bold"/>
                <a:ea typeface="Open Sans Bold"/>
                <a:cs typeface="Open Sans Bold"/>
                <a:sym typeface="Open Sans Bold"/>
              </a:rPr>
              <a:t>Feature Relationships: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Features with very low correlation to "Class" might not be as predictive.</a:t>
            </a:r>
          </a:p>
          <a:p>
            <a:pPr algn="l">
              <a:lnSpc>
                <a:spcPts val="3478"/>
              </a:lnSpc>
              <a:spcBef>
                <a:spcPct val="0"/>
              </a:spcBef>
            </a:pPr>
          </a:p>
        </p:txBody>
      </p:sp>
      <p:sp>
        <p:nvSpPr>
          <p:cNvPr name="TextBox 6" id="6"/>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sp>
        <p:nvSpPr>
          <p:cNvPr name="Freeform 3" id="3"/>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787373" y="1221782"/>
            <a:ext cx="1737382"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Bold"/>
                <a:ea typeface="Poppins Bold"/>
                <a:cs typeface="Poppins Bold"/>
                <a:sym typeface="Poppins Bold"/>
              </a:rPr>
              <a:t>STUDIO SHODWE</a:t>
            </a:r>
          </a:p>
        </p:txBody>
      </p:sp>
      <p:sp>
        <p:nvSpPr>
          <p:cNvPr name="Freeform 6" id="6"/>
          <p:cNvSpPr/>
          <p:nvPr/>
        </p:nvSpPr>
        <p:spPr>
          <a:xfrm flipH="false" flipV="false" rot="0">
            <a:off x="14923308" y="-1307292"/>
            <a:ext cx="4671984" cy="4671984"/>
          </a:xfrm>
          <a:custGeom>
            <a:avLst/>
            <a:gdLst/>
            <a:ahLst/>
            <a:cxnLst/>
            <a:rect r="r" b="b" t="t" l="l"/>
            <a:pathLst>
              <a:path h="4671984" w="4671984">
                <a:moveTo>
                  <a:pt x="0" y="0"/>
                </a:moveTo>
                <a:lnTo>
                  <a:pt x="4671984" y="0"/>
                </a:lnTo>
                <a:lnTo>
                  <a:pt x="4671984" y="4671984"/>
                </a:lnTo>
                <a:lnTo>
                  <a:pt x="0" y="46719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526091" y="3751666"/>
            <a:ext cx="13235817" cy="2067224"/>
          </a:xfrm>
          <a:prstGeom prst="rect">
            <a:avLst/>
          </a:prstGeom>
        </p:spPr>
        <p:txBody>
          <a:bodyPr anchor="t" rtlCol="false" tIns="0" lIns="0" bIns="0" rIns="0">
            <a:spAutoFit/>
          </a:bodyPr>
          <a:lstStyle/>
          <a:p>
            <a:pPr algn="ctr">
              <a:lnSpc>
                <a:spcPts val="15976"/>
              </a:lnSpc>
              <a:spcBef>
                <a:spcPct val="0"/>
              </a:spcBef>
            </a:pPr>
            <a:r>
              <a:rPr lang="en-US" b="true" sz="11411">
                <a:solidFill>
                  <a:srgbClr val="FFFFFF"/>
                </a:solidFill>
                <a:latin typeface="Poppins Ultra-Bold"/>
                <a:ea typeface="Poppins Ultra-Bold"/>
                <a:cs typeface="Poppins Ultra-Bold"/>
                <a:sym typeface="Poppins Ultra-Bold"/>
              </a:rPr>
              <a:t>Thank You</a:t>
            </a:r>
          </a:p>
        </p:txBody>
      </p:sp>
      <p:sp>
        <p:nvSpPr>
          <p:cNvPr name="Freeform 8" id="8"/>
          <p:cNvSpPr/>
          <p:nvPr/>
        </p:nvSpPr>
        <p:spPr>
          <a:xfrm flipH="false" flipV="false" rot="0">
            <a:off x="-1307292" y="6922308"/>
            <a:ext cx="4671984" cy="4671984"/>
          </a:xfrm>
          <a:custGeom>
            <a:avLst/>
            <a:gdLst/>
            <a:ahLst/>
            <a:cxnLst/>
            <a:rect r="r" b="b" t="t" l="l"/>
            <a:pathLst>
              <a:path h="4671984" w="4671984">
                <a:moveTo>
                  <a:pt x="0" y="0"/>
                </a:moveTo>
                <a:lnTo>
                  <a:pt x="4671984" y="0"/>
                </a:lnTo>
                <a:lnTo>
                  <a:pt x="4671984" y="4671984"/>
                </a:lnTo>
                <a:lnTo>
                  <a:pt x="0" y="46719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2856594" y="1028700"/>
            <a:ext cx="1391836" cy="1391836"/>
          </a:xfrm>
          <a:custGeom>
            <a:avLst/>
            <a:gdLst/>
            <a:ahLst/>
            <a:cxnLst/>
            <a:rect r="r" b="b" t="t" l="l"/>
            <a:pathLst>
              <a:path h="1391836" w="1391836">
                <a:moveTo>
                  <a:pt x="0" y="0"/>
                </a:moveTo>
                <a:lnTo>
                  <a:pt x="1391836" y="0"/>
                </a:lnTo>
                <a:lnTo>
                  <a:pt x="1391836" y="1391836"/>
                </a:lnTo>
                <a:lnTo>
                  <a:pt x="0" y="1391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5465163" y="3776299"/>
            <a:ext cx="593492" cy="593492"/>
          </a:xfrm>
          <a:custGeom>
            <a:avLst/>
            <a:gdLst/>
            <a:ahLst/>
            <a:cxnLst/>
            <a:rect r="r" b="b" t="t" l="l"/>
            <a:pathLst>
              <a:path h="593492" w="593492">
                <a:moveTo>
                  <a:pt x="0" y="0"/>
                </a:moveTo>
                <a:lnTo>
                  <a:pt x="593492" y="0"/>
                </a:lnTo>
                <a:lnTo>
                  <a:pt x="593492" y="593492"/>
                </a:lnTo>
                <a:lnTo>
                  <a:pt x="0" y="593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4039570" y="7866464"/>
            <a:ext cx="1391836" cy="1391836"/>
          </a:xfrm>
          <a:custGeom>
            <a:avLst/>
            <a:gdLst/>
            <a:ahLst/>
            <a:cxnLst/>
            <a:rect r="r" b="b" t="t" l="l"/>
            <a:pathLst>
              <a:path h="1391836" w="1391836">
                <a:moveTo>
                  <a:pt x="0" y="0"/>
                </a:moveTo>
                <a:lnTo>
                  <a:pt x="1391836" y="0"/>
                </a:lnTo>
                <a:lnTo>
                  <a:pt x="1391836" y="1391836"/>
                </a:lnTo>
                <a:lnTo>
                  <a:pt x="0" y="1391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2229345" y="5917209"/>
            <a:ext cx="593492" cy="593492"/>
          </a:xfrm>
          <a:custGeom>
            <a:avLst/>
            <a:gdLst/>
            <a:ahLst/>
            <a:cxnLst/>
            <a:rect r="r" b="b" t="t" l="l"/>
            <a:pathLst>
              <a:path h="593492" w="593492">
                <a:moveTo>
                  <a:pt x="0" y="0"/>
                </a:moveTo>
                <a:lnTo>
                  <a:pt x="593492" y="0"/>
                </a:lnTo>
                <a:lnTo>
                  <a:pt x="593492" y="593492"/>
                </a:lnTo>
                <a:lnTo>
                  <a:pt x="0" y="593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1787" y="5143500"/>
            <a:ext cx="6304087" cy="6304087"/>
          </a:xfrm>
          <a:custGeom>
            <a:avLst/>
            <a:gdLst/>
            <a:ahLst/>
            <a:cxnLst/>
            <a:rect r="r" b="b" t="t" l="l"/>
            <a:pathLst>
              <a:path h="6304087" w="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7080" y="2262034"/>
            <a:ext cx="951933" cy="951933"/>
          </a:xfrm>
          <a:custGeom>
            <a:avLst/>
            <a:gdLst/>
            <a:ahLst/>
            <a:cxnLst/>
            <a:rect r="r" b="b" t="t" l="l"/>
            <a:pathLst>
              <a:path h="951933" w="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004910" y="2204884"/>
            <a:ext cx="6726842"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Introduction</a:t>
            </a:r>
          </a:p>
        </p:txBody>
      </p:sp>
      <p:sp>
        <p:nvSpPr>
          <p:cNvPr name="TextBox 7" id="7"/>
          <p:cNvSpPr txBox="true"/>
          <p:nvPr/>
        </p:nvSpPr>
        <p:spPr>
          <a:xfrm rot="0">
            <a:off x="5300857" y="4624005"/>
            <a:ext cx="12390283" cy="3140797"/>
          </a:xfrm>
          <a:prstGeom prst="rect">
            <a:avLst/>
          </a:prstGeom>
        </p:spPr>
        <p:txBody>
          <a:bodyPr anchor="t" rtlCol="false" tIns="0" lIns="0" bIns="0" rIns="0">
            <a:spAutoFit/>
          </a:bodyPr>
          <a:lstStyle/>
          <a:p>
            <a:pPr algn="l">
              <a:lnSpc>
                <a:spcPts val="4272"/>
              </a:lnSpc>
            </a:pPr>
            <a:r>
              <a:rPr lang="en-US" sz="3051">
                <a:solidFill>
                  <a:srgbClr val="171616"/>
                </a:solidFill>
                <a:latin typeface="Open Sans"/>
                <a:ea typeface="Open Sans"/>
                <a:cs typeface="Open Sans"/>
                <a:sym typeface="Open Sans"/>
              </a:rPr>
              <a:t>The dataset contains transactions made using credit cards by European cardholders in September 2013. All input features are numerical and have undergone a Principal Component Analysis (PCA) transformation. Due to confidentiality constraints, the original features and additional background details are not provided.</a:t>
            </a:r>
          </a:p>
          <a:p>
            <a:pPr algn="l">
              <a:lnSpc>
                <a:spcPts val="427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23128" y="1574884"/>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787373" y="1367506"/>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Feature Details</a:t>
            </a:r>
          </a:p>
        </p:txBody>
      </p:sp>
      <p:sp>
        <p:nvSpPr>
          <p:cNvPr name="TextBox 6" id="6"/>
          <p:cNvSpPr txBox="true"/>
          <p:nvPr/>
        </p:nvSpPr>
        <p:spPr>
          <a:xfrm rot="0">
            <a:off x="3786511" y="2234281"/>
            <a:ext cx="12462324" cy="8193742"/>
          </a:xfrm>
          <a:prstGeom prst="rect">
            <a:avLst/>
          </a:prstGeom>
        </p:spPr>
        <p:txBody>
          <a:bodyPr anchor="t" rtlCol="false" tIns="0" lIns="0" bIns="0" rIns="0">
            <a:spAutoFit/>
          </a:bodyPr>
          <a:lstStyle/>
          <a:p>
            <a:pPr algn="l">
              <a:lnSpc>
                <a:spcPts val="3026"/>
              </a:lnSpc>
            </a:pPr>
          </a:p>
          <a:p>
            <a:pPr algn="l">
              <a:lnSpc>
                <a:spcPts val="3026"/>
              </a:lnSpc>
            </a:pPr>
          </a:p>
          <a:p>
            <a:pPr algn="l">
              <a:lnSpc>
                <a:spcPts val="4006"/>
              </a:lnSpc>
            </a:pPr>
            <a:r>
              <a:rPr lang="en-US" sz="2861">
                <a:solidFill>
                  <a:srgbClr val="171616"/>
                </a:solidFill>
                <a:latin typeface="Open Sans"/>
                <a:ea typeface="Open Sans"/>
                <a:cs typeface="Open Sans"/>
                <a:sym typeface="Open Sans"/>
              </a:rPr>
              <a:t>This dataset contains 283726 rows and 31 columns</a:t>
            </a:r>
          </a:p>
          <a:p>
            <a:pPr algn="l">
              <a:lnSpc>
                <a:spcPts val="4006"/>
              </a:lnSpc>
            </a:pPr>
          </a:p>
          <a:p>
            <a:pPr algn="l">
              <a:lnSpc>
                <a:spcPts val="4006"/>
              </a:lnSpc>
            </a:pPr>
            <a:r>
              <a:rPr lang="en-US" sz="2861">
                <a:solidFill>
                  <a:srgbClr val="171616"/>
                </a:solidFill>
                <a:latin typeface="Open Sans"/>
                <a:ea typeface="Open Sans"/>
                <a:cs typeface="Open Sans"/>
                <a:sym typeface="Open Sans"/>
              </a:rPr>
              <a:t>V1, V2, ..., V28: These are the principal components derived from the PCA transformation.</a:t>
            </a:r>
          </a:p>
          <a:p>
            <a:pPr algn="l">
              <a:lnSpc>
                <a:spcPts val="4006"/>
              </a:lnSpc>
            </a:pPr>
          </a:p>
          <a:p>
            <a:pPr algn="l">
              <a:lnSpc>
                <a:spcPts val="4006"/>
              </a:lnSpc>
            </a:pPr>
            <a:r>
              <a:rPr lang="en-US" sz="2861">
                <a:solidFill>
                  <a:srgbClr val="171616"/>
                </a:solidFill>
                <a:latin typeface="Open Sans"/>
                <a:ea typeface="Open Sans"/>
                <a:cs typeface="Open Sans"/>
                <a:sym typeface="Open Sans"/>
              </a:rPr>
              <a:t>Time: This feature indicates the number of seconds elapsed between each transaction and the first transaction in the dataset.</a:t>
            </a:r>
          </a:p>
          <a:p>
            <a:pPr algn="l">
              <a:lnSpc>
                <a:spcPts val="4006"/>
              </a:lnSpc>
            </a:pPr>
          </a:p>
          <a:p>
            <a:pPr algn="l">
              <a:lnSpc>
                <a:spcPts val="4006"/>
              </a:lnSpc>
            </a:pPr>
            <a:r>
              <a:rPr lang="en-US" sz="2861">
                <a:solidFill>
                  <a:srgbClr val="171616"/>
                </a:solidFill>
                <a:latin typeface="Open Sans"/>
                <a:ea typeface="Open Sans"/>
                <a:cs typeface="Open Sans"/>
                <a:sym typeface="Open Sans"/>
              </a:rPr>
              <a:t>Amount: Represents the transaction amount, which can be used for cost-sensitive learning based on individual transactions.</a:t>
            </a:r>
          </a:p>
          <a:p>
            <a:pPr algn="l">
              <a:lnSpc>
                <a:spcPts val="4006"/>
              </a:lnSpc>
            </a:pPr>
          </a:p>
          <a:p>
            <a:pPr algn="l">
              <a:lnSpc>
                <a:spcPts val="4006"/>
              </a:lnSpc>
            </a:pPr>
            <a:r>
              <a:rPr lang="en-US" sz="2861">
                <a:solidFill>
                  <a:srgbClr val="171616"/>
                </a:solidFill>
                <a:latin typeface="Open Sans"/>
                <a:ea typeface="Open Sans"/>
                <a:cs typeface="Open Sans"/>
                <a:sym typeface="Open Sans"/>
              </a:rPr>
              <a:t>Class: The target variable, where:</a:t>
            </a:r>
          </a:p>
          <a:p>
            <a:pPr algn="l">
              <a:lnSpc>
                <a:spcPts val="4006"/>
              </a:lnSpc>
            </a:pPr>
            <a:r>
              <a:rPr lang="en-US" sz="2861">
                <a:solidFill>
                  <a:srgbClr val="171616"/>
                </a:solidFill>
                <a:latin typeface="Open Sans"/>
                <a:ea typeface="Open Sans"/>
                <a:cs typeface="Open Sans"/>
                <a:sym typeface="Open Sans"/>
              </a:rPr>
              <a:t>1 denotes a fraudulent transaction.</a:t>
            </a:r>
          </a:p>
          <a:p>
            <a:pPr algn="l">
              <a:lnSpc>
                <a:spcPts val="4006"/>
              </a:lnSpc>
            </a:pPr>
            <a:r>
              <a:rPr lang="en-US" sz="2861">
                <a:solidFill>
                  <a:srgbClr val="171616"/>
                </a:solidFill>
                <a:latin typeface="Open Sans"/>
                <a:ea typeface="Open Sans"/>
                <a:cs typeface="Open Sans"/>
                <a:sym typeface="Open Sans"/>
              </a:rPr>
              <a:t>0 denotes a legitimate transaction.</a:t>
            </a:r>
          </a:p>
          <a:p>
            <a:pPr algn="l">
              <a:lnSpc>
                <a:spcPts val="3026"/>
              </a:lnSpc>
              <a:spcBef>
                <a:spcPct val="0"/>
              </a:spcBef>
            </a:pPr>
          </a:p>
        </p:txBody>
      </p:sp>
      <p:sp>
        <p:nvSpPr>
          <p:cNvPr name="TextBox 7" id="7"/>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23128" y="1574884"/>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266" y="274053"/>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Approach</a:t>
            </a:r>
          </a:p>
        </p:txBody>
      </p:sp>
      <p:sp>
        <p:nvSpPr>
          <p:cNvPr name="TextBox 6" id="6"/>
          <p:cNvSpPr txBox="true"/>
          <p:nvPr/>
        </p:nvSpPr>
        <p:spPr>
          <a:xfrm rot="0">
            <a:off x="1028700" y="1867854"/>
            <a:ext cx="16622534" cy="8747511"/>
          </a:xfrm>
          <a:prstGeom prst="rect">
            <a:avLst/>
          </a:prstGeom>
        </p:spPr>
        <p:txBody>
          <a:bodyPr anchor="t" rtlCol="false" tIns="0" lIns="0" bIns="0" rIns="0">
            <a:spAutoFit/>
          </a:bodyPr>
          <a:lstStyle/>
          <a:p>
            <a:pPr algn="l" marL="536467" indent="-268234" lvl="1">
              <a:lnSpc>
                <a:spcPts val="3478"/>
              </a:lnSpc>
              <a:buAutoNum type="arabicPeriod" startAt="1"/>
            </a:pPr>
            <a:r>
              <a:rPr lang="en-US" b="true" sz="2484">
                <a:solidFill>
                  <a:srgbClr val="171616"/>
                </a:solidFill>
                <a:latin typeface="Open Sans Bold"/>
                <a:ea typeface="Open Sans Bold"/>
                <a:cs typeface="Open Sans Bold"/>
                <a:sym typeface="Open Sans Bold"/>
              </a:rPr>
              <a:t>Library Imports:</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Essential libraries like os, numpy, pandas, matplotlib, seaborn, and plotly are imported.</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matplotlib inline ensures plots are displayed inline in the notebook.</a:t>
            </a:r>
          </a:p>
          <a:p>
            <a:pPr algn="l" marL="536467" indent="-268234" lvl="1">
              <a:lnSpc>
                <a:spcPts val="3478"/>
              </a:lnSpc>
              <a:buAutoNum type="arabicPeriod" startAt="1"/>
            </a:pPr>
            <a:r>
              <a:rPr lang="en-US" b="true" sz="2484">
                <a:solidFill>
                  <a:srgbClr val="171616"/>
                </a:solidFill>
                <a:latin typeface="Open Sans Bold"/>
                <a:ea typeface="Open Sans Bold"/>
                <a:cs typeface="Open Sans Bold"/>
                <a:sym typeface="Open Sans Bold"/>
              </a:rPr>
              <a:t>File Handling:</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The directory containing the dataset is specified, and the CSV file (creditcard.csv) is read into a DataFrame.</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The dataset is duplicated and written to a new CSV file named duplicate.csv.</a:t>
            </a:r>
          </a:p>
          <a:p>
            <a:pPr algn="l" marL="536467" indent="-268234" lvl="1">
              <a:lnSpc>
                <a:spcPts val="3478"/>
              </a:lnSpc>
              <a:buAutoNum type="arabicPeriod" startAt="1"/>
            </a:pPr>
            <a:r>
              <a:rPr lang="en-US" b="true" sz="2484">
                <a:solidFill>
                  <a:srgbClr val="171616"/>
                </a:solidFill>
                <a:latin typeface="Open Sans Bold"/>
                <a:ea typeface="Open Sans Bold"/>
                <a:cs typeface="Open Sans Bold"/>
                <a:sym typeface="Open Sans Bold"/>
              </a:rPr>
              <a:t>Data Combination:</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Two DataFrames, df and duplicate_df, are concatenated using </a:t>
            </a:r>
            <a:r>
              <a:rPr lang="en-US" b="true" sz="2484">
                <a:solidFill>
                  <a:srgbClr val="171616"/>
                </a:solidFill>
                <a:latin typeface="Open Sans Bold"/>
                <a:ea typeface="Open Sans Bold"/>
                <a:cs typeface="Open Sans Bold"/>
                <a:sym typeface="Open Sans Bold"/>
              </a:rPr>
              <a:t>pd.concat()</a:t>
            </a:r>
            <a:r>
              <a:rPr lang="en-US" sz="2484">
                <a:solidFill>
                  <a:srgbClr val="171616"/>
                </a:solidFill>
                <a:latin typeface="Open Sans"/>
                <a:ea typeface="Open Sans"/>
                <a:cs typeface="Open Sans"/>
                <a:sym typeface="Open Sans"/>
              </a:rPr>
              <a:t> to form a combined DataFrame.</a:t>
            </a:r>
          </a:p>
          <a:p>
            <a:pPr algn="l" marL="536467" indent="-268234" lvl="1">
              <a:lnSpc>
                <a:spcPts val="3478"/>
              </a:lnSpc>
              <a:buAutoNum type="arabicPeriod" startAt="1"/>
            </a:pPr>
            <a:r>
              <a:rPr lang="en-US" b="true" sz="2484">
                <a:solidFill>
                  <a:srgbClr val="171616"/>
                </a:solidFill>
                <a:latin typeface="Open Sans Bold"/>
                <a:ea typeface="Open Sans Bold"/>
                <a:cs typeface="Open Sans Bold"/>
                <a:sym typeface="Open Sans Bold"/>
              </a:rPr>
              <a:t>Basic Exploration:</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The shape (number of rows and columns) of the combined DataFrame is printed.</a:t>
            </a:r>
          </a:p>
          <a:p>
            <a:pPr algn="l" marL="1072934" indent="-357645" lvl="2">
              <a:lnSpc>
                <a:spcPts val="3478"/>
              </a:lnSpc>
              <a:buAutoNum type="alphaLcPeriod" startAt="1"/>
            </a:pPr>
            <a:r>
              <a:rPr lang="en-US" sz="2484">
                <a:solidFill>
                  <a:srgbClr val="171616"/>
                </a:solidFill>
                <a:latin typeface="Open Sans"/>
                <a:ea typeface="Open Sans"/>
                <a:cs typeface="Open Sans"/>
                <a:sym typeface="Open Sans"/>
              </a:rPr>
              <a:t>The first few rows of the combined DataFrame are displayed using .head().</a:t>
            </a:r>
          </a:p>
          <a:p>
            <a:pPr algn="l">
              <a:lnSpc>
                <a:spcPts val="3478"/>
              </a:lnSpc>
            </a:pPr>
            <a:r>
              <a:rPr lang="en-US" sz="2484">
                <a:solidFill>
                  <a:srgbClr val="171616"/>
                </a:solidFill>
                <a:latin typeface="Open Sans"/>
                <a:ea typeface="Open Sans"/>
                <a:cs typeface="Open Sans"/>
                <a:sym typeface="Open Sans"/>
              </a:rPr>
              <a:t>   5. </a:t>
            </a:r>
            <a:r>
              <a:rPr lang="en-US" sz="2484" b="true">
                <a:solidFill>
                  <a:srgbClr val="171616"/>
                </a:solidFill>
                <a:latin typeface="Open Sans Bold"/>
                <a:ea typeface="Open Sans Bold"/>
                <a:cs typeface="Open Sans Bold"/>
                <a:sym typeface="Open Sans Bold"/>
              </a:rPr>
              <a:t>Dataset Overview:</a:t>
            </a:r>
          </a:p>
          <a:p>
            <a:pPr algn="l">
              <a:lnSpc>
                <a:spcPts val="3478"/>
              </a:lnSpc>
            </a:pPr>
            <a:r>
              <a:rPr lang="en-US" sz="2484">
                <a:solidFill>
                  <a:srgbClr val="171616"/>
                </a:solidFill>
                <a:latin typeface="Open Sans"/>
                <a:ea typeface="Open Sans"/>
                <a:cs typeface="Open Sans"/>
                <a:sym typeface="Open Sans"/>
              </a:rPr>
              <a:t>            a. </a:t>
            </a:r>
            <a:r>
              <a:rPr lang="en-US" sz="2484">
                <a:solidFill>
                  <a:srgbClr val="171616"/>
                </a:solidFill>
                <a:latin typeface="Open Sans"/>
                <a:ea typeface="Open Sans"/>
                <a:cs typeface="Open Sans"/>
                <a:sym typeface="Open Sans"/>
              </a:rPr>
              <a:t>The notebook prints the dimensions of the dataset (shape) to provide a quick overview.</a:t>
            </a:r>
          </a:p>
          <a:p>
            <a:pPr algn="l">
              <a:lnSpc>
                <a:spcPts val="3478"/>
              </a:lnSpc>
            </a:pPr>
            <a:r>
              <a:rPr lang="en-US" sz="2484">
                <a:solidFill>
                  <a:srgbClr val="171616"/>
                </a:solidFill>
                <a:latin typeface="Open Sans"/>
                <a:ea typeface="Open Sans"/>
                <a:cs typeface="Open Sans"/>
                <a:sym typeface="Open Sans"/>
              </a:rPr>
              <a:t>            b. </a:t>
            </a:r>
            <a:r>
              <a:rPr lang="en-US" sz="2484">
                <a:solidFill>
                  <a:srgbClr val="171616"/>
                </a:solidFill>
                <a:latin typeface="Open Sans"/>
                <a:ea typeface="Open Sans"/>
                <a:cs typeface="Open Sans"/>
                <a:sym typeface="Open Sans"/>
              </a:rPr>
              <a:t>Displays the first few rows using .head() and provides a summary with </a:t>
            </a:r>
            <a:r>
              <a:rPr lang="en-US" sz="2484" b="true">
                <a:solidFill>
                  <a:srgbClr val="171616"/>
                </a:solidFill>
                <a:latin typeface="Open Sans Bold"/>
                <a:ea typeface="Open Sans Bold"/>
                <a:cs typeface="Open Sans Bold"/>
                <a:sym typeface="Open Sans Bold"/>
              </a:rPr>
              <a:t>.info()</a:t>
            </a:r>
            <a:r>
              <a:rPr lang="en-US" sz="2484">
                <a:solidFill>
                  <a:srgbClr val="171616"/>
                </a:solidFill>
                <a:latin typeface="Open Sans"/>
                <a:ea typeface="Open Sans"/>
                <a:cs typeface="Open Sans"/>
                <a:sym typeface="Open Sans"/>
              </a:rPr>
              <a:t>.</a:t>
            </a:r>
          </a:p>
          <a:p>
            <a:pPr algn="l">
              <a:lnSpc>
                <a:spcPts val="3478"/>
              </a:lnSpc>
            </a:pPr>
            <a:r>
              <a:rPr lang="en-US" sz="2484">
                <a:solidFill>
                  <a:srgbClr val="171616"/>
                </a:solidFill>
                <a:latin typeface="Open Sans"/>
                <a:ea typeface="Open Sans"/>
                <a:cs typeface="Open Sans"/>
                <a:sym typeface="Open Sans"/>
              </a:rPr>
              <a:t>   6</a:t>
            </a:r>
            <a:r>
              <a:rPr lang="en-US" sz="2484" b="true">
                <a:solidFill>
                  <a:srgbClr val="171616"/>
                </a:solidFill>
                <a:latin typeface="Open Sans Bold"/>
                <a:ea typeface="Open Sans Bold"/>
                <a:cs typeface="Open Sans Bold"/>
                <a:sym typeface="Open Sans Bold"/>
              </a:rPr>
              <a:t>.  </a:t>
            </a:r>
            <a:r>
              <a:rPr lang="en-US" sz="2484" b="true">
                <a:solidFill>
                  <a:srgbClr val="171616"/>
                </a:solidFill>
                <a:latin typeface="Open Sans Bold"/>
                <a:ea typeface="Open Sans Bold"/>
                <a:cs typeface="Open Sans Bold"/>
                <a:sym typeface="Open Sans Bold"/>
              </a:rPr>
              <a:t>Handling Duplicates:</a:t>
            </a:r>
          </a:p>
          <a:p>
            <a:pPr algn="l">
              <a:lnSpc>
                <a:spcPts val="3478"/>
              </a:lnSpc>
            </a:pPr>
            <a:r>
              <a:rPr lang="en-US" sz="2484">
                <a:solidFill>
                  <a:srgbClr val="171616"/>
                </a:solidFill>
                <a:latin typeface="Open Sans"/>
                <a:ea typeface="Open Sans"/>
                <a:cs typeface="Open Sans"/>
                <a:sym typeface="Open Sans"/>
              </a:rPr>
              <a:t>          a. </a:t>
            </a:r>
            <a:r>
              <a:rPr lang="en-US" sz="2484">
                <a:solidFill>
                  <a:srgbClr val="171616"/>
                </a:solidFill>
                <a:latin typeface="Open Sans"/>
                <a:ea typeface="Open Sans"/>
                <a:cs typeface="Open Sans"/>
                <a:sym typeface="Open Sans"/>
              </a:rPr>
              <a:t>Focus on analyzing the DataFrame df_no_duplicates, suggesting preprocessing steps to clean the dataset.</a:t>
            </a:r>
          </a:p>
          <a:p>
            <a:pPr algn="l">
              <a:lnSpc>
                <a:spcPts val="3478"/>
              </a:lnSpc>
            </a:pPr>
          </a:p>
          <a:p>
            <a:pPr algn="l">
              <a:lnSpc>
                <a:spcPts val="3478"/>
              </a:lnSpc>
            </a:pPr>
          </a:p>
          <a:p>
            <a:pPr algn="l">
              <a:lnSpc>
                <a:spcPts val="3478"/>
              </a:lnSpc>
              <a:spcBef>
                <a:spcPct val="0"/>
              </a:spcBef>
            </a:pPr>
          </a:p>
        </p:txBody>
      </p:sp>
      <p:sp>
        <p:nvSpPr>
          <p:cNvPr name="TextBox 7" id="7"/>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89943" y="4191567"/>
            <a:ext cx="951933" cy="951933"/>
          </a:xfrm>
          <a:custGeom>
            <a:avLst/>
            <a:gdLst/>
            <a:ahLst/>
            <a:cxnLst/>
            <a:rect r="r" b="b" t="t" l="l"/>
            <a:pathLst>
              <a:path h="951933" w="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346124" y="4191567"/>
            <a:ext cx="951933" cy="951933"/>
          </a:xfrm>
          <a:custGeom>
            <a:avLst/>
            <a:gdLst/>
            <a:ahLst/>
            <a:cxnLst/>
            <a:rect r="r" b="b" t="t" l="l"/>
            <a:pathLst>
              <a:path h="951933" w="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9743" y="1301792"/>
            <a:ext cx="18038257" cy="8772525"/>
          </a:xfrm>
          <a:prstGeom prst="rect">
            <a:avLst/>
          </a:prstGeom>
        </p:spPr>
        <p:txBody>
          <a:bodyPr anchor="t" rtlCol="false" tIns="0" lIns="0" bIns="0" rIns="0">
            <a:spAutoFit/>
          </a:bodyPr>
          <a:lstStyle/>
          <a:p>
            <a:pPr algn="l">
              <a:lnSpc>
                <a:spcPts val="4439"/>
              </a:lnSpc>
            </a:pPr>
            <a:r>
              <a:rPr lang="en-US" sz="3699" b="true">
                <a:solidFill>
                  <a:srgbClr val="000000"/>
                </a:solidFill>
                <a:latin typeface="Open Sans Bold"/>
                <a:ea typeface="Open Sans Bold"/>
                <a:cs typeface="Open Sans Bold"/>
                <a:sym typeface="Open Sans Bold"/>
              </a:rPr>
              <a:t>Amount:</a:t>
            </a:r>
          </a:p>
          <a:p>
            <a:pPr algn="l">
              <a:lnSpc>
                <a:spcPts val="4439"/>
              </a:lnSpc>
            </a:pP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Mean: 88.47 (likely in a monetary unit such as dollars or euros).</a:t>
            </a: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Std Dev: 250.4, indicating a wide spread in transaction amounts.</a:t>
            </a: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Range: [0, 25,691.16], where the minimum is 0 (no transaction) and the maximum is a very high-value transaction.</a:t>
            </a:r>
          </a:p>
          <a:p>
            <a:pPr algn="l">
              <a:lnSpc>
                <a:spcPts val="4439"/>
              </a:lnSpc>
            </a:pPr>
          </a:p>
          <a:p>
            <a:pPr algn="l">
              <a:lnSpc>
                <a:spcPts val="4439"/>
              </a:lnSpc>
            </a:pPr>
            <a:r>
              <a:rPr lang="en-US" sz="3699" b="true">
                <a:solidFill>
                  <a:srgbClr val="000000"/>
                </a:solidFill>
                <a:latin typeface="Open Sans Bold"/>
                <a:ea typeface="Open Sans Bold"/>
                <a:cs typeface="Open Sans Bold"/>
                <a:sym typeface="Open Sans Bold"/>
              </a:rPr>
              <a:t>Class (Target Variable):</a:t>
            </a:r>
          </a:p>
          <a:p>
            <a:pPr algn="l">
              <a:lnSpc>
                <a:spcPts val="7199"/>
              </a:lnSpc>
            </a:pP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Mean: 0.001667, indicating that ~0.167% of transactions are fraudulent.</a:t>
            </a: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Std Dev: 0.0408, reflecting the dataset's highly imbalanced nature.</a:t>
            </a:r>
          </a:p>
          <a:p>
            <a:pPr algn="l" marL="798818" indent="-399409" lvl="1">
              <a:lnSpc>
                <a:spcPts val="4439"/>
              </a:lnSpc>
              <a:buFont typeface="Arial"/>
              <a:buChar char="•"/>
            </a:pPr>
            <a:r>
              <a:rPr lang="en-US" sz="3699">
                <a:solidFill>
                  <a:srgbClr val="000000"/>
                </a:solidFill>
                <a:latin typeface="Open Sans"/>
                <a:ea typeface="Open Sans"/>
                <a:cs typeface="Open Sans"/>
                <a:sym typeface="Open Sans"/>
              </a:rPr>
              <a:t>Range: [0, 1], with 0 being non-fraudulent and 1 being fraudulent.</a:t>
            </a:r>
          </a:p>
          <a:p>
            <a:pPr algn="l">
              <a:lnSpc>
                <a:spcPts val="5999"/>
              </a:lnSpc>
            </a:pPr>
          </a:p>
          <a:p>
            <a:pPr algn="ctr">
              <a:lnSpc>
                <a:spcPts val="7373"/>
              </a:lnSpc>
              <a:spcBef>
                <a:spcPct val="0"/>
              </a:spcBef>
            </a:pPr>
          </a:p>
        </p:txBody>
      </p:sp>
      <p:sp>
        <p:nvSpPr>
          <p:cNvPr name="TextBox 7" id="7"/>
          <p:cNvSpPr txBox="true"/>
          <p:nvPr/>
        </p:nvSpPr>
        <p:spPr>
          <a:xfrm rot="0">
            <a:off x="2822090" y="229962"/>
            <a:ext cx="11665938" cy="1162973"/>
          </a:xfrm>
          <a:prstGeom prst="rect">
            <a:avLst/>
          </a:prstGeom>
        </p:spPr>
        <p:txBody>
          <a:bodyPr anchor="t" rtlCol="false" tIns="0" lIns="0" bIns="0" rIns="0">
            <a:spAutoFit/>
          </a:bodyPr>
          <a:lstStyle/>
          <a:p>
            <a:pPr algn="ctr">
              <a:lnSpc>
                <a:spcPts val="9504"/>
              </a:lnSpc>
            </a:pPr>
            <a:r>
              <a:rPr lang="en-US" sz="6789" b="true">
                <a:solidFill>
                  <a:srgbClr val="000000"/>
                </a:solidFill>
                <a:latin typeface="Canva Sans Bold"/>
                <a:ea typeface="Canva Sans Bold"/>
                <a:cs typeface="Canva Sans Bold"/>
                <a:sym typeface="Canva Sans Bold"/>
              </a:rPr>
              <a:t>Summary Stats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866094" y="6843310"/>
            <a:ext cx="3992750" cy="1092835"/>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Lorem ipsum dolor sit amet, consectetur adipiscing elit, sed do eiusmod tempor incididunt ut labore et dolore magna aliqua. Ut enim</a:t>
            </a:r>
          </a:p>
        </p:txBody>
      </p:sp>
      <p:sp>
        <p:nvSpPr>
          <p:cNvPr name="TextBox 5" id="5"/>
          <p:cNvSpPr txBox="true"/>
          <p:nvPr/>
        </p:nvSpPr>
        <p:spPr>
          <a:xfrm rot="0">
            <a:off x="12866094" y="6159251"/>
            <a:ext cx="3264226" cy="358775"/>
          </a:xfrm>
          <a:prstGeom prst="rect">
            <a:avLst/>
          </a:prstGeom>
        </p:spPr>
        <p:txBody>
          <a:bodyPr anchor="t" rtlCol="false" tIns="0" lIns="0" bIns="0" rIns="0">
            <a:spAutoFit/>
          </a:bodyPr>
          <a:lstStyle/>
          <a:p>
            <a:pPr algn="l">
              <a:lnSpc>
                <a:spcPts val="2799"/>
              </a:lnSpc>
              <a:spcBef>
                <a:spcPct val="0"/>
              </a:spcBef>
            </a:pPr>
            <a:r>
              <a:rPr lang="en-US" b="true" sz="1999">
                <a:solidFill>
                  <a:srgbClr val="FFFFFF"/>
                </a:solidFill>
                <a:latin typeface="Poppins Bold"/>
                <a:ea typeface="Poppins Bold"/>
                <a:cs typeface="Poppins Bold"/>
                <a:sym typeface="Poppins Bold"/>
              </a:rPr>
              <a:t>Mission</a:t>
            </a:r>
          </a:p>
        </p:txBody>
      </p:sp>
      <p:sp>
        <p:nvSpPr>
          <p:cNvPr name="Freeform 6" id="6"/>
          <p:cNvSpPr/>
          <p:nvPr/>
        </p:nvSpPr>
        <p:spPr>
          <a:xfrm flipH="false" flipV="false" rot="0">
            <a:off x="5296242" y="1827596"/>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956716" y="670009"/>
            <a:ext cx="6970960"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Observation</a:t>
            </a:r>
          </a:p>
        </p:txBody>
      </p:sp>
      <p:sp>
        <p:nvSpPr>
          <p:cNvPr name="TextBox 8" id="8"/>
          <p:cNvSpPr txBox="true"/>
          <p:nvPr/>
        </p:nvSpPr>
        <p:spPr>
          <a:xfrm rot="0">
            <a:off x="796185" y="1729341"/>
            <a:ext cx="16695629" cy="9209071"/>
          </a:xfrm>
          <a:prstGeom prst="rect">
            <a:avLst/>
          </a:prstGeom>
        </p:spPr>
        <p:txBody>
          <a:bodyPr anchor="t" rtlCol="false" tIns="0" lIns="0" bIns="0" rIns="0">
            <a:spAutoFit/>
          </a:bodyPr>
          <a:lstStyle/>
          <a:p>
            <a:pPr algn="l" marL="796810" indent="-398405" lvl="1">
              <a:lnSpc>
                <a:spcPts val="5166"/>
              </a:lnSpc>
              <a:buFont typeface="Arial"/>
              <a:buChar char="•"/>
            </a:pPr>
            <a:r>
              <a:rPr lang="en-US" b="true" sz="3690">
                <a:solidFill>
                  <a:srgbClr val="000000"/>
                </a:solidFill>
                <a:latin typeface="Open Sans Bold"/>
                <a:ea typeface="Open Sans Bold"/>
                <a:cs typeface="Open Sans Bold"/>
                <a:sym typeface="Open Sans Bold"/>
              </a:rPr>
              <a:t>Right-Skewed Distribution:</a:t>
            </a:r>
            <a:r>
              <a:rPr lang="en-US" sz="3690">
                <a:solidFill>
                  <a:srgbClr val="000000"/>
                </a:solidFill>
                <a:latin typeface="Open Sans"/>
                <a:ea typeface="Open Sans"/>
                <a:cs typeface="Open Sans"/>
                <a:sym typeface="Open Sans"/>
              </a:rPr>
              <a:t> The difference between the mean (88.41) and the median (22.00), along with the high maximum value, suggests that the data is heavily right-skewed. Most transactions are small, but a few very large transactions significantly affect the mean.</a:t>
            </a:r>
          </a:p>
          <a:p>
            <a:pPr algn="l">
              <a:lnSpc>
                <a:spcPts val="5166"/>
              </a:lnSpc>
            </a:pPr>
          </a:p>
          <a:p>
            <a:pPr algn="l" marL="796810" indent="-398405" lvl="1">
              <a:lnSpc>
                <a:spcPts val="5166"/>
              </a:lnSpc>
              <a:buFont typeface="Arial"/>
              <a:buChar char="•"/>
            </a:pPr>
            <a:r>
              <a:rPr lang="en-US" b="true" sz="3690">
                <a:solidFill>
                  <a:srgbClr val="000000"/>
                </a:solidFill>
                <a:latin typeface="Open Sans Bold"/>
                <a:ea typeface="Open Sans Bold"/>
                <a:cs typeface="Open Sans Bold"/>
                <a:sym typeface="Open Sans Bold"/>
              </a:rPr>
              <a:t>High Variability:</a:t>
            </a:r>
            <a:r>
              <a:rPr lang="en-US" sz="3690">
                <a:solidFill>
                  <a:srgbClr val="000000"/>
                </a:solidFill>
                <a:latin typeface="Open Sans"/>
                <a:ea typeface="Open Sans"/>
                <a:cs typeface="Open Sans"/>
                <a:sym typeface="Open Sans"/>
              </a:rPr>
              <a:t> The large standard deviation (250.38) and the presence of outliers (evident from the max value) indicate significant variability in transaction amounts.</a:t>
            </a:r>
          </a:p>
          <a:p>
            <a:pPr algn="l">
              <a:lnSpc>
                <a:spcPts val="5166"/>
              </a:lnSpc>
            </a:pPr>
          </a:p>
          <a:p>
            <a:pPr algn="l" marL="796810" indent="-398405" lvl="1">
              <a:lnSpc>
                <a:spcPts val="5166"/>
              </a:lnSpc>
              <a:buFont typeface="Arial"/>
              <a:buChar char="•"/>
            </a:pPr>
            <a:r>
              <a:rPr lang="en-US" b="true" sz="3690">
                <a:solidFill>
                  <a:srgbClr val="000000"/>
                </a:solidFill>
                <a:latin typeface="Open Sans Bold"/>
                <a:ea typeface="Open Sans Bold"/>
                <a:cs typeface="Open Sans Bold"/>
                <a:sym typeface="Open Sans Bold"/>
              </a:rPr>
              <a:t>Potential Outliers:</a:t>
            </a:r>
            <a:r>
              <a:rPr lang="en-US" sz="3690">
                <a:solidFill>
                  <a:srgbClr val="000000"/>
                </a:solidFill>
                <a:latin typeface="Open Sans"/>
                <a:ea typeface="Open Sans"/>
                <a:cs typeface="Open Sans"/>
                <a:sym typeface="Open Sans"/>
              </a:rPr>
              <a:t> The max value (25,691.16) and the range of data suggest that there are extreme outliers in the dataset. These might need special attention, especially if they are associated with anomalies or fraudulent activities.</a:t>
            </a:r>
          </a:p>
          <a:p>
            <a:pPr algn="ctr">
              <a:lnSpc>
                <a:spcPts val="65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23128" y="1574884"/>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859557" y="2314867"/>
            <a:ext cx="11455076" cy="6943433"/>
          </a:xfrm>
          <a:custGeom>
            <a:avLst/>
            <a:gdLst/>
            <a:ahLst/>
            <a:cxnLst/>
            <a:rect r="r" b="b" t="t" l="l"/>
            <a:pathLst>
              <a:path h="6943433" w="11455076">
                <a:moveTo>
                  <a:pt x="0" y="0"/>
                </a:moveTo>
                <a:lnTo>
                  <a:pt x="11455076" y="0"/>
                </a:lnTo>
                <a:lnTo>
                  <a:pt x="11455076" y="6943433"/>
                </a:lnTo>
                <a:lnTo>
                  <a:pt x="0" y="6943433"/>
                </a:lnTo>
                <a:lnTo>
                  <a:pt x="0" y="0"/>
                </a:lnTo>
                <a:close/>
              </a:path>
            </a:pathLst>
          </a:custGeom>
          <a:blipFill>
            <a:blip r:embed="rId6"/>
            <a:stretch>
              <a:fillRect l="-16505" t="-3709" r="-2105" b="0"/>
            </a:stretch>
          </a:blipFill>
        </p:spPr>
      </p:sp>
      <p:sp>
        <p:nvSpPr>
          <p:cNvPr name="TextBox 6" id="6"/>
          <p:cNvSpPr txBox="true"/>
          <p:nvPr/>
        </p:nvSpPr>
        <p:spPr>
          <a:xfrm rot="0">
            <a:off x="2247266" y="274053"/>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Visualizations</a:t>
            </a:r>
          </a:p>
        </p:txBody>
      </p:sp>
      <p:sp>
        <p:nvSpPr>
          <p:cNvPr name="TextBox 7" id="7"/>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23128" y="1574884"/>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266" y="274053"/>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Insights</a:t>
            </a:r>
          </a:p>
        </p:txBody>
      </p:sp>
      <p:sp>
        <p:nvSpPr>
          <p:cNvPr name="TextBox 6" id="6"/>
          <p:cNvSpPr txBox="true"/>
          <p:nvPr/>
        </p:nvSpPr>
        <p:spPr>
          <a:xfrm rot="0">
            <a:off x="1205735" y="1377031"/>
            <a:ext cx="16814649" cy="8309361"/>
          </a:xfrm>
          <a:prstGeom prst="rect">
            <a:avLst/>
          </a:prstGeom>
        </p:spPr>
        <p:txBody>
          <a:bodyPr anchor="t" rtlCol="false" tIns="0" lIns="0" bIns="0" rIns="0">
            <a:spAutoFit/>
          </a:bodyPr>
          <a:lstStyle/>
          <a:p>
            <a:pPr algn="l">
              <a:lnSpc>
                <a:spcPts val="3478"/>
              </a:lnSpc>
            </a:pPr>
            <a:r>
              <a:rPr lang="en-US" sz="2484" b="true">
                <a:solidFill>
                  <a:srgbClr val="171616"/>
                </a:solidFill>
                <a:latin typeface="Open Sans Bold"/>
                <a:ea typeface="Open Sans Bold"/>
                <a:cs typeface="Open Sans Bold"/>
                <a:sym typeface="Open Sans Bold"/>
              </a:rPr>
              <a:t>Right Plot (Box Plot):</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Class 0 (Purple):</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The interquartile range (IQR) is relatively narrow, indicating most of the data is concentrated within a small range of amounts.</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Outliers are significant and extend to much higher amounts.</a:t>
            </a:r>
          </a:p>
          <a:p>
            <a:pPr algn="l" marL="536467" indent="-268234" lvl="1">
              <a:lnSpc>
                <a:spcPts val="3478"/>
              </a:lnSpc>
              <a:buFont typeface="Arial"/>
              <a:buChar char="•"/>
            </a:pPr>
            <a:r>
              <a:rPr lang="en-US" sz="2484">
                <a:solidFill>
                  <a:srgbClr val="171616"/>
                </a:solidFill>
                <a:latin typeface="Open Sans"/>
                <a:ea typeface="Open Sans"/>
                <a:cs typeface="Open Sans"/>
                <a:sym typeface="Open Sans"/>
              </a:rPr>
              <a:t>Class 1 (Green):</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The IQR is wider than that of Class 0, suggesting greater variability in transaction amounts.</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The median value for Class 1 is higher than for Class 0.</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Outliers are present but less extreme than in Class 0.</a:t>
            </a:r>
          </a:p>
          <a:p>
            <a:pPr algn="l">
              <a:lnSpc>
                <a:spcPts val="3478"/>
              </a:lnSpc>
            </a:pPr>
            <a:r>
              <a:rPr lang="en-US" sz="2484" b="true">
                <a:solidFill>
                  <a:srgbClr val="171616"/>
                </a:solidFill>
                <a:latin typeface="Open Sans Bold"/>
                <a:ea typeface="Open Sans Bold"/>
                <a:cs typeface="Open Sans Bold"/>
                <a:sym typeface="Open Sans Bold"/>
              </a:rPr>
              <a:t>Insights:</a:t>
            </a:r>
          </a:p>
          <a:p>
            <a:pPr algn="l">
              <a:lnSpc>
                <a:spcPts val="3478"/>
              </a:lnSpc>
            </a:pPr>
            <a:r>
              <a:rPr lang="en-US" sz="2484">
                <a:solidFill>
                  <a:srgbClr val="171616"/>
                </a:solidFill>
                <a:latin typeface="Open Sans"/>
                <a:ea typeface="Open Sans"/>
                <a:cs typeface="Open Sans"/>
                <a:sym typeface="Open Sans"/>
              </a:rPr>
              <a:t>    </a:t>
            </a:r>
            <a:r>
              <a:rPr lang="en-US" sz="2484" b="true">
                <a:solidFill>
                  <a:srgbClr val="171616"/>
                </a:solidFill>
                <a:latin typeface="Open Sans Bold"/>
                <a:ea typeface="Open Sans Bold"/>
                <a:cs typeface="Open Sans Bold"/>
                <a:sym typeface="Open Sans Bold"/>
              </a:rPr>
              <a:t>Fraud/Anomaly Detection Perspective:</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If Class 1 represents fraud or anomalies, higher median and variability could indicate fraudulent transactions often involve larger amounts.</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The fewer outliers in Class 1 suggest that fraud detection might focus more on the variability in amounts rather than extreme values.</a:t>
            </a:r>
          </a:p>
          <a:p>
            <a:pPr algn="l">
              <a:lnSpc>
                <a:spcPts val="3478"/>
              </a:lnSpc>
            </a:pPr>
            <a:r>
              <a:rPr lang="en-US" sz="2484">
                <a:solidFill>
                  <a:srgbClr val="171616"/>
                </a:solidFill>
                <a:latin typeface="Open Sans"/>
                <a:ea typeface="Open Sans"/>
                <a:cs typeface="Open Sans"/>
                <a:sym typeface="Open Sans"/>
              </a:rPr>
              <a:t>   </a:t>
            </a:r>
            <a:r>
              <a:rPr lang="en-US" sz="2484" b="true">
                <a:solidFill>
                  <a:srgbClr val="171616"/>
                </a:solidFill>
                <a:latin typeface="Open Sans Bold"/>
                <a:ea typeface="Open Sans Bold"/>
                <a:cs typeface="Open Sans Bold"/>
                <a:sym typeface="Open Sans Bold"/>
              </a:rPr>
              <a:t>  </a:t>
            </a:r>
            <a:r>
              <a:rPr lang="en-US" sz="2484" b="true">
                <a:solidFill>
                  <a:srgbClr val="171616"/>
                </a:solidFill>
                <a:latin typeface="Open Sans Bold"/>
                <a:ea typeface="Open Sans Bold"/>
                <a:cs typeface="Open Sans Bold"/>
                <a:sym typeface="Open Sans Bold"/>
              </a:rPr>
              <a:t>Data Skewness:</a:t>
            </a:r>
          </a:p>
          <a:p>
            <a:pPr algn="l" marL="1072934" indent="-357645" lvl="2">
              <a:lnSpc>
                <a:spcPts val="3478"/>
              </a:lnSpc>
              <a:buFont typeface="Arial"/>
              <a:buChar char="⚬"/>
            </a:pPr>
            <a:r>
              <a:rPr lang="en-US" sz="2484">
                <a:solidFill>
                  <a:srgbClr val="171616"/>
                </a:solidFill>
                <a:latin typeface="Open Sans"/>
                <a:ea typeface="Open Sans"/>
                <a:cs typeface="Open Sans"/>
                <a:sym typeface="Open Sans"/>
              </a:rPr>
              <a:t>Both classes exhibit a high concentration of lower transaction amounts, indicating a right-skewed distribution.</a:t>
            </a:r>
          </a:p>
          <a:p>
            <a:pPr algn="l">
              <a:lnSpc>
                <a:spcPts val="3478"/>
              </a:lnSpc>
              <a:spcBef>
                <a:spcPct val="0"/>
              </a:spcBef>
            </a:pPr>
          </a:p>
        </p:txBody>
      </p:sp>
      <p:sp>
        <p:nvSpPr>
          <p:cNvPr name="TextBox 7" id="7"/>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546184" cy="546184"/>
          </a:xfrm>
          <a:custGeom>
            <a:avLst/>
            <a:gdLst/>
            <a:ahLst/>
            <a:cxnLst/>
            <a:rect r="r" b="b" t="t" l="l"/>
            <a:pathLst>
              <a:path h="546184" w="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5735" y="1178928"/>
            <a:ext cx="192115" cy="245728"/>
          </a:xfrm>
          <a:custGeom>
            <a:avLst/>
            <a:gdLst/>
            <a:ahLst/>
            <a:cxnLst/>
            <a:rect r="r" b="b" t="t" l="l"/>
            <a:pathLst>
              <a:path h="245728" w="192115">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23128" y="1574884"/>
            <a:ext cx="951933" cy="951933"/>
          </a:xfrm>
          <a:custGeom>
            <a:avLst/>
            <a:gdLst/>
            <a:ahLst/>
            <a:cxnLst/>
            <a:rect r="r" b="b" t="t" l="l"/>
            <a:pathLst>
              <a:path h="951933" w="951933">
                <a:moveTo>
                  <a:pt x="0" y="0"/>
                </a:moveTo>
                <a:lnTo>
                  <a:pt x="951933" y="0"/>
                </a:lnTo>
                <a:lnTo>
                  <a:pt x="951933"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098225" y="1511442"/>
            <a:ext cx="8559300" cy="8299650"/>
          </a:xfrm>
          <a:custGeom>
            <a:avLst/>
            <a:gdLst/>
            <a:ahLst/>
            <a:cxnLst/>
            <a:rect r="r" b="b" t="t" l="l"/>
            <a:pathLst>
              <a:path h="8299650" w="8559300">
                <a:moveTo>
                  <a:pt x="0" y="0"/>
                </a:moveTo>
                <a:lnTo>
                  <a:pt x="8559301" y="0"/>
                </a:lnTo>
                <a:lnTo>
                  <a:pt x="8559301" y="8299650"/>
                </a:lnTo>
                <a:lnTo>
                  <a:pt x="0" y="8299650"/>
                </a:lnTo>
                <a:lnTo>
                  <a:pt x="0" y="0"/>
                </a:lnTo>
                <a:close/>
              </a:path>
            </a:pathLst>
          </a:custGeom>
          <a:blipFill>
            <a:blip r:embed="rId6"/>
            <a:stretch>
              <a:fillRect l="0" t="0" r="-9115" b="0"/>
            </a:stretch>
          </a:blipFill>
        </p:spPr>
      </p:sp>
      <p:sp>
        <p:nvSpPr>
          <p:cNvPr name="TextBox 6" id="6"/>
          <p:cNvSpPr txBox="true"/>
          <p:nvPr/>
        </p:nvSpPr>
        <p:spPr>
          <a:xfrm rot="0">
            <a:off x="2247266" y="274053"/>
            <a:ext cx="6213627" cy="904875"/>
          </a:xfrm>
          <a:prstGeom prst="rect">
            <a:avLst/>
          </a:prstGeom>
        </p:spPr>
        <p:txBody>
          <a:bodyPr anchor="t" rtlCol="false" tIns="0" lIns="0" bIns="0" rIns="0">
            <a:spAutoFit/>
          </a:bodyPr>
          <a:lstStyle/>
          <a:p>
            <a:pPr algn="l">
              <a:lnSpc>
                <a:spcPts val="6720"/>
              </a:lnSpc>
            </a:pPr>
            <a:r>
              <a:rPr lang="en-US" sz="5600" b="true">
                <a:solidFill>
                  <a:srgbClr val="171616"/>
                </a:solidFill>
                <a:latin typeface="Poppins Bold"/>
                <a:ea typeface="Poppins Bold"/>
                <a:cs typeface="Poppins Bold"/>
                <a:sym typeface="Poppins Bold"/>
              </a:rPr>
              <a:t>Heat-Map</a:t>
            </a:r>
          </a:p>
        </p:txBody>
      </p:sp>
      <p:sp>
        <p:nvSpPr>
          <p:cNvPr name="TextBox 7" id="7"/>
          <p:cNvSpPr txBox="true"/>
          <p:nvPr/>
        </p:nvSpPr>
        <p:spPr>
          <a:xfrm rot="0">
            <a:off x="1787373" y="8220904"/>
            <a:ext cx="2144367" cy="239548"/>
          </a:xfrm>
          <a:prstGeom prst="rect">
            <a:avLst/>
          </a:prstGeom>
        </p:spPr>
        <p:txBody>
          <a:bodyPr anchor="t" rtlCol="false" tIns="0" lIns="0" bIns="0" rIns="0">
            <a:spAutoFit/>
          </a:bodyPr>
          <a:lstStyle/>
          <a:p>
            <a:pPr algn="ctr">
              <a:lnSpc>
                <a:spcPts val="2021"/>
              </a:lnSpc>
              <a:spcBef>
                <a:spcPct val="0"/>
              </a:spcBef>
            </a:pPr>
            <a:r>
              <a:rPr lang="en-US" b="true" sz="1443">
                <a:solidFill>
                  <a:srgbClr val="FFFFFF"/>
                </a:solidFill>
                <a:latin typeface="Open Sans Bold"/>
                <a:ea typeface="Open Sans Bold"/>
                <a:cs typeface="Open Sans Bold"/>
                <a:sym typeface="Open Sans Bold"/>
              </a:rPr>
              <a:t>LEARN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DAGbB9bf99E</dc:identifier>
  <dcterms:modified xsi:type="dcterms:W3CDTF">2011-08-01T06:04:30Z</dcterms:modified>
  <cp:revision>1</cp:revision>
  <dc:title>Credit</dc:title>
</cp:coreProperties>
</file>