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>
        <p:scale>
          <a:sx n="95" d="100"/>
          <a:sy n="95" d="100"/>
        </p:scale>
        <p:origin x="-206" y="-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6304"/>
            <a:ext cx="11753088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18979" y="381001"/>
            <a:ext cx="109728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44800" y="2819400"/>
            <a:ext cx="8746979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9CE8557-5D84-4C73-BE38-7F6238ED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1E2F6E-2249-48F1-8ED6-412CF2C6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A763F4-F404-40DA-8B0F-3E0FFA0F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그림 개체 틀 2">
            <a:extLst>
              <a:ext uri="{FF2B5EF4-FFF2-40B4-BE49-F238E27FC236}">
                <a16:creationId xmlns="" xmlns:a16="http://schemas.microsoft.com/office/drawing/2014/main" id="{28E9ADB3-7205-4B9C-8243-B35B5809F6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60571" y="0"/>
            <a:ext cx="653142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4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33504" y="3267456"/>
            <a:ext cx="98755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498230"/>
            <a:ext cx="103632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87713"/>
            <a:ext cx="103632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45920"/>
            <a:ext cx="53848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2325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400800" y="216521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1948"/>
            <a:ext cx="109728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521440" y="6514568"/>
            <a:ext cx="619051" cy="274320"/>
          </a:xfrm>
        </p:spPr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3218"/>
            <a:ext cx="109728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84523" y="1424588"/>
            <a:ext cx="10668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743403" y="1057656"/>
            <a:ext cx="499872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515" y="304800"/>
            <a:ext cx="524256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17515" y="1107560"/>
            <a:ext cx="524256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2209800"/>
            <a:ext cx="11555275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7416800" y="6513670"/>
            <a:ext cx="4003040" cy="274320"/>
          </a:xfrm>
        </p:spPr>
        <p:txBody>
          <a:bodyPr vert="horz" rtlCol="0"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11518603" y="6513670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2133600" y="6513670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924" y="4724400"/>
            <a:ext cx="73152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53924" y="5388937"/>
            <a:ext cx="73152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406400" y="249864"/>
            <a:ext cx="113792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416800" y="6509004"/>
            <a:ext cx="4003040" cy="274320"/>
          </a:xfrm>
        </p:spPr>
        <p:txBody>
          <a:bodyPr vert="horz" rtlCol="0"/>
          <a:lstStyle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11518603" y="6509004"/>
            <a:ext cx="619051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2133600" y="6509004"/>
            <a:ext cx="5209952" cy="274320"/>
          </a:xfrm>
        </p:spPr>
        <p:txBody>
          <a:bodyPr vert="horz" rtlCol="0"/>
          <a:lstStyle>
            <a:extLst/>
          </a:lstStyle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219456" y="147085"/>
            <a:ext cx="11747795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727200" y="6400800"/>
            <a:ext cx="5616352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416800" y="6400800"/>
            <a:ext cx="400304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9964AB9-A36D-45A6-838B-C10B484E1D2B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18603" y="6514568"/>
            <a:ext cx="619051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53536"/>
            <a:ext cx="109728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46237"/>
            <a:ext cx="109728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sambare/fer201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3B1AFA84-51EA-4762-8A6A-C0D748F243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0" r="14300"/>
          <a:stretch/>
        </p:blipFill>
        <p:spPr/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1696548-BCC7-47D7-8B95-5BB93C681158}"/>
              </a:ext>
            </a:extLst>
          </p:cNvPr>
          <p:cNvSpPr txBox="1"/>
          <p:nvPr/>
        </p:nvSpPr>
        <p:spPr>
          <a:xfrm>
            <a:off x="575773" y="2162556"/>
            <a:ext cx="4517596" cy="1938992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6000" dirty="0" err="1" smtClean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Anticheating</a:t>
            </a:r>
            <a:r>
              <a:rPr lang="en-IN" sz="6000" dirty="0" smtClean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 Mechanism</a:t>
            </a:r>
            <a:endParaRPr lang="en-IN" sz="6000" dirty="0">
              <a:latin typeface="Georgia" panose="02040502050405020303" pitchFamily="18" charset="0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838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Class Imbalance</a:t>
            </a:r>
            <a:r>
              <a:rPr lang="en-US" dirty="0"/>
              <a:t>: Some emotions may be underrepresented in the dataset.</a:t>
            </a:r>
          </a:p>
          <a:p>
            <a:pPr lvl="2"/>
            <a:r>
              <a:rPr lang="en-US" b="1" dirty="0"/>
              <a:t>Limited Data Quality</a:t>
            </a:r>
            <a:r>
              <a:rPr lang="en-US" dirty="0"/>
              <a:t>: Variability in image quality and lighting conditions</a:t>
            </a:r>
            <a:r>
              <a:rPr lang="en-US" dirty="0" smtClean="0"/>
              <a:t>.</a:t>
            </a:r>
          </a:p>
          <a:p>
            <a:pPr marL="630936" lvl="2" indent="0">
              <a:buNone/>
            </a:pPr>
            <a:endParaRPr lang="en-US" dirty="0"/>
          </a:p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Data Augmentation</a:t>
            </a:r>
            <a:r>
              <a:rPr lang="en-US" dirty="0"/>
              <a:t>: Used to create a balanced dataset.</a:t>
            </a:r>
          </a:p>
          <a:p>
            <a:pPr lvl="2"/>
            <a:r>
              <a:rPr lang="en-US" b="1" dirty="0"/>
              <a:t>Transfer Learning</a:t>
            </a:r>
            <a:r>
              <a:rPr lang="en-US" dirty="0"/>
              <a:t>: Leveraged pre-trained models to improve performance on limited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95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Model Performance</a:t>
            </a:r>
            <a:r>
              <a:rPr lang="en-US" dirty="0"/>
              <a:t>: Present accuracy and other evaluation metrics.</a:t>
            </a:r>
          </a:p>
          <a:p>
            <a:pPr lvl="2"/>
            <a:r>
              <a:rPr lang="en-US" b="1" dirty="0"/>
              <a:t>Confusion Matrix</a:t>
            </a:r>
            <a:r>
              <a:rPr lang="en-US" dirty="0"/>
              <a:t>: Analyze the performance across different emotion classes</a:t>
            </a:r>
            <a:r>
              <a:rPr lang="en-US" dirty="0" smtClean="0"/>
              <a:t>.</a:t>
            </a:r>
          </a:p>
          <a:p>
            <a:pPr marL="630936" lvl="2" indent="0">
              <a:buNone/>
            </a:pPr>
            <a:endParaRPr lang="en-US" dirty="0"/>
          </a:p>
          <a:p>
            <a:r>
              <a:rPr lang="en-US" b="1" dirty="0"/>
              <a:t>Discussion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b="1" dirty="0"/>
              <a:t>Insights Gained</a:t>
            </a:r>
            <a:r>
              <a:rPr lang="en-US" dirty="0"/>
              <a:t>: Discuss the effectiveness of the model and potential areas for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41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Effectiveness of Emotion Detection</a:t>
            </a:r>
            <a:r>
              <a:rPr lang="en-US" sz="2400" dirty="0"/>
              <a:t>: Demonstrated utility in identifying potential cheating behavior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Importance </a:t>
            </a:r>
            <a:r>
              <a:rPr lang="en-US" sz="2400" b="1" dirty="0"/>
              <a:t>of Data Augmentation</a:t>
            </a:r>
            <a:r>
              <a:rPr lang="en-US" sz="2400" dirty="0"/>
              <a:t>: Enhanced model robustness and performance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Future </a:t>
            </a:r>
            <a:r>
              <a:rPr lang="en-US" sz="2400" b="1" dirty="0"/>
              <a:t>Directions</a:t>
            </a:r>
            <a:r>
              <a:rPr lang="en-US" sz="2400" dirty="0"/>
              <a:t>: Highlight the potential for further development and refinement of the </a:t>
            </a:r>
            <a:r>
              <a:rPr lang="en-US" sz="2400" dirty="0" err="1"/>
              <a:t>anticheating</a:t>
            </a:r>
            <a:r>
              <a:rPr lang="en-US" sz="2400" dirty="0"/>
              <a:t>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973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274" y="649706"/>
            <a:ext cx="11582400" cy="7780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8064" y="1887518"/>
            <a:ext cx="9753600" cy="35395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internship project focused on developing an </a:t>
            </a:r>
            <a:r>
              <a:rPr lang="en-US" dirty="0" err="1"/>
              <a:t>anticheating</a:t>
            </a:r>
            <a:r>
              <a:rPr lang="en-US" dirty="0"/>
              <a:t> mechanism using emotion detection in images. By analyzing facial expressions, the project aimed to identify potential cheating behavior in online assessments and ensure academic integrity.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04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Understand Emotion Detection</a:t>
            </a:r>
            <a:r>
              <a:rPr lang="en-US" sz="2400" dirty="0"/>
              <a:t>: Learn about emotion detection techniques using image processing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Develop </a:t>
            </a:r>
            <a:r>
              <a:rPr lang="en-US" sz="2400" b="1" dirty="0"/>
              <a:t>an Emotion Detection Model</a:t>
            </a:r>
            <a:r>
              <a:rPr lang="en-US" sz="2400" dirty="0"/>
              <a:t>: Implement a CNN model to detect emotions from facial expressions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Integrate </a:t>
            </a:r>
            <a:r>
              <a:rPr lang="en-US" sz="2400" b="1" dirty="0" err="1"/>
              <a:t>Anticheating</a:t>
            </a:r>
            <a:r>
              <a:rPr lang="en-US" sz="2400" b="1" dirty="0"/>
              <a:t> Features</a:t>
            </a:r>
            <a:r>
              <a:rPr lang="en-US" sz="2400" dirty="0"/>
              <a:t>: Explore how emotion detection can be applied in an </a:t>
            </a:r>
            <a:r>
              <a:rPr lang="en-US" sz="2400" dirty="0" err="1"/>
              <a:t>anticheating</a:t>
            </a:r>
            <a:r>
              <a:rPr lang="en-US" sz="2400" dirty="0"/>
              <a:t> system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Address </a:t>
            </a:r>
            <a:r>
              <a:rPr lang="en-US" sz="2400" b="1" dirty="0"/>
              <a:t>Challenges</a:t>
            </a:r>
            <a:r>
              <a:rPr lang="en-US" sz="2400" dirty="0"/>
              <a:t>: Tackle issues such as class imbalance and varying image quality.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675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Theoretical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Facial Expressions</a:t>
            </a:r>
            <a:r>
              <a:rPr lang="en-US" sz="2400" dirty="0"/>
              <a:t>: Emotions are expressed through facial cues that can be analyzed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CNNs </a:t>
            </a:r>
            <a:r>
              <a:rPr lang="en-US" sz="2400" b="1" dirty="0"/>
              <a:t>for Emotion Recognition</a:t>
            </a:r>
            <a:r>
              <a:rPr lang="en-US" sz="2400" dirty="0"/>
              <a:t>: Convolutional Neural Networks are effective for image classification tasks, including emotion detection.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944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 Architecture for Emotion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Input Layer</a:t>
            </a:r>
            <a:r>
              <a:rPr lang="en-IN" sz="2400" dirty="0"/>
              <a:t>: Image input of facial expressions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Convolutional </a:t>
            </a:r>
            <a:r>
              <a:rPr lang="en-IN" sz="2400" b="1" dirty="0"/>
              <a:t>Layers</a:t>
            </a:r>
            <a:r>
              <a:rPr lang="en-IN" sz="2400" dirty="0"/>
              <a:t>: Multiple layers for feature extraction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Pooling </a:t>
            </a:r>
            <a:r>
              <a:rPr lang="en-IN" sz="2400" b="1" dirty="0"/>
              <a:t>Layers</a:t>
            </a:r>
            <a:r>
              <a:rPr lang="en-IN" sz="2400" dirty="0"/>
              <a:t>: Reduce dimensionality while retaining important features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Dropout </a:t>
            </a:r>
            <a:r>
              <a:rPr lang="en-IN" sz="2400" b="1" dirty="0"/>
              <a:t>Layers</a:t>
            </a:r>
            <a:r>
              <a:rPr lang="en-IN" sz="2400" dirty="0"/>
              <a:t>: Regularization to prevent </a:t>
            </a:r>
            <a:r>
              <a:rPr lang="en-IN" sz="2400" dirty="0" err="1"/>
              <a:t>overfitting</a:t>
            </a:r>
            <a:r>
              <a:rPr lang="en-IN" sz="2400" dirty="0" smtClean="0"/>
              <a:t>.</a:t>
            </a:r>
          </a:p>
          <a:p>
            <a:r>
              <a:rPr lang="en-IN" sz="2400" b="1" dirty="0" smtClean="0"/>
              <a:t>Dense </a:t>
            </a:r>
            <a:r>
              <a:rPr lang="en-IN" sz="2400" b="1" dirty="0"/>
              <a:t>Output Layer</a:t>
            </a:r>
            <a:r>
              <a:rPr lang="en-IN" sz="2400" dirty="0"/>
              <a:t>: Classify emotions into categories (e.g., happiness, sadness, anger</a:t>
            </a:r>
            <a:r>
              <a:rPr lang="en-IN" sz="2400" dirty="0" smtClean="0"/>
              <a:t>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7675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442" y="496429"/>
            <a:ext cx="8414084" cy="57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2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  <a:r>
              <a:rPr lang="en-US" dirty="0" smtClean="0"/>
              <a:t>:-</a:t>
            </a:r>
            <a:endParaRPr lang="en-US" dirty="0"/>
          </a:p>
          <a:p>
            <a:pPr marL="0" indent="0">
              <a:buNone/>
            </a:pPr>
            <a:r>
              <a:rPr lang="en-US" sz="2400" b="1" dirty="0" smtClean="0"/>
              <a:t> 	FER2013 </a:t>
            </a:r>
            <a:r>
              <a:rPr lang="en-US" sz="2400" b="1" dirty="0"/>
              <a:t>Dataset</a:t>
            </a:r>
            <a:r>
              <a:rPr lang="en-US" sz="2400" dirty="0"/>
              <a:t>: Contains images of faces with labeled emotions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www.kaggle.com/datasets/msambare/fer2013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 smtClean="0"/>
              <a:t>	Image </a:t>
            </a:r>
            <a:r>
              <a:rPr lang="en-US" sz="2400" b="1" dirty="0"/>
              <a:t>Samples</a:t>
            </a:r>
            <a:r>
              <a:rPr lang="en-US" sz="2400" dirty="0"/>
              <a:t>: Show sample images representing different </a:t>
            </a:r>
            <a:r>
              <a:rPr lang="en-US" sz="2400" dirty="0" smtClean="0"/>
              <a:t>	emotions</a:t>
            </a:r>
            <a:r>
              <a:rPr lang="en-US" sz="24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6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Training Process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b="1" dirty="0" smtClean="0"/>
              <a:t>	 </a:t>
            </a:r>
            <a:r>
              <a:rPr lang="en-IN" sz="2000" b="1" dirty="0" smtClean="0">
                <a:sym typeface="Wingdings" pitchFamily="2" charset="2"/>
              </a:rPr>
              <a:t></a:t>
            </a:r>
            <a:r>
              <a:rPr lang="en-IN" sz="2000" b="1" dirty="0" smtClean="0"/>
              <a:t>Data </a:t>
            </a:r>
            <a:r>
              <a:rPr lang="en-IN" sz="2000" b="1" dirty="0"/>
              <a:t>Preparation</a:t>
            </a:r>
            <a:r>
              <a:rPr lang="en-IN" sz="2600" dirty="0"/>
              <a:t>: </a:t>
            </a:r>
            <a:r>
              <a:rPr lang="en-IN" sz="2000" dirty="0" err="1"/>
              <a:t>Preprocessing</a:t>
            </a:r>
            <a:r>
              <a:rPr lang="en-IN" sz="2000" dirty="0"/>
              <a:t> images (resizing, </a:t>
            </a:r>
            <a:r>
              <a:rPr lang="en-IN" sz="2000" dirty="0" smtClean="0"/>
              <a:t>normalization</a:t>
            </a:r>
            <a:r>
              <a:rPr lang="en-IN" sz="2000" dirty="0"/>
              <a:t>).</a:t>
            </a:r>
          </a:p>
          <a:p>
            <a:pPr marL="822960" lvl="3" indent="0">
              <a:buNone/>
            </a:pPr>
            <a:r>
              <a:rPr lang="en-IN" b="1" dirty="0" smtClean="0"/>
              <a:t>	 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Data </a:t>
            </a:r>
            <a:r>
              <a:rPr lang="en-IN" b="1" dirty="0"/>
              <a:t>Augmentation</a:t>
            </a:r>
            <a:r>
              <a:rPr lang="en-IN" dirty="0"/>
              <a:t>: Apply transformations to enhance the dataset.</a:t>
            </a:r>
          </a:p>
          <a:p>
            <a:pPr marL="822960" lvl="3" indent="0">
              <a:buNone/>
            </a:pPr>
            <a:r>
              <a:rPr lang="en-IN" b="1" dirty="0" smtClean="0"/>
              <a:t>   </a:t>
            </a: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Training </a:t>
            </a:r>
            <a:r>
              <a:rPr lang="en-IN" b="1" dirty="0"/>
              <a:t>Strategies</a:t>
            </a:r>
            <a:r>
              <a:rPr lang="en-IN" dirty="0"/>
              <a:t>: Use techniques such as batch normalization and early </a:t>
            </a:r>
            <a:r>
              <a:rPr lang="en-IN" dirty="0" smtClean="0"/>
              <a:t>	      stopping </a:t>
            </a:r>
            <a:r>
              <a:rPr lang="en-IN" dirty="0"/>
              <a:t>to improve model performance</a:t>
            </a:r>
            <a:r>
              <a:rPr lang="en-IN" dirty="0" smtClean="0"/>
              <a:t>.</a:t>
            </a:r>
          </a:p>
          <a:p>
            <a:pPr lvl="3"/>
            <a:endParaRPr lang="en-IN" dirty="0"/>
          </a:p>
          <a:p>
            <a:pPr marL="822960" lvl="3" indent="0">
              <a:buNone/>
            </a:pPr>
            <a:endParaRPr lang="en-IN" dirty="0"/>
          </a:p>
          <a:p>
            <a:r>
              <a:rPr lang="en-IN" b="1" dirty="0"/>
              <a:t>Metrics</a:t>
            </a:r>
            <a:r>
              <a:rPr lang="en-IN" dirty="0"/>
              <a:t>:</a:t>
            </a:r>
          </a:p>
          <a:p>
            <a:pPr marL="822960" lvl="3" indent="0">
              <a:buNone/>
            </a:pPr>
            <a:r>
              <a:rPr lang="en-IN" b="1" dirty="0" smtClean="0">
                <a:sym typeface="Wingdings" pitchFamily="2" charset="2"/>
              </a:rPr>
              <a:t></a:t>
            </a:r>
            <a:r>
              <a:rPr lang="en-IN" b="1" dirty="0" smtClean="0"/>
              <a:t>Evaluation </a:t>
            </a:r>
            <a:r>
              <a:rPr lang="en-IN" b="1" dirty="0"/>
              <a:t>Metrics</a:t>
            </a:r>
            <a:r>
              <a:rPr lang="en-IN" dirty="0"/>
              <a:t>: Accuracy, precision, recall, and F1-score for model </a:t>
            </a:r>
            <a:r>
              <a:rPr lang="en-IN" dirty="0" smtClean="0"/>
              <a:t> m     	  performance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36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</a:t>
            </a:r>
            <a:r>
              <a:rPr lang="en-IN" dirty="0" err="1"/>
              <a:t>Anticheating</a:t>
            </a:r>
            <a:r>
              <a:rPr lang="en-IN" dirty="0"/>
              <a:t>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Application in </a:t>
            </a:r>
            <a:r>
              <a:rPr lang="en-US" b="1" dirty="0" err="1"/>
              <a:t>Anticheating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Real-Time Emotion Detection</a:t>
            </a:r>
            <a:r>
              <a:rPr lang="en-US" dirty="0"/>
              <a:t>: Implement the trained model to analyze student emotions during assessments.</a:t>
            </a:r>
          </a:p>
          <a:p>
            <a:pPr lvl="2"/>
            <a:r>
              <a:rPr lang="en-US" b="1" dirty="0"/>
              <a:t>Behavior Analysis</a:t>
            </a:r>
            <a:r>
              <a:rPr lang="en-US" dirty="0"/>
              <a:t>: Identify emotions indicative of cheating, such as anxiety or surprise.</a:t>
            </a:r>
          </a:p>
          <a:p>
            <a:pPr lvl="2"/>
            <a:r>
              <a:rPr lang="en-US" b="1" dirty="0"/>
              <a:t>Alerts and Feedback</a:t>
            </a:r>
            <a:r>
              <a:rPr lang="en-US" dirty="0"/>
              <a:t>: Generate alerts for suspicious behavior for further review.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08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143</TotalTime>
  <Words>393</Words>
  <Application>Microsoft Office PowerPoint</Application>
  <PresentationFormat>Custom</PresentationFormat>
  <Paragraphs>59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Foundry</vt:lpstr>
      <vt:lpstr>PowerPoint Presentation</vt:lpstr>
      <vt:lpstr>Introduction</vt:lpstr>
      <vt:lpstr>Objectives</vt:lpstr>
      <vt:lpstr>Theoretical Background</vt:lpstr>
      <vt:lpstr>CNN Architecture for Emotion Detection</vt:lpstr>
      <vt:lpstr>PowerPoint Presentation</vt:lpstr>
      <vt:lpstr>Dataset</vt:lpstr>
      <vt:lpstr>Training the Model</vt:lpstr>
      <vt:lpstr>Integrating Anticheating Mechanism</vt:lpstr>
      <vt:lpstr>Challenges and Solutions</vt:lpstr>
      <vt:lpstr>Results and Discussion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chandan kumar</cp:lastModifiedBy>
  <cp:revision>7</cp:revision>
  <dcterms:created xsi:type="dcterms:W3CDTF">2021-06-22T09:55:53Z</dcterms:created>
  <dcterms:modified xsi:type="dcterms:W3CDTF">2024-08-08T07:10:19Z</dcterms:modified>
</cp:coreProperties>
</file>