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81" r:id="rId5"/>
    <p:sldId id="278" r:id="rId6"/>
    <p:sldId id="279" r:id="rId7"/>
    <p:sldId id="290" r:id="rId8"/>
    <p:sldId id="291" r:id="rId9"/>
    <p:sldId id="282" r:id="rId10"/>
    <p:sldId id="266" r:id="rId11"/>
    <p:sldId id="258" r:id="rId12"/>
    <p:sldId id="271" r:id="rId13"/>
    <p:sldId id="259" r:id="rId14"/>
    <p:sldId id="284" r:id="rId15"/>
    <p:sldId id="260" r:id="rId16"/>
    <p:sldId id="261" r:id="rId17"/>
    <p:sldId id="277" r:id="rId18"/>
    <p:sldId id="267" r:id="rId19"/>
    <p:sldId id="268" r:id="rId20"/>
    <p:sldId id="269" r:id="rId21"/>
    <p:sldId id="262" r:id="rId22"/>
    <p:sldId id="263" r:id="rId23"/>
    <p:sldId id="264" r:id="rId24"/>
    <p:sldId id="265" r:id="rId25"/>
    <p:sldId id="272" r:id="rId26"/>
    <p:sldId id="270" r:id="rId27"/>
    <p:sldId id="273" r:id="rId28"/>
    <p:sldId id="274" r:id="rId29"/>
    <p:sldId id="276" r:id="rId30"/>
    <p:sldId id="275" r:id="rId31"/>
    <p:sldId id="285" r:id="rId32"/>
    <p:sldId id="286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2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1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7E8976-C189-4F95-88D5-2F7AD66BEAB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B97E23-6D44-4093-8CFC-158698A254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7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nzswdvFBT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1755185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FinTech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93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Refer Report </a:t>
            </a:r>
            <a:endParaRPr lang="en-IN" sz="2800" b="1" dirty="0"/>
          </a:p>
          <a:p>
            <a:endParaRPr lang="en-IN" dirty="0"/>
          </a:p>
          <a:p>
            <a:r>
              <a:rPr lang="en-IN" dirty="0"/>
              <a:t>https://www.mckinsey.com/business-functions/mckinsey-digital/our-insights/digital-india-technology-to-transform-a-connected-nation</a:t>
            </a:r>
          </a:p>
        </p:txBody>
      </p:sp>
    </p:spTree>
    <p:extLst>
      <p:ext uri="{BB962C8B-B14F-4D97-AF65-F5344CB8AC3E}">
        <p14:creationId xmlns:p14="http://schemas.microsoft.com/office/powerpoint/2010/main" val="35959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Fintech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Is it Banking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Aims to complete with traditional means of banking and finance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Integrates banking and finance with modern technology to enhance use and service delivery to customers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Banking App : various functions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3 segments : B2B,B2C&amp; C2C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1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Stability Board defines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fintech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―</a:t>
            </a:r>
          </a:p>
          <a:p>
            <a:pPr algn="ctr"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technologically enabled financial innovation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could result in new business models, applications, processes or products with an associated material effect on financial markets and institutions and the provision of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endParaRPr lang="en-IN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Fintech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762056"/>
            <a:ext cx="9451398" cy="30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NBFCs are not subject to the banking regulations and oversight by federal and state authorities adhered to by traditional banks. </a:t>
            </a:r>
            <a:r>
              <a:rPr lang="en-US" sz="2400" b="1" dirty="0"/>
              <a:t>Investment banks, mortgage lenders, money market funds, insurance companies, hedge funds, private equity funds, and P2P lenders</a:t>
            </a:r>
            <a:r>
              <a:rPr lang="en-US" sz="2400" dirty="0"/>
              <a:t> are all examples of NBFCs.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Securities brokers, also called securities, commodities, and financial services sales agents, </a:t>
            </a:r>
            <a:r>
              <a:rPr lang="en-US" sz="2400" b="1" dirty="0"/>
              <a:t>advise customers who want to make financial investments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Wealth management is </a:t>
            </a:r>
            <a:r>
              <a:rPr lang="en-US" sz="2400" b="1" dirty="0"/>
              <a:t>an investment advisory service that combines other financial services to address the needs of affluent clients</a:t>
            </a:r>
            <a:r>
              <a:rPr lang="en-US" sz="2400" dirty="0"/>
              <a:t>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734"/>
            <a:ext cx="11748655" cy="23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67 % of the start ups have been formed in the last 5 years 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53" y="184228"/>
            <a:ext cx="12243953" cy="36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downloads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7" y="2245096"/>
            <a:ext cx="11536993" cy="34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32157"/>
          </a:xfrm>
        </p:spPr>
        <p:txBody>
          <a:bodyPr>
            <a:normAutofit/>
          </a:bodyPr>
          <a:lstStyle/>
          <a:p>
            <a:r>
              <a:rPr lang="en-US" sz="2400" b="1" dirty="0"/>
              <a:t>Phase 1 : Fintech 1.0</a:t>
            </a:r>
          </a:p>
          <a:p>
            <a:pPr lvl="1"/>
            <a:r>
              <a:rPr lang="en-US" sz="2000" b="1" dirty="0"/>
              <a:t>1866-1967</a:t>
            </a:r>
          </a:p>
          <a:p>
            <a:pPr lvl="1"/>
            <a:r>
              <a:rPr lang="en-US" sz="2000" b="1" dirty="0"/>
              <a:t>First fund transfer in USA </a:t>
            </a:r>
          </a:p>
          <a:p>
            <a:r>
              <a:rPr lang="en-US" sz="2400" b="1" dirty="0"/>
              <a:t>Phase 2 : Fintech 2.0</a:t>
            </a:r>
          </a:p>
          <a:p>
            <a:pPr lvl="1"/>
            <a:r>
              <a:rPr lang="en-US" sz="2000" b="1" dirty="0"/>
              <a:t>1967 – 1990 </a:t>
            </a:r>
          </a:p>
          <a:p>
            <a:pPr lvl="1"/>
            <a:r>
              <a:rPr lang="en-US" sz="2000" b="1" dirty="0"/>
              <a:t>ATM, SWIFT transactions </a:t>
            </a:r>
          </a:p>
          <a:p>
            <a:pPr lvl="1"/>
            <a:r>
              <a:rPr lang="en-US" sz="2000" b="1" dirty="0"/>
              <a:t>Digital stock exchange </a:t>
            </a:r>
          </a:p>
          <a:p>
            <a:pPr lvl="1"/>
            <a:r>
              <a:rPr lang="en-US" sz="2000" b="1" dirty="0"/>
              <a:t>1990s:  </a:t>
            </a:r>
            <a:r>
              <a:rPr lang="en-US" sz="2000" b="1" dirty="0" err="1"/>
              <a:t>Paypal</a:t>
            </a:r>
            <a:r>
              <a:rPr lang="en-US" sz="2000" b="1" dirty="0"/>
              <a:t> </a:t>
            </a:r>
          </a:p>
          <a:p>
            <a:pPr lvl="1"/>
            <a:r>
              <a:rPr lang="en-US" sz="2000" b="1" dirty="0"/>
              <a:t>2008 : </a:t>
            </a:r>
            <a:r>
              <a:rPr lang="en-US" sz="2000" b="1" dirty="0">
                <a:solidFill>
                  <a:srgbClr val="FF0000"/>
                </a:solidFill>
              </a:rPr>
              <a:t>SUBPRIME crisis (mortgage-backed securities </a:t>
            </a:r>
            <a:r>
              <a:rPr lang="en-US" sz="2000" b="1" dirty="0" smtClean="0">
                <a:solidFill>
                  <a:srgbClr val="FF0000"/>
                </a:solidFill>
              </a:rPr>
              <a:t>, for TPA investors MBS was a safe bet with low risk and right return in comparison to debt,, predatory lending practices Dodd Frank Law)</a:t>
            </a:r>
            <a:r>
              <a:rPr lang="en-US" sz="2000" b="1" dirty="0" smtClean="0"/>
              <a:t>, </a:t>
            </a:r>
            <a:r>
              <a:rPr lang="en-US" sz="2000" b="1" dirty="0"/>
              <a:t>startups, venture &amp; </a:t>
            </a:r>
            <a:r>
              <a:rPr lang="en-US" sz="2000" b="1" dirty="0" smtClean="0"/>
              <a:t>angel </a:t>
            </a:r>
            <a:r>
              <a:rPr lang="en-US" sz="2000" b="1" dirty="0"/>
              <a:t>investors </a:t>
            </a:r>
          </a:p>
          <a:p>
            <a:pPr lvl="1"/>
            <a:r>
              <a:rPr lang="en-US" sz="2000" b="1" dirty="0"/>
              <a:t>Adoption : faster in India and China </a:t>
            </a:r>
          </a:p>
          <a:p>
            <a:pPr lvl="1"/>
            <a:r>
              <a:rPr lang="en-US" sz="2000" b="1" dirty="0" err="1"/>
              <a:t>FinTech</a:t>
            </a:r>
            <a:r>
              <a:rPr lang="en-US" sz="2000" b="1" dirty="0"/>
              <a:t> was first coined by a New York banker in 1972</a:t>
            </a:r>
          </a:p>
          <a:p>
            <a:pPr marL="292608" lvl="1" indent="0">
              <a:buNone/>
            </a:pPr>
            <a:endParaRPr lang="en-US" sz="20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239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Phase 3 : Fintech 3.0</a:t>
            </a:r>
          </a:p>
          <a:p>
            <a:pPr marL="0" indent="0">
              <a:buNone/>
            </a:pPr>
            <a:r>
              <a:rPr lang="en-US" sz="3200" dirty="0"/>
              <a:t>Post 1991 </a:t>
            </a:r>
          </a:p>
          <a:p>
            <a:pPr marL="292608" lvl="1" indent="0">
              <a:buNone/>
            </a:pPr>
            <a:r>
              <a:rPr lang="en-US" sz="2800" dirty="0"/>
              <a:t>Banking </a:t>
            </a:r>
          </a:p>
          <a:p>
            <a:pPr marL="292608" lvl="1" indent="0">
              <a:buNone/>
            </a:pPr>
            <a:r>
              <a:rPr lang="en-US" sz="2800" dirty="0"/>
              <a:t>Peer to Peer lending </a:t>
            </a:r>
          </a:p>
          <a:p>
            <a:pPr marL="292608" lvl="1" indent="0">
              <a:buNone/>
            </a:pPr>
            <a:r>
              <a:rPr lang="en-US" sz="2800" dirty="0"/>
              <a:t>Other applications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922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GDP</a:t>
            </a:r>
          </a:p>
          <a:p>
            <a:r>
              <a:rPr lang="en-US" dirty="0" smtClean="0"/>
              <a:t>GNP</a:t>
            </a:r>
          </a:p>
          <a:p>
            <a:r>
              <a:rPr lang="en-US" dirty="0" smtClean="0"/>
              <a:t>Purchasing Power </a:t>
            </a:r>
          </a:p>
          <a:p>
            <a:r>
              <a:rPr lang="en-US" dirty="0" smtClean="0"/>
              <a:t>Monetary exchange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8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Banking  		VS </a:t>
            </a:r>
          </a:p>
          <a:p>
            <a:endParaRPr lang="en-US" dirty="0"/>
          </a:p>
          <a:p>
            <a:r>
              <a:rPr lang="en-US" dirty="0"/>
              <a:t>Traditional </a:t>
            </a:r>
          </a:p>
          <a:p>
            <a:r>
              <a:rPr lang="en-US" dirty="0"/>
              <a:t>Slower adoption of technology </a:t>
            </a:r>
          </a:p>
          <a:p>
            <a:endParaRPr lang="en-US" dirty="0"/>
          </a:p>
          <a:p>
            <a:r>
              <a:rPr lang="en-US" b="1" dirty="0"/>
              <a:t>Banks are now targeting customers  selectively 	</a:t>
            </a:r>
            <a:endParaRPr lang="en-IN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FINTECH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6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Market Trends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Market Trends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108365"/>
            <a:ext cx="11540837" cy="47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4" y="817419"/>
            <a:ext cx="11092908" cy="47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8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err="1"/>
              <a:t>PtoP</a:t>
            </a:r>
            <a:r>
              <a:rPr lang="en-US" sz="3200" dirty="0"/>
              <a:t> Lending </a:t>
            </a:r>
          </a:p>
          <a:p>
            <a:r>
              <a:rPr lang="en-US" sz="3200" dirty="0"/>
              <a:t>Consumer Data Availability </a:t>
            </a:r>
          </a:p>
          <a:p>
            <a:r>
              <a:rPr lang="en-US" sz="3200" dirty="0"/>
              <a:t>Data Security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2083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 the hour : Universal </a:t>
            </a:r>
          </a:p>
          <a:p>
            <a:r>
              <a:rPr lang="en-US" dirty="0"/>
              <a:t>Inclusive </a:t>
            </a:r>
          </a:p>
          <a:p>
            <a:r>
              <a:rPr lang="en-US" dirty="0"/>
              <a:t>Cost effective : </a:t>
            </a:r>
          </a:p>
          <a:p>
            <a:pPr lvl="1"/>
            <a:r>
              <a:rPr lang="en-US" dirty="0"/>
              <a:t>solutions offered are cheaper </a:t>
            </a:r>
          </a:p>
          <a:p>
            <a:pPr lvl="1"/>
            <a:r>
              <a:rPr lang="en-US" dirty="0"/>
              <a:t>Banks are still dependent on traditional </a:t>
            </a:r>
            <a:r>
              <a:rPr lang="en-US" b="1" dirty="0"/>
              <a:t>business models ( DC) </a:t>
            </a:r>
          </a:p>
          <a:p>
            <a:pPr lvl="1"/>
            <a:endParaRPr lang="en-US" b="1" dirty="0"/>
          </a:p>
          <a:p>
            <a:r>
              <a:rPr lang="en-US" dirty="0"/>
              <a:t>Secure </a:t>
            </a:r>
          </a:p>
          <a:p>
            <a:endParaRPr lang="en-US" dirty="0"/>
          </a:p>
          <a:p>
            <a:r>
              <a:rPr lang="en-US" dirty="0"/>
              <a:t>Inclusive : involves MSME hence more empowering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31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in the Fintech Sector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Financial Lending : </a:t>
            </a:r>
            <a:r>
              <a:rPr lang="en-US" dirty="0" err="1"/>
              <a:t>Revolutionalising</a:t>
            </a:r>
            <a:r>
              <a:rPr lang="en-US" dirty="0"/>
              <a:t> the LENDING sector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04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32" y="286603"/>
            <a:ext cx="11184331" cy="601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06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486"/>
          <a:stretch/>
        </p:blipFill>
        <p:spPr>
          <a:xfrm>
            <a:off x="0" y="26780"/>
            <a:ext cx="9045719" cy="352953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399" t="6812"/>
          <a:stretch/>
        </p:blipFill>
        <p:spPr>
          <a:xfrm>
            <a:off x="8657007" y="1468582"/>
            <a:ext cx="3534993" cy="497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71055"/>
            <a:ext cx="10058400" cy="5398039"/>
          </a:xfrm>
        </p:spPr>
        <p:txBody>
          <a:bodyPr/>
          <a:lstStyle/>
          <a:p>
            <a:r>
              <a:rPr lang="en-US" b="1" dirty="0"/>
              <a:t>Top 5 Companies In India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30" y="1469736"/>
            <a:ext cx="3869315" cy="43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Technology Enabled </a:t>
            </a:r>
          </a:p>
          <a:p>
            <a:pPr algn="ctr"/>
            <a:r>
              <a:rPr lang="en-US" sz="4400" dirty="0"/>
              <a:t>Enterprise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105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399" t="6812" b="26835"/>
          <a:stretch/>
        </p:blipFill>
        <p:spPr>
          <a:xfrm>
            <a:off x="2202873" y="316076"/>
            <a:ext cx="9088582" cy="55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4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UPI : governed by RBI </a:t>
            </a:r>
          </a:p>
          <a:p>
            <a:r>
              <a:rPr lang="en-US" dirty="0"/>
              <a:t>Alternative lending : </a:t>
            </a:r>
            <a:r>
              <a:rPr lang="en-US" dirty="0" err="1"/>
              <a:t>lazypay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Personal wealth management : </a:t>
            </a:r>
          </a:p>
          <a:p>
            <a:r>
              <a:rPr lang="en-US" dirty="0" err="1"/>
              <a:t>Insuretech</a:t>
            </a:r>
            <a:r>
              <a:rPr lang="en-US" dirty="0"/>
              <a:t> : policy management, rick management </a:t>
            </a:r>
          </a:p>
          <a:p>
            <a:r>
              <a:rPr lang="en-US" dirty="0" err="1"/>
              <a:t>Neobanks</a:t>
            </a:r>
            <a:r>
              <a:rPr lang="en-US" dirty="0"/>
              <a:t> : virtual banks </a:t>
            </a:r>
          </a:p>
          <a:p>
            <a:r>
              <a:rPr lang="en-US" dirty="0" err="1"/>
              <a:t>Regtech</a:t>
            </a:r>
            <a:r>
              <a:rPr lang="en-US" dirty="0"/>
              <a:t> : regularity in reporting, report preparation </a:t>
            </a:r>
          </a:p>
          <a:p>
            <a:endParaRPr lang="en-US" dirty="0"/>
          </a:p>
          <a:p>
            <a:r>
              <a:rPr lang="en-US" dirty="0"/>
              <a:t>Discussion + Neo banks video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291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https://www.youtube.com/watch?v=enzswdvFBTs</a:t>
            </a:r>
            <a:r>
              <a:rPr lang="en-IN" dirty="0"/>
              <a:t>    @ 4 min </a:t>
            </a:r>
          </a:p>
        </p:txBody>
      </p:sp>
    </p:spTree>
    <p:extLst>
      <p:ext uri="{BB962C8B-B14F-4D97-AF65-F5344CB8AC3E}">
        <p14:creationId xmlns:p14="http://schemas.microsoft.com/office/powerpoint/2010/main" val="118214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 COVERAGE OF THE INDIAN FINTECH SECTOR : P 39 paper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0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Haw has technology changed the business models </a:t>
            </a:r>
          </a:p>
          <a:p>
            <a:r>
              <a:rPr lang="en-US" sz="3200" dirty="0"/>
              <a:t>Is it a </a:t>
            </a:r>
            <a:r>
              <a:rPr lang="en-US" sz="3200" b="1" dirty="0"/>
              <a:t>product / service : business implications </a:t>
            </a:r>
          </a:p>
          <a:p>
            <a:endParaRPr lang="en-US" sz="3200" b="1" dirty="0"/>
          </a:p>
          <a:p>
            <a:r>
              <a:rPr lang="en-US" sz="3200" b="1" dirty="0"/>
              <a:t>Technology Adoption </a:t>
            </a:r>
          </a:p>
          <a:p>
            <a:pPr lvl="1"/>
            <a:r>
              <a:rPr lang="en-US" sz="3000" b="1" dirty="0"/>
              <a:t>What are the enablers </a:t>
            </a:r>
          </a:p>
          <a:p>
            <a:pPr lvl="1"/>
            <a:r>
              <a:rPr lang="en-US" sz="3000" b="1" dirty="0"/>
              <a:t>What are the retarders </a:t>
            </a:r>
          </a:p>
          <a:p>
            <a:endParaRPr lang="en-US" sz="3200" b="1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09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of Technology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923" t="13977" r="-592"/>
          <a:stretch/>
        </p:blipFill>
        <p:spPr>
          <a:xfrm>
            <a:off x="858981" y="2507673"/>
            <a:ext cx="9795164" cy="29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-68043"/>
            <a:ext cx="11263745" cy="62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5" y="457200"/>
            <a:ext cx="10406325" cy="57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63" y="574429"/>
            <a:ext cx="9743210" cy="5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technology adoption similar across population ?</a:t>
            </a:r>
          </a:p>
          <a:p>
            <a:endParaRPr lang="en-US" sz="2800" dirty="0"/>
          </a:p>
          <a:p>
            <a:r>
              <a:rPr lang="en-US" sz="2800" dirty="0"/>
              <a:t>Why does it differ ?</a:t>
            </a:r>
          </a:p>
          <a:p>
            <a:pPr lvl="1"/>
            <a:r>
              <a:rPr lang="en-US" sz="2600" dirty="0"/>
              <a:t>Laggards </a:t>
            </a:r>
          </a:p>
          <a:p>
            <a:pPr lvl="1"/>
            <a:r>
              <a:rPr lang="en-US" sz="2600" dirty="0"/>
              <a:t>Leaders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400" dirty="0"/>
              <a:t>Is technology adoption similar across organizations ? ( size, type of industry )</a:t>
            </a:r>
          </a:p>
          <a:p>
            <a:pPr lvl="1"/>
            <a:endParaRPr lang="en-US" sz="26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624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3828</TotalTime>
  <Words>424</Words>
  <Application>Microsoft Office PowerPoint</Application>
  <PresentationFormat>Widescreen</PresentationFormat>
  <Paragraphs>107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Times New Roman</vt:lpstr>
      <vt:lpstr>Wingdings</vt:lpstr>
      <vt:lpstr>Retrospect</vt:lpstr>
      <vt:lpstr>FinTech </vt:lpstr>
      <vt:lpstr>PowerPoint Presentation</vt:lpstr>
      <vt:lpstr>PowerPoint Presentation</vt:lpstr>
      <vt:lpstr>PowerPoint Presentation</vt:lpstr>
      <vt:lpstr>Adoption of Technology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Fintech ?</vt:lpstr>
      <vt:lpstr>PowerPoint Presentation</vt:lpstr>
      <vt:lpstr>What is Fintech ?</vt:lpstr>
      <vt:lpstr>PowerPoint Presentation</vt:lpstr>
      <vt:lpstr>PowerPoint Presentation</vt:lpstr>
      <vt:lpstr>PowerPoint Presentation</vt:lpstr>
      <vt:lpstr>App downloads </vt:lpstr>
      <vt:lpstr>Evolution </vt:lpstr>
      <vt:lpstr>PowerPoint Presentation</vt:lpstr>
      <vt:lpstr>PowerPoint Presentation</vt:lpstr>
      <vt:lpstr>Key Market Trends </vt:lpstr>
      <vt:lpstr>Key Market Trends  </vt:lpstr>
      <vt:lpstr>PowerPoint Presentation</vt:lpstr>
      <vt:lpstr>Challenges </vt:lpstr>
      <vt:lpstr>Why is it important </vt:lpstr>
      <vt:lpstr>Players in the Fintech Sector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ECOSYSTEM COVERAGE OF THE INDIAN FINTECH SECTOR : P 39 paper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</dc:title>
  <dc:creator>MAHE</dc:creator>
  <cp:lastModifiedBy>Smitha Nayak [MAHE-MIT]</cp:lastModifiedBy>
  <cp:revision>36</cp:revision>
  <dcterms:created xsi:type="dcterms:W3CDTF">2022-07-25T05:34:48Z</dcterms:created>
  <dcterms:modified xsi:type="dcterms:W3CDTF">2024-01-24T06:40:46Z</dcterms:modified>
</cp:coreProperties>
</file>