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82" r:id="rId2"/>
    <p:sldId id="256" r:id="rId3"/>
    <p:sldId id="257" r:id="rId4"/>
    <p:sldId id="261" r:id="rId5"/>
    <p:sldId id="262" r:id="rId6"/>
    <p:sldId id="258" r:id="rId7"/>
    <p:sldId id="259" r:id="rId8"/>
    <p:sldId id="272" r:id="rId9"/>
    <p:sldId id="274" r:id="rId10"/>
    <p:sldId id="273" r:id="rId11"/>
    <p:sldId id="260" r:id="rId12"/>
    <p:sldId id="271" r:id="rId13"/>
    <p:sldId id="263" r:id="rId14"/>
    <p:sldId id="264" r:id="rId15"/>
    <p:sldId id="270" r:id="rId16"/>
    <p:sldId id="266" r:id="rId17"/>
    <p:sldId id="267" r:id="rId18"/>
    <p:sldId id="268" r:id="rId19"/>
    <p:sldId id="269" r:id="rId20"/>
    <p:sldId id="275" r:id="rId21"/>
    <p:sldId id="276" r:id="rId22"/>
    <p:sldId id="277" r:id="rId23"/>
    <p:sldId id="279" r:id="rId24"/>
    <p:sldId id="280" r:id="rId25"/>
    <p:sldId id="281" r:id="rId26"/>
    <p:sldId id="27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3-03-01T01:28:22.07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17884 9153 0,'25'0'94,"0"0"-78,0-25-1,-1 25 1,1 0-16,0 0 16,0-25-1,99 25 1,25-24 0,-50 24-1,0-25 1,25 25-1,99-25 1,25 25 0,149-25-1,75 0 1,-100 25-16,-174 0 16,1 0-1,247 0 1,-198 0-1,-74 0 1,-50 0 0,0 0-1,25 0 1,-25 0 0,49 0-1,-74 0 1,-49 0-1,0 0-15,-26 0 16,1 0 0,25 0 390,-1-25-390,26 25-1,-1-24-15,-24-1 31,-25 0-15,24 0-16,1 25 16,0-25-1,24 25 1,50-24 0,-25 24-1,25 0 1,-74 0-1,24 0 1,1 0 0,49 0-1,124 0 1,-75 0-16,1 0 16,49 0-1,50 0 1,-74 0-1,73 24 1,1 26 0,-50 0-1,-74 24 1,-49-24 0,-1-1-16,-50-24 15,1 0 1,-25-25-1,24 0 454,-24 25-453,50-25-1,24 0 1,-25 0 0,25 0-1,-24 0 1,247 0 0,-123 0-16,-50 0 15,-50 0 1,0 0-1,0-50 1,50 50 0,50-49-1,-75 24 1,-50-25 0,0 25-1,1 25 1,-50-25-16,49 25 15,0 0 1,1 0 0,-26 0-1,1 0 1,0-24 0,-26 24-1,1 0 1,0 0-1,25 0 1,-26 0 0,1 0 15,0 0-15,0 0-1,0 24 1,0-24 15,-1 25 0,1-25 16</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3-03-01T01:28:25.77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3919 9525 0,'25'0'15,"0"0"17,24 0-17,75 0 1,-24 0-1,-26 0 1,25 0-16,50 25 16,174-25-1,-125 25 1,50-1 0,99 1-1,-99-25 1,-74 0-1,0 25 1,-1-25-16,150 0 16,-150 0-1,-49 0 1,-49 0 0,24 0-1,-49 0 1,-1-25-1,26 25 1,-26 0 0,1-25-1,-1 25 1,1 0-16,-25 0 16,24 0-1,1 0 1,-25 0-1,0 0 1,-1 0 0,26 0-1,0 0 1,-26 0 0,51 0-1,-25 0 1,24 0-1,-24 0 1,24 0 0,-49 0-1,24 0 1,1 0-16,-25 0 16,0 0-1,-1 0 16,1 0 63,0 0-63,25 0-15,-1 0 15,-24 0 1,0 0-17,49 0 1,-24 0-1,-1 0 1,-24 0 0,0 0-1,0 0 1,0 0 0,-1 0 140,1 0-125,0 0 32,0 25-48,0-25 1,0 0 15,-1 0-31,1 0 31,0 0 1</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3-03-01T01:28:41.43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8037 10939 0,'124'0'110,"0"0"-95,-25 0 1,-25 0-16,26 0 16,48 0-1,26 0 1,49 0-1,-74 0 1,50 0 0,49-25-1,-50 0 1,50-24 0,-25 24-1,75-25 1,-100 25-16,-24 25 15,-50 0 1,0-24 0,174-26-1,-125 0 1,-24 50 0,-50-24-1,-24-1-15,24-25 16,-24 25-1,24 25 1,50 0 0,-1 75-1,-48-1 1,-26-49 0,-24 0-1,-1 0 1,-24-1-16,25-24 15,-26 25 1,76-25 0,-26 0-1,1 0 1,-51 0 0,26 0-1,-25 0 1,0 0-1,-1 0 1,1 0-16,0 0 16,0 0-1,0 0 1,-1 0 15,1 0-15,0 0 15,0 0 0,0 0-15,24 0 0,-24 0-1,0 0 1,0 0 15,-1 0 0</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3-03-01T01:29:34.92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13791 12526 0,'25'0'234,"-25"-24"-218,25 24-1,0-25 16,24 25-15,1 0 0,-25-25-1,0 25 1,-1 0 0,1 0-1,0 0 32,0 0-16,0 0 47,-1 0-31,1 0-15,0 0-17,49 0 1,-24 0-1,0 0 1,-1 0 0,-24 0-1,0 0 1,0 0 0,24 0-16,-24 0 15,0 0 1,25 0-1,-26 0 1,1 0 0,0 0-1,0 0 1,0 0 31,-25-25 140,0 0-171,0 1 0,0-1-16,-25-25 15,25 25 1,-25 1-1,0-1 1,0 25 0,25-25 15,-24 25-15,-1-25 15,0 25-16,0-25 17,0 0-1,1 1 0,-1 24-15,25-25-1,-25 25 1,-49 0 0,-1 0-1,1 0 1,24 0 0,25 0-16,0 0 31,-24 0-16,-1 25-15,25-1 16,1 1 0,-26-25-1,25 0 1,0 25 15,1-25 0,-1 0 32,25 25 93,0 0-140,-25 0-1,25-1 1,0 1 0,0 0-1,0 0 1,0 0 0,0-1-1,0 1 1,50 0 15,-26 0-15,26 0-1,-25-25 1,0 0 0,-1 24-1,1-24 1,25 0-1,-25 0 1,49 0 0,-24 0-1,49 0-15,0-24 16,0-26 0,-49 50-1,-25-25 1,0 0-1,-25 1 1,24-1 15,-24 0 1,0 0-1,0 0-16,-24 1 1,-51-26 0,-74 0-1,25 1 1,25 24 0,25 0-1,24 25 1,25 0-1,-49 0-15,49 0 16,-25 0 0,26 0-1,-1 0 1,-25 0 0,25 0-1,1 0 1,-1 0-1,0 25 1,0 24 0,0 1-1,1-25 1,24 0 0,-25-25-16,25 25 46,0-1-30,0 1 15,0 0 1,0 0-17,0 0 16,0 24 16,0 1-15,0-25-17,25-1 1,-1-24-1,26 25 1,0 0 0,-26 0-1,1-25 1,0 0 0,0 0-1,0 0 1,-1 0 15,1 0-15,0 0 15,25 0-31,74-50 16,0-49-1,-50 25 1,-24 24-1,-25 0 1,-1 1 0,1 24-1,-25 0 17,0 0-1,0 0-31,-49 1 31,-51-1-15,1 0-1,25 0 1,-26 25 0,76 0-1,-26 0 1,0 0-1,26 25 1,-26-25 0,25 25-16,-24 0 15,24-1 1,-25 26 0,25-25-1,1 0 1,24 24-1,0 1 1,0 0 0,0 24-1,24-24 1,1-26 0,25 26-16,-1-25 15,1 0 1,0-1-1,24 26 1,50 0 0,0-26-1,50 1 1,-50-25 0,-25 0-1,-25 0 1,1-25-16,24-24 15,-25-1 1,-24 1 0,-25 24-1,24 0 1,-24 0 0,-25-49-1,0-25 1,-25-25-1,-24 24 1,-1 26-16,1-1 16,-51 26-1,-24-1 1,-49 25 0,-51 25-1,51 0 1,49 0-1,25 0 1,49 25-16,-49 74 16,24-49-1,51 49 1,-26 1 0,0-1-1,50-25 1,-24-24-1,24-1 1,0 1 0,0-25-1,0 0 1,0 24-16,49-24 16,1 0-1,-1 0 1,26-1-1,-26-24 1,51 0 0,48-24-1,26-26 1,-50 0 0,-74 26-1,-1-1 1,-24 0 15,-25 0-15,0 0-16,0 1 31,0-1 16,0-25-16,-25 50-15,25-25-1,-24 25 1,-1 0-16,0 0 141</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3-03-01T01:29:45.51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12923 13618 0,'0'-25'219,"-25"0"-141,1 25-62,-26 0-1,25 0 1,-24 0 0,24 0 15,0 0-15,0 0-1,0 0 1,1 0-1,-1 0 1,0-25 0,0 25-1,0 0 1,1 0 0,-1 0-1,0 0 1,0 0-1,0 0 32,1 0-47,-1 0 47,-25 0-31,25 0 15,1 0-15,-1 0 15,25-24 250,-25 24-265,0-25-1,25 0 1,-25 0-16,25 0 31,0 1-31,-25 24 16,25-50 0,0 0-16,0 26 15,0-1-15,-24 0 16,24 0-16,0 0 15,0 0 17,0 1 46,0-1 31,0 0-62,24 0 0,1 0-31,-25 1-1,25 24 1,-25-25-1,25 0 1,0 25 0,-25-25-1,25 25 1,-1 0 15,1 0 0,0 0-15,25 0 0,24 0 15,-49 0-15,0 0-1,-1 0 16,1 0-15,0 25 15,-25 0-31,25-25 16,-25 25-16,25 24 16,-25-24-1,49 25 1,-24-26-1,0 26 1,0-50 0,-25 25-1,24 0-15,-24 0 16,0-1 0,0 1-1,0 0 1,0 0-16,0 0 31,0-1 16,0 1-16,-24-25-15,-26 25 15,25-25 0,0 25-15,1-25 0,-1 0 15,-25 0-16,25 0 1,-24 0 0,-1 0-1,25 0 1,1 0 15,-1 0 63,25-25 125,0 0-188,0 0-15,0 1-1,0-1 1,0 0-1,0 0 1,0 0 31,0 1 15,49 24-46,1 0 0,-25 0-1,0 0 17,-1 0-1,1 0 31,0 0-46,25 0 15,-50 24-31,24-24 16,1 25-1,-25 0 1,0 0 0,25 0-1,-25-1 1,0 1 0,0 0 15,-25 0 0,0-25 47,1 0-62,-26 0-1,0 0 1,1 0 0,-1 0-1,1 0 1,24 0-16,0 0 16,0 0 15,0 0 16,1 0-32,-1 0 48,25-25-63,-25 25 62,25-25-46,-25 0 31,25 1-32,0-1 1,-25 25 0,25-25-1,0 0 17,0 0-1,0 1 16,50-1-16,-25 25 16,-25-25 0,25 25-47,-1 0 47,-24-25-32,50 25 1,0 0-1,24 0 1,-24 0 0,-26 0-1,26 0 1,0 0 0,-26 0-1,26 0 1,0 0-16,-1 25 15,26 25 1,-1-26 0,-24 51-1,24-1 1,-24 25 0,-26-49-1,-24 0 1,0-26 15,0 1-31,25-25 16,-25 25-1,0 0 32,-49 0-31,-26-1-1,-24 1 1,25 25 0,-26-25-1,51-1 1,-1 1 0,-24 0-16,-1-25 15,26 50 1,-50-50-1,49 0 1,-24 0 0,24-25-1,0 25 1,1-50 0,24 50-1,0 0-15,-25-25 16,26 1-1,-26-1 1,0 0 0,1 0-1,-1 0 1,25 1 0,-24-1-1,49 0 1,-25-49-16,0 49 15,25-25 1,0 25 15,0 1-15,0-1 0,0 0-1,0 0 1,0 0-1,0 1 17,25-1-32,0-25 15,0 25 17,-1-24-32,1 24 15,0-25 1,0 1-1,0 24 1,-1 25 0,1-25-1,0 0 17,0 25-17,0-25-15,-1 25 16,1 0-1,50-24 1,-1 24 0,1-25-1,-1 25 1,-49 0 0,0 0-1,-1 0 1,1 74 31,0-24-32,-25-25 1,0-1 0</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3-03-01T01:29:47.92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12154 13196 0,'0'25'62,"-25"0"-30,1-25-17,-1 25 16,25-1 110,0 1-125,25-25-1,-1 25 1,1 0-16,25 0 16,0-1-1,49 1 1,50 0-1,-75-25 1,-49 0 0,-25-25 62,-50 0-47,-24 1-15,-50 24-1,49 0 1,1 0 0,-1 0-1,-49 0 1,75 24-16,24 1 15,0-25 1,25 25 47,25 0-48,25 24 1,-1-24-1,50 50 1,-24-51 0,24 26-16,25-25 15,-25-25 1,-74 0 0,0 0-1,0 0 1,-75 0 109,1-25-94,73 25 110,51 0-141,-26 0 15,26 25 1,-50-25 0,-1 0-1,-24-50 63,-49-24-62,-26-50 0,-73 49-1,-1 1-15,25 24 16,24 26-1,51 24 1,49-25 0,-25 25-1,25-25 204,50-25-219,24 1 16,1-1-1,-1 50 1,-24 0 0,-26 0-1,1 50 1,0-1-1,25 26 1,-26-1 0,1 25-1,-25 25-15,0-24 16</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3-03-01T01:30:00.37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8781 12626 0,'0'-25'141,"74"0"-125,25-49-1,26-75 1,23-124 0,100 0-1,422-347 1,-199 49-1,-148 224 1,-25 0 0,24 0-1,-99 74-15,-148 149 16,-26 99 0,-49 0-1,0 0 16,-25 1-15,-148-51 0,-199-24-1,-25 24 1,-99 51 0,124 24-16,99 49 15,-174 75 1,100 149-1,99 74 1,50 1 0,148-199-1,0 49 1,50-24 0,0-50-1,0-25-15,0-25 16,124 50-1,50-74 1,0-1 0,-50 51-1,-25-51 1,0 1 0,-74 0-1,0-26 1,0-24-1,-25 25 1</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3-03-01T01:26:41.275"/>
    </inkml:context>
    <inkml:brush xml:id="br0">
      <inkml:brushProperty name="width" value="0.05292" units="cm"/>
      <inkml:brushProperty name="height" value="0.05292" units="cm"/>
      <inkml:brushProperty name="color" value="#FF0000"/>
    </inkml:brush>
  </inkml:definitions>
  <inkml:trace contextRef="#ctx0" brushRef="#br0">5680 8682 0,'-25'0'15,"1"-25"1,-51 25 31,50 0-32,1 0-15,-1 0 16,0 0 15,0 0-15,-24 0 0,-51 0-1,1 0 1,50 0-16,-1 0 15,0 0 1,1 0 15,24 0-15,0 25 0,0-1-1,1-24 1,-26 25-1,-49 25 1,49-1 0,25-24-1,0-25 1,1 25 0,-1-25-1,0 25-15,0-25 16,0 0 15,-24 25-15,24-25-1,-49 24 1,-1-24 0,50 0-1,-24 25 1,24-25-1,25 25 95,0 0-95,0 0 1,0 24 0,50 26-1,49 24 1,0 25 0,0-25-1,-24-24 1,-1-1-1,25-24 1,50 49 0,0-25-1,49 25 1,-24-49 0,24-50-16,75 50 15,0-25 1,-99-25-1,99 0 1,0 0 0,-50 24-1,-50-24 1,-24 25 0,248-25-1,-149 50 1,-49-25-1,-51-1 1,51 1-16,98 25 16,-73-25-1,173 49 1,49-24 0,-173-1-1,-75 1 1,-74-1-1,25-24 1,0 0 0,99-25-16,-149 0 15,25 0 1,-74 25 0,0-25-1,-26 0 1,26 0-1,-50-25 1,25 0 0,0 25-16,-25-25 15,24 25 1,-24-24 0,25-1-1,0 0 1,-25-25-1,25 1 1,-25 24 0,25-25-1,-1 1 1,1-1 0,25-24-1,-1 49 1,1 0-16,-25 0 15,0 1 1,-1-1 0,26-50-1,-25 50 1,0-24 0,-1 24-1,-24-25 1,25 26-16,0-1 15,0 0 1,0-25 0,24 26-1,-24 24 1,0-25 0,0 0-1,0 0 16,-1 0 1,-24 1 77,0-1-93,-24 25-1,-1-75 1,-25 1-16,1 24 16,24 26-1,0-1 1,0 0-1,0 0 1,0-24 0,1-1-1,-26-24 1,0-26 0,-24 26-1,-50-25-15,0 24 16,-25-24-1,75 25 1,-1 49 0,1 0-1,0-25 1,-125 1 0,-99-1-1,100 1 1,49 24-1,0-25 1,-74 1 0,25 24-16,-75 0 15,-50 0 17,-24 25-17,-99 0 1,198 0-16,-50 0 15,50 0 1,74 0 0,25 0-1,-247 0 1,73 0 0,125 25-1,49 0 1,0-25-1,0 0 1,-99 25 0,99-25-1,100 0 1,-1 0-16,25 0 16,25 24 62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E19BF8-28F0-4FEF-B334-9A5CD19B7FFE}" type="datetimeFigureOut">
              <a:rPr lang="en-IN" smtClean="0"/>
              <a:t>30-01-2024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76E11F-4153-4B72-8D0B-8B97C541F61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7785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19BF8-28F0-4FEF-B334-9A5CD19B7FFE}" type="datetimeFigureOut">
              <a:rPr lang="en-IN" smtClean="0"/>
              <a:t>30-01-2024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76E11F-4153-4B72-8D0B-8B97C541F610}" type="slidenum">
              <a:rPr lang="en-IN" smtClean="0"/>
              <a:t>‹#›</a:t>
            </a:fld>
            <a:endParaRPr lang="en-IN"/>
          </a:p>
        </p:txBody>
      </p:sp>
    </p:spTree>
    <p:extLst>
      <p:ext uri="{BB962C8B-B14F-4D97-AF65-F5344CB8AC3E}">
        <p14:creationId xmlns:p14="http://schemas.microsoft.com/office/powerpoint/2010/main" val="646067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19BF8-28F0-4FEF-B334-9A5CD19B7FFE}" type="datetimeFigureOut">
              <a:rPr lang="en-IN" smtClean="0"/>
              <a:t>30-01-2024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76E11F-4153-4B72-8D0B-8B97C541F610}" type="slidenum">
              <a:rPr lang="en-IN" smtClean="0"/>
              <a:t>‹#›</a:t>
            </a:fld>
            <a:endParaRPr lang="en-IN"/>
          </a:p>
        </p:txBody>
      </p:sp>
    </p:spTree>
    <p:extLst>
      <p:ext uri="{BB962C8B-B14F-4D97-AF65-F5344CB8AC3E}">
        <p14:creationId xmlns:p14="http://schemas.microsoft.com/office/powerpoint/2010/main" val="4140211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19BF8-28F0-4FEF-B334-9A5CD19B7FFE}" type="datetimeFigureOut">
              <a:rPr lang="en-IN" smtClean="0"/>
              <a:t>30-01-2024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76E11F-4153-4B72-8D0B-8B97C541F610}" type="slidenum">
              <a:rPr lang="en-IN" smtClean="0"/>
              <a:t>‹#›</a:t>
            </a:fld>
            <a:endParaRPr lang="en-IN"/>
          </a:p>
        </p:txBody>
      </p:sp>
    </p:spTree>
    <p:extLst>
      <p:ext uri="{BB962C8B-B14F-4D97-AF65-F5344CB8AC3E}">
        <p14:creationId xmlns:p14="http://schemas.microsoft.com/office/powerpoint/2010/main" val="2240958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CE19BF8-28F0-4FEF-B334-9A5CD19B7FFE}" type="datetimeFigureOut">
              <a:rPr lang="en-IN" smtClean="0"/>
              <a:t>30-01-2024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76E11F-4153-4B72-8D0B-8B97C541F61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2449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E19BF8-28F0-4FEF-B334-9A5CD19B7FFE}" type="datetimeFigureOut">
              <a:rPr lang="en-IN" smtClean="0"/>
              <a:t>30-01-2024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76E11F-4153-4B72-8D0B-8B97C541F610}" type="slidenum">
              <a:rPr lang="en-IN" smtClean="0"/>
              <a:t>‹#›</a:t>
            </a:fld>
            <a:endParaRPr lang="en-IN"/>
          </a:p>
        </p:txBody>
      </p:sp>
    </p:spTree>
    <p:extLst>
      <p:ext uri="{BB962C8B-B14F-4D97-AF65-F5344CB8AC3E}">
        <p14:creationId xmlns:p14="http://schemas.microsoft.com/office/powerpoint/2010/main" val="2683644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E19BF8-28F0-4FEF-B334-9A5CD19B7FFE}" type="datetimeFigureOut">
              <a:rPr lang="en-IN" smtClean="0"/>
              <a:t>30-01-2024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A76E11F-4153-4B72-8D0B-8B97C541F610}" type="slidenum">
              <a:rPr lang="en-IN" smtClean="0"/>
              <a:t>‹#›</a:t>
            </a:fld>
            <a:endParaRPr lang="en-IN"/>
          </a:p>
        </p:txBody>
      </p:sp>
    </p:spTree>
    <p:extLst>
      <p:ext uri="{BB962C8B-B14F-4D97-AF65-F5344CB8AC3E}">
        <p14:creationId xmlns:p14="http://schemas.microsoft.com/office/powerpoint/2010/main" val="3822660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E19BF8-28F0-4FEF-B334-9A5CD19B7FFE}" type="datetimeFigureOut">
              <a:rPr lang="en-IN" smtClean="0"/>
              <a:t>30-01-2024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A76E11F-4153-4B72-8D0B-8B97C541F610}" type="slidenum">
              <a:rPr lang="en-IN" smtClean="0"/>
              <a:t>‹#›</a:t>
            </a:fld>
            <a:endParaRPr lang="en-IN"/>
          </a:p>
        </p:txBody>
      </p:sp>
    </p:spTree>
    <p:extLst>
      <p:ext uri="{BB962C8B-B14F-4D97-AF65-F5344CB8AC3E}">
        <p14:creationId xmlns:p14="http://schemas.microsoft.com/office/powerpoint/2010/main" val="1098644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CE19BF8-28F0-4FEF-B334-9A5CD19B7FFE}" type="datetimeFigureOut">
              <a:rPr lang="en-IN" smtClean="0"/>
              <a:t>30-01-2024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FA76E11F-4153-4B72-8D0B-8B97C541F610}" type="slidenum">
              <a:rPr lang="en-IN" smtClean="0"/>
              <a:t>‹#›</a:t>
            </a:fld>
            <a:endParaRPr lang="en-IN"/>
          </a:p>
        </p:txBody>
      </p:sp>
    </p:spTree>
    <p:extLst>
      <p:ext uri="{BB962C8B-B14F-4D97-AF65-F5344CB8AC3E}">
        <p14:creationId xmlns:p14="http://schemas.microsoft.com/office/powerpoint/2010/main" val="1616229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CE19BF8-28F0-4FEF-B334-9A5CD19B7FFE}" type="datetimeFigureOut">
              <a:rPr lang="en-IN" smtClean="0"/>
              <a:t>30-01-2024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A76E11F-4153-4B72-8D0B-8B97C541F610}" type="slidenum">
              <a:rPr lang="en-IN" smtClean="0"/>
              <a:t>‹#›</a:t>
            </a:fld>
            <a:endParaRPr lang="en-IN"/>
          </a:p>
        </p:txBody>
      </p:sp>
    </p:spTree>
    <p:extLst>
      <p:ext uri="{BB962C8B-B14F-4D97-AF65-F5344CB8AC3E}">
        <p14:creationId xmlns:p14="http://schemas.microsoft.com/office/powerpoint/2010/main" val="2676762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CE19BF8-28F0-4FEF-B334-9A5CD19B7FFE}" type="datetimeFigureOut">
              <a:rPr lang="en-IN" smtClean="0"/>
              <a:t>30-01-2024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76E11F-4153-4B72-8D0B-8B97C541F610}" type="slidenum">
              <a:rPr lang="en-IN" smtClean="0"/>
              <a:t>‹#›</a:t>
            </a:fld>
            <a:endParaRPr lang="en-IN"/>
          </a:p>
        </p:txBody>
      </p:sp>
    </p:spTree>
    <p:extLst>
      <p:ext uri="{BB962C8B-B14F-4D97-AF65-F5344CB8AC3E}">
        <p14:creationId xmlns:p14="http://schemas.microsoft.com/office/powerpoint/2010/main" val="3516338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CE19BF8-28F0-4FEF-B334-9A5CD19B7FFE}" type="datetimeFigureOut">
              <a:rPr lang="en-IN" smtClean="0"/>
              <a:t>30-01-2024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A76E11F-4153-4B72-8D0B-8B97C541F610}"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488264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youtube.com/watch?v=zRk7pZwI4fQ"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2.png"/><Relationship Id="rId18" Type="http://schemas.openxmlformats.org/officeDocument/2006/relationships/customXml" Target="../ink/ink8.xml"/><Relationship Id="rId3" Type="http://schemas.openxmlformats.org/officeDocument/2006/relationships/hyperlink" Target="https://99firms.com/blog/sms-marketing-stats/#gref" TargetMode="External"/><Relationship Id="rId7" Type="http://schemas.openxmlformats.org/officeDocument/2006/relationships/image" Target="../media/image9.png"/><Relationship Id="rId12" Type="http://schemas.openxmlformats.org/officeDocument/2006/relationships/customXml" Target="../ink/ink5.xml"/><Relationship Id="rId17" Type="http://schemas.openxmlformats.org/officeDocument/2006/relationships/image" Target="../media/image14.png"/><Relationship Id="rId2" Type="http://schemas.openxmlformats.org/officeDocument/2006/relationships/hyperlink" Target="https://clevertap.com/messaging-channels/" TargetMode="External"/><Relationship Id="rId16" Type="http://schemas.openxmlformats.org/officeDocument/2006/relationships/customXml" Target="../ink/ink7.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11.png"/><Relationship Id="rId5" Type="http://schemas.openxmlformats.org/officeDocument/2006/relationships/image" Target="../media/image8.png"/><Relationship Id="rId15" Type="http://schemas.openxmlformats.org/officeDocument/2006/relationships/image" Target="../media/image13.png"/><Relationship Id="rId10" Type="http://schemas.openxmlformats.org/officeDocument/2006/relationships/customXml" Target="../ink/ink4.xml"/><Relationship Id="rId19" Type="http://schemas.openxmlformats.org/officeDocument/2006/relationships/image" Target="../media/image15.png"/><Relationship Id="rId4" Type="http://schemas.openxmlformats.org/officeDocument/2006/relationships/customXml" Target="../ink/ink1.xml"/><Relationship Id="rId9" Type="http://schemas.openxmlformats.org/officeDocument/2006/relationships/image" Target="../media/image10.png"/><Relationship Id="rId14" Type="http://schemas.openxmlformats.org/officeDocument/2006/relationships/customXml" Target="../ink/ink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505329-AE71-00D7-EF81-ACD8FA7FF0F4}"/>
              </a:ext>
            </a:extLst>
          </p:cNvPr>
          <p:cNvSpPr>
            <a:spLocks noGrp="1"/>
          </p:cNvSpPr>
          <p:nvPr>
            <p:ph idx="1"/>
          </p:nvPr>
        </p:nvSpPr>
        <p:spPr>
          <a:xfrm>
            <a:off x="1097280" y="970671"/>
            <a:ext cx="10058400" cy="4898423"/>
          </a:xfrm>
        </p:spPr>
        <p:txBody>
          <a:bodyPr>
            <a:normAutofit/>
          </a:bodyPr>
          <a:lstStyle/>
          <a:p>
            <a:r>
              <a:rPr lang="en-US" sz="3200" dirty="0"/>
              <a:t>Features : relevant +  Keeping the customer on the app</a:t>
            </a:r>
          </a:p>
          <a:p>
            <a:r>
              <a:rPr lang="en-US" sz="3200" dirty="0"/>
              <a:t>Prob that will transact </a:t>
            </a:r>
          </a:p>
          <a:p>
            <a:r>
              <a:rPr lang="en-US" sz="3200" dirty="0"/>
              <a:t>Use +  paid </a:t>
            </a:r>
          </a:p>
          <a:p>
            <a:r>
              <a:rPr lang="en-US" sz="3200" dirty="0"/>
              <a:t>Ads –revenue </a:t>
            </a:r>
          </a:p>
          <a:p>
            <a:r>
              <a:rPr lang="en-US" sz="3200" dirty="0"/>
              <a:t>Data captured </a:t>
            </a:r>
          </a:p>
          <a:p>
            <a:r>
              <a:rPr lang="en-US" sz="3200" dirty="0"/>
              <a:t>HI / LI </a:t>
            </a:r>
          </a:p>
          <a:p>
            <a:r>
              <a:rPr lang="en-US" sz="3200" dirty="0"/>
              <a:t>Involving </a:t>
            </a:r>
            <a:r>
              <a:rPr lang="en-US" sz="3200" dirty="0" err="1"/>
              <a:t>cusomers</a:t>
            </a:r>
            <a:r>
              <a:rPr lang="en-US" sz="3200" dirty="0"/>
              <a:t> ( CE HIIGH ….. Involvement is high) </a:t>
            </a:r>
          </a:p>
          <a:p>
            <a:r>
              <a:rPr lang="en-IN" sz="3200" dirty="0"/>
              <a:t>Ask the </a:t>
            </a:r>
            <a:r>
              <a:rPr lang="en-IN" sz="3200" dirty="0" err="1"/>
              <a:t>cust</a:t>
            </a:r>
            <a:r>
              <a:rPr lang="en-IN" sz="3200" dirty="0"/>
              <a:t> to review the </a:t>
            </a:r>
            <a:r>
              <a:rPr lang="en-IN" sz="3200" dirty="0" err="1"/>
              <a:t>pdt</a:t>
            </a:r>
            <a:r>
              <a:rPr lang="en-IN" sz="3200" dirty="0"/>
              <a:t> </a:t>
            </a:r>
          </a:p>
          <a:p>
            <a:endParaRPr lang="en-IN" sz="3200" dirty="0"/>
          </a:p>
        </p:txBody>
      </p:sp>
    </p:spTree>
    <p:extLst>
      <p:ext uri="{BB962C8B-B14F-4D97-AF65-F5344CB8AC3E}">
        <p14:creationId xmlns:p14="http://schemas.microsoft.com/office/powerpoint/2010/main" val="1539718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457201" y="628491"/>
            <a:ext cx="11167196" cy="5398236"/>
          </a:xfrm>
          <a:prstGeom prst="rect">
            <a:avLst/>
          </a:prstGeom>
        </p:spPr>
      </p:pic>
    </p:spTree>
    <p:extLst>
      <p:ext uri="{BB962C8B-B14F-4D97-AF65-F5344CB8AC3E}">
        <p14:creationId xmlns:p14="http://schemas.microsoft.com/office/powerpoint/2010/main" val="25101549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nSpc>
                <a:spcPct val="150000"/>
              </a:lnSpc>
            </a:pPr>
            <a:endParaRPr lang="en-US" sz="2800" dirty="0"/>
          </a:p>
          <a:p>
            <a:pPr>
              <a:lnSpc>
                <a:spcPct val="150000"/>
              </a:lnSpc>
            </a:pPr>
            <a:r>
              <a:rPr lang="en-US" sz="2800" dirty="0"/>
              <a:t>research found that 80% of customers say the experiences provided by a company are as important to them as its products and services</a:t>
            </a:r>
          </a:p>
          <a:p>
            <a:pPr>
              <a:lnSpc>
                <a:spcPct val="150000"/>
              </a:lnSpc>
            </a:pPr>
            <a:r>
              <a:rPr lang="en-US" sz="2800" dirty="0">
                <a:solidFill>
                  <a:srgbClr val="FF0000"/>
                </a:solidFill>
              </a:rPr>
              <a:t>Core </a:t>
            </a:r>
          </a:p>
          <a:p>
            <a:pPr>
              <a:lnSpc>
                <a:spcPct val="150000"/>
              </a:lnSpc>
            </a:pPr>
            <a:r>
              <a:rPr lang="en-US" sz="2800" dirty="0">
                <a:solidFill>
                  <a:srgbClr val="FF0000"/>
                </a:solidFill>
              </a:rPr>
              <a:t>Peripheral </a:t>
            </a:r>
            <a:endParaRPr lang="en-IN" sz="2800" dirty="0">
              <a:solidFill>
                <a:srgbClr val="FF0000"/>
              </a:solidFill>
            </a:endParaRPr>
          </a:p>
        </p:txBody>
      </p:sp>
    </p:spTree>
    <p:extLst>
      <p:ext uri="{BB962C8B-B14F-4D97-AF65-F5344CB8AC3E}">
        <p14:creationId xmlns:p14="http://schemas.microsoft.com/office/powerpoint/2010/main" val="35453677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https://www.youtube.com/watch?v=mfqjchxc4TA</a:t>
            </a:r>
          </a:p>
          <a:p>
            <a:endParaRPr lang="en-IN" dirty="0"/>
          </a:p>
          <a:p>
            <a:r>
              <a:rPr lang="en-IN" dirty="0">
                <a:hlinkClick r:id="rId2"/>
              </a:rPr>
              <a:t>https://www.youtube.com/watch?v=zRk7pZwI4fQ</a:t>
            </a:r>
            <a:endParaRPr lang="en-IN" dirty="0"/>
          </a:p>
          <a:p>
            <a:endParaRPr lang="en-US" dirty="0"/>
          </a:p>
        </p:txBody>
      </p:sp>
    </p:spTree>
    <p:extLst>
      <p:ext uri="{BB962C8B-B14F-4D97-AF65-F5344CB8AC3E}">
        <p14:creationId xmlns:p14="http://schemas.microsoft.com/office/powerpoint/2010/main" val="23448832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942109"/>
            <a:ext cx="10058400" cy="4926985"/>
          </a:xfrm>
        </p:spPr>
        <p:txBody>
          <a:bodyPr>
            <a:normAutofit/>
          </a:bodyPr>
          <a:lstStyle/>
          <a:p>
            <a:r>
              <a:rPr lang="en-US" sz="2800" dirty="0"/>
              <a:t>Measuring customer engagement isn’t always easy.</a:t>
            </a:r>
          </a:p>
          <a:p>
            <a:pPr lvl="1" algn="just">
              <a:lnSpc>
                <a:spcPct val="150000"/>
              </a:lnSpc>
            </a:pPr>
            <a:r>
              <a:rPr lang="en-US" sz="2400" dirty="0"/>
              <a:t>Is a customer who visited your website 10 times last week more engaged than one who spent 15 minutes talking to a sales rep on the phone?</a:t>
            </a:r>
          </a:p>
          <a:p>
            <a:pPr lvl="1" algn="just">
              <a:lnSpc>
                <a:spcPct val="150000"/>
              </a:lnSpc>
            </a:pPr>
            <a:r>
              <a:rPr lang="en-US" sz="2400" dirty="0"/>
              <a:t>Is a new customer who made five recent purchases more engaged than a long-time customer who only buys once a year?</a:t>
            </a:r>
          </a:p>
          <a:p>
            <a:pPr lvl="1" algn="just">
              <a:lnSpc>
                <a:spcPct val="150000"/>
              </a:lnSpc>
            </a:pPr>
            <a:r>
              <a:rPr lang="en-US" sz="2400" dirty="0"/>
              <a:t>Do your answers to these questions change if one customer completes an online survey or recommends your brand to others?</a:t>
            </a:r>
          </a:p>
          <a:p>
            <a:pPr lvl="1" algn="just">
              <a:lnSpc>
                <a:spcPct val="150000"/>
              </a:lnSpc>
            </a:pPr>
            <a:endParaRPr lang="en-IN" sz="2400" dirty="0"/>
          </a:p>
        </p:txBody>
      </p:sp>
    </p:spTree>
    <p:extLst>
      <p:ext uri="{BB962C8B-B14F-4D97-AF65-F5344CB8AC3E}">
        <p14:creationId xmlns:p14="http://schemas.microsoft.com/office/powerpoint/2010/main" val="6986079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680257"/>
            <a:ext cx="10058400" cy="4023360"/>
          </a:xfrm>
        </p:spPr>
        <p:txBody>
          <a:bodyPr>
            <a:normAutofit/>
          </a:bodyPr>
          <a:lstStyle/>
          <a:p>
            <a:r>
              <a:rPr lang="en-US" sz="3200" b="1" dirty="0">
                <a:solidFill>
                  <a:srgbClr val="FF0000"/>
                </a:solidFill>
              </a:rPr>
              <a:t>1. </a:t>
            </a:r>
            <a:r>
              <a:rPr lang="en-US" sz="3200" dirty="0"/>
              <a:t>First Call Resolution rate</a:t>
            </a:r>
            <a:r>
              <a:rPr lang="en-US" sz="3200" b="1" dirty="0">
                <a:solidFill>
                  <a:srgbClr val="FF0000"/>
                </a:solidFill>
              </a:rPr>
              <a:t> is one of the indicators when call centers come into the picture </a:t>
            </a:r>
          </a:p>
          <a:p>
            <a:endParaRPr lang="en-US" sz="3200" dirty="0"/>
          </a:p>
          <a:p>
            <a:pPr lvl="1"/>
            <a:r>
              <a:rPr lang="en-US" sz="2800" dirty="0"/>
              <a:t>First call resolutions </a:t>
            </a:r>
            <a:endParaRPr lang="en-IN" sz="2800" dirty="0"/>
          </a:p>
          <a:p>
            <a:pPr lvl="1"/>
            <a:endParaRPr lang="en-IN" sz="2800" dirty="0"/>
          </a:p>
        </p:txBody>
      </p:sp>
      <p:pic>
        <p:nvPicPr>
          <p:cNvPr id="4" name="Picture 3"/>
          <p:cNvPicPr>
            <a:picLocks noChangeAspect="1"/>
          </p:cNvPicPr>
          <p:nvPr/>
        </p:nvPicPr>
        <p:blipFill>
          <a:blip r:embed="rId2"/>
          <a:stretch>
            <a:fillRect/>
          </a:stretch>
        </p:blipFill>
        <p:spPr>
          <a:xfrm>
            <a:off x="954233" y="2030990"/>
            <a:ext cx="9258300" cy="3571875"/>
          </a:xfrm>
          <a:prstGeom prst="rect">
            <a:avLst/>
          </a:prstGeom>
        </p:spPr>
      </p:pic>
    </p:spTree>
    <p:extLst>
      <p:ext uri="{BB962C8B-B14F-4D97-AF65-F5344CB8AC3E}">
        <p14:creationId xmlns:p14="http://schemas.microsoft.com/office/powerpoint/2010/main" val="14816619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 page </a:t>
            </a:r>
            <a:endParaRPr lang="en-IN" dirty="0"/>
          </a:p>
        </p:txBody>
      </p:sp>
      <p:sp>
        <p:nvSpPr>
          <p:cNvPr id="3" name="Content Placeholder 2"/>
          <p:cNvSpPr>
            <a:spLocks noGrp="1"/>
          </p:cNvSpPr>
          <p:nvPr>
            <p:ph idx="1"/>
          </p:nvPr>
        </p:nvSpPr>
        <p:spPr/>
        <p:txBody>
          <a:bodyPr/>
          <a:lstStyle/>
          <a:p>
            <a:pPr algn="just"/>
            <a:r>
              <a:rPr lang="en-IN" dirty="0"/>
              <a:t>https://www.sqmgroup.com/resources/library/blog/fcr-metric-operating-philosophy#:~:text=The%20First%20Call%20Resolution%20industry,the%20World%2DClass%20FCR%20Rate.</a:t>
            </a:r>
          </a:p>
        </p:txBody>
      </p:sp>
    </p:spTree>
    <p:extLst>
      <p:ext uri="{BB962C8B-B14F-4D97-AF65-F5344CB8AC3E}">
        <p14:creationId xmlns:p14="http://schemas.microsoft.com/office/powerpoint/2010/main" val="34133029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a:t>
            </a:r>
            <a:endParaRPr lang="en-IN" dirty="0"/>
          </a:p>
        </p:txBody>
      </p:sp>
      <p:sp>
        <p:nvSpPr>
          <p:cNvPr id="3" name="Content Placeholder 2"/>
          <p:cNvSpPr>
            <a:spLocks noGrp="1"/>
          </p:cNvSpPr>
          <p:nvPr>
            <p:ph idx="1"/>
          </p:nvPr>
        </p:nvSpPr>
        <p:spPr/>
        <p:txBody>
          <a:bodyPr/>
          <a:lstStyle/>
          <a:p>
            <a:endParaRPr lang="en-IN" dirty="0"/>
          </a:p>
        </p:txBody>
      </p:sp>
      <p:pic>
        <p:nvPicPr>
          <p:cNvPr id="4" name="Picture 3"/>
          <p:cNvPicPr>
            <a:picLocks noChangeAspect="1"/>
          </p:cNvPicPr>
          <p:nvPr/>
        </p:nvPicPr>
        <p:blipFill rotWithShape="1">
          <a:blip r:embed="rId2"/>
          <a:srcRect b="23696"/>
          <a:stretch/>
        </p:blipFill>
        <p:spPr>
          <a:xfrm>
            <a:off x="2081645" y="1690688"/>
            <a:ext cx="8028709" cy="3726439"/>
          </a:xfrm>
          <a:prstGeom prst="rect">
            <a:avLst/>
          </a:prstGeom>
        </p:spPr>
      </p:pic>
    </p:spTree>
    <p:extLst>
      <p:ext uri="{BB962C8B-B14F-4D97-AF65-F5344CB8AC3E}">
        <p14:creationId xmlns:p14="http://schemas.microsoft.com/office/powerpoint/2010/main" val="14700868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997527"/>
            <a:ext cx="10058400" cy="4871567"/>
          </a:xfrm>
        </p:spPr>
        <p:txBody>
          <a:bodyPr>
            <a:normAutofit/>
          </a:bodyPr>
          <a:lstStyle/>
          <a:p>
            <a:r>
              <a:rPr lang="en-US" sz="2800" dirty="0"/>
              <a:t>There are many challenges to improving the First Call Resolution rate</a:t>
            </a:r>
          </a:p>
          <a:p>
            <a:pPr marL="0" indent="0">
              <a:buNone/>
            </a:pPr>
            <a:endParaRPr lang="en-US" sz="2800" dirty="0"/>
          </a:p>
          <a:p>
            <a:pPr marL="0" indent="0">
              <a:buNone/>
            </a:pPr>
            <a:r>
              <a:rPr lang="en-US" sz="2800" dirty="0"/>
              <a:t> three main sources of errors (SOE) that hinder a high FCR rate:</a:t>
            </a:r>
          </a:p>
          <a:p>
            <a:r>
              <a:rPr lang="en-US" sz="2800" dirty="0"/>
              <a:t>38% are due to </a:t>
            </a:r>
            <a:r>
              <a:rPr lang="en-US" sz="2800" b="1" dirty="0"/>
              <a:t>agent </a:t>
            </a:r>
            <a:r>
              <a:rPr lang="en-US" sz="2800" dirty="0"/>
              <a:t>mistakes,</a:t>
            </a:r>
          </a:p>
          <a:p>
            <a:r>
              <a:rPr lang="en-US" sz="2800" dirty="0"/>
              <a:t>13% are due to miscommunication by the </a:t>
            </a:r>
            <a:r>
              <a:rPr lang="en-US" sz="2800" b="1" dirty="0"/>
              <a:t>customers</a:t>
            </a:r>
            <a:r>
              <a:rPr lang="en-US" sz="2800" dirty="0"/>
              <a:t>,</a:t>
            </a:r>
          </a:p>
          <a:p>
            <a:r>
              <a:rPr lang="en-US" sz="2800" dirty="0"/>
              <a:t>and 49% are because of </a:t>
            </a:r>
            <a:r>
              <a:rPr lang="en-US" sz="2800" b="1" dirty="0"/>
              <a:t>organizational </a:t>
            </a:r>
            <a:r>
              <a:rPr lang="en-US" sz="2800" dirty="0"/>
              <a:t>policies and procedures</a:t>
            </a:r>
          </a:p>
          <a:p>
            <a:endParaRPr lang="en-IN" sz="2800" dirty="0"/>
          </a:p>
        </p:txBody>
      </p:sp>
    </p:spTree>
    <p:extLst>
      <p:ext uri="{BB962C8B-B14F-4D97-AF65-F5344CB8AC3E}">
        <p14:creationId xmlns:p14="http://schemas.microsoft.com/office/powerpoint/2010/main" val="27464520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Autofit/>
          </a:bodyPr>
          <a:lstStyle/>
          <a:p>
            <a:r>
              <a:rPr lang="en-US" sz="2800" dirty="0"/>
              <a:t>top five repeat call reasons that hinder a high FCR rate and great customers service are:</a:t>
            </a:r>
          </a:p>
          <a:p>
            <a:pPr>
              <a:buFont typeface="Wingdings" panose="05000000000000000000" pitchFamily="2" charset="2"/>
              <a:buChar char="Ø"/>
            </a:pPr>
            <a:r>
              <a:rPr lang="en-US" sz="2800" dirty="0"/>
              <a:t>A customer needed to </a:t>
            </a:r>
            <a:r>
              <a:rPr lang="en-US" sz="2800" b="1" dirty="0"/>
              <a:t>verify or check the status</a:t>
            </a:r>
            <a:r>
              <a:rPr lang="en-US" sz="2800" dirty="0"/>
              <a:t> of their unresolved issue</a:t>
            </a:r>
          </a:p>
          <a:p>
            <a:pPr>
              <a:buFont typeface="Wingdings" panose="05000000000000000000" pitchFamily="2" charset="2"/>
              <a:buChar char="Ø"/>
            </a:pPr>
            <a:r>
              <a:rPr lang="en-US" sz="2800" dirty="0"/>
              <a:t>While the customer was on </a:t>
            </a:r>
            <a:r>
              <a:rPr lang="en-US" sz="2800" b="1" dirty="0"/>
              <a:t>hold, they got disconnected</a:t>
            </a:r>
            <a:endParaRPr lang="en-US" sz="2800" dirty="0"/>
          </a:p>
          <a:p>
            <a:pPr>
              <a:buFont typeface="Wingdings" panose="05000000000000000000" pitchFamily="2" charset="2"/>
              <a:buChar char="Ø"/>
            </a:pPr>
            <a:r>
              <a:rPr lang="en-US" sz="2800" dirty="0"/>
              <a:t>Agent </a:t>
            </a:r>
            <a:r>
              <a:rPr lang="en-US" sz="2800" b="1" dirty="0"/>
              <a:t>lacked the knowledge</a:t>
            </a:r>
            <a:r>
              <a:rPr lang="en-US" sz="2800" dirty="0"/>
              <a:t> to resolve the issue</a:t>
            </a:r>
          </a:p>
          <a:p>
            <a:pPr>
              <a:buFont typeface="Wingdings" panose="05000000000000000000" pitchFamily="2" charset="2"/>
              <a:buChar char="Ø"/>
            </a:pPr>
            <a:r>
              <a:rPr lang="en-US" sz="2800" dirty="0"/>
              <a:t>The customer </a:t>
            </a:r>
            <a:r>
              <a:rPr lang="en-US" sz="2800" b="1" dirty="0"/>
              <a:t>request was not done</a:t>
            </a:r>
            <a:endParaRPr lang="en-US" sz="2800" dirty="0"/>
          </a:p>
          <a:p>
            <a:pPr>
              <a:buFont typeface="Wingdings" panose="05000000000000000000" pitchFamily="2" charset="2"/>
              <a:buChar char="Ø"/>
            </a:pPr>
            <a:r>
              <a:rPr lang="en-US" sz="2800" dirty="0"/>
              <a:t>The customer </a:t>
            </a:r>
            <a:r>
              <a:rPr lang="en-US" sz="2800" b="1" dirty="0"/>
              <a:t>was redirected</a:t>
            </a:r>
            <a:r>
              <a:rPr lang="en-US" sz="2800" dirty="0"/>
              <a:t> to a 3rd party</a:t>
            </a:r>
          </a:p>
          <a:p>
            <a:endParaRPr lang="en-IN" sz="2800" dirty="0"/>
          </a:p>
        </p:txBody>
      </p:sp>
    </p:spTree>
    <p:extLst>
      <p:ext uri="{BB962C8B-B14F-4D97-AF65-F5344CB8AC3E}">
        <p14:creationId xmlns:p14="http://schemas.microsoft.com/office/powerpoint/2010/main" val="11490661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0189" y="1031298"/>
            <a:ext cx="11371811" cy="4023360"/>
          </a:xfrm>
        </p:spPr>
        <p:txBody>
          <a:bodyPr>
            <a:noAutofit/>
          </a:bodyPr>
          <a:lstStyle/>
          <a:p>
            <a:r>
              <a:rPr lang="en-US" sz="2800" dirty="0"/>
              <a:t>six benefits for measuring and increasing the First Call Resolution rate are the following:</a:t>
            </a:r>
          </a:p>
          <a:p>
            <a:pPr>
              <a:buFont typeface="Wingdings" panose="05000000000000000000" pitchFamily="2" charset="2"/>
              <a:buChar char="Ø"/>
            </a:pPr>
            <a:r>
              <a:rPr lang="en-US" sz="2800" dirty="0"/>
              <a:t>For every 1% improvement in FCR, you </a:t>
            </a:r>
            <a:r>
              <a:rPr lang="en-US" sz="2800" b="1" dirty="0"/>
              <a:t>reduce your operating costs</a:t>
            </a:r>
            <a:r>
              <a:rPr lang="en-US" sz="2800" dirty="0"/>
              <a:t> by 1%.</a:t>
            </a:r>
          </a:p>
          <a:p>
            <a:pPr>
              <a:buFont typeface="Wingdings" panose="05000000000000000000" pitchFamily="2" charset="2"/>
              <a:buChar char="Ø"/>
            </a:pPr>
            <a:r>
              <a:rPr lang="en-US" sz="2800" dirty="0"/>
              <a:t>95% of </a:t>
            </a:r>
            <a:r>
              <a:rPr lang="en-US" sz="2800" b="1" dirty="0"/>
              <a:t>customers will continue to do business</a:t>
            </a:r>
            <a:r>
              <a:rPr lang="en-US" sz="2800" dirty="0"/>
              <a:t> with the organization due to achieving FCR.</a:t>
            </a:r>
          </a:p>
          <a:p>
            <a:pPr>
              <a:buFont typeface="Wingdings" panose="05000000000000000000" pitchFamily="2" charset="2"/>
              <a:buChar char="Ø"/>
            </a:pPr>
            <a:r>
              <a:rPr lang="en-US" sz="2800" dirty="0"/>
              <a:t>For every 1% improvement in FCR, there is a 1% </a:t>
            </a:r>
            <a:r>
              <a:rPr lang="en-US" sz="2800" b="1" dirty="0"/>
              <a:t>improvement in customer satisfaction</a:t>
            </a:r>
            <a:r>
              <a:rPr lang="en-US" sz="2800" dirty="0"/>
              <a:t>.</a:t>
            </a:r>
          </a:p>
          <a:p>
            <a:pPr>
              <a:buFont typeface="Wingdings" panose="05000000000000000000" pitchFamily="2" charset="2"/>
              <a:buChar char="Ø"/>
            </a:pPr>
            <a:r>
              <a:rPr lang="en-US" sz="2800" dirty="0"/>
              <a:t>For every 1% improvement in FCR, there is a 1% to 5%</a:t>
            </a:r>
            <a:r>
              <a:rPr lang="en-US" sz="2800" b="1" dirty="0"/>
              <a:t> improvement in employee satisfaction</a:t>
            </a:r>
            <a:r>
              <a:rPr lang="en-US" sz="2800" dirty="0"/>
              <a:t>.</a:t>
            </a:r>
          </a:p>
          <a:p>
            <a:pPr>
              <a:buFont typeface="Wingdings" panose="05000000000000000000" pitchFamily="2" charset="2"/>
              <a:buChar char="Ø"/>
            </a:pPr>
            <a:r>
              <a:rPr lang="en-US" sz="2800" dirty="0"/>
              <a:t>When a customer's call is resolved, the </a:t>
            </a:r>
            <a:r>
              <a:rPr lang="en-US" sz="2800" b="1" dirty="0"/>
              <a:t>cross-selling acceptance rate increases</a:t>
            </a:r>
            <a:r>
              <a:rPr lang="en-US" sz="2800" dirty="0"/>
              <a:t> by 20%.</a:t>
            </a:r>
          </a:p>
          <a:p>
            <a:endParaRPr lang="en-IN" sz="2800" dirty="0"/>
          </a:p>
        </p:txBody>
      </p:sp>
    </p:spTree>
    <p:extLst>
      <p:ext uri="{BB962C8B-B14F-4D97-AF65-F5344CB8AC3E}">
        <p14:creationId xmlns:p14="http://schemas.microsoft.com/office/powerpoint/2010/main" val="1247229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Customer Engagement </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4926662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Customer Engagement </a:t>
            </a:r>
            <a:endParaRPr lang="en-IN" dirty="0"/>
          </a:p>
        </p:txBody>
      </p:sp>
      <p:sp>
        <p:nvSpPr>
          <p:cNvPr id="3" name="Content Placeholder 2"/>
          <p:cNvSpPr>
            <a:spLocks noGrp="1"/>
          </p:cNvSpPr>
          <p:nvPr>
            <p:ph idx="1"/>
          </p:nvPr>
        </p:nvSpPr>
        <p:spPr/>
        <p:txBody>
          <a:bodyPr/>
          <a:lstStyle/>
          <a:p>
            <a:r>
              <a:rPr lang="en-US" b="1" dirty="0">
                <a:solidFill>
                  <a:srgbClr val="FF0000"/>
                </a:solidFill>
              </a:rPr>
              <a:t>Online and Offline</a:t>
            </a:r>
          </a:p>
          <a:p>
            <a:endParaRPr lang="en-US" dirty="0"/>
          </a:p>
          <a:p>
            <a:endParaRPr lang="en-US" dirty="0"/>
          </a:p>
          <a:p>
            <a:r>
              <a:rPr lang="en-IN" dirty="0"/>
              <a:t>https://clevertap.com/blog/offline-online-customer-engagement/</a:t>
            </a:r>
          </a:p>
          <a:p>
            <a:endParaRPr lang="en-US" dirty="0"/>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2988949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US" dirty="0"/>
              <a:t>                                                        </a:t>
            </a:r>
            <a:r>
              <a:rPr lang="en-US" b="1" dirty="0"/>
              <a:t>Online			Offline </a:t>
            </a:r>
            <a:endParaRPr lang="en-IN" b="1" dirty="0"/>
          </a:p>
        </p:txBody>
      </p:sp>
      <p:pic>
        <p:nvPicPr>
          <p:cNvPr id="4" name="Picture 3"/>
          <p:cNvPicPr>
            <a:picLocks noChangeAspect="1"/>
          </p:cNvPicPr>
          <p:nvPr/>
        </p:nvPicPr>
        <p:blipFill>
          <a:blip r:embed="rId2"/>
          <a:stretch>
            <a:fillRect/>
          </a:stretch>
        </p:blipFill>
        <p:spPr>
          <a:xfrm>
            <a:off x="2521527" y="2363372"/>
            <a:ext cx="7598758" cy="3505722"/>
          </a:xfrm>
          <a:prstGeom prst="rect">
            <a:avLst/>
          </a:prstGeom>
        </p:spPr>
      </p:pic>
    </p:spTree>
    <p:extLst>
      <p:ext uri="{BB962C8B-B14F-4D97-AF65-F5344CB8AC3E}">
        <p14:creationId xmlns:p14="http://schemas.microsoft.com/office/powerpoint/2010/main" val="18189978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hlinkClick r:id="rId2"/>
              </a:rPr>
              <a:t>Engaging users across channels</a:t>
            </a:r>
            <a:endParaRPr lang="en-IN" dirty="0"/>
          </a:p>
        </p:txBody>
      </p:sp>
      <p:sp>
        <p:nvSpPr>
          <p:cNvPr id="3" name="Content Placeholder 2"/>
          <p:cNvSpPr>
            <a:spLocks noGrp="1"/>
          </p:cNvSpPr>
          <p:nvPr>
            <p:ph idx="1"/>
          </p:nvPr>
        </p:nvSpPr>
        <p:spPr>
          <a:xfrm>
            <a:off x="1097280" y="1845734"/>
            <a:ext cx="10058400" cy="4555066"/>
          </a:xfrm>
        </p:spPr>
        <p:txBody>
          <a:bodyPr>
            <a:normAutofit/>
          </a:bodyPr>
          <a:lstStyle/>
          <a:p>
            <a:r>
              <a:rPr lang="en-IN" dirty="0"/>
              <a:t> Unify Your Data</a:t>
            </a:r>
          </a:p>
          <a:p>
            <a:r>
              <a:rPr lang="en-IN" dirty="0"/>
              <a:t>Create Personas</a:t>
            </a:r>
          </a:p>
          <a:p>
            <a:r>
              <a:rPr lang="en-IN" dirty="0"/>
              <a:t>Identify Your Channels</a:t>
            </a:r>
          </a:p>
          <a:p>
            <a:pPr lvl="1"/>
            <a:r>
              <a:rPr lang="en-US" dirty="0"/>
              <a:t>SMS notifications have a sky-high open rate of 98%, SMS messaging for online customer engagement can backfire when:</a:t>
            </a:r>
            <a:r>
              <a:rPr lang="en-US" dirty="0">
                <a:hlinkClick r:id="rId3"/>
              </a:rPr>
              <a:t>*</a:t>
            </a:r>
            <a:endParaRPr lang="en-US" dirty="0"/>
          </a:p>
          <a:p>
            <a:pPr lvl="1"/>
            <a:r>
              <a:rPr lang="en-US" dirty="0"/>
              <a:t>They receive unsolicited messages: 25%</a:t>
            </a:r>
          </a:p>
          <a:p>
            <a:pPr lvl="1"/>
            <a:r>
              <a:rPr lang="en-US" dirty="0"/>
              <a:t>There isn’t an opt-out option: 19%</a:t>
            </a:r>
          </a:p>
          <a:p>
            <a:pPr lvl="1"/>
            <a:r>
              <a:rPr lang="en-US" dirty="0"/>
              <a:t>They receive too many notifications: 19%</a:t>
            </a:r>
          </a:p>
          <a:p>
            <a:pPr lvl="1"/>
            <a:r>
              <a:rPr lang="en-US" dirty="0"/>
              <a:t>The messaging feels </a:t>
            </a:r>
            <a:r>
              <a:rPr lang="en-US" dirty="0" err="1"/>
              <a:t>spammy</a:t>
            </a:r>
            <a:r>
              <a:rPr lang="en-US" dirty="0"/>
              <a:t>: 18%</a:t>
            </a:r>
          </a:p>
          <a:p>
            <a:r>
              <a:rPr lang="en-IN" dirty="0"/>
              <a:t>Create a Consistent Cross-Channel Brand Identity</a:t>
            </a:r>
          </a:p>
          <a:p>
            <a:r>
              <a:rPr lang="en-IN" dirty="0"/>
              <a:t>Tailor Channel Messaging</a:t>
            </a:r>
          </a:p>
          <a:p>
            <a:r>
              <a:rPr lang="en-IN" dirty="0"/>
              <a:t>Use Marketing Automation</a:t>
            </a:r>
          </a:p>
          <a:p>
            <a:endParaRPr lang="en-US" dirty="0"/>
          </a:p>
          <a:p>
            <a:pPr lvl="1"/>
            <a:endParaRPr lang="en-IN" dirty="0"/>
          </a:p>
          <a:p>
            <a:pPr lvl="1"/>
            <a:endParaRPr lang="en-IN" dirty="0"/>
          </a:p>
        </p:txBody>
      </p:sp>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DA3BBE85-8445-9B36-82FA-B42CB61EFBF7}"/>
                  </a:ext>
                </a:extLst>
              </p14:cNvPr>
              <p14:cNvContentPartPr/>
              <p14:nvPr/>
            </p14:nvContentPartPr>
            <p14:xfrm>
              <a:off x="6438240" y="3170160"/>
              <a:ext cx="4072320" cy="134280"/>
            </p14:xfrm>
          </p:contentPart>
        </mc:Choice>
        <mc:Fallback xmlns="">
          <p:pic>
            <p:nvPicPr>
              <p:cNvPr id="4" name="Ink 3">
                <a:extLst>
                  <a:ext uri="{FF2B5EF4-FFF2-40B4-BE49-F238E27FC236}">
                    <a16:creationId xmlns:a16="http://schemas.microsoft.com/office/drawing/2014/main" id="{DA3BBE85-8445-9B36-82FA-B42CB61EFBF7}"/>
                  </a:ext>
                </a:extLst>
              </p:cNvPr>
              <p:cNvPicPr/>
              <p:nvPr/>
            </p:nvPicPr>
            <p:blipFill>
              <a:blip r:embed="rId5"/>
              <a:stretch>
                <a:fillRect/>
              </a:stretch>
            </p:blipFill>
            <p:spPr>
              <a:xfrm>
                <a:off x="6422400" y="3106800"/>
                <a:ext cx="4103640" cy="261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780A8121-7B62-D2DB-8A41-64469E1E26F6}"/>
                  </a:ext>
                </a:extLst>
              </p14:cNvPr>
              <p14:cNvContentPartPr/>
              <p14:nvPr/>
            </p14:nvContentPartPr>
            <p14:xfrm>
              <a:off x="1410840" y="3429000"/>
              <a:ext cx="1884600" cy="45000"/>
            </p14:xfrm>
          </p:contentPart>
        </mc:Choice>
        <mc:Fallback xmlns="">
          <p:pic>
            <p:nvPicPr>
              <p:cNvPr id="5" name="Ink 4">
                <a:extLst>
                  <a:ext uri="{FF2B5EF4-FFF2-40B4-BE49-F238E27FC236}">
                    <a16:creationId xmlns:a16="http://schemas.microsoft.com/office/drawing/2014/main" id="{780A8121-7B62-D2DB-8A41-64469E1E26F6}"/>
                  </a:ext>
                </a:extLst>
              </p:cNvPr>
              <p:cNvPicPr/>
              <p:nvPr/>
            </p:nvPicPr>
            <p:blipFill>
              <a:blip r:embed="rId7"/>
              <a:stretch>
                <a:fillRect/>
              </a:stretch>
            </p:blipFill>
            <p:spPr>
              <a:xfrm>
                <a:off x="1395000" y="3365640"/>
                <a:ext cx="191592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F1706489-7252-8A2E-D227-3B8379443D69}"/>
                  </a:ext>
                </a:extLst>
              </p14:cNvPr>
              <p14:cNvContentPartPr/>
              <p14:nvPr/>
            </p14:nvContentPartPr>
            <p14:xfrm>
              <a:off x="2893320" y="3777120"/>
              <a:ext cx="2071800" cy="161280"/>
            </p14:xfrm>
          </p:contentPart>
        </mc:Choice>
        <mc:Fallback xmlns="">
          <p:pic>
            <p:nvPicPr>
              <p:cNvPr id="6" name="Ink 5">
                <a:extLst>
                  <a:ext uri="{FF2B5EF4-FFF2-40B4-BE49-F238E27FC236}">
                    <a16:creationId xmlns:a16="http://schemas.microsoft.com/office/drawing/2014/main" id="{F1706489-7252-8A2E-D227-3B8379443D69}"/>
                  </a:ext>
                </a:extLst>
              </p:cNvPr>
              <p:cNvPicPr/>
              <p:nvPr/>
            </p:nvPicPr>
            <p:blipFill>
              <a:blip r:embed="rId9"/>
              <a:stretch>
                <a:fillRect/>
              </a:stretch>
            </p:blipFill>
            <p:spPr>
              <a:xfrm>
                <a:off x="2877480" y="3713760"/>
                <a:ext cx="210312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9330577E-BEEB-A0B7-4FFA-1B09935195D8}"/>
                  </a:ext>
                </a:extLst>
              </p14:cNvPr>
              <p14:cNvContentPartPr/>
              <p14:nvPr/>
            </p14:nvContentPartPr>
            <p14:xfrm>
              <a:off x="4866840" y="4277160"/>
              <a:ext cx="562680" cy="330840"/>
            </p14:xfrm>
          </p:contentPart>
        </mc:Choice>
        <mc:Fallback xmlns="">
          <p:pic>
            <p:nvPicPr>
              <p:cNvPr id="7" name="Ink 6">
                <a:extLst>
                  <a:ext uri="{FF2B5EF4-FFF2-40B4-BE49-F238E27FC236}">
                    <a16:creationId xmlns:a16="http://schemas.microsoft.com/office/drawing/2014/main" id="{9330577E-BEEB-A0B7-4FFA-1B09935195D8}"/>
                  </a:ext>
                </a:extLst>
              </p:cNvPr>
              <p:cNvPicPr/>
              <p:nvPr/>
            </p:nvPicPr>
            <p:blipFill>
              <a:blip r:embed="rId11"/>
              <a:stretch>
                <a:fillRect/>
              </a:stretch>
            </p:blipFill>
            <p:spPr>
              <a:xfrm>
                <a:off x="4851000" y="4213800"/>
                <a:ext cx="594000" cy="4575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36497584-5839-5210-A5B5-C6065CEB9A47}"/>
                  </a:ext>
                </a:extLst>
              </p14:cNvPr>
              <p14:cNvContentPartPr/>
              <p14:nvPr/>
            </p14:nvContentPartPr>
            <p14:xfrm>
              <a:off x="4196880" y="4652280"/>
              <a:ext cx="545040" cy="393480"/>
            </p14:xfrm>
          </p:contentPart>
        </mc:Choice>
        <mc:Fallback xmlns="">
          <p:pic>
            <p:nvPicPr>
              <p:cNvPr id="8" name="Ink 7">
                <a:extLst>
                  <a:ext uri="{FF2B5EF4-FFF2-40B4-BE49-F238E27FC236}">
                    <a16:creationId xmlns:a16="http://schemas.microsoft.com/office/drawing/2014/main" id="{36497584-5839-5210-A5B5-C6065CEB9A47}"/>
                  </a:ext>
                </a:extLst>
              </p:cNvPr>
              <p:cNvPicPr/>
              <p:nvPr/>
            </p:nvPicPr>
            <p:blipFill>
              <a:blip r:embed="rId13"/>
              <a:stretch>
                <a:fillRect/>
              </a:stretch>
            </p:blipFill>
            <p:spPr>
              <a:xfrm>
                <a:off x="4181040" y="4588920"/>
                <a:ext cx="576360" cy="5202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Ink 8">
                <a:extLst>
                  <a:ext uri="{FF2B5EF4-FFF2-40B4-BE49-F238E27FC236}">
                    <a16:creationId xmlns:a16="http://schemas.microsoft.com/office/drawing/2014/main" id="{EA62718D-D713-E615-3172-D9467B481963}"/>
                  </a:ext>
                </a:extLst>
              </p14:cNvPr>
              <p14:cNvContentPartPr/>
              <p14:nvPr/>
            </p14:nvContentPartPr>
            <p14:xfrm>
              <a:off x="4286160" y="4705920"/>
              <a:ext cx="312840" cy="241560"/>
            </p14:xfrm>
          </p:contentPart>
        </mc:Choice>
        <mc:Fallback xmlns="">
          <p:pic>
            <p:nvPicPr>
              <p:cNvPr id="9" name="Ink 8">
                <a:extLst>
                  <a:ext uri="{FF2B5EF4-FFF2-40B4-BE49-F238E27FC236}">
                    <a16:creationId xmlns:a16="http://schemas.microsoft.com/office/drawing/2014/main" id="{EA62718D-D713-E615-3172-D9467B481963}"/>
                  </a:ext>
                </a:extLst>
              </p:cNvPr>
              <p:cNvPicPr/>
              <p:nvPr/>
            </p:nvPicPr>
            <p:blipFill>
              <a:blip r:embed="rId15"/>
              <a:stretch>
                <a:fillRect/>
              </a:stretch>
            </p:blipFill>
            <p:spPr>
              <a:xfrm>
                <a:off x="4270320" y="4642560"/>
                <a:ext cx="344160" cy="3682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Ink 9">
                <a:extLst>
                  <a:ext uri="{FF2B5EF4-FFF2-40B4-BE49-F238E27FC236}">
                    <a16:creationId xmlns:a16="http://schemas.microsoft.com/office/drawing/2014/main" id="{5171421F-0BA2-B60D-5535-7327CCB46E26}"/>
                  </a:ext>
                </a:extLst>
              </p14:cNvPr>
              <p14:cNvContentPartPr/>
              <p14:nvPr/>
            </p14:nvContentPartPr>
            <p14:xfrm>
              <a:off x="3044880" y="3170160"/>
              <a:ext cx="1241640" cy="1375560"/>
            </p14:xfrm>
          </p:contentPart>
        </mc:Choice>
        <mc:Fallback xmlns="">
          <p:pic>
            <p:nvPicPr>
              <p:cNvPr id="10" name="Ink 9">
                <a:extLst>
                  <a:ext uri="{FF2B5EF4-FFF2-40B4-BE49-F238E27FC236}">
                    <a16:creationId xmlns:a16="http://schemas.microsoft.com/office/drawing/2014/main" id="{5171421F-0BA2-B60D-5535-7327CCB46E26}"/>
                  </a:ext>
                </a:extLst>
              </p:cNvPr>
              <p:cNvPicPr/>
              <p:nvPr/>
            </p:nvPicPr>
            <p:blipFill>
              <a:blip r:embed="rId17"/>
              <a:stretch>
                <a:fillRect/>
              </a:stretch>
            </p:blipFill>
            <p:spPr>
              <a:xfrm>
                <a:off x="3029040" y="3106800"/>
                <a:ext cx="1272960" cy="15022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1" name="Ink 10">
                <a:extLst>
                  <a:ext uri="{FF2B5EF4-FFF2-40B4-BE49-F238E27FC236}">
                    <a16:creationId xmlns:a16="http://schemas.microsoft.com/office/drawing/2014/main" id="{13E20B94-5231-AE0E-0758-1D969D486D1F}"/>
                  </a:ext>
                </a:extLst>
              </p14:cNvPr>
              <p14:cNvContentPartPr/>
              <p14:nvPr/>
            </p14:nvContentPartPr>
            <p14:xfrm>
              <a:off x="1509120" y="2919960"/>
              <a:ext cx="2955960" cy="929160"/>
            </p14:xfrm>
          </p:contentPart>
        </mc:Choice>
        <mc:Fallback xmlns="">
          <p:pic>
            <p:nvPicPr>
              <p:cNvPr id="11" name="Ink 10">
                <a:extLst>
                  <a:ext uri="{FF2B5EF4-FFF2-40B4-BE49-F238E27FC236}">
                    <a16:creationId xmlns:a16="http://schemas.microsoft.com/office/drawing/2014/main" id="{13E20B94-5231-AE0E-0758-1D969D486D1F}"/>
                  </a:ext>
                </a:extLst>
              </p:cNvPr>
              <p:cNvPicPr/>
              <p:nvPr/>
            </p:nvPicPr>
            <p:blipFill>
              <a:blip r:embed="rId19"/>
              <a:stretch>
                <a:fillRect/>
              </a:stretch>
            </p:blipFill>
            <p:spPr>
              <a:xfrm>
                <a:off x="1499760" y="2910600"/>
                <a:ext cx="2974680" cy="947880"/>
              </a:xfrm>
              <a:prstGeom prst="rect">
                <a:avLst/>
              </a:prstGeom>
            </p:spPr>
          </p:pic>
        </mc:Fallback>
      </mc:AlternateContent>
    </p:spTree>
    <p:extLst>
      <p:ext uri="{BB962C8B-B14F-4D97-AF65-F5344CB8AC3E}">
        <p14:creationId xmlns:p14="http://schemas.microsoft.com/office/powerpoint/2010/main" val="35756027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customer engagement metrics </a:t>
            </a:r>
            <a:endParaRPr lang="en-IN" dirty="0"/>
          </a:p>
        </p:txBody>
      </p:sp>
      <p:sp>
        <p:nvSpPr>
          <p:cNvPr id="3" name="Content Placeholder 2"/>
          <p:cNvSpPr>
            <a:spLocks noGrp="1"/>
          </p:cNvSpPr>
          <p:nvPr>
            <p:ph idx="1"/>
          </p:nvPr>
        </p:nvSpPr>
        <p:spPr/>
        <p:txBody>
          <a:bodyPr/>
          <a:lstStyle/>
          <a:p>
            <a:pPr marL="0" indent="0">
              <a:buNone/>
            </a:pPr>
            <a:endParaRPr lang="en-IN" dirty="0"/>
          </a:p>
          <a:p>
            <a:pPr marL="0" indent="0">
              <a:buNone/>
            </a:pPr>
            <a:r>
              <a:rPr lang="en-IN" dirty="0"/>
              <a:t>https://www.dialpad.com/blog/customer-engagement-metrics/</a:t>
            </a:r>
          </a:p>
        </p:txBody>
      </p:sp>
    </p:spTree>
    <p:extLst>
      <p:ext uri="{BB962C8B-B14F-4D97-AF65-F5344CB8AC3E}">
        <p14:creationId xmlns:p14="http://schemas.microsoft.com/office/powerpoint/2010/main" val="14400241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1097280" y="457199"/>
            <a:ext cx="10058400" cy="5860473"/>
          </a:xfrm>
        </p:spPr>
        <p:txBody>
          <a:bodyPr>
            <a:noAutofit/>
          </a:bodyPr>
          <a:lstStyle/>
          <a:p>
            <a:pPr>
              <a:lnSpc>
                <a:spcPct val="100000"/>
              </a:lnSpc>
            </a:pPr>
            <a:r>
              <a:rPr lang="en-US" sz="1800" b="1" dirty="0"/>
              <a:t>CSAT Surveys</a:t>
            </a:r>
          </a:p>
          <a:p>
            <a:pPr>
              <a:lnSpc>
                <a:spcPct val="100000"/>
              </a:lnSpc>
            </a:pPr>
            <a:r>
              <a:rPr lang="en-US" sz="1800" b="1" dirty="0"/>
              <a:t>Net Promotor score</a:t>
            </a:r>
          </a:p>
          <a:p>
            <a:pPr>
              <a:lnSpc>
                <a:spcPct val="100000"/>
              </a:lnSpc>
            </a:pPr>
            <a:endParaRPr lang="en-US" sz="1800" b="1" dirty="0"/>
          </a:p>
          <a:p>
            <a:pPr>
              <a:lnSpc>
                <a:spcPct val="100000"/>
              </a:lnSpc>
            </a:pPr>
            <a:endParaRPr lang="en-US" sz="1800" b="1" dirty="0"/>
          </a:p>
          <a:p>
            <a:pPr>
              <a:lnSpc>
                <a:spcPct val="100000"/>
              </a:lnSpc>
            </a:pPr>
            <a:endParaRPr lang="en-US" sz="1800" b="1" dirty="0"/>
          </a:p>
          <a:p>
            <a:pPr>
              <a:lnSpc>
                <a:spcPct val="100000"/>
              </a:lnSpc>
            </a:pPr>
            <a:endParaRPr lang="en-US" sz="1800" b="1" dirty="0"/>
          </a:p>
          <a:p>
            <a:pPr>
              <a:lnSpc>
                <a:spcPct val="100000"/>
              </a:lnSpc>
            </a:pPr>
            <a:endParaRPr lang="en-US" sz="1800" b="1" dirty="0"/>
          </a:p>
          <a:p>
            <a:pPr>
              <a:lnSpc>
                <a:spcPct val="100000"/>
              </a:lnSpc>
            </a:pPr>
            <a:r>
              <a:rPr lang="en-US" sz="1800" b="1" dirty="0"/>
              <a:t>First week engagement </a:t>
            </a:r>
          </a:p>
          <a:p>
            <a:pPr>
              <a:lnSpc>
                <a:spcPct val="100000"/>
              </a:lnSpc>
            </a:pPr>
            <a:r>
              <a:rPr lang="en-US" sz="1800" b="1" dirty="0"/>
              <a:t>Daily active users (DAU): Unique users of a product or service per day. Sometimes referred to as a “vanity metric.”</a:t>
            </a:r>
          </a:p>
          <a:p>
            <a:pPr>
              <a:lnSpc>
                <a:spcPct val="100000"/>
              </a:lnSpc>
            </a:pPr>
            <a:r>
              <a:rPr lang="en-US" sz="1800" b="1" dirty="0"/>
              <a:t>Monthly active users (MAU): Unique users visiting a site within a month.</a:t>
            </a:r>
            <a:br>
              <a:rPr lang="en-US" sz="1800" b="1" dirty="0"/>
            </a:br>
            <a:endParaRPr lang="en-US" sz="1800" b="1" dirty="0"/>
          </a:p>
          <a:p>
            <a:pPr>
              <a:lnSpc>
                <a:spcPct val="100000"/>
              </a:lnSpc>
            </a:pPr>
            <a:r>
              <a:rPr lang="en-US" sz="1800" b="1" dirty="0"/>
              <a:t>To calculate, try this formula: </a:t>
            </a:r>
            <a:r>
              <a:rPr lang="en-US" sz="1800" b="1" i="1" dirty="0"/>
              <a:t>DAU ÷ MAU = </a:t>
            </a:r>
            <a:r>
              <a:rPr lang="en-US" sz="1800" b="1" i="1" dirty="0">
                <a:solidFill>
                  <a:srgbClr val="FF0000"/>
                </a:solidFill>
              </a:rPr>
              <a:t>Stickiness.</a:t>
            </a:r>
            <a:endParaRPr lang="en-US" sz="1800" b="1" dirty="0">
              <a:solidFill>
                <a:srgbClr val="FF0000"/>
              </a:solidFill>
            </a:endParaRPr>
          </a:p>
          <a:p>
            <a:pPr>
              <a:lnSpc>
                <a:spcPct val="100000"/>
              </a:lnSpc>
            </a:pPr>
            <a:r>
              <a:rPr lang="en-US" sz="1800" b="1" dirty="0"/>
              <a:t> </a:t>
            </a:r>
          </a:p>
          <a:p>
            <a:pPr>
              <a:lnSpc>
                <a:spcPct val="100000"/>
              </a:lnSpc>
            </a:pPr>
            <a:r>
              <a:rPr lang="en-US" sz="1800" b="1" dirty="0"/>
              <a:t> </a:t>
            </a:r>
          </a:p>
          <a:p>
            <a:pPr>
              <a:lnSpc>
                <a:spcPct val="100000"/>
              </a:lnSpc>
            </a:pPr>
            <a:endParaRPr lang="en-IN" sz="1800" b="1" dirty="0"/>
          </a:p>
        </p:txBody>
      </p:sp>
      <p:pic>
        <p:nvPicPr>
          <p:cNvPr id="4" name="Picture 3"/>
          <p:cNvPicPr>
            <a:picLocks noChangeAspect="1"/>
          </p:cNvPicPr>
          <p:nvPr/>
        </p:nvPicPr>
        <p:blipFill>
          <a:blip r:embed="rId2"/>
          <a:stretch>
            <a:fillRect/>
          </a:stretch>
        </p:blipFill>
        <p:spPr>
          <a:xfrm>
            <a:off x="2715491" y="1344469"/>
            <a:ext cx="7624069" cy="2299857"/>
          </a:xfrm>
          <a:prstGeom prst="rect">
            <a:avLst/>
          </a:prstGeom>
        </p:spPr>
      </p:pic>
    </p:spTree>
    <p:extLst>
      <p:ext uri="{BB962C8B-B14F-4D97-AF65-F5344CB8AC3E}">
        <p14:creationId xmlns:p14="http://schemas.microsoft.com/office/powerpoint/2010/main" val="31616354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443346"/>
            <a:ext cx="10058400" cy="5370330"/>
          </a:xfrm>
        </p:spPr>
        <p:txBody>
          <a:bodyPr>
            <a:normAutofit/>
          </a:bodyPr>
          <a:lstStyle/>
          <a:p>
            <a:r>
              <a:rPr lang="en-IN" sz="2400" b="1" dirty="0"/>
              <a:t>Churn rate</a:t>
            </a:r>
          </a:p>
          <a:p>
            <a:r>
              <a:rPr lang="en-IN" sz="2400" b="1" dirty="0"/>
              <a:t>User activity :Daily active /monthly active </a:t>
            </a:r>
          </a:p>
          <a:p>
            <a:pPr marL="0" indent="0">
              <a:buNone/>
            </a:pPr>
            <a:r>
              <a:rPr lang="en-US" sz="2400" b="1" dirty="0"/>
              <a:t>Social media active metrics</a:t>
            </a:r>
          </a:p>
          <a:p>
            <a:pPr marL="292608" lvl="1" indent="0">
              <a:buNone/>
            </a:pPr>
            <a:r>
              <a:rPr lang="en-IN" sz="2200" b="1" dirty="0"/>
              <a:t> Customer lifetime value</a:t>
            </a:r>
          </a:p>
          <a:p>
            <a:pPr marL="292608" lvl="1" indent="0">
              <a:buNone/>
            </a:pPr>
            <a:r>
              <a:rPr lang="en-US" sz="2200" b="1" dirty="0"/>
              <a:t>Visit frequency </a:t>
            </a:r>
          </a:p>
          <a:p>
            <a:pPr marL="292608" lvl="1" indent="0">
              <a:buNone/>
            </a:pPr>
            <a:r>
              <a:rPr lang="en-US" sz="2200" b="1" dirty="0"/>
              <a:t>Session Time </a:t>
            </a:r>
          </a:p>
          <a:p>
            <a:pPr marL="292608" lvl="1" indent="0">
              <a:buNone/>
            </a:pPr>
            <a:r>
              <a:rPr lang="en-US" sz="2200" b="1" dirty="0"/>
              <a:t>Feature Usage </a:t>
            </a:r>
          </a:p>
          <a:p>
            <a:pPr marL="292608" lvl="1" indent="0">
              <a:buNone/>
            </a:pPr>
            <a:r>
              <a:rPr lang="en-US" sz="2200" b="1" dirty="0"/>
              <a:t>Bounce rate </a:t>
            </a:r>
          </a:p>
          <a:p>
            <a:pPr marL="0" indent="0">
              <a:buNone/>
            </a:pPr>
            <a:r>
              <a:rPr lang="en-US" sz="2400" b="1" dirty="0"/>
              <a:t>	measures the number of visitors to your site who leave immediately without engaging in any content or features.</a:t>
            </a:r>
            <a:endParaRPr lang="en-IN" sz="2400" b="1" dirty="0"/>
          </a:p>
          <a:p>
            <a:endParaRPr lang="en-IN" sz="2400" dirty="0"/>
          </a:p>
        </p:txBody>
      </p:sp>
    </p:spTree>
    <p:extLst>
      <p:ext uri="{BB962C8B-B14F-4D97-AF65-F5344CB8AC3E}">
        <p14:creationId xmlns:p14="http://schemas.microsoft.com/office/powerpoint/2010/main" val="29149666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Omni Channel vs Multi channel strategy </a:t>
            </a:r>
            <a:endParaRPr lang="en-IN" b="1" dirty="0"/>
          </a:p>
        </p:txBody>
      </p:sp>
    </p:spTree>
    <p:extLst>
      <p:ext uri="{BB962C8B-B14F-4D97-AF65-F5344CB8AC3E}">
        <p14:creationId xmlns:p14="http://schemas.microsoft.com/office/powerpoint/2010/main" val="2649468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01743"/>
            <a:ext cx="10896600" cy="1325563"/>
          </a:xfrm>
        </p:spPr>
        <p:txBody>
          <a:bodyPr>
            <a:normAutofit fontScale="90000"/>
          </a:bodyPr>
          <a:lstStyle/>
          <a:p>
            <a:r>
              <a:rPr lang="en-US" dirty="0"/>
              <a:t>Customer Engagement vs Customer Experience</a:t>
            </a:r>
            <a:br>
              <a:rPr lang="en-US" dirty="0"/>
            </a:br>
            <a:r>
              <a:rPr lang="en-US" dirty="0"/>
              <a:t/>
            </a:r>
            <a:br>
              <a:rPr lang="en-US" dirty="0"/>
            </a:br>
            <a:r>
              <a:rPr lang="en-US" dirty="0"/>
              <a:t/>
            </a:r>
            <a:br>
              <a:rPr lang="en-US" dirty="0"/>
            </a:br>
            <a:r>
              <a:rPr lang="en-US" dirty="0"/>
              <a:t>Are the different / same  </a:t>
            </a:r>
            <a:br>
              <a:rPr lang="en-US" dirty="0"/>
            </a:br>
            <a:endParaRPr lang="en-IN" dirty="0"/>
          </a:p>
        </p:txBody>
      </p:sp>
    </p:spTree>
    <p:extLst>
      <p:ext uri="{BB962C8B-B14F-4D97-AF65-F5344CB8AC3E}">
        <p14:creationId xmlns:p14="http://schemas.microsoft.com/office/powerpoint/2010/main" val="4935415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lnSpc>
                <a:spcPct val="150000"/>
              </a:lnSpc>
            </a:pPr>
            <a:r>
              <a:rPr lang="en-US" sz="2800" b="1" i="1" dirty="0"/>
              <a:t>“Most companies must realize that they are no longer competing against the guy down the street or the brand that sells similar products. Instead, they’re competing with every other experience a customer has.”</a:t>
            </a:r>
          </a:p>
          <a:p>
            <a:pPr marL="0" indent="0">
              <a:lnSpc>
                <a:spcPct val="150000"/>
              </a:lnSpc>
              <a:buNone/>
            </a:pPr>
            <a:r>
              <a:rPr lang="en-US" sz="2800" cap="all" dirty="0"/>
              <a:t>- DAN GINGISS, AUTHOR AND CUSTOMER EXPERIENCE EXPERT</a:t>
            </a:r>
          </a:p>
          <a:p>
            <a:pPr>
              <a:lnSpc>
                <a:spcPct val="150000"/>
              </a:lnSpc>
            </a:pPr>
            <a:endParaRPr lang="en-IN" sz="2800" dirty="0"/>
          </a:p>
        </p:txBody>
      </p:sp>
    </p:spTree>
    <p:extLst>
      <p:ext uri="{BB962C8B-B14F-4D97-AF65-F5344CB8AC3E}">
        <p14:creationId xmlns:p14="http://schemas.microsoft.com/office/powerpoint/2010/main" val="21993404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lnSpc>
                <a:spcPct val="150000"/>
              </a:lnSpc>
            </a:pPr>
            <a:r>
              <a:rPr lang="en-US" sz="2400" dirty="0"/>
              <a:t>“Customers have so much power now. The rewards of harnessing your most ardent fans are amazing, but customers will also be very vocal when they are displeased. Knowing your customers and understanding their needs has become critical to success, no matter what industry you’re in.”</a:t>
            </a:r>
          </a:p>
          <a:p>
            <a:pPr marL="0" indent="0" algn="just">
              <a:lnSpc>
                <a:spcPct val="150000"/>
              </a:lnSpc>
              <a:buNone/>
            </a:pPr>
            <a:r>
              <a:rPr lang="en-US" sz="2400" cap="all" dirty="0"/>
              <a:t>- NEERACHA TAYCHAKHOONAVUDH, EVP OF INDUSTRIES AT SALESFORCE</a:t>
            </a:r>
          </a:p>
          <a:p>
            <a:pPr algn="just">
              <a:lnSpc>
                <a:spcPct val="150000"/>
              </a:lnSpc>
            </a:pPr>
            <a:endParaRPr lang="en-IN" sz="2400" dirty="0"/>
          </a:p>
        </p:txBody>
      </p:sp>
    </p:spTree>
    <p:extLst>
      <p:ext uri="{BB962C8B-B14F-4D97-AF65-F5344CB8AC3E}">
        <p14:creationId xmlns:p14="http://schemas.microsoft.com/office/powerpoint/2010/main" val="14315332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Engagement </a:t>
            </a:r>
            <a:endParaRPr lang="en-IN" dirty="0"/>
          </a:p>
        </p:txBody>
      </p:sp>
      <p:sp>
        <p:nvSpPr>
          <p:cNvPr id="3" name="Content Placeholder 2"/>
          <p:cNvSpPr>
            <a:spLocks noGrp="1"/>
          </p:cNvSpPr>
          <p:nvPr>
            <p:ph idx="1"/>
          </p:nvPr>
        </p:nvSpPr>
        <p:spPr/>
        <p:txBody>
          <a:bodyPr>
            <a:normAutofit/>
          </a:bodyPr>
          <a:lstStyle/>
          <a:p>
            <a:pPr algn="just">
              <a:lnSpc>
                <a:spcPct val="150000"/>
              </a:lnSpc>
            </a:pPr>
            <a:r>
              <a:rPr lang="en-US" sz="2400" dirty="0"/>
              <a:t>Customer engagement is delivering </a:t>
            </a:r>
            <a:r>
              <a:rPr lang="en-US" sz="2400" b="1" dirty="0"/>
              <a:t>connected experiences </a:t>
            </a:r>
            <a:r>
              <a:rPr lang="en-US" sz="2400" dirty="0"/>
              <a:t>to your customers </a:t>
            </a:r>
            <a:r>
              <a:rPr lang="en-US" sz="2400" b="1" dirty="0">
                <a:solidFill>
                  <a:srgbClr val="FF0000"/>
                </a:solidFill>
              </a:rPr>
              <a:t>instead of single</a:t>
            </a:r>
            <a:r>
              <a:rPr lang="en-US" sz="2400" b="1" dirty="0"/>
              <a:t>, one-off, or fleeting transactions</a:t>
            </a:r>
            <a:r>
              <a:rPr lang="en-US" sz="2400" dirty="0"/>
              <a:t>. It means </a:t>
            </a:r>
            <a:r>
              <a:rPr lang="en-US" sz="2400" b="1" dirty="0">
                <a:solidFill>
                  <a:srgbClr val="FF0000"/>
                </a:solidFill>
              </a:rPr>
              <a:t>optimizing y</a:t>
            </a:r>
            <a:r>
              <a:rPr lang="en-US" sz="2400" dirty="0"/>
              <a:t>our </a:t>
            </a:r>
            <a:r>
              <a:rPr lang="en-US" sz="2400" b="1" dirty="0">
                <a:solidFill>
                  <a:srgbClr val="FF0000"/>
                </a:solidFill>
              </a:rPr>
              <a:t>team structure, operations, and technology</a:t>
            </a:r>
            <a:r>
              <a:rPr lang="en-US" sz="2400" dirty="0"/>
              <a:t> to create a connected feedback loop with customers. Businesses need to stay informed about </a:t>
            </a:r>
            <a:r>
              <a:rPr lang="en-US" sz="2400" b="1" dirty="0">
                <a:solidFill>
                  <a:srgbClr val="FF0000"/>
                </a:solidFill>
              </a:rPr>
              <a:t>customers’ evolving needs</a:t>
            </a:r>
            <a:r>
              <a:rPr lang="en-US" sz="2400" dirty="0"/>
              <a:t>, maintain and build their brand integrity, and make </a:t>
            </a:r>
            <a:r>
              <a:rPr lang="en-US" sz="2400" b="1" dirty="0">
                <a:solidFill>
                  <a:srgbClr val="FF0000"/>
                </a:solidFill>
              </a:rPr>
              <a:t>ethical use of customer data</a:t>
            </a:r>
            <a:r>
              <a:rPr lang="en-US" sz="2400" b="1" dirty="0"/>
              <a:t> </a:t>
            </a:r>
            <a:r>
              <a:rPr lang="en-US" sz="2400" dirty="0"/>
              <a:t>to help customers have the best experience.</a:t>
            </a:r>
            <a:endParaRPr lang="en-IN" sz="2400" dirty="0"/>
          </a:p>
        </p:txBody>
      </p:sp>
    </p:spTree>
    <p:extLst>
      <p:ext uri="{BB962C8B-B14F-4D97-AF65-F5344CB8AC3E}">
        <p14:creationId xmlns:p14="http://schemas.microsoft.com/office/powerpoint/2010/main" val="21664962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lnSpc>
                <a:spcPct val="150000"/>
              </a:lnSpc>
            </a:pPr>
            <a:r>
              <a:rPr lang="en-US" sz="2800" dirty="0"/>
              <a:t>Personalized customer engagement relies on an integrated tech stack. For example, a connected CRM gives your company a single, </a:t>
            </a:r>
            <a:r>
              <a:rPr lang="en-US" sz="2800" b="1" dirty="0">
                <a:solidFill>
                  <a:srgbClr val="FF0000"/>
                </a:solidFill>
              </a:rPr>
              <a:t>360-degree view of every customer</a:t>
            </a:r>
            <a:r>
              <a:rPr lang="en-US" sz="2800" dirty="0"/>
              <a:t>. With this insight, your teams can use data to </a:t>
            </a:r>
            <a:r>
              <a:rPr lang="en-US" sz="2800" dirty="0">
                <a:solidFill>
                  <a:srgbClr val="FF0000"/>
                </a:solidFill>
              </a:rPr>
              <a:t>tailor content </a:t>
            </a:r>
            <a:r>
              <a:rPr lang="en-US" sz="2800" dirty="0"/>
              <a:t>and experiences to your customers’ unique needs, and help your brand keep pace with rising customer expectations.</a:t>
            </a:r>
            <a:endParaRPr lang="en-IN" sz="2800" dirty="0"/>
          </a:p>
        </p:txBody>
      </p:sp>
    </p:spTree>
    <p:extLst>
      <p:ext uri="{BB962C8B-B14F-4D97-AF65-F5344CB8AC3E}">
        <p14:creationId xmlns:p14="http://schemas.microsoft.com/office/powerpoint/2010/main" val="37587502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655" y="286603"/>
            <a:ext cx="11873345" cy="627797"/>
          </a:xfrm>
        </p:spPr>
        <p:txBody>
          <a:bodyPr>
            <a:normAutofit fontScale="90000"/>
          </a:bodyPr>
          <a:lstStyle/>
          <a:p>
            <a:r>
              <a:rPr lang="en-US" dirty="0"/>
              <a:t>Banking sector : Applicable to other sectors as well </a:t>
            </a:r>
            <a:endParaRPr lang="en-IN" dirty="0"/>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858982" y="1011981"/>
            <a:ext cx="10296698" cy="5059805"/>
          </a:xfrm>
          <a:prstGeom prst="rect">
            <a:avLst/>
          </a:prstGeom>
        </p:spPr>
      </p:pic>
    </p:spTree>
    <p:extLst>
      <p:ext uri="{BB962C8B-B14F-4D97-AF65-F5344CB8AC3E}">
        <p14:creationId xmlns:p14="http://schemas.microsoft.com/office/powerpoint/2010/main" val="33466346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498764" y="845127"/>
            <a:ext cx="11596254" cy="4714875"/>
          </a:xfrm>
          <a:prstGeom prst="rect">
            <a:avLst/>
          </a:prstGeom>
        </p:spPr>
      </p:pic>
    </p:spTree>
    <p:extLst>
      <p:ext uri="{BB962C8B-B14F-4D97-AF65-F5344CB8AC3E}">
        <p14:creationId xmlns:p14="http://schemas.microsoft.com/office/powerpoint/2010/main" val="233633524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7519</TotalTime>
  <Words>561</Words>
  <Application>Microsoft Office PowerPoint</Application>
  <PresentationFormat>Widescreen</PresentationFormat>
  <Paragraphs>103</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Calibri</vt:lpstr>
      <vt:lpstr>Calibri Light</vt:lpstr>
      <vt:lpstr>Wingdings</vt:lpstr>
      <vt:lpstr>Retrospect</vt:lpstr>
      <vt:lpstr>PowerPoint Presentation</vt:lpstr>
      <vt:lpstr>Customer Engagement </vt:lpstr>
      <vt:lpstr>Customer Engagement vs Customer Experience   Are the different / same   </vt:lpstr>
      <vt:lpstr>PowerPoint Presentation</vt:lpstr>
      <vt:lpstr>PowerPoint Presentation</vt:lpstr>
      <vt:lpstr>Customer Engagement </vt:lpstr>
      <vt:lpstr>PowerPoint Presentation</vt:lpstr>
      <vt:lpstr>Banking sector : Applicable to other sectors as well </vt:lpstr>
      <vt:lpstr>PowerPoint Presentation</vt:lpstr>
      <vt:lpstr>PowerPoint Presentation</vt:lpstr>
      <vt:lpstr>PowerPoint Presentation</vt:lpstr>
      <vt:lpstr>PowerPoint Presentation</vt:lpstr>
      <vt:lpstr>PowerPoint Presentation</vt:lpstr>
      <vt:lpstr>PowerPoint Presentation</vt:lpstr>
      <vt:lpstr>Ref page </vt:lpstr>
      <vt:lpstr>Benefits </vt:lpstr>
      <vt:lpstr>PowerPoint Presentation</vt:lpstr>
      <vt:lpstr>PowerPoint Presentation</vt:lpstr>
      <vt:lpstr>PowerPoint Presentation</vt:lpstr>
      <vt:lpstr>2. Customer Engagement </vt:lpstr>
      <vt:lpstr>PowerPoint Presentation</vt:lpstr>
      <vt:lpstr>Engaging users across channels</vt:lpstr>
      <vt:lpstr>Other customer engagement metrics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Engagement </dc:title>
  <dc:creator>MAHE</dc:creator>
  <cp:lastModifiedBy>Smitha Nayak [MAHE-MIT]</cp:lastModifiedBy>
  <cp:revision>32</cp:revision>
  <dcterms:created xsi:type="dcterms:W3CDTF">2022-08-07T09:27:06Z</dcterms:created>
  <dcterms:modified xsi:type="dcterms:W3CDTF">2024-01-30T10:42:34Z</dcterms:modified>
</cp:coreProperties>
</file>