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11" r:id="rId5"/>
    <p:sldId id="312" r:id="rId6"/>
    <p:sldId id="313" r:id="rId7"/>
    <p:sldId id="259" r:id="rId8"/>
    <p:sldId id="260" r:id="rId9"/>
    <p:sldId id="305" r:id="rId10"/>
    <p:sldId id="261" r:id="rId11"/>
    <p:sldId id="306" r:id="rId12"/>
    <p:sldId id="262" r:id="rId13"/>
    <p:sldId id="308" r:id="rId14"/>
    <p:sldId id="263" r:id="rId15"/>
    <p:sldId id="319" r:id="rId16"/>
    <p:sldId id="320" r:id="rId17"/>
    <p:sldId id="317" r:id="rId18"/>
    <p:sldId id="318" r:id="rId19"/>
    <p:sldId id="321" r:id="rId20"/>
    <p:sldId id="322" r:id="rId21"/>
    <p:sldId id="264" r:id="rId22"/>
    <p:sldId id="323" r:id="rId23"/>
    <p:sldId id="324" r:id="rId24"/>
    <p:sldId id="325" r:id="rId25"/>
    <p:sldId id="326" r:id="rId26"/>
    <p:sldId id="273" r:id="rId27"/>
    <p:sldId id="274" r:id="rId28"/>
    <p:sldId id="275" r:id="rId29"/>
    <p:sldId id="276" r:id="rId30"/>
    <p:sldId id="277" r:id="rId31"/>
    <p:sldId id="278" r:id="rId32"/>
    <p:sldId id="279" r:id="rId33"/>
    <p:sldId id="280" r:id="rId34"/>
    <p:sldId id="285" r:id="rId35"/>
    <p:sldId id="286" r:id="rId36"/>
    <p:sldId id="287" r:id="rId37"/>
    <p:sldId id="288" r:id="rId38"/>
    <p:sldId id="289" r:id="rId39"/>
    <p:sldId id="290" r:id="rId40"/>
    <p:sldId id="327" r:id="rId41"/>
    <p:sldId id="328" r:id="rId42"/>
    <p:sldId id="329" r:id="rId43"/>
    <p:sldId id="330" r:id="rId44"/>
    <p:sldId id="291" r:id="rId45"/>
    <p:sldId id="292" r:id="rId46"/>
    <p:sldId id="293" r:id="rId47"/>
    <p:sldId id="294" r:id="rId48"/>
    <p:sldId id="295" r:id="rId49"/>
    <p:sldId id="296" r:id="rId50"/>
    <p:sldId id="301" r:id="rId51"/>
    <p:sldId id="302" r:id="rId52"/>
    <p:sldId id="30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787021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45722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96219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48366CE-5C54-4BB0-B90F-5F3E60F65BEC}"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9306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8366CE-5C54-4BB0-B90F-5F3E60F65BEC}" type="datetimeFigureOut">
              <a:rPr lang="en-IN" smtClean="0"/>
              <a:t>26-04-2023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46669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48366CE-5C54-4BB0-B90F-5F3E60F65BEC}"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57751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48366CE-5C54-4BB0-B90F-5F3E60F65BEC}" type="datetimeFigureOut">
              <a:rPr lang="en-IN" smtClean="0"/>
              <a:t>26-04-2023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256843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48366CE-5C54-4BB0-B90F-5F3E60F65BEC}" type="datetimeFigureOut">
              <a:rPr lang="en-IN" smtClean="0"/>
              <a:t>26-04-2023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35126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366CE-5C54-4BB0-B90F-5F3E60F65BEC}" type="datetimeFigureOut">
              <a:rPr lang="en-IN" smtClean="0"/>
              <a:t>26-04-2023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1989820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8366CE-5C54-4BB0-B90F-5F3E60F65BEC}"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390369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8366CE-5C54-4BB0-B90F-5F3E60F65BEC}" type="datetimeFigureOut">
              <a:rPr lang="en-IN" smtClean="0"/>
              <a:t>26-04-2023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E608-D429-4B69-9F38-6BDC4A71591E}" type="slidenum">
              <a:rPr lang="en-IN" smtClean="0"/>
              <a:t>‹#›</a:t>
            </a:fld>
            <a:endParaRPr lang="en-IN"/>
          </a:p>
        </p:txBody>
      </p:sp>
    </p:spTree>
    <p:extLst>
      <p:ext uri="{BB962C8B-B14F-4D97-AF65-F5344CB8AC3E}">
        <p14:creationId xmlns:p14="http://schemas.microsoft.com/office/powerpoint/2010/main" val="47418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366CE-5C54-4BB0-B90F-5F3E60F65BEC}" type="datetimeFigureOut">
              <a:rPr lang="en-IN" smtClean="0"/>
              <a:t>26-04-2023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BE608-D429-4B69-9F38-6BDC4A71591E}" type="slidenum">
              <a:rPr lang="en-IN" smtClean="0"/>
              <a:t>‹#›</a:t>
            </a:fld>
            <a:endParaRPr lang="en-IN"/>
          </a:p>
        </p:txBody>
      </p:sp>
    </p:spTree>
    <p:extLst>
      <p:ext uri="{BB962C8B-B14F-4D97-AF65-F5344CB8AC3E}">
        <p14:creationId xmlns:p14="http://schemas.microsoft.com/office/powerpoint/2010/main" val="533543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6.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microsoft.com/office/2007/relationships/hdphoto" Target="../media/hdphoto4.wdp"/></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microsoft.com/office/2007/relationships/hdphoto" Target="../media/hdphoto5.wdp"/></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microsoft.com/office/2007/relationships/hdphoto" Target="../media/hdphoto5.wdp"/></Relationships>
</file>

<file path=ppt/slides/_rels/slide4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Ideally, we would like to access </a:t>
            </a:r>
            <a:r>
              <a:rPr lang="en-IN" b="1" dirty="0" err="1"/>
              <a:t>d_Pin</a:t>
            </a:r>
            <a:r>
              <a:rPr lang="en-IN" b="1" dirty="0"/>
              <a:t> </a:t>
            </a:r>
            <a:r>
              <a:rPr lang="en-IN" dirty="0"/>
              <a:t>as a 2D array where an element at row </a:t>
            </a:r>
            <a:r>
              <a:rPr lang="en-IN" b="1" dirty="0"/>
              <a:t>j </a:t>
            </a:r>
            <a:r>
              <a:rPr lang="en-IN" dirty="0"/>
              <a:t>and column </a:t>
            </a:r>
            <a:r>
              <a:rPr lang="en-IN" b="1" dirty="0" err="1"/>
              <a:t>i</a:t>
            </a:r>
            <a:r>
              <a:rPr lang="en-IN" dirty="0"/>
              <a:t> can be accessed as </a:t>
            </a:r>
            <a:r>
              <a:rPr lang="en-IN" b="1" dirty="0" err="1"/>
              <a:t>d_Pin</a:t>
            </a:r>
            <a:r>
              <a:rPr lang="en-IN" b="1" dirty="0"/>
              <a:t>[j][</a:t>
            </a:r>
            <a:r>
              <a:rPr lang="en-IN" b="1" dirty="0" err="1"/>
              <a:t>i</a:t>
            </a:r>
            <a:r>
              <a:rPr lang="en-IN" b="1" dirty="0"/>
              <a: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However, the ANSI C standard based on which CUDA C was developed requires that the number of columns in </a:t>
            </a:r>
            <a:r>
              <a:rPr lang="en-IN" dirty="0" err="1"/>
              <a:t>d_Pin</a:t>
            </a:r>
            <a:r>
              <a:rPr lang="en-IN" dirty="0"/>
              <a:t> be </a:t>
            </a:r>
            <a:r>
              <a:rPr lang="en-IN" b="1" dirty="0"/>
              <a:t>known at compile time</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Unfortunately</a:t>
            </a:r>
            <a:r>
              <a:rPr lang="en-IN" dirty="0"/>
              <a:t>, </a:t>
            </a:r>
            <a:r>
              <a:rPr lang="en-IN" dirty="0">
                <a:highlight>
                  <a:srgbClr val="FFFF00"/>
                </a:highlight>
              </a:rPr>
              <a:t>this information is not known at compiler time for dynamically allocated arrays.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As a result, programmers need to explicitly </a:t>
            </a:r>
            <a:r>
              <a:rPr lang="en-IN" b="1" dirty="0">
                <a:solidFill>
                  <a:srgbClr val="0070C0"/>
                </a:solidFill>
              </a:rPr>
              <a:t>linearize</a:t>
            </a:r>
            <a:r>
              <a:rPr lang="en-IN" dirty="0"/>
              <a:t>, or </a:t>
            </a:r>
            <a:r>
              <a:rPr lang="en-IN" b="1" dirty="0">
                <a:solidFill>
                  <a:srgbClr val="0070C0"/>
                </a:solidFill>
              </a:rPr>
              <a:t>“flatten,” </a:t>
            </a:r>
            <a:r>
              <a:rPr lang="en-IN" dirty="0"/>
              <a:t>a dynamically allocated 2D array into an equivalent 1D array in the current CUDA 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reality, all multidimensional arrays in C are linearized.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There are at least two ways one can linearize a 2D array:</a:t>
            </a:r>
          </a:p>
          <a:p>
            <a:pPr marL="633413" indent="-342900" algn="just">
              <a:buFont typeface="+mj-lt"/>
              <a:buAutoNum type="arabicParenR"/>
            </a:pPr>
            <a:r>
              <a:rPr lang="en-IN" dirty="0"/>
              <a:t>row-major layout</a:t>
            </a:r>
          </a:p>
          <a:p>
            <a:pPr marL="633413" indent="-342900" algn="just">
              <a:buFont typeface="+mj-lt"/>
              <a:buAutoNum type="arabicParenR"/>
            </a:pPr>
            <a:r>
              <a:rPr lang="en-IN" dirty="0"/>
              <a:t>column-major layout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a:t>
            </a:fld>
            <a:endParaRPr lang="en-IN" sz="1200" b="0" strike="noStrike" spc="-1">
              <a:latin typeface="Times New Roman"/>
            </a:endParaRPr>
          </a:p>
        </p:txBody>
      </p:sp>
    </p:spTree>
    <p:extLst>
      <p:ext uri="{BB962C8B-B14F-4D97-AF65-F5344CB8AC3E}">
        <p14:creationId xmlns:p14="http://schemas.microsoft.com/office/powerpoint/2010/main" val="2094665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723331"/>
            <a:ext cx="9144000" cy="1023582"/>
          </a:xfrm>
        </p:spPr>
        <p:txBody>
          <a:bodyPr>
            <a:normAutofit fontScale="90000"/>
          </a:bodyPr>
          <a:lstStyle/>
          <a:p>
            <a:r>
              <a:rPr lang="en-US" sz="2800" dirty="0"/>
              <a:t>Each </a:t>
            </a:r>
            <a:r>
              <a:rPr lang="en-US" sz="2800" dirty="0" smtClean="0"/>
              <a:t>element </a:t>
            </a:r>
            <a:r>
              <a:rPr lang="en-US" sz="2800" dirty="0"/>
              <a:t>of resultant matrix to be computed by one </a:t>
            </a:r>
            <a:r>
              <a:rPr lang="en-US" sz="2800" dirty="0" smtClean="0"/>
              <a:t>thread </a:t>
            </a:r>
            <a:r>
              <a:rPr lang="en-US" sz="2800" dirty="0"/>
              <a:t/>
            </a:r>
            <a:br>
              <a:rPr lang="en-US" sz="2800" dirty="0"/>
            </a:br>
            <a:endParaRPr lang="en-IN" sz="2800" dirty="0"/>
          </a:p>
        </p:txBody>
      </p:sp>
      <p:sp>
        <p:nvSpPr>
          <p:cNvPr id="8" name="Subtitle 7"/>
          <p:cNvSpPr>
            <a:spLocks noGrp="1"/>
          </p:cNvSpPr>
          <p:nvPr>
            <p:ph type="subTitle" idx="1"/>
          </p:nvPr>
        </p:nvSpPr>
        <p:spPr>
          <a:xfrm>
            <a:off x="1519664" y="1746913"/>
            <a:ext cx="9144000" cy="3153604"/>
          </a:xfrm>
        </p:spPr>
        <p:txBody>
          <a:bodyPr>
            <a:normAutofit lnSpcReduction="10000"/>
          </a:bodyPr>
          <a:lstStyle/>
          <a:p>
            <a:pPr algn="just"/>
            <a:r>
              <a:rPr lang="en-IN" dirty="0"/>
              <a:t>a</a:t>
            </a:r>
            <a:r>
              <a:rPr lang="en-IN" dirty="0" smtClean="0"/>
              <a:t>(ha*</a:t>
            </a:r>
            <a:r>
              <a:rPr lang="en-IN" dirty="0" err="1" smtClean="0"/>
              <a:t>wa</a:t>
            </a:r>
            <a:r>
              <a:rPr lang="en-IN" dirty="0" smtClean="0"/>
              <a:t> )  *   b(</a:t>
            </a:r>
            <a:r>
              <a:rPr lang="en-IN" dirty="0" err="1" smtClean="0"/>
              <a:t>hb</a:t>
            </a:r>
            <a:r>
              <a:rPr lang="en-IN" dirty="0" smtClean="0"/>
              <a:t>*</a:t>
            </a:r>
            <a:r>
              <a:rPr lang="en-IN" dirty="0" err="1" smtClean="0"/>
              <a:t>wb</a:t>
            </a:r>
            <a:r>
              <a:rPr lang="en-IN" dirty="0" smtClean="0"/>
              <a:t>)      c (ha*</a:t>
            </a:r>
            <a:r>
              <a:rPr lang="en-IN" dirty="0" err="1" smtClean="0"/>
              <a:t>wb</a:t>
            </a:r>
            <a:r>
              <a:rPr lang="en-IN" dirty="0" smtClean="0"/>
              <a:t>)</a:t>
            </a:r>
          </a:p>
          <a:p>
            <a:pPr algn="just"/>
            <a:r>
              <a:rPr lang="en-IN" dirty="0" err="1" smtClean="0"/>
              <a:t>wa</a:t>
            </a:r>
            <a:r>
              <a:rPr lang="en-IN" dirty="0" smtClean="0"/>
              <a:t> should be equal to </a:t>
            </a:r>
            <a:r>
              <a:rPr lang="en-IN" dirty="0" err="1" smtClean="0"/>
              <a:t>hb</a:t>
            </a:r>
            <a:endParaRPr lang="en-IN" dirty="0" smtClean="0"/>
          </a:p>
          <a:p>
            <a:pPr algn="just"/>
            <a:r>
              <a:rPr lang="en-IN" dirty="0" smtClean="0"/>
              <a:t>How many threads=no. of elements of resultant matrix=ha*</a:t>
            </a:r>
            <a:r>
              <a:rPr lang="en-IN" dirty="0" err="1" smtClean="0"/>
              <a:t>wb</a:t>
            </a:r>
            <a:endParaRPr lang="en-IN" dirty="0" smtClean="0"/>
          </a:p>
          <a:p>
            <a:pPr algn="just"/>
            <a:r>
              <a:rPr lang="en-IN" dirty="0" smtClean="0"/>
              <a:t>Let’s use 1D grid, 2D block</a:t>
            </a:r>
          </a:p>
          <a:p>
            <a:pPr algn="just"/>
            <a:r>
              <a:rPr lang="en-IN" dirty="0" err="1" smtClean="0"/>
              <a:t>matmul_rowwise</a:t>
            </a:r>
            <a:r>
              <a:rPr lang="en-IN" dirty="0" smtClean="0"/>
              <a:t>&lt;&lt;&lt;1,(,)&gt;&gt;&gt;(</a:t>
            </a:r>
            <a:r>
              <a:rPr lang="en-IN" dirty="0" err="1" smtClean="0"/>
              <a:t>a,b,c,wa</a:t>
            </a:r>
            <a:r>
              <a:rPr lang="en-IN" dirty="0" smtClean="0"/>
              <a:t>);</a:t>
            </a:r>
          </a:p>
          <a:p>
            <a:pPr algn="just"/>
            <a:r>
              <a:rPr lang="en-IN" dirty="0" smtClean="0"/>
              <a:t>how many for loops in the kernel?  1</a:t>
            </a:r>
          </a:p>
          <a:p>
            <a:pPr algn="just"/>
            <a:r>
              <a:rPr lang="en-IN" dirty="0"/>
              <a:t> </a:t>
            </a:r>
            <a:r>
              <a:rPr lang="en-IN" dirty="0" smtClean="0"/>
              <a:t>                   2X3                                         3*3                            2X 3</a:t>
            </a:r>
          </a:p>
          <a:p>
            <a:endParaRPr lang="en-IN" dirty="0" smtClean="0"/>
          </a:p>
          <a:p>
            <a:endParaRPr lang="en-IN" dirty="0"/>
          </a:p>
        </p:txBody>
      </p:sp>
      <p:pic>
        <p:nvPicPr>
          <p:cNvPr id="9" name="Picture 8"/>
          <p:cNvPicPr>
            <a:picLocks noChangeAspect="1"/>
          </p:cNvPicPr>
          <p:nvPr/>
        </p:nvPicPr>
        <p:blipFill>
          <a:blip r:embed="rId2"/>
          <a:stretch>
            <a:fillRect/>
          </a:stretch>
        </p:blipFill>
        <p:spPr>
          <a:xfrm>
            <a:off x="2429977" y="4900517"/>
            <a:ext cx="2476500" cy="971550"/>
          </a:xfrm>
          <a:prstGeom prst="rect">
            <a:avLst/>
          </a:prstGeom>
        </p:spPr>
      </p:pic>
      <p:pic>
        <p:nvPicPr>
          <p:cNvPr id="10" name="Picture 9"/>
          <p:cNvPicPr>
            <a:picLocks noChangeAspect="1"/>
          </p:cNvPicPr>
          <p:nvPr/>
        </p:nvPicPr>
        <p:blipFill>
          <a:blip r:embed="rId3"/>
          <a:stretch>
            <a:fillRect/>
          </a:stretch>
        </p:blipFill>
        <p:spPr>
          <a:xfrm>
            <a:off x="5319481" y="4785246"/>
            <a:ext cx="2428875" cy="1381125"/>
          </a:xfrm>
          <a:prstGeom prst="rect">
            <a:avLst/>
          </a:prstGeom>
        </p:spPr>
      </p:pic>
      <p:pic>
        <p:nvPicPr>
          <p:cNvPr id="11" name="Picture 10"/>
          <p:cNvPicPr>
            <a:picLocks noChangeAspect="1"/>
          </p:cNvPicPr>
          <p:nvPr/>
        </p:nvPicPr>
        <p:blipFill>
          <a:blip r:embed="rId4"/>
          <a:stretch>
            <a:fillRect/>
          </a:stretch>
        </p:blipFill>
        <p:spPr>
          <a:xfrm>
            <a:off x="8161360" y="4832279"/>
            <a:ext cx="1554351" cy="1099213"/>
          </a:xfrm>
          <a:prstGeom prst="rect">
            <a:avLst/>
          </a:prstGeom>
        </p:spPr>
      </p:pic>
    </p:spTree>
    <p:extLst>
      <p:ext uri="{BB962C8B-B14F-4D97-AF65-F5344CB8AC3E}">
        <p14:creationId xmlns:p14="http://schemas.microsoft.com/office/powerpoint/2010/main" val="301662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11</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2209500" y="926161"/>
            <a:ext cx="8664826" cy="5324535"/>
          </a:xfrm>
          <a:prstGeom prst="rect">
            <a:avLst/>
          </a:prstGeom>
          <a:solidFill>
            <a:schemeClr val="bg1">
              <a:lumMod val="95000"/>
            </a:schemeClr>
          </a:solidFill>
        </p:spPr>
        <p:txBody>
          <a:bodyPr wrap="square" rtlCol="0">
            <a:spAutoFit/>
          </a:bodyPr>
          <a:lstStyle/>
          <a:p>
            <a:pPr marL="0" indent="0">
              <a:buNone/>
            </a:pPr>
            <a:r>
              <a:rPr lang="en-US" sz="2000" b="1" dirty="0" err="1">
                <a:cs typeface="Times New Roman" panose="02020603050405020304" pitchFamily="18" charset="0"/>
              </a:rPr>
              <a:t>multiplyKernel_b</a:t>
            </a:r>
            <a:r>
              <a:rPr lang="en-US" sz="2000" b="1" dirty="0">
                <a:cs typeface="Times New Roman" panose="02020603050405020304" pitchFamily="18" charset="0"/>
              </a:rPr>
              <a:t>&lt;&lt;&lt;(1, 1), (</a:t>
            </a:r>
            <a:r>
              <a:rPr lang="en-US" sz="2000" b="1" dirty="0" err="1">
                <a:cs typeface="Times New Roman" panose="02020603050405020304" pitchFamily="18" charset="0"/>
              </a:rPr>
              <a:t>wb,ha</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__global__ void </a:t>
            </a:r>
            <a:r>
              <a:rPr lang="en-US" sz="2000" dirty="0" err="1">
                <a:cs typeface="Times New Roman" panose="02020603050405020304" pitchFamily="18" charset="0"/>
              </a:rPr>
              <a:t>multiplyKernel_elementwise</a:t>
            </a:r>
            <a:r>
              <a:rPr lang="en-US" sz="2000" dirty="0">
                <a:cs typeface="Times New Roman" panose="02020603050405020304" pitchFamily="18" charset="0"/>
              </a:rPr>
              <a:t>(int * a, int * b, int * c,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a:t>
            </a:r>
            <a:r>
              <a:rPr lang="en-US" sz="2000" dirty="0" err="1" smtClean="0">
                <a:cs typeface="Times New Roman" panose="02020603050405020304" pitchFamily="18" charset="0"/>
              </a:rPr>
              <a:t>int</a:t>
            </a:r>
            <a:r>
              <a:rPr lang="en-US" sz="2000" dirty="0" smtClean="0">
                <a:cs typeface="Times New Roman" panose="02020603050405020304" pitchFamily="18" charset="0"/>
              </a:rPr>
              <a:t> </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threadIdx.y</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cidB</a:t>
            </a:r>
            <a:r>
              <a:rPr lang="en-US" sz="2000" dirty="0">
                <a:cs typeface="Times New Roman" panose="02020603050405020304" pitchFamily="18" charset="0"/>
              </a:rPr>
              <a:t>= </a:t>
            </a:r>
            <a:r>
              <a:rPr lang="en-US" sz="2000" dirty="0" err="1">
                <a:cs typeface="Times New Roman" panose="02020603050405020304" pitchFamily="18" charset="0"/>
              </a:rPr>
              <a:t>threadIdx.x</a:t>
            </a: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err="1">
                <a:cs typeface="Times New Roman" panose="02020603050405020304" pitchFamily="18" charset="0"/>
              </a:rPr>
              <a:t>int</a:t>
            </a:r>
            <a:r>
              <a:rPr lang="en-US" sz="2000" dirty="0">
                <a:cs typeface="Times New Roman" panose="02020603050405020304" pitchFamily="18" charset="0"/>
              </a:rPr>
              <a:t> </a:t>
            </a:r>
            <a:r>
              <a:rPr lang="en-US" sz="2000" dirty="0" smtClean="0">
                <a:cs typeface="Times New Roman" panose="02020603050405020304" pitchFamily="18" charset="0"/>
              </a:rPr>
              <a:t>sum=0, </a:t>
            </a:r>
            <a:r>
              <a:rPr lang="en-US" sz="2000" dirty="0">
                <a:cs typeface="Times New Roman" panose="02020603050405020304" pitchFamily="18" charset="0"/>
              </a:rPr>
              <a:t>k;</a:t>
            </a:r>
          </a:p>
          <a:p>
            <a:pPr marL="0" indent="0">
              <a:buNone/>
            </a:pP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for</a:t>
            </a:r>
            <a:r>
              <a:rPr lang="en-US" sz="2000" dirty="0">
                <a:cs typeface="Times New Roman" panose="02020603050405020304" pitchFamily="18" charset="0"/>
              </a:rPr>
              <a:t>( k = 0; k &lt;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sum </a:t>
            </a:r>
            <a:r>
              <a:rPr lang="en-US" sz="2000" dirty="0">
                <a:cs typeface="Times New Roman" panose="02020603050405020304" pitchFamily="18" charset="0"/>
              </a:rPr>
              <a:t>+=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a:t>
            </a:r>
            <a:endParaRPr lang="en-US" sz="2000" dirty="0">
              <a:cs typeface="Times New Roman" panose="02020603050405020304" pitchFamily="18" charset="0"/>
            </a:endParaRPr>
          </a:p>
          <a:p>
            <a:pPr marL="0" indent="0">
              <a:buNone/>
            </a:pPr>
            <a:r>
              <a:rPr lang="en-US" sz="2000" dirty="0">
                <a:cs typeface="Times New Roman" panose="02020603050405020304" pitchFamily="18" charset="0"/>
              </a:rPr>
              <a:t>              c[</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3. </a:t>
            </a:r>
            <a:r>
              <a:rPr lang="en-US" sz="2400" b="1" dirty="0">
                <a:highlight>
                  <a:srgbClr val="FFFF00"/>
                </a:highlight>
              </a:rPr>
              <a:t>Each element of resultant matrix to be computed by one thread </a:t>
            </a:r>
          </a:p>
        </p:txBody>
      </p:sp>
    </p:spTree>
    <p:extLst>
      <p:ext uri="{BB962C8B-B14F-4D97-AF65-F5344CB8AC3E}">
        <p14:creationId xmlns:p14="http://schemas.microsoft.com/office/powerpoint/2010/main" val="1921666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fontScale="92500" lnSpcReduction="20000"/>
          </a:bodyPr>
          <a:lstStyle/>
          <a:p>
            <a:pPr marL="285750" indent="-285750" algn="just">
              <a:buFont typeface="Arial" panose="020B0604020202020204" pitchFamily="34" charset="0"/>
              <a:buChar char="•"/>
            </a:pPr>
            <a:r>
              <a:rPr lang="en-IN" dirty="0"/>
              <a:t>The choice of 1D, 2D, or 3D thread organizations is usually based on the nature of the data.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example, pictures are a 2D array of pixels. It is often convenient to use a 2D grid that consists of 2D blocks to process the pixels in a picture.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this picture example, we have </a:t>
            </a:r>
            <a:r>
              <a:rPr lang="en-IN" b="1" dirty="0"/>
              <a:t>four extra threads </a:t>
            </a:r>
            <a:r>
              <a:rPr lang="en-IN" dirty="0"/>
              <a:t>in the </a:t>
            </a:r>
            <a:r>
              <a:rPr lang="en-IN" b="1" dirty="0">
                <a:solidFill>
                  <a:srgbClr val="0070C0"/>
                </a:solidFill>
              </a:rPr>
              <a:t>x-direction</a:t>
            </a:r>
            <a:r>
              <a:rPr lang="en-IN" dirty="0"/>
              <a:t> and </a:t>
            </a:r>
            <a:r>
              <a:rPr lang="en-IN" b="1" dirty="0"/>
              <a:t>two extra threads </a:t>
            </a:r>
            <a:r>
              <a:rPr lang="en-IN" dirty="0"/>
              <a:t>in the </a:t>
            </a:r>
            <a:r>
              <a:rPr lang="en-IN" b="1" dirty="0">
                <a:solidFill>
                  <a:srgbClr val="0070C0"/>
                </a:solidFill>
              </a:rPr>
              <a:t>y-direction</a:t>
            </a:r>
            <a:r>
              <a:rPr lang="en-IN" dirty="0"/>
              <a:t>. That is, we will generate </a:t>
            </a:r>
            <a:r>
              <a:rPr lang="en-IN" b="1" dirty="0"/>
              <a:t>80x64</a:t>
            </a:r>
            <a:r>
              <a:rPr lang="en-IN" dirty="0"/>
              <a:t> threads to process </a:t>
            </a:r>
            <a:r>
              <a:rPr lang="en-IN" b="1" dirty="0"/>
              <a:t>76x62</a:t>
            </a:r>
            <a:r>
              <a:rPr lang="en-IN" dirty="0"/>
              <a:t>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picture processing kernel function will have </a:t>
            </a:r>
            <a:r>
              <a:rPr lang="en-IN" b="1" dirty="0"/>
              <a:t>if statements </a:t>
            </a:r>
            <a:r>
              <a:rPr lang="en-IN" dirty="0"/>
              <a:t>to test whether the thread indices </a:t>
            </a:r>
            <a:r>
              <a:rPr lang="en-IN" b="1" dirty="0" err="1">
                <a:solidFill>
                  <a:srgbClr val="0070C0"/>
                </a:solidFill>
              </a:rPr>
              <a:t>threadIdx.x</a:t>
            </a:r>
            <a:r>
              <a:rPr lang="en-IN" dirty="0"/>
              <a:t> and </a:t>
            </a:r>
            <a:r>
              <a:rPr lang="en-IN" b="1" dirty="0" err="1">
                <a:solidFill>
                  <a:srgbClr val="0070C0"/>
                </a:solidFill>
              </a:rPr>
              <a:t>threadIdx.y</a:t>
            </a:r>
            <a:r>
              <a:rPr lang="en-IN" dirty="0"/>
              <a:t> fall within the valid range of pixels.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12</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192590" y="1780845"/>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636187" y="1946088"/>
            <a:ext cx="7170632" cy="1754326"/>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It is a </a:t>
            </a:r>
            <a:r>
              <a:rPr lang="en-IN" b="1" dirty="0"/>
              <a:t>76x62</a:t>
            </a:r>
            <a:r>
              <a:rPr lang="en-IN" dirty="0"/>
              <a:t> picture.</a:t>
            </a:r>
          </a:p>
          <a:p>
            <a:pPr marL="285750" indent="-285750" algn="just">
              <a:buFont typeface="Wingdings" panose="05000000000000000000" pitchFamily="2" charset="2"/>
              <a:buChar char="§"/>
            </a:pPr>
            <a:r>
              <a:rPr lang="en-IN" dirty="0"/>
              <a:t>Assume that we decided to use a </a:t>
            </a:r>
            <a:r>
              <a:rPr lang="en-IN" b="1" dirty="0"/>
              <a:t>16x16</a:t>
            </a:r>
            <a:r>
              <a:rPr lang="en-IN" dirty="0"/>
              <a:t> </a:t>
            </a:r>
            <a:r>
              <a:rPr lang="en-IN" b="1" dirty="0"/>
              <a:t>block</a:t>
            </a:r>
            <a:r>
              <a:rPr lang="en-IN" dirty="0"/>
              <a:t>, with 16 threads in the x-direction and 16 threads in the y-direction.</a:t>
            </a:r>
          </a:p>
          <a:p>
            <a:pPr marL="285750" indent="-285750" algn="just">
              <a:buFont typeface="Wingdings" panose="05000000000000000000" pitchFamily="2" charset="2"/>
              <a:buChar char="§"/>
            </a:pPr>
            <a:r>
              <a:rPr lang="en-IN" dirty="0"/>
              <a:t>We will need </a:t>
            </a:r>
            <a:r>
              <a:rPr lang="en-IN" b="1" dirty="0"/>
              <a:t>five blocks </a:t>
            </a:r>
            <a:r>
              <a:rPr lang="en-IN" dirty="0"/>
              <a:t>in the x-direction and </a:t>
            </a:r>
            <a:r>
              <a:rPr lang="en-IN" b="1" dirty="0"/>
              <a:t>four blocks </a:t>
            </a:r>
            <a:r>
              <a:rPr lang="en-IN" dirty="0"/>
              <a:t>in the y-direction, which results in </a:t>
            </a:r>
            <a:r>
              <a:rPr lang="en-IN" b="1" dirty="0"/>
              <a:t>5x4=20</a:t>
            </a:r>
            <a:r>
              <a:rPr lang="en-IN" dirty="0"/>
              <a:t> </a:t>
            </a:r>
            <a:r>
              <a:rPr lang="en-IN" b="1" dirty="0"/>
              <a:t>block</a:t>
            </a:r>
            <a:r>
              <a:rPr lang="en-IN" dirty="0"/>
              <a:t>.</a:t>
            </a:r>
          </a:p>
          <a:p>
            <a:pPr marL="285750" indent="-285750" algn="just">
              <a:buFont typeface="Wingdings" panose="05000000000000000000" pitchFamily="2" charset="2"/>
              <a:buChar char="§"/>
            </a:pPr>
            <a:endParaRPr lang="en-IN" dirty="0"/>
          </a:p>
        </p:txBody>
      </p:sp>
    </p:spTree>
    <p:extLst>
      <p:ext uri="{BB962C8B-B14F-4D97-AF65-F5344CB8AC3E}">
        <p14:creationId xmlns:p14="http://schemas.microsoft.com/office/powerpoint/2010/main" val="1813014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0515240"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Mapping Threads to Multidimensional Data</a:t>
            </a:r>
            <a:endParaRPr lang="en-US" sz="3600" b="0" strike="noStrike" spc="-1" dirty="0">
              <a:solidFill>
                <a:srgbClr val="000000"/>
              </a:solidFill>
              <a:highlight>
                <a:srgbClr val="00FF00"/>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Within the kernel function, references to built-in variables </a:t>
            </a:r>
            <a:r>
              <a:rPr lang="en-IN" dirty="0" err="1">
                <a:highlight>
                  <a:srgbClr val="FFFF00"/>
                </a:highlight>
              </a:rPr>
              <a:t>gridDim.x</a:t>
            </a:r>
            <a:r>
              <a:rPr lang="en-IN" dirty="0">
                <a:highlight>
                  <a:srgbClr val="FFFF00"/>
                </a:highlight>
              </a:rPr>
              <a:t>, </a:t>
            </a:r>
            <a:r>
              <a:rPr lang="en-IN" dirty="0" err="1">
                <a:highlight>
                  <a:srgbClr val="FFFF00"/>
                </a:highlight>
              </a:rPr>
              <a:t>gridDim.y</a:t>
            </a:r>
            <a:r>
              <a:rPr lang="en-IN" dirty="0">
                <a:highlight>
                  <a:srgbClr val="FFFF00"/>
                </a:highlight>
              </a:rPr>
              <a:t>, </a:t>
            </a:r>
            <a:r>
              <a:rPr lang="en-IN" dirty="0" err="1">
                <a:highlight>
                  <a:srgbClr val="FFFF00"/>
                </a:highlight>
              </a:rPr>
              <a:t>blockDim.x</a:t>
            </a:r>
            <a:r>
              <a:rPr lang="en-IN" dirty="0">
                <a:highlight>
                  <a:srgbClr val="FFFF00"/>
                </a:highlight>
              </a:rPr>
              <a:t>, and </a:t>
            </a:r>
            <a:r>
              <a:rPr lang="en-IN" dirty="0" err="1">
                <a:highlight>
                  <a:srgbClr val="FFFF00"/>
                </a:highlight>
              </a:rPr>
              <a:t>blockDim.y</a:t>
            </a:r>
            <a:r>
              <a:rPr lang="en-IN" dirty="0">
                <a:highlight>
                  <a:srgbClr val="FFFF00"/>
                </a:highlight>
              </a:rPr>
              <a:t> will result in 5, 4, 16, and 16, respectively.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13</a:t>
            </a:fld>
            <a:endParaRPr lang="en-IN" sz="1200" b="0" strike="noStrike" spc="-1">
              <a:latin typeface="Times New Roman"/>
            </a:endParaRPr>
          </a:p>
        </p:txBody>
      </p:sp>
      <p:pic>
        <p:nvPicPr>
          <p:cNvPr id="3" name="Picture 2">
            <a:extLst>
              <a:ext uri="{FF2B5EF4-FFF2-40B4-BE49-F238E27FC236}">
                <a16:creationId xmlns:a16="http://schemas.microsoft.com/office/drawing/2014/main" id="{45055130-A058-4E1A-98FB-24F86EF9A8CE}"/>
              </a:ext>
            </a:extLst>
          </p:cNvPr>
          <p:cNvPicPr>
            <a:picLocks noChangeAspect="1"/>
          </p:cNvPicPr>
          <p:nvPr/>
        </p:nvPicPr>
        <p:blipFill>
          <a:blip r:embed="rId2"/>
          <a:stretch>
            <a:fillRect/>
          </a:stretch>
        </p:blipFill>
        <p:spPr>
          <a:xfrm>
            <a:off x="83996" y="1044653"/>
            <a:ext cx="4251007" cy="3296310"/>
          </a:xfrm>
          <a:prstGeom prst="rect">
            <a:avLst/>
          </a:prstGeom>
        </p:spPr>
      </p:pic>
      <p:sp>
        <p:nvSpPr>
          <p:cNvPr id="9" name="TextBox 8">
            <a:extLst>
              <a:ext uri="{FF2B5EF4-FFF2-40B4-BE49-F238E27FC236}">
                <a16:creationId xmlns:a16="http://schemas.microsoft.com/office/drawing/2014/main" id="{9A0B395D-D0F7-4BB6-9B06-A920D79F4477}"/>
              </a:ext>
            </a:extLst>
          </p:cNvPr>
          <p:cNvSpPr txBox="1"/>
          <p:nvPr/>
        </p:nvSpPr>
        <p:spPr>
          <a:xfrm>
            <a:off x="4532819" y="1044653"/>
            <a:ext cx="7170632" cy="2585323"/>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
            </a:pPr>
            <a:r>
              <a:rPr lang="en-IN" dirty="0"/>
              <a:t>Assume that the host code uses an integer variable </a:t>
            </a:r>
            <a:r>
              <a:rPr lang="en-IN" b="1" dirty="0"/>
              <a:t>n</a:t>
            </a:r>
            <a:r>
              <a:rPr lang="en-IN" dirty="0"/>
              <a:t> to track the number of pixels in the </a:t>
            </a:r>
            <a:r>
              <a:rPr lang="en-IN" b="1" dirty="0"/>
              <a:t>x-direction</a:t>
            </a:r>
            <a:r>
              <a:rPr lang="en-IN" dirty="0"/>
              <a:t>, and another integer variable </a:t>
            </a:r>
            <a:r>
              <a:rPr lang="en-IN" b="1" dirty="0"/>
              <a:t>m </a:t>
            </a:r>
            <a:r>
              <a:rPr lang="en-IN" dirty="0"/>
              <a:t>to track the number of pixels in the </a:t>
            </a:r>
            <a:r>
              <a:rPr lang="en-IN" b="1" dirty="0"/>
              <a:t>y-direction</a:t>
            </a:r>
            <a:r>
              <a:rPr lang="en-IN" dirty="0"/>
              <a:t>.</a:t>
            </a:r>
          </a:p>
          <a:p>
            <a:pPr marL="285750" indent="-285750" algn="just">
              <a:buFont typeface="Wingdings" panose="05000000000000000000" pitchFamily="2" charset="2"/>
              <a:buChar char="§"/>
            </a:pPr>
            <a:endParaRPr lang="en-IN" dirty="0"/>
          </a:p>
          <a:p>
            <a:pPr marL="285750" indent="-285750" algn="just">
              <a:buFont typeface="Wingdings" panose="05000000000000000000" pitchFamily="2" charset="2"/>
              <a:buChar char="§"/>
            </a:pPr>
            <a:r>
              <a:rPr lang="en-IN" dirty="0"/>
              <a:t>Assume that the input picture data has been copied to the device memory and can be accessed through a pointer variable </a:t>
            </a:r>
            <a:r>
              <a:rPr lang="en-IN" b="1" dirty="0" err="1"/>
              <a:t>d_Pin</a:t>
            </a:r>
            <a:r>
              <a:rPr lang="en-IN" dirty="0"/>
              <a:t>. The output picture has been allocated in the device memory and can be accessed through a pointer variable </a:t>
            </a:r>
            <a:r>
              <a:rPr lang="en-IN" b="1" dirty="0" err="1"/>
              <a:t>d_Pout</a:t>
            </a:r>
            <a:r>
              <a:rPr lang="en-IN" dirty="0"/>
              <a:t>.</a:t>
            </a:r>
          </a:p>
          <a:p>
            <a:pPr marL="285750" indent="-285750" algn="just">
              <a:buFont typeface="Wingdings" panose="05000000000000000000" pitchFamily="2" charset="2"/>
              <a:buChar char="§"/>
            </a:pPr>
            <a:endParaRPr lang="en-IN" dirty="0"/>
          </a:p>
        </p:txBody>
      </p:sp>
      <p:sp>
        <p:nvSpPr>
          <p:cNvPr id="8" name="TextBox 7">
            <a:extLst>
              <a:ext uri="{FF2B5EF4-FFF2-40B4-BE49-F238E27FC236}">
                <a16:creationId xmlns:a16="http://schemas.microsoft.com/office/drawing/2014/main" id="{7E872E28-EA93-4553-B003-5AA84D502411}"/>
              </a:ext>
            </a:extLst>
          </p:cNvPr>
          <p:cNvSpPr txBox="1"/>
          <p:nvPr/>
        </p:nvSpPr>
        <p:spPr>
          <a:xfrm>
            <a:off x="290732" y="4425411"/>
            <a:ext cx="9267796" cy="923330"/>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 </a:t>
            </a:r>
          </a:p>
          <a:p>
            <a:r>
              <a:rPr lang="en-IN" dirty="0" err="1">
                <a:solidFill>
                  <a:srgbClr val="FFFF00"/>
                </a:solidFill>
              </a:rPr>
              <a:t>vecAddKernel</a:t>
            </a:r>
            <a:r>
              <a:rPr lang="en-IN" dirty="0">
                <a:solidFill>
                  <a:srgbClr val="FFFF00"/>
                </a:solidFill>
              </a:rPr>
              <a:t> &lt;&lt;&lt;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
        <p:nvSpPr>
          <p:cNvPr id="10" name="TextBox 9">
            <a:extLst>
              <a:ext uri="{FF2B5EF4-FFF2-40B4-BE49-F238E27FC236}">
                <a16:creationId xmlns:a16="http://schemas.microsoft.com/office/drawing/2014/main" id="{5F10DD94-3124-4C6F-838F-536F34EBC2DC}"/>
              </a:ext>
            </a:extLst>
          </p:cNvPr>
          <p:cNvSpPr txBox="1"/>
          <p:nvPr/>
        </p:nvSpPr>
        <p:spPr>
          <a:xfrm>
            <a:off x="1824613" y="707806"/>
            <a:ext cx="2636999" cy="369332"/>
          </a:xfrm>
          <a:prstGeom prst="rect">
            <a:avLst/>
          </a:prstGeom>
          <a:noFill/>
        </p:spPr>
        <p:txBody>
          <a:bodyPr wrap="square" rtlCol="0">
            <a:spAutoFit/>
          </a:bodyPr>
          <a:lstStyle/>
          <a:p>
            <a:r>
              <a:rPr lang="en-IN" b="1" dirty="0">
                <a:sym typeface="Wingdings" panose="05000000000000000000" pitchFamily="2" charset="2"/>
              </a:rPr>
              <a:t> n = 76</a:t>
            </a:r>
            <a:endParaRPr lang="en-IN" b="1" dirty="0"/>
          </a:p>
        </p:txBody>
      </p:sp>
      <p:sp>
        <p:nvSpPr>
          <p:cNvPr id="11" name="TextBox 10">
            <a:extLst>
              <a:ext uri="{FF2B5EF4-FFF2-40B4-BE49-F238E27FC236}">
                <a16:creationId xmlns:a16="http://schemas.microsoft.com/office/drawing/2014/main" id="{6FD0C6BD-3B14-4810-8ACF-C13380869721}"/>
              </a:ext>
            </a:extLst>
          </p:cNvPr>
          <p:cNvSpPr txBox="1"/>
          <p:nvPr/>
        </p:nvSpPr>
        <p:spPr>
          <a:xfrm rot="16200000">
            <a:off x="3046091" y="1813476"/>
            <a:ext cx="2704433" cy="369332"/>
          </a:xfrm>
          <a:prstGeom prst="rect">
            <a:avLst/>
          </a:prstGeom>
          <a:noFill/>
        </p:spPr>
        <p:txBody>
          <a:bodyPr wrap="square" rtlCol="0">
            <a:spAutoFit/>
          </a:bodyPr>
          <a:lstStyle/>
          <a:p>
            <a:r>
              <a:rPr lang="en-IN" b="1" dirty="0">
                <a:sym typeface="Wingdings" panose="05000000000000000000" pitchFamily="2" charset="2"/>
              </a:rPr>
              <a:t> m = 62</a:t>
            </a:r>
            <a:endParaRPr lang="en-IN" b="1" dirty="0"/>
          </a:p>
        </p:txBody>
      </p:sp>
    </p:spTree>
    <p:extLst>
      <p:ext uri="{BB962C8B-B14F-4D97-AF65-F5344CB8AC3E}">
        <p14:creationId xmlns:p14="http://schemas.microsoft.com/office/powerpoint/2010/main" val="351979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sz="1600" dirty="0">
                <a:highlight>
                  <a:srgbClr val="FFFF00"/>
                </a:highlight>
              </a:rPr>
              <a:t>This kernel will scale every pixel value in the picture by a factor of 2.0.</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There are a total of </a:t>
            </a:r>
            <a:r>
              <a:rPr lang="en-IN" sz="1600" b="1" dirty="0" err="1">
                <a:solidFill>
                  <a:srgbClr val="7030A0"/>
                </a:solidFill>
              </a:rPr>
              <a:t>blockDim.x</a:t>
            </a:r>
            <a:r>
              <a:rPr lang="en-IN" sz="1600" b="1" dirty="0">
                <a:solidFill>
                  <a:srgbClr val="7030A0"/>
                </a:solidFill>
              </a:rPr>
              <a:t> * </a:t>
            </a:r>
            <a:r>
              <a:rPr lang="en-IN" sz="1600" b="1" dirty="0" err="1">
                <a:solidFill>
                  <a:srgbClr val="7030A0"/>
                </a:solidFill>
              </a:rPr>
              <a:t>gridDim.x</a:t>
            </a:r>
            <a:r>
              <a:rPr lang="en-IN" sz="1600" b="1" dirty="0">
                <a:solidFill>
                  <a:srgbClr val="7030A0"/>
                </a:solidFill>
              </a:rPr>
              <a:t> </a:t>
            </a:r>
            <a:r>
              <a:rPr lang="en-IN" sz="1600" dirty="0"/>
              <a:t>threads in the horizontal </a:t>
            </a:r>
            <a:r>
              <a:rPr lang="en-IN" sz="1600" dirty="0" smtClean="0"/>
              <a:t>direction</a:t>
            </a:r>
          </a:p>
          <a:p>
            <a:pPr marL="285750" indent="-285750" algn="just">
              <a:buFont typeface="Arial" panose="020B0604020202020204" pitchFamily="34" charset="0"/>
              <a:buChar char="•"/>
            </a:pPr>
            <a:r>
              <a:rPr lang="en-IN" sz="1600" dirty="0" smtClean="0"/>
              <a:t> </a:t>
            </a:r>
            <a:r>
              <a:rPr lang="en-IN" sz="1600" dirty="0"/>
              <a:t>and </a:t>
            </a:r>
            <a:r>
              <a:rPr lang="en-IN" sz="1600" b="1" dirty="0" smtClean="0">
                <a:solidFill>
                  <a:srgbClr val="7030A0"/>
                </a:solidFill>
              </a:rPr>
              <a:t>                       </a:t>
            </a:r>
            <a:r>
              <a:rPr lang="en-IN" sz="1600" b="1" dirty="0" err="1" smtClean="0">
                <a:solidFill>
                  <a:srgbClr val="7030A0"/>
                </a:solidFill>
              </a:rPr>
              <a:t>blockDim.y</a:t>
            </a:r>
            <a:r>
              <a:rPr lang="en-IN" sz="1600" b="1" dirty="0" smtClean="0">
                <a:solidFill>
                  <a:srgbClr val="7030A0"/>
                </a:solidFill>
              </a:rPr>
              <a:t> </a:t>
            </a:r>
            <a:r>
              <a:rPr lang="en-IN" sz="1600" b="1" dirty="0">
                <a:solidFill>
                  <a:srgbClr val="7030A0"/>
                </a:solidFill>
              </a:rPr>
              <a:t>* </a:t>
            </a:r>
            <a:r>
              <a:rPr lang="en-IN" sz="1600" b="1" dirty="0" err="1">
                <a:solidFill>
                  <a:srgbClr val="7030A0"/>
                </a:solidFill>
              </a:rPr>
              <a:t>gridDim.y</a:t>
            </a:r>
            <a:r>
              <a:rPr lang="en-IN" sz="1600" dirty="0"/>
              <a:t> threads in the </a:t>
            </a:r>
            <a:r>
              <a:rPr lang="en-IN" sz="1600" dirty="0" smtClean="0"/>
              <a:t>vertical </a:t>
            </a:r>
            <a:r>
              <a:rPr lang="en-IN" sz="1600" dirty="0"/>
              <a:t>direction.</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expression </a:t>
            </a:r>
            <a:r>
              <a:rPr lang="en-IN" sz="1600" b="1" dirty="0"/>
              <a:t>Col=</a:t>
            </a:r>
            <a:r>
              <a:rPr lang="en-IN" sz="1600" b="1" dirty="0" err="1"/>
              <a:t>blockIdx.x</a:t>
            </a:r>
            <a:r>
              <a:rPr lang="en-IN" sz="1600" b="1" dirty="0"/>
              <a:t>*</a:t>
            </a:r>
            <a:r>
              <a:rPr lang="en-IN" sz="1600" b="1" dirty="0" err="1"/>
              <a:t>blockDim.x+threadIdx.x</a:t>
            </a:r>
            <a:r>
              <a:rPr lang="en-IN" sz="1600" b="1" dirty="0"/>
              <a:t> </a:t>
            </a:r>
            <a:r>
              <a:rPr lang="en-IN" sz="1600" dirty="0"/>
              <a:t>generates every integer value from </a:t>
            </a:r>
            <a:r>
              <a:rPr lang="en-IN" sz="1600" b="1" dirty="0">
                <a:solidFill>
                  <a:srgbClr val="7030A0"/>
                </a:solidFill>
              </a:rPr>
              <a:t>0</a:t>
            </a:r>
            <a:r>
              <a:rPr lang="en-IN" sz="1600" dirty="0"/>
              <a:t> to </a:t>
            </a:r>
            <a:r>
              <a:rPr lang="en-IN" sz="1600" b="1" dirty="0" err="1">
                <a:solidFill>
                  <a:srgbClr val="7030A0"/>
                </a:solidFill>
              </a:rPr>
              <a:t>blockDim.x</a:t>
            </a:r>
            <a:r>
              <a:rPr lang="en-IN" sz="1600" b="1" dirty="0">
                <a:solidFill>
                  <a:srgbClr val="7030A0"/>
                </a:solidFill>
              </a:rPr>
              <a:t>*gridDim.x-1</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condition </a:t>
            </a:r>
            <a:r>
              <a:rPr lang="en-IN" sz="1600" b="1" dirty="0"/>
              <a:t>(Col &lt; n) &amp;&amp; (Row &lt; m) </a:t>
            </a:r>
            <a:r>
              <a:rPr lang="en-IN" sz="1600" dirty="0"/>
              <a:t>make sure that only the threads in proper range are executed.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14</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99903" y="621733"/>
            <a:ext cx="8156240" cy="3139321"/>
          </a:xfrm>
          <a:prstGeom prst="rect">
            <a:avLst/>
          </a:prstGeom>
          <a:solidFill>
            <a:schemeClr val="tx1"/>
          </a:solidFill>
        </p:spPr>
        <p:txBody>
          <a:bodyPr wrap="square" rtlCol="0">
            <a:spAutoFit/>
          </a:bodyPr>
          <a:lstStyle/>
          <a:p>
            <a:pPr algn="just"/>
            <a:r>
              <a:rPr lang="en-IN" dirty="0">
                <a:solidFill>
                  <a:srgbClr val="FFFF00"/>
                </a:solidFill>
              </a:rPr>
              <a:t>__global__ void </a:t>
            </a:r>
            <a:r>
              <a:rPr lang="en-IN" dirty="0" err="1">
                <a:solidFill>
                  <a:srgbClr val="FFFF00"/>
                </a:solidFill>
              </a:rPr>
              <a:t>pictureKernell</a:t>
            </a:r>
            <a:r>
              <a:rPr lang="en-IN" dirty="0">
                <a:solidFill>
                  <a:srgbClr val="FFFF00"/>
                </a:solidFill>
              </a:rPr>
              <a:t>(float* </a:t>
            </a:r>
            <a:r>
              <a:rPr lang="en-IN" dirty="0" err="1">
                <a:solidFill>
                  <a:srgbClr val="FFFF00"/>
                </a:solidFill>
              </a:rPr>
              <a:t>d_Pin</a:t>
            </a:r>
            <a:r>
              <a:rPr lang="en-IN" dirty="0">
                <a:solidFill>
                  <a:srgbClr val="FFFF00"/>
                </a:solidFill>
              </a:rPr>
              <a:t>, float* </a:t>
            </a:r>
            <a:r>
              <a:rPr lang="en-IN" dirty="0" err="1">
                <a:solidFill>
                  <a:srgbClr val="FFFF00"/>
                </a:solidFill>
              </a:rPr>
              <a:t>d_Pout</a:t>
            </a:r>
            <a:r>
              <a:rPr lang="en-IN" dirty="0">
                <a:solidFill>
                  <a:srgbClr val="FFFF00"/>
                </a:solidFill>
              </a:rPr>
              <a:t>, int n, int m) </a:t>
            </a:r>
          </a:p>
          <a:p>
            <a:pPr algn="just"/>
            <a:r>
              <a:rPr lang="en-IN" dirty="0">
                <a:solidFill>
                  <a:srgbClr val="FFFF00"/>
                </a:solidFill>
              </a:rPr>
              <a:t>{ 	</a:t>
            </a:r>
            <a:r>
              <a:rPr lang="en-IN" dirty="0">
                <a:solidFill>
                  <a:schemeClr val="bg2"/>
                </a:solidFill>
              </a:rPr>
              <a:t>// Calculate the row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Row = </a:t>
            </a:r>
            <a:r>
              <a:rPr lang="en-IN" b="1" dirty="0" err="1">
                <a:solidFill>
                  <a:schemeClr val="bg1"/>
                </a:solidFill>
              </a:rPr>
              <a:t>blockIdx.y</a:t>
            </a:r>
            <a:r>
              <a:rPr lang="en-IN" b="1" dirty="0">
                <a:solidFill>
                  <a:schemeClr val="bg1"/>
                </a:solidFill>
              </a:rPr>
              <a:t>*</a:t>
            </a:r>
            <a:r>
              <a:rPr lang="en-IN" b="1" dirty="0" err="1">
                <a:solidFill>
                  <a:schemeClr val="bg1"/>
                </a:solidFill>
              </a:rPr>
              <a:t>blockDim.y</a:t>
            </a:r>
            <a:r>
              <a:rPr lang="en-IN" b="1" dirty="0">
                <a:solidFill>
                  <a:schemeClr val="bg1"/>
                </a:solidFill>
              </a:rPr>
              <a:t> + </a:t>
            </a:r>
            <a:r>
              <a:rPr lang="en-IN" b="1" dirty="0" err="1">
                <a:solidFill>
                  <a:schemeClr val="bg1"/>
                </a:solidFill>
              </a:rPr>
              <a:t>threadIdx.y</a:t>
            </a:r>
            <a:r>
              <a:rPr lang="en-IN" b="1" dirty="0">
                <a:solidFill>
                  <a:schemeClr val="bg1"/>
                </a:solidFill>
              </a:rPr>
              <a:t>; </a:t>
            </a:r>
          </a:p>
          <a:p>
            <a:pPr algn="just"/>
            <a:r>
              <a:rPr lang="en-IN" dirty="0">
                <a:solidFill>
                  <a:srgbClr val="FFFF00"/>
                </a:solidFill>
              </a:rPr>
              <a:t>	</a:t>
            </a:r>
            <a:r>
              <a:rPr lang="en-IN" dirty="0">
                <a:solidFill>
                  <a:schemeClr val="bg2"/>
                </a:solidFill>
              </a:rPr>
              <a:t>// Calculate the column # of the </a:t>
            </a:r>
            <a:r>
              <a:rPr lang="en-IN" dirty="0" err="1">
                <a:solidFill>
                  <a:schemeClr val="bg2"/>
                </a:solidFill>
              </a:rPr>
              <a:t>d_Pin</a:t>
            </a:r>
            <a:r>
              <a:rPr lang="en-IN" dirty="0">
                <a:solidFill>
                  <a:schemeClr val="bg2"/>
                </a:solidFill>
              </a:rPr>
              <a:t> and </a:t>
            </a:r>
            <a:r>
              <a:rPr lang="en-IN" dirty="0" err="1">
                <a:solidFill>
                  <a:schemeClr val="bg2"/>
                </a:solidFill>
              </a:rPr>
              <a:t>d_Pout</a:t>
            </a:r>
            <a:r>
              <a:rPr lang="en-IN" dirty="0">
                <a:solidFill>
                  <a:schemeClr val="bg2"/>
                </a:solidFill>
              </a:rPr>
              <a:t> element to process </a:t>
            </a:r>
          </a:p>
          <a:p>
            <a:pPr algn="just"/>
            <a:r>
              <a:rPr lang="en-IN" dirty="0">
                <a:solidFill>
                  <a:srgbClr val="FFFF00"/>
                </a:solidFill>
              </a:rPr>
              <a:t>	</a:t>
            </a:r>
            <a:r>
              <a:rPr lang="en-IN" b="1" dirty="0">
                <a:solidFill>
                  <a:schemeClr val="bg1"/>
                </a:solidFill>
              </a:rPr>
              <a:t>int Col = </a:t>
            </a:r>
            <a:r>
              <a:rPr lang="en-IN" b="1" dirty="0" err="1">
                <a:solidFill>
                  <a:schemeClr val="bg1"/>
                </a:solidFill>
              </a:rPr>
              <a:t>blockIdx.x</a:t>
            </a:r>
            <a:r>
              <a:rPr lang="en-IN" b="1" dirty="0">
                <a:solidFill>
                  <a:schemeClr val="bg1"/>
                </a:solidFill>
              </a:rPr>
              <a:t>*</a:t>
            </a:r>
            <a:r>
              <a:rPr lang="en-IN" b="1" dirty="0" err="1">
                <a:solidFill>
                  <a:schemeClr val="bg1"/>
                </a:solidFill>
              </a:rPr>
              <a:t>blockDim.x</a:t>
            </a:r>
            <a:r>
              <a:rPr lang="en-IN" b="1" dirty="0">
                <a:solidFill>
                  <a:schemeClr val="bg1"/>
                </a:solidFill>
              </a:rPr>
              <a:t> + </a:t>
            </a:r>
            <a:r>
              <a:rPr lang="en-IN" b="1" dirty="0" err="1">
                <a:solidFill>
                  <a:schemeClr val="bg1"/>
                </a:solidFill>
              </a:rPr>
              <a:t>threadIdx.x</a:t>
            </a:r>
            <a:r>
              <a:rPr lang="en-IN" b="1" dirty="0">
                <a:solidFill>
                  <a:schemeClr val="bg1"/>
                </a:solidFill>
              </a:rPr>
              <a:t>; </a:t>
            </a:r>
          </a:p>
          <a:p>
            <a:pPr algn="just"/>
            <a:r>
              <a:rPr lang="en-IN" dirty="0">
                <a:solidFill>
                  <a:srgbClr val="FFFF00"/>
                </a:solidFill>
              </a:rPr>
              <a:t>	</a:t>
            </a:r>
            <a:r>
              <a:rPr lang="en-IN" dirty="0">
                <a:solidFill>
                  <a:schemeClr val="bg2"/>
                </a:solidFill>
              </a:rPr>
              <a:t>// each thread computes one element of </a:t>
            </a:r>
            <a:r>
              <a:rPr lang="en-IN" dirty="0" err="1">
                <a:solidFill>
                  <a:schemeClr val="bg2"/>
                </a:solidFill>
              </a:rPr>
              <a:t>d_Pout</a:t>
            </a:r>
            <a:r>
              <a:rPr lang="en-IN" dirty="0">
                <a:solidFill>
                  <a:schemeClr val="bg2"/>
                </a:solidFill>
              </a:rPr>
              <a:t> if in range </a:t>
            </a:r>
          </a:p>
          <a:p>
            <a:pPr algn="just"/>
            <a:r>
              <a:rPr lang="en-IN" dirty="0">
                <a:solidFill>
                  <a:srgbClr val="FFFF00"/>
                </a:solidFill>
              </a:rPr>
              <a:t>	if ((Row &lt; m) &amp;&amp; (Col &lt; n)) </a:t>
            </a:r>
          </a:p>
          <a:p>
            <a:pPr algn="just"/>
            <a:r>
              <a:rPr lang="en-IN" dirty="0">
                <a:solidFill>
                  <a:srgbClr val="FFFF00"/>
                </a:solidFill>
              </a:rPr>
              <a:t>	{ </a:t>
            </a:r>
          </a:p>
          <a:p>
            <a:pPr algn="just"/>
            <a:r>
              <a:rPr lang="en-IN" dirty="0">
                <a:solidFill>
                  <a:srgbClr val="FFFF00"/>
                </a:solidFill>
              </a:rPr>
              <a:t>		</a:t>
            </a:r>
            <a:r>
              <a:rPr lang="en-IN" b="1" dirty="0" err="1">
                <a:solidFill>
                  <a:srgbClr val="00B0F0"/>
                </a:solidFill>
              </a:rPr>
              <a:t>d_Pout</a:t>
            </a:r>
            <a:r>
              <a:rPr lang="en-IN" b="1" dirty="0">
                <a:solidFill>
                  <a:srgbClr val="00B0F0"/>
                </a:solidFill>
              </a:rPr>
              <a:t>[Row*</a:t>
            </a:r>
            <a:r>
              <a:rPr lang="en-IN" b="1" dirty="0" err="1">
                <a:solidFill>
                  <a:srgbClr val="00B0F0"/>
                </a:solidFill>
              </a:rPr>
              <a:t>n+Col</a:t>
            </a:r>
            <a:r>
              <a:rPr lang="en-IN" b="1" dirty="0">
                <a:solidFill>
                  <a:srgbClr val="00B0F0"/>
                </a:solidFill>
              </a:rPr>
              <a:t>] = 2*</a:t>
            </a:r>
            <a:r>
              <a:rPr lang="en-IN" b="1" dirty="0" err="1">
                <a:solidFill>
                  <a:srgbClr val="00B0F0"/>
                </a:solidFill>
              </a:rPr>
              <a:t>d_Pin</a:t>
            </a:r>
            <a:r>
              <a:rPr lang="en-IN" b="1" dirty="0">
                <a:solidFill>
                  <a:srgbClr val="00B0F0"/>
                </a:solidFill>
              </a:rPr>
              <a:t>[Row*</a:t>
            </a:r>
            <a:r>
              <a:rPr lang="en-IN" b="1" dirty="0" err="1">
                <a:solidFill>
                  <a:srgbClr val="00B0F0"/>
                </a:solidFill>
              </a:rPr>
              <a:t>n+Col</a:t>
            </a:r>
            <a:r>
              <a:rPr lang="en-IN" b="1" dirty="0">
                <a:solidFill>
                  <a:srgbClr val="00B0F0"/>
                </a:solidFill>
              </a:rPr>
              <a:t>]; </a:t>
            </a:r>
          </a:p>
          <a:p>
            <a:pPr algn="just"/>
            <a:r>
              <a:rPr lang="en-IN" dirty="0">
                <a:solidFill>
                  <a:srgbClr val="FFFF00"/>
                </a:solidFill>
              </a:rPr>
              <a:t>	} </a:t>
            </a:r>
          </a:p>
          <a:p>
            <a:pPr algn="just"/>
            <a:r>
              <a:rPr lang="en-IN" dirty="0">
                <a:solidFill>
                  <a:srgbClr val="FFFF00"/>
                </a:solidFill>
              </a:rPr>
              <a:t>}</a:t>
            </a:r>
          </a:p>
        </p:txBody>
      </p:sp>
      <p:pic>
        <p:nvPicPr>
          <p:cNvPr id="8" name="Picture 7">
            <a:extLst>
              <a:ext uri="{FF2B5EF4-FFF2-40B4-BE49-F238E27FC236}">
                <a16:creationId xmlns:a16="http://schemas.microsoft.com/office/drawing/2014/main" id="{03FCA431-2342-41EE-8317-5AF36DE174C8}"/>
              </a:ext>
            </a:extLst>
          </p:cNvPr>
          <p:cNvPicPr>
            <a:picLocks noChangeAspect="1"/>
          </p:cNvPicPr>
          <p:nvPr/>
        </p:nvPicPr>
        <p:blipFill>
          <a:blip r:embed="rId2"/>
          <a:stretch>
            <a:fillRect/>
          </a:stretch>
        </p:blipFill>
        <p:spPr>
          <a:xfrm>
            <a:off x="8296202" y="1114144"/>
            <a:ext cx="3618419" cy="2989575"/>
          </a:xfrm>
          <a:prstGeom prst="rect">
            <a:avLst/>
          </a:prstGeom>
        </p:spPr>
      </p:pic>
      <p:sp>
        <p:nvSpPr>
          <p:cNvPr id="2" name="TextBox 1">
            <a:extLst>
              <a:ext uri="{FF2B5EF4-FFF2-40B4-BE49-F238E27FC236}">
                <a16:creationId xmlns:a16="http://schemas.microsoft.com/office/drawing/2014/main" id="{C6C75ACE-6D10-42AB-9E14-6B9980B7A13C}"/>
              </a:ext>
            </a:extLst>
          </p:cNvPr>
          <p:cNvSpPr txBox="1"/>
          <p:nvPr/>
        </p:nvSpPr>
        <p:spPr>
          <a:xfrm>
            <a:off x="9785392" y="753293"/>
            <a:ext cx="2600379" cy="369332"/>
          </a:xfrm>
          <a:prstGeom prst="rect">
            <a:avLst/>
          </a:prstGeom>
          <a:noFill/>
        </p:spPr>
        <p:txBody>
          <a:bodyPr wrap="square" rtlCol="0">
            <a:spAutoFit/>
          </a:bodyPr>
          <a:lstStyle/>
          <a:p>
            <a:r>
              <a:rPr lang="en-IN" b="1" dirty="0">
                <a:sym typeface="Wingdings" panose="05000000000000000000" pitchFamily="2" charset="2"/>
              </a:rPr>
              <a:t> n = </a:t>
            </a:r>
            <a:r>
              <a:rPr lang="en-IN" b="1" dirty="0" smtClean="0">
                <a:sym typeface="Wingdings" panose="05000000000000000000" pitchFamily="2" charset="2"/>
              </a:rPr>
              <a:t>76</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10675700" y="1784198"/>
            <a:ext cx="2694262" cy="369332"/>
          </a:xfrm>
          <a:prstGeom prst="rect">
            <a:avLst/>
          </a:prstGeom>
          <a:noFill/>
        </p:spPr>
        <p:txBody>
          <a:bodyPr wrap="square" rtlCol="0">
            <a:spAutoFit/>
          </a:bodyPr>
          <a:lstStyle/>
          <a:p>
            <a:r>
              <a:rPr lang="en-IN" b="1" dirty="0">
                <a:sym typeface="Wingdings" panose="05000000000000000000" pitchFamily="2" charset="2"/>
              </a:rPr>
              <a:t> m = </a:t>
            </a:r>
            <a:r>
              <a:rPr lang="en-IN" b="1" dirty="0" smtClean="0">
                <a:sym typeface="Wingdings" panose="05000000000000000000" pitchFamily="2" charset="2"/>
              </a:rPr>
              <a:t>62</a:t>
            </a:r>
            <a:endParaRPr lang="en-IN" b="1" dirty="0"/>
          </a:p>
        </p:txBody>
      </p:sp>
      <p:sp>
        <p:nvSpPr>
          <p:cNvPr id="12" name="TextBox 11">
            <a:extLst>
              <a:ext uri="{FF2B5EF4-FFF2-40B4-BE49-F238E27FC236}">
                <a16:creationId xmlns:a16="http://schemas.microsoft.com/office/drawing/2014/main" id="{0CBCCB67-F8EE-4076-846C-D64EF4F7DF83}"/>
              </a:ext>
            </a:extLst>
          </p:cNvPr>
          <p:cNvSpPr txBox="1"/>
          <p:nvPr/>
        </p:nvSpPr>
        <p:spPr>
          <a:xfrm>
            <a:off x="2001035" y="5859290"/>
            <a:ext cx="9837129" cy="646331"/>
          </a:xfrm>
          <a:prstGeom prst="rect">
            <a:avLst/>
          </a:prstGeom>
          <a:solidFill>
            <a:schemeClr val="tx1"/>
          </a:solidFill>
        </p:spPr>
        <p:txBody>
          <a:bodyPr wrap="square" rtlCol="0">
            <a:spAutoFit/>
          </a:bodyPr>
          <a:lstStyle/>
          <a:p>
            <a:r>
              <a:rPr lang="en-IN" dirty="0">
                <a:solidFill>
                  <a:schemeClr val="bg1"/>
                </a:solidFill>
              </a:rPr>
              <a:t>dim3</a:t>
            </a:r>
            <a:r>
              <a:rPr lang="en-IN" dirty="0">
                <a:solidFill>
                  <a:srgbClr val="FFFF00"/>
                </a:solidFill>
              </a:rPr>
              <a:t> </a:t>
            </a:r>
            <a:r>
              <a:rPr lang="en-IN" dirty="0" err="1">
                <a:solidFill>
                  <a:srgbClr val="FFFF00"/>
                </a:solidFill>
              </a:rPr>
              <a:t>dimGrid</a:t>
            </a:r>
            <a:r>
              <a:rPr lang="en-IN" dirty="0">
                <a:solidFill>
                  <a:srgbClr val="FFFF00"/>
                </a:solidFill>
              </a:rPr>
              <a:t> (</a:t>
            </a:r>
            <a:r>
              <a:rPr lang="en-IN" dirty="0">
                <a:solidFill>
                  <a:schemeClr val="bg1"/>
                </a:solidFill>
              </a:rPr>
              <a:t>ceil(n/16.0)</a:t>
            </a:r>
            <a:r>
              <a:rPr lang="en-IN" dirty="0">
                <a:solidFill>
                  <a:srgbClr val="FFFF00"/>
                </a:solidFill>
              </a:rPr>
              <a:t>, </a:t>
            </a:r>
            <a:r>
              <a:rPr lang="en-IN" dirty="0">
                <a:solidFill>
                  <a:schemeClr val="bg1"/>
                </a:solidFill>
              </a:rPr>
              <a:t>ceil(m/16.0), 1</a:t>
            </a:r>
            <a:r>
              <a:rPr lang="en-IN" dirty="0">
                <a:solidFill>
                  <a:srgbClr val="FFFF00"/>
                </a:solidFill>
              </a:rPr>
              <a:t>); </a:t>
            </a:r>
            <a:r>
              <a:rPr lang="en-IN" dirty="0" smtClean="0">
                <a:solidFill>
                  <a:srgbClr val="FFFF00"/>
                </a:solidFill>
              </a:rPr>
              <a:t>// 5,4,1</a:t>
            </a:r>
            <a:endParaRPr lang="en-IN" dirty="0">
              <a:solidFill>
                <a:srgbClr val="FFFF00"/>
              </a:solidFill>
            </a:endParaRPr>
          </a:p>
          <a:p>
            <a:r>
              <a:rPr lang="en-IN" dirty="0">
                <a:solidFill>
                  <a:schemeClr val="bg1"/>
                </a:solidFill>
              </a:rPr>
              <a:t>dim3</a:t>
            </a:r>
            <a:r>
              <a:rPr lang="en-IN" dirty="0">
                <a:solidFill>
                  <a:srgbClr val="FFFF00"/>
                </a:solidFill>
              </a:rPr>
              <a:t> </a:t>
            </a:r>
            <a:r>
              <a:rPr lang="en-IN" dirty="0" err="1">
                <a:solidFill>
                  <a:srgbClr val="FFFF00"/>
                </a:solidFill>
              </a:rPr>
              <a:t>dimBlock</a:t>
            </a:r>
            <a:r>
              <a:rPr lang="en-IN" dirty="0">
                <a:solidFill>
                  <a:srgbClr val="FFFF00"/>
                </a:solidFill>
              </a:rPr>
              <a:t>(16, 16, 1</a:t>
            </a:r>
            <a:r>
              <a:rPr lang="en-IN" dirty="0" smtClean="0">
                <a:solidFill>
                  <a:srgbClr val="FFFF00"/>
                </a:solidFill>
              </a:rPr>
              <a:t>);     </a:t>
            </a:r>
            <a:r>
              <a:rPr lang="en-IN" dirty="0" err="1" smtClean="0">
                <a:solidFill>
                  <a:srgbClr val="FFFF00"/>
                </a:solidFill>
              </a:rPr>
              <a:t>vecAddKernel</a:t>
            </a:r>
            <a:r>
              <a:rPr lang="en-IN" dirty="0" smtClean="0">
                <a:solidFill>
                  <a:srgbClr val="FFFF00"/>
                </a:solidFill>
              </a:rPr>
              <a:t> </a:t>
            </a:r>
            <a:r>
              <a:rPr lang="en-IN" dirty="0">
                <a:solidFill>
                  <a:srgbClr val="FFFF00"/>
                </a:solidFill>
              </a:rPr>
              <a:t>&lt;&lt;&lt; </a:t>
            </a:r>
            <a:r>
              <a:rPr lang="en-IN" dirty="0" err="1">
                <a:solidFill>
                  <a:schemeClr val="bg1"/>
                </a:solidFill>
              </a:rPr>
              <a:t>dimGrid</a:t>
            </a:r>
            <a:r>
              <a:rPr lang="en-IN" dirty="0">
                <a:solidFill>
                  <a:schemeClr val="bg1"/>
                </a:solidFill>
              </a:rPr>
              <a:t>, </a:t>
            </a:r>
            <a:r>
              <a:rPr lang="en-IN" dirty="0" err="1">
                <a:solidFill>
                  <a:schemeClr val="bg1"/>
                </a:solidFill>
              </a:rPr>
              <a:t>dimBlock</a:t>
            </a:r>
            <a:r>
              <a:rPr lang="en-IN" dirty="0">
                <a:solidFill>
                  <a:schemeClr val="bg1"/>
                </a:solidFill>
              </a:rPr>
              <a:t> </a:t>
            </a:r>
            <a:r>
              <a:rPr lang="en-IN" dirty="0">
                <a:solidFill>
                  <a:srgbClr val="FFFF00"/>
                </a:solidFill>
              </a:rPr>
              <a:t>&gt;&gt;&gt; (</a:t>
            </a:r>
            <a:r>
              <a:rPr lang="en-IN" dirty="0" err="1">
                <a:solidFill>
                  <a:srgbClr val="FFFF00"/>
                </a:solidFill>
              </a:rPr>
              <a:t>d_Pin</a:t>
            </a:r>
            <a:r>
              <a:rPr lang="en-IN" dirty="0">
                <a:solidFill>
                  <a:srgbClr val="FFFF00"/>
                </a:solidFill>
              </a:rPr>
              <a:t>, </a:t>
            </a:r>
            <a:r>
              <a:rPr lang="en-IN" dirty="0" err="1">
                <a:solidFill>
                  <a:srgbClr val="FFFF00"/>
                </a:solidFill>
              </a:rPr>
              <a:t>d_Pout</a:t>
            </a:r>
            <a:r>
              <a:rPr lang="en-IN" dirty="0">
                <a:solidFill>
                  <a:srgbClr val="FFFF00"/>
                </a:solidFill>
              </a:rPr>
              <a:t>, n, m);</a:t>
            </a:r>
            <a:r>
              <a:rPr lang="en-IN" dirty="0">
                <a:solidFill>
                  <a:srgbClr val="00B0F0"/>
                </a:solidFill>
              </a:rPr>
              <a:t> </a:t>
            </a:r>
          </a:p>
        </p:txBody>
      </p:sp>
    </p:spTree>
    <p:extLst>
      <p:ext uri="{BB962C8B-B14F-4D97-AF65-F5344CB8AC3E}">
        <p14:creationId xmlns:p14="http://schemas.microsoft.com/office/powerpoint/2010/main" val="122947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the </a:t>
            </a:r>
            <a:r>
              <a:rPr lang="en-US" sz="3600" b="1" strike="noStrike" spc="-1" dirty="0" err="1">
                <a:solidFill>
                  <a:srgbClr val="FFFF00"/>
                </a:solidFill>
                <a:highlight>
                  <a:srgbClr val="0000FF"/>
                </a:highlight>
                <a:latin typeface="Calibri Light"/>
              </a:rPr>
              <a:t>pictureKernel</a:t>
            </a:r>
            <a:r>
              <a:rPr lang="en-US" sz="3600" b="1" strike="noStrike" spc="-1" dirty="0">
                <a:solidFill>
                  <a:srgbClr val="FFFF00"/>
                </a:solidFill>
                <a:highlight>
                  <a:srgbClr val="0000FF"/>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8816"/>
            <a:ext cx="11901268" cy="5926452"/>
          </a:xfrm>
          <a:prstGeom prst="rect">
            <a:avLst/>
          </a:prstGeom>
          <a:noFill/>
          <a:ln>
            <a:noFill/>
          </a:ln>
        </p:spPr>
        <p:txBody>
          <a:bodyPr>
            <a:normAutofit fontScale="92500" lnSpcReduction="10000"/>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During the execution, the execution behaviour of blocks will fill into one of four different cases:</a:t>
            </a:r>
          </a:p>
          <a:p>
            <a:pPr marL="633413" indent="-342900" algn="just">
              <a:buFont typeface="+mj-lt"/>
              <a:buAutoNum type="arabicPeriod"/>
            </a:pPr>
            <a:r>
              <a:rPr lang="en-IN" dirty="0"/>
              <a:t>The </a:t>
            </a:r>
            <a:r>
              <a:rPr lang="en-IN" b="1" dirty="0"/>
              <a:t>first area</a:t>
            </a:r>
            <a:r>
              <a:rPr lang="en-IN" dirty="0"/>
              <a:t>, marked as </a:t>
            </a:r>
            <a:r>
              <a:rPr lang="en-IN" i="1" dirty="0"/>
              <a:t>1</a:t>
            </a:r>
            <a:r>
              <a:rPr lang="en-IN" dirty="0"/>
              <a:t> consists of the threads that belong to the </a:t>
            </a:r>
            <a:r>
              <a:rPr lang="en-IN" i="1" dirty="0"/>
              <a:t>12</a:t>
            </a:r>
            <a:r>
              <a:rPr lang="en-IN" dirty="0"/>
              <a:t> blocks covering the majority of pixels in the picture. Both Col and Row values of these threads are within range (76).</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second area</a:t>
            </a:r>
            <a:r>
              <a:rPr lang="en-IN" dirty="0"/>
              <a:t>, marked as </a:t>
            </a:r>
            <a:r>
              <a:rPr lang="en-IN" i="1" dirty="0"/>
              <a:t>2</a:t>
            </a:r>
            <a:r>
              <a:rPr lang="en-IN" dirty="0"/>
              <a:t> contains the threads that belong to the </a:t>
            </a:r>
            <a:r>
              <a:rPr lang="en-IN" i="1" dirty="0"/>
              <a:t>3</a:t>
            </a:r>
            <a:r>
              <a:rPr lang="en-IN" dirty="0"/>
              <a:t> blocks covering the upper-right pixels of the picture. Although the Row values of these threads are always within range, the Col values of some of them exceed the n value.</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third area</a:t>
            </a:r>
            <a:r>
              <a:rPr lang="en-IN" dirty="0"/>
              <a:t>, marked as </a:t>
            </a:r>
            <a:r>
              <a:rPr lang="en-IN" i="1" dirty="0"/>
              <a:t>3</a:t>
            </a:r>
            <a:r>
              <a:rPr lang="en-IN" dirty="0"/>
              <a:t> contains the threads that belong to the </a:t>
            </a:r>
            <a:r>
              <a:rPr lang="en-IN" i="1" dirty="0"/>
              <a:t>4</a:t>
            </a:r>
            <a:r>
              <a:rPr lang="en-IN" dirty="0"/>
              <a:t> blocks covering the lower-left pixels of the picture. Although the Col values of these threads are always within range, the Row values of some of them exceed the m value (62).</a:t>
            </a:r>
          </a:p>
          <a:p>
            <a:pPr marL="633413" indent="-342900" algn="just">
              <a:buFont typeface="+mj-lt"/>
              <a:buAutoNum type="arabicPeriod"/>
            </a:pPr>
            <a:endParaRPr lang="en-IN" dirty="0"/>
          </a:p>
          <a:p>
            <a:pPr marL="633413" indent="-342900" algn="just">
              <a:buFont typeface="+mj-lt"/>
              <a:buAutoNum type="arabicPeriod"/>
            </a:pPr>
            <a:r>
              <a:rPr lang="en-IN" dirty="0"/>
              <a:t>The </a:t>
            </a:r>
            <a:r>
              <a:rPr lang="en-IN" b="1" dirty="0"/>
              <a:t>forth area</a:t>
            </a:r>
            <a:r>
              <a:rPr lang="en-IN" dirty="0"/>
              <a:t>, marked as </a:t>
            </a:r>
            <a:r>
              <a:rPr lang="en-IN" i="1" dirty="0"/>
              <a:t>4</a:t>
            </a:r>
            <a:r>
              <a:rPr lang="en-IN" dirty="0"/>
              <a:t> contains the threads that belong to </a:t>
            </a:r>
            <a:r>
              <a:rPr lang="en-IN" i="1" dirty="0"/>
              <a:t>1</a:t>
            </a:r>
            <a:r>
              <a:rPr lang="en-IN" dirty="0"/>
              <a:t> block covering the lower-right pixels of the picture. Both Col and Row values exceed the </a:t>
            </a:r>
            <a:r>
              <a:rPr lang="en-IN" i="1" dirty="0"/>
              <a:t>n</a:t>
            </a:r>
            <a:r>
              <a:rPr lang="en-IN" dirty="0"/>
              <a:t> and </a:t>
            </a:r>
            <a:r>
              <a:rPr lang="en-IN" i="1" dirty="0"/>
              <a:t>m</a:t>
            </a:r>
            <a:r>
              <a:rPr lang="en-IN" dirty="0"/>
              <a:t> values.</a:t>
            </a:r>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633413" indent="-342900" algn="just">
              <a:buFont typeface="+mj-lt"/>
              <a:buAutoNum type="arabicPeriod"/>
            </a:pPr>
            <a:endParaRPr lang="en-IN" dirty="0"/>
          </a:p>
          <a:p>
            <a:pPr marL="285750" indent="-285750" algn="just">
              <a:buFont typeface="Arial" panose="020B0604020202020204" pitchFamily="34" charset="0"/>
              <a:buChar char="•"/>
            </a:pPr>
            <a:endParaRPr lang="en-IN" sz="1600" dirty="0"/>
          </a:p>
          <a:p>
            <a:pPr algn="just"/>
            <a:endParaRPr lang="en-IN" sz="1600"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15</a:t>
            </a:fld>
            <a:endParaRPr lang="en-IN" sz="1200" b="0" strike="noStrike" spc="-1">
              <a:latin typeface="Times New Roman"/>
            </a:endParaRPr>
          </a:p>
        </p:txBody>
      </p:sp>
      <p:sp>
        <p:nvSpPr>
          <p:cNvPr id="2" name="TextBox 1">
            <a:extLst>
              <a:ext uri="{FF2B5EF4-FFF2-40B4-BE49-F238E27FC236}">
                <a16:creationId xmlns:a16="http://schemas.microsoft.com/office/drawing/2014/main" id="{C6C75ACE-6D10-42AB-9E14-6B9980B7A13C}"/>
              </a:ext>
            </a:extLst>
          </p:cNvPr>
          <p:cNvSpPr txBox="1"/>
          <p:nvPr/>
        </p:nvSpPr>
        <p:spPr>
          <a:xfrm>
            <a:off x="5312274" y="624150"/>
            <a:ext cx="2600379" cy="369332"/>
          </a:xfrm>
          <a:prstGeom prst="rect">
            <a:avLst/>
          </a:prstGeom>
          <a:noFill/>
        </p:spPr>
        <p:txBody>
          <a:bodyPr wrap="square" rtlCol="0">
            <a:spAutoFit/>
          </a:bodyPr>
          <a:lstStyle/>
          <a:p>
            <a:r>
              <a:rPr lang="en-IN" b="1" dirty="0">
                <a:sym typeface="Wingdings" panose="05000000000000000000" pitchFamily="2" charset="2"/>
              </a:rPr>
              <a:t> n = 80</a:t>
            </a:r>
            <a:endParaRPr lang="en-IN" b="1" dirty="0"/>
          </a:p>
        </p:txBody>
      </p:sp>
      <p:sp>
        <p:nvSpPr>
          <p:cNvPr id="10" name="TextBox 9">
            <a:extLst>
              <a:ext uri="{FF2B5EF4-FFF2-40B4-BE49-F238E27FC236}">
                <a16:creationId xmlns:a16="http://schemas.microsoft.com/office/drawing/2014/main" id="{A0CF4DFB-CF76-4D9C-BC24-C45D4815BD7D}"/>
              </a:ext>
            </a:extLst>
          </p:cNvPr>
          <p:cNvSpPr txBox="1"/>
          <p:nvPr/>
        </p:nvSpPr>
        <p:spPr>
          <a:xfrm rot="16200000">
            <a:off x="6380855" y="1285197"/>
            <a:ext cx="2694262" cy="369332"/>
          </a:xfrm>
          <a:prstGeom prst="rect">
            <a:avLst/>
          </a:prstGeom>
          <a:noFill/>
        </p:spPr>
        <p:txBody>
          <a:bodyPr wrap="square" rtlCol="0">
            <a:spAutoFit/>
          </a:bodyPr>
          <a:lstStyle/>
          <a:p>
            <a:r>
              <a:rPr lang="en-IN" b="1" dirty="0">
                <a:sym typeface="Wingdings" panose="05000000000000000000" pitchFamily="2" charset="2"/>
              </a:rPr>
              <a:t> m = 64</a:t>
            </a:r>
            <a:endParaRPr lang="en-IN" b="1" dirty="0"/>
          </a:p>
        </p:txBody>
      </p:sp>
      <p:pic>
        <p:nvPicPr>
          <p:cNvPr id="4" name="Picture 3">
            <a:extLst>
              <a:ext uri="{FF2B5EF4-FFF2-40B4-BE49-F238E27FC236}">
                <a16:creationId xmlns:a16="http://schemas.microsoft.com/office/drawing/2014/main" id="{10A342B8-FB88-40C9-87F3-D179A488170E}"/>
              </a:ext>
            </a:extLst>
          </p:cNvPr>
          <p:cNvPicPr>
            <a:picLocks noChangeAspect="1"/>
          </p:cNvPicPr>
          <p:nvPr/>
        </p:nvPicPr>
        <p:blipFill>
          <a:blip r:embed="rId2"/>
          <a:stretch>
            <a:fillRect/>
          </a:stretch>
        </p:blipFill>
        <p:spPr>
          <a:xfrm>
            <a:off x="3580920" y="929628"/>
            <a:ext cx="3962400" cy="2476500"/>
          </a:xfrm>
          <a:prstGeom prst="rect">
            <a:avLst/>
          </a:prstGeom>
        </p:spPr>
      </p:pic>
    </p:spTree>
    <p:extLst>
      <p:ext uri="{BB962C8B-B14F-4D97-AF65-F5344CB8AC3E}">
        <p14:creationId xmlns:p14="http://schemas.microsoft.com/office/powerpoint/2010/main" val="3670302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202711"/>
            <a:ext cx="11901268" cy="5926452"/>
          </a:xfrm>
          <a:prstGeom prst="rect">
            <a:avLst/>
          </a:prstGeom>
          <a:noFill/>
          <a:ln>
            <a:noFill/>
          </a:ln>
        </p:spPr>
        <p:txBody>
          <a:bodyPr>
            <a:normAutofit/>
          </a:bodyPr>
          <a:lstStyle/>
          <a:p>
            <a:pPr marL="633413" indent="-285750" algn="just">
              <a:buFont typeface="Arial" panose="020B0604020202020204" pitchFamily="34" charset="0"/>
              <a:buChar char="•"/>
            </a:pPr>
            <a:r>
              <a:rPr lang="en-IN" dirty="0"/>
              <a:t>We can map every valid data element in a 2D array to a unique thread using </a:t>
            </a:r>
            <a:r>
              <a:rPr lang="en-IN" dirty="0" err="1"/>
              <a:t>threadIdx</a:t>
            </a:r>
            <a:r>
              <a:rPr lang="en-IN" dirty="0"/>
              <a:t>, </a:t>
            </a:r>
            <a:r>
              <a:rPr lang="en-IN" dirty="0" err="1"/>
              <a:t>blockIdx</a:t>
            </a:r>
            <a:r>
              <a:rPr lang="en-IN" dirty="0"/>
              <a:t>, </a:t>
            </a:r>
            <a:r>
              <a:rPr lang="en-IN" dirty="0" err="1"/>
              <a:t>blockDim</a:t>
            </a:r>
            <a:r>
              <a:rPr lang="en-IN" dirty="0"/>
              <a:t>, and </a:t>
            </a:r>
            <a:r>
              <a:rPr lang="en-IN" dirty="0" err="1"/>
              <a:t>gridDim</a:t>
            </a:r>
            <a:r>
              <a:rPr lang="en-IN" dirty="0"/>
              <a:t> variables:</a:t>
            </a:r>
          </a:p>
          <a:p>
            <a:pPr algn="just"/>
            <a:r>
              <a:rPr lang="en-IN" dirty="0"/>
              <a:t>	</a:t>
            </a:r>
            <a:r>
              <a:rPr lang="en-IN" dirty="0">
                <a:solidFill>
                  <a:schemeClr val="accent1"/>
                </a:solidFill>
              </a:rPr>
              <a:t>// Calculate the row # </a:t>
            </a:r>
          </a:p>
          <a:p>
            <a:pPr algn="just"/>
            <a:r>
              <a:rPr lang="en-IN" dirty="0"/>
              <a:t>	</a:t>
            </a:r>
            <a:r>
              <a:rPr lang="en-IN" b="1" dirty="0"/>
              <a:t>int Row = </a:t>
            </a:r>
            <a:r>
              <a:rPr lang="en-IN" b="1" dirty="0" err="1"/>
              <a:t>blockIdx.y</a:t>
            </a:r>
            <a:r>
              <a:rPr lang="en-IN" b="1" dirty="0"/>
              <a:t>*</a:t>
            </a:r>
            <a:r>
              <a:rPr lang="en-IN" b="1" dirty="0" err="1"/>
              <a:t>blockDim.y</a:t>
            </a:r>
            <a:r>
              <a:rPr lang="en-IN" b="1" dirty="0"/>
              <a:t> + </a:t>
            </a:r>
            <a:r>
              <a:rPr lang="en-IN" b="1" dirty="0" err="1"/>
              <a:t>threadIdx.y</a:t>
            </a:r>
            <a:r>
              <a:rPr lang="en-IN" b="1" dirty="0"/>
              <a:t>; </a:t>
            </a:r>
          </a:p>
          <a:p>
            <a:pPr algn="just"/>
            <a:r>
              <a:rPr lang="en-IN" dirty="0"/>
              <a:t>	</a:t>
            </a:r>
            <a:r>
              <a:rPr lang="en-IN" dirty="0">
                <a:solidFill>
                  <a:schemeClr val="accent1"/>
                </a:solidFill>
              </a:rPr>
              <a:t>// Calculate the column #</a:t>
            </a:r>
            <a:endParaRPr lang="en-IN" dirty="0"/>
          </a:p>
          <a:p>
            <a:pPr algn="just"/>
            <a:r>
              <a:rPr lang="en-IN" dirty="0"/>
              <a:t>	</a:t>
            </a:r>
            <a:r>
              <a:rPr lang="en-IN" b="1" dirty="0"/>
              <a:t>int Col = </a:t>
            </a:r>
            <a:r>
              <a:rPr lang="en-IN" b="1" dirty="0" err="1"/>
              <a:t>blockIdx.x</a:t>
            </a:r>
            <a:r>
              <a:rPr lang="en-IN" b="1" dirty="0"/>
              <a:t>*</a:t>
            </a:r>
            <a:r>
              <a:rPr lang="en-IN" b="1" dirty="0" err="1"/>
              <a:t>blockDim.x</a:t>
            </a:r>
            <a:r>
              <a:rPr lang="en-IN" b="1" dirty="0"/>
              <a:t> + </a:t>
            </a:r>
            <a:r>
              <a:rPr lang="en-IN" b="1" dirty="0" err="1"/>
              <a:t>threadIdx.x</a:t>
            </a:r>
            <a:r>
              <a:rPr lang="en-IN" b="1" dirty="0"/>
              <a:t>; </a:t>
            </a:r>
          </a:p>
          <a:p>
            <a:pPr algn="just"/>
            <a:endParaRPr lang="en-IN" b="1" dirty="0"/>
          </a:p>
          <a:p>
            <a:pPr marL="347663" algn="just"/>
            <a:endParaRPr lang="en-IN" dirty="0"/>
          </a:p>
          <a:p>
            <a:pPr marL="285750" indent="-285750" algn="just">
              <a:buFont typeface="Arial" panose="020B0604020202020204" pitchFamily="34" charset="0"/>
              <a:buChar char="•"/>
            </a:pPr>
            <a:r>
              <a:rPr lang="en-IN" dirty="0"/>
              <a:t>Matrix-Matrix multiplication between an </a:t>
            </a:r>
            <a:r>
              <a:rPr lang="en-IN" b="1" dirty="0">
                <a:solidFill>
                  <a:srgbClr val="002060"/>
                </a:solidFill>
              </a:rPr>
              <a:t>I x J </a:t>
            </a:r>
            <a:r>
              <a:rPr lang="en-IN" dirty="0"/>
              <a:t>matrix </a:t>
            </a:r>
            <a:r>
              <a:rPr lang="en-IN" b="1" dirty="0" err="1">
                <a:solidFill>
                  <a:srgbClr val="C00000"/>
                </a:solidFill>
              </a:rPr>
              <a:t>d_M</a:t>
            </a:r>
            <a:r>
              <a:rPr lang="en-IN" dirty="0">
                <a:solidFill>
                  <a:srgbClr val="C00000"/>
                </a:solidFill>
              </a:rPr>
              <a:t> </a:t>
            </a:r>
            <a:r>
              <a:rPr lang="en-IN" dirty="0"/>
              <a:t>and a </a:t>
            </a:r>
            <a:r>
              <a:rPr lang="en-IN" b="1" dirty="0">
                <a:solidFill>
                  <a:srgbClr val="002060"/>
                </a:solidFill>
              </a:rPr>
              <a:t>J x K </a:t>
            </a:r>
            <a:r>
              <a:rPr lang="en-IN" dirty="0"/>
              <a:t>matrix </a:t>
            </a:r>
            <a:r>
              <a:rPr lang="en-IN" b="1" dirty="0" err="1">
                <a:solidFill>
                  <a:srgbClr val="C00000"/>
                </a:solidFill>
              </a:rPr>
              <a:t>d_N</a:t>
            </a:r>
            <a:r>
              <a:rPr lang="en-IN" dirty="0"/>
              <a:t> produces an </a:t>
            </a:r>
            <a:r>
              <a:rPr lang="en-IN" b="1" dirty="0">
                <a:solidFill>
                  <a:srgbClr val="002060"/>
                </a:solidFill>
              </a:rPr>
              <a:t>I x K </a:t>
            </a:r>
            <a:r>
              <a:rPr lang="en-IN" dirty="0"/>
              <a:t>matrix </a:t>
            </a:r>
            <a:r>
              <a:rPr lang="en-IN" b="1" dirty="0" err="1">
                <a:solidFill>
                  <a:srgbClr val="C00000"/>
                </a:solidFill>
              </a:rPr>
              <a:t>d_P</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16</a:t>
            </a:fld>
            <a:endParaRPr lang="en-IN" sz="1200" b="0" strike="noStrike" spc="-1">
              <a:latin typeface="Times New Roman"/>
            </a:endParaRPr>
          </a:p>
        </p:txBody>
      </p:sp>
    </p:spTree>
    <p:extLst>
      <p:ext uri="{BB962C8B-B14F-4D97-AF65-F5344CB8AC3E}">
        <p14:creationId xmlns:p14="http://schemas.microsoft.com/office/powerpoint/2010/main" val="2516327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 More Complex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lnSpcReduction="10000"/>
          </a:bodyPr>
          <a:lstStyle/>
          <a:p>
            <a:pPr marL="285750" indent="-285750" algn="just">
              <a:buFont typeface="Arial" panose="020B0604020202020204" pitchFamily="34" charset="0"/>
              <a:buChar char="•"/>
            </a:pPr>
            <a:r>
              <a:rPr lang="en-IN" dirty="0"/>
              <a:t>When performing a matrix-matrix multiplication, </a:t>
            </a:r>
            <a:r>
              <a:rPr lang="en-IN" b="1" i="1" dirty="0"/>
              <a:t>each element of the product matrix </a:t>
            </a:r>
            <a:r>
              <a:rPr lang="en-IN" b="1" i="1" dirty="0" err="1"/>
              <a:t>d_P</a:t>
            </a:r>
            <a:r>
              <a:rPr lang="en-IN" b="1" i="1" dirty="0"/>
              <a:t> is an inner product of a row of </a:t>
            </a:r>
            <a:r>
              <a:rPr lang="en-IN" b="1" i="1" dirty="0" err="1"/>
              <a:t>d_M</a:t>
            </a:r>
            <a:r>
              <a:rPr lang="en-IN" b="1" i="1" dirty="0"/>
              <a:t> and a column of </a:t>
            </a:r>
            <a:r>
              <a:rPr lang="en-IN" b="1" i="1" dirty="0" err="1"/>
              <a:t>d_N</a:t>
            </a:r>
            <a:r>
              <a:rPr lang="en-IN" dirty="0"/>
              <a:t>. The inner product between two vectors is the sum of products of corresponding elements. That is, </a:t>
            </a:r>
            <a:r>
              <a:rPr lang="en-IN" b="1" dirty="0" err="1">
                <a:solidFill>
                  <a:srgbClr val="7030A0"/>
                </a:solidFill>
              </a:rPr>
              <a:t>d_P</a:t>
            </a:r>
            <a:r>
              <a:rPr lang="en-IN" b="1" dirty="0">
                <a:solidFill>
                  <a:srgbClr val="7030A0"/>
                </a:solidFill>
              </a:rPr>
              <a:t> </a:t>
            </a:r>
            <a:r>
              <a:rPr lang="en-IN" b="1" baseline="-25000" dirty="0" err="1">
                <a:solidFill>
                  <a:srgbClr val="7030A0"/>
                </a:solidFill>
              </a:rPr>
              <a:t>Row,Col</a:t>
            </a:r>
            <a:r>
              <a:rPr lang="en-IN" b="1" baseline="-25000" dirty="0">
                <a:solidFill>
                  <a:srgbClr val="7030A0"/>
                </a:solidFill>
              </a:rPr>
              <a:t> </a:t>
            </a:r>
            <a:r>
              <a:rPr lang="en-IN" b="1" dirty="0">
                <a:solidFill>
                  <a:srgbClr val="7030A0"/>
                </a:solidFill>
              </a:rPr>
              <a:t>=</a:t>
            </a:r>
            <a:r>
              <a:rPr lang="el-GR" b="1" dirty="0">
                <a:solidFill>
                  <a:srgbClr val="7030A0"/>
                </a:solidFill>
              </a:rPr>
              <a:t>Σ</a:t>
            </a:r>
            <a:r>
              <a:rPr lang="en-IN" b="1" dirty="0" err="1">
                <a:solidFill>
                  <a:srgbClr val="7030A0"/>
                </a:solidFill>
              </a:rPr>
              <a:t>d_M</a:t>
            </a:r>
            <a:r>
              <a:rPr lang="en-IN" b="1" baseline="-25000" dirty="0" err="1">
                <a:solidFill>
                  <a:srgbClr val="7030A0"/>
                </a:solidFill>
              </a:rPr>
              <a:t>Row,k</a:t>
            </a:r>
            <a:r>
              <a:rPr lang="en-IN" b="1" dirty="0">
                <a:solidFill>
                  <a:srgbClr val="7030A0"/>
                </a:solidFill>
              </a:rPr>
              <a:t> * </a:t>
            </a:r>
            <a:r>
              <a:rPr lang="en-IN" b="1" dirty="0" err="1">
                <a:solidFill>
                  <a:srgbClr val="7030A0"/>
                </a:solidFill>
              </a:rPr>
              <a:t>d_N</a:t>
            </a:r>
            <a:r>
              <a:rPr lang="en-IN" b="1" baseline="-25000" dirty="0" err="1">
                <a:solidFill>
                  <a:srgbClr val="7030A0"/>
                </a:solidFill>
              </a:rPr>
              <a:t>k,Col</a:t>
            </a:r>
            <a:r>
              <a:rPr lang="en-IN" b="1" dirty="0">
                <a:solidFill>
                  <a:srgbClr val="7030A0"/>
                </a:solidFill>
              </a:rPr>
              <a:t>, for k = 0, 1, ... Width-1</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design a kernel where </a:t>
            </a:r>
            <a:r>
              <a:rPr lang="en-IN" b="1" dirty="0"/>
              <a:t>each thread is responsible for calculating one </a:t>
            </a:r>
            <a:r>
              <a:rPr lang="en-IN" b="1" dirty="0" err="1"/>
              <a:t>d_P</a:t>
            </a:r>
            <a:r>
              <a:rPr lang="en-IN" b="1" dirty="0"/>
              <a:t> element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err="1"/>
              <a:t>d_P</a:t>
            </a:r>
            <a:r>
              <a:rPr lang="en-IN" dirty="0"/>
              <a:t> element calculated by a thread is in </a:t>
            </a:r>
            <a:r>
              <a:rPr lang="en-IN" b="1" dirty="0"/>
              <a:t>row</a:t>
            </a:r>
            <a:r>
              <a:rPr lang="en-IN" dirty="0"/>
              <a:t> </a:t>
            </a:r>
            <a:r>
              <a:rPr lang="en-IN" b="1" dirty="0" err="1">
                <a:solidFill>
                  <a:srgbClr val="C00000"/>
                </a:solidFill>
              </a:rPr>
              <a:t>blockIdx.y</a:t>
            </a:r>
            <a:r>
              <a:rPr lang="en-IN" b="1" dirty="0">
                <a:solidFill>
                  <a:srgbClr val="C00000"/>
                </a:solidFill>
              </a:rPr>
              <a:t> * </a:t>
            </a:r>
            <a:r>
              <a:rPr lang="en-IN" b="1" dirty="0" err="1">
                <a:solidFill>
                  <a:srgbClr val="C00000"/>
                </a:solidFill>
              </a:rPr>
              <a:t>blockDim.y</a:t>
            </a:r>
            <a:r>
              <a:rPr lang="en-IN" b="1" dirty="0">
                <a:solidFill>
                  <a:srgbClr val="C00000"/>
                </a:solidFill>
              </a:rPr>
              <a:t> + </a:t>
            </a:r>
            <a:r>
              <a:rPr lang="en-IN" b="1" dirty="0" err="1">
                <a:solidFill>
                  <a:srgbClr val="C00000"/>
                </a:solidFill>
              </a:rPr>
              <a:t>threadIdx.y</a:t>
            </a:r>
            <a:r>
              <a:rPr lang="en-IN" b="1" dirty="0">
                <a:solidFill>
                  <a:srgbClr val="C00000"/>
                </a:solidFill>
              </a:rPr>
              <a:t> </a:t>
            </a:r>
            <a:r>
              <a:rPr lang="en-IN" dirty="0"/>
              <a:t>and in </a:t>
            </a:r>
            <a:r>
              <a:rPr lang="en-IN" b="1" dirty="0"/>
              <a:t>column</a:t>
            </a:r>
            <a:r>
              <a:rPr lang="en-IN" dirty="0"/>
              <a:t> </a:t>
            </a:r>
            <a:r>
              <a:rPr lang="en-IN" b="1" dirty="0" err="1">
                <a:solidFill>
                  <a:srgbClr val="C00000"/>
                </a:solidFill>
              </a:rPr>
              <a:t>blockIdx.x</a:t>
            </a:r>
            <a:r>
              <a:rPr lang="en-IN" b="1" dirty="0">
                <a:solidFill>
                  <a:srgbClr val="C00000"/>
                </a:solidFill>
              </a:rPr>
              <a:t> * </a:t>
            </a:r>
            <a:r>
              <a:rPr lang="en-IN" b="1" dirty="0" err="1">
                <a:solidFill>
                  <a:srgbClr val="C00000"/>
                </a:solidFill>
              </a:rPr>
              <a:t>blockDim.x</a:t>
            </a:r>
            <a:r>
              <a:rPr lang="en-IN" b="1" dirty="0">
                <a:solidFill>
                  <a:srgbClr val="C00000"/>
                </a:solidFill>
              </a:rPr>
              <a:t> + </a:t>
            </a:r>
            <a:r>
              <a:rPr lang="en-IN" b="1" dirty="0" err="1">
                <a:solidFill>
                  <a:srgbClr val="C00000"/>
                </a:solidFill>
              </a:rPr>
              <a:t>threadIdx.x</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17</a:t>
            </a:fld>
            <a:endParaRPr lang="en-IN" sz="1200" b="0" strike="noStrike" spc="-1">
              <a:latin typeface="Times New Roman"/>
            </a:endParaRPr>
          </a:p>
        </p:txBody>
      </p:sp>
      <p:pic>
        <p:nvPicPr>
          <p:cNvPr id="3" name="Picture 2">
            <a:extLst>
              <a:ext uri="{FF2B5EF4-FFF2-40B4-BE49-F238E27FC236}">
                <a16:creationId xmlns:a16="http://schemas.microsoft.com/office/drawing/2014/main" id="{31A1E68C-ADD7-4A64-BC21-5C45BEA4822A}"/>
              </a:ext>
            </a:extLst>
          </p:cNvPr>
          <p:cNvPicPr>
            <a:picLocks noChangeAspect="1"/>
          </p:cNvPicPr>
          <p:nvPr/>
        </p:nvPicPr>
        <p:blipFill>
          <a:blip r:embed="rId2"/>
          <a:stretch>
            <a:fillRect/>
          </a:stretch>
        </p:blipFill>
        <p:spPr>
          <a:xfrm>
            <a:off x="3179298" y="1590453"/>
            <a:ext cx="5190979" cy="3980353"/>
          </a:xfrm>
          <a:prstGeom prst="rect">
            <a:avLst/>
          </a:prstGeom>
        </p:spPr>
      </p:pic>
    </p:spTree>
    <p:extLst>
      <p:ext uri="{BB962C8B-B14F-4D97-AF65-F5344CB8AC3E}">
        <p14:creationId xmlns:p14="http://schemas.microsoft.com/office/powerpoint/2010/main" val="3905176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0" y="-3621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Matrix-Matrix Multiplication– </a:t>
            </a:r>
            <a:r>
              <a:rPr lang="en-US" sz="3600" b="1" strike="noStrike" spc="-1" dirty="0">
                <a:solidFill>
                  <a:srgbClr val="FFFF00"/>
                </a:solidFill>
                <a:highlight>
                  <a:srgbClr val="0000FF"/>
                </a:highlight>
                <a:latin typeface="Calibri Light"/>
              </a:rPr>
              <a:t>Kernel for thread-to-data mapping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6124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the following kernel, we assume </a:t>
            </a:r>
            <a:r>
              <a:rPr lang="en-IN" b="1" dirty="0"/>
              <a:t>square matrices </a:t>
            </a:r>
            <a:r>
              <a:rPr lang="en-IN" dirty="0"/>
              <a:t>having dimension </a:t>
            </a:r>
            <a:r>
              <a:rPr lang="en-IN" b="1" dirty="0"/>
              <a:t>Width*Width</a:t>
            </a:r>
            <a:r>
              <a:rPr lang="en-IN" sz="1800" dirty="0"/>
              <a:t>. </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dirty="0"/>
              <a:t>Throughout the source code, instead of using a numerical value 16 for the block-width, the programmer can use the name BLOCK_WIDTH by defining it. It helps in </a:t>
            </a:r>
            <a:r>
              <a:rPr lang="en-IN" i="1" dirty="0"/>
              <a:t>autotuning</a:t>
            </a:r>
            <a:r>
              <a:rPr lang="en-IN" dirty="0"/>
              <a:t>. </a:t>
            </a:r>
          </a:p>
          <a:p>
            <a:pPr algn="just"/>
            <a:r>
              <a:rPr lang="en-IN" dirty="0"/>
              <a:t>					</a:t>
            </a: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18</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1" y="2196885"/>
            <a:ext cx="7230793" cy="4031873"/>
          </a:xfrm>
          <a:prstGeom prst="rect">
            <a:avLst/>
          </a:prstGeom>
          <a:solidFill>
            <a:schemeClr val="tx1"/>
          </a:solidFill>
        </p:spPr>
        <p:txBody>
          <a:bodyPr wrap="square" rtlCol="0">
            <a:spAutoFit/>
          </a:bodyPr>
          <a:lstStyle/>
          <a:p>
            <a:pPr algn="just"/>
            <a:r>
              <a:rPr lang="en-IN" sz="1600" dirty="0">
                <a:solidFill>
                  <a:srgbClr val="FFFF00"/>
                </a:solidFill>
              </a:rPr>
              <a:t>__global__ void </a:t>
            </a:r>
            <a:r>
              <a:rPr lang="en-IN" sz="1600" dirty="0" err="1">
                <a:solidFill>
                  <a:srgbClr val="FFFF00"/>
                </a:solidFill>
              </a:rPr>
              <a:t>MatrixMulKernel</a:t>
            </a:r>
            <a:r>
              <a:rPr lang="en-IN" sz="1600" dirty="0">
                <a:solidFill>
                  <a:srgbClr val="FFFF00"/>
                </a:solidFill>
              </a:rPr>
              <a:t>(float* </a:t>
            </a:r>
            <a:r>
              <a:rPr lang="en-IN" sz="1600" dirty="0" err="1">
                <a:solidFill>
                  <a:srgbClr val="FFFF00"/>
                </a:solidFill>
              </a:rPr>
              <a:t>d_M</a:t>
            </a:r>
            <a:r>
              <a:rPr lang="en-IN" sz="1600" dirty="0">
                <a:solidFill>
                  <a:srgbClr val="FFFF00"/>
                </a:solidFill>
              </a:rPr>
              <a:t>, float* </a:t>
            </a:r>
            <a:r>
              <a:rPr lang="en-IN" sz="1600" dirty="0" err="1">
                <a:solidFill>
                  <a:srgbClr val="FFFF00"/>
                </a:solidFill>
              </a:rPr>
              <a:t>d_N</a:t>
            </a:r>
            <a:r>
              <a:rPr lang="en-IN" sz="1600" dirty="0">
                <a:solidFill>
                  <a:srgbClr val="FFFF00"/>
                </a:solidFill>
              </a:rPr>
              <a:t>, float* </a:t>
            </a:r>
            <a:r>
              <a:rPr lang="en-IN" sz="1600" dirty="0" err="1">
                <a:solidFill>
                  <a:srgbClr val="FFFF00"/>
                </a:solidFill>
              </a:rPr>
              <a:t>d_P</a:t>
            </a:r>
            <a:r>
              <a:rPr lang="en-IN" sz="1600" dirty="0">
                <a:solidFill>
                  <a:srgbClr val="FFFF00"/>
                </a:solidFill>
              </a:rPr>
              <a:t>, int Width)</a:t>
            </a:r>
          </a:p>
          <a:p>
            <a:pPr algn="just"/>
            <a:r>
              <a:rPr lang="en-IN" sz="1600" dirty="0">
                <a:solidFill>
                  <a:srgbClr val="FFFF00"/>
                </a:solidFill>
              </a:rPr>
              <a:t> { </a:t>
            </a:r>
          </a:p>
          <a:p>
            <a:pPr algn="just"/>
            <a:r>
              <a:rPr lang="en-IN" sz="1600" dirty="0">
                <a:solidFill>
                  <a:srgbClr val="FFFF00"/>
                </a:solidFill>
              </a:rPr>
              <a:t>     </a:t>
            </a:r>
            <a:r>
              <a:rPr lang="en-IN" sz="1600" dirty="0">
                <a:solidFill>
                  <a:schemeClr val="accent3"/>
                </a:solidFill>
              </a:rPr>
              <a:t>// Calculate the row index of the </a:t>
            </a:r>
            <a:r>
              <a:rPr lang="en-IN" sz="1600" dirty="0" err="1">
                <a:solidFill>
                  <a:schemeClr val="accent3"/>
                </a:solidFill>
              </a:rPr>
              <a:t>d_Pelement</a:t>
            </a:r>
            <a:r>
              <a:rPr lang="en-IN" sz="1600" dirty="0">
                <a:solidFill>
                  <a:schemeClr val="accent3"/>
                </a:solidFill>
              </a:rPr>
              <a:t> and </a:t>
            </a:r>
            <a:r>
              <a:rPr lang="en-IN" sz="1600" dirty="0" err="1">
                <a:solidFill>
                  <a:schemeClr val="accent3"/>
                </a:solidFill>
              </a:rPr>
              <a:t>d_M</a:t>
            </a:r>
            <a:r>
              <a:rPr lang="en-IN" sz="1600" dirty="0">
                <a:solidFill>
                  <a:schemeClr val="accent3"/>
                </a:solidFill>
              </a:rPr>
              <a:t> </a:t>
            </a:r>
          </a:p>
          <a:p>
            <a:pPr algn="just"/>
            <a:r>
              <a:rPr lang="en-IN" sz="1600" dirty="0">
                <a:solidFill>
                  <a:srgbClr val="FFFF00"/>
                </a:solidFill>
              </a:rPr>
              <a:t>     </a:t>
            </a:r>
            <a:r>
              <a:rPr lang="en-IN" sz="1600" b="1" dirty="0">
                <a:solidFill>
                  <a:schemeClr val="bg1"/>
                </a:solidFill>
              </a:rPr>
              <a:t>int Row = </a:t>
            </a:r>
            <a:r>
              <a:rPr lang="en-IN" sz="1600" b="1" dirty="0" err="1">
                <a:solidFill>
                  <a:schemeClr val="bg1"/>
                </a:solidFill>
              </a:rPr>
              <a:t>blockIdx.y</a:t>
            </a:r>
            <a:r>
              <a:rPr lang="en-IN" sz="1600" b="1" dirty="0">
                <a:solidFill>
                  <a:schemeClr val="bg1"/>
                </a:solidFill>
              </a:rPr>
              <a:t>*</a:t>
            </a:r>
            <a:r>
              <a:rPr lang="en-IN" sz="1600" b="1" dirty="0" err="1">
                <a:solidFill>
                  <a:schemeClr val="bg1"/>
                </a:solidFill>
              </a:rPr>
              <a:t>blockDim.y+threadIdx.y</a:t>
            </a:r>
            <a:r>
              <a:rPr lang="en-IN" sz="1600" b="1" dirty="0">
                <a:solidFill>
                  <a:schemeClr val="bg1"/>
                </a:solidFill>
              </a:rPr>
              <a:t>; </a:t>
            </a:r>
          </a:p>
          <a:p>
            <a:pPr algn="just"/>
            <a:r>
              <a:rPr lang="en-IN" sz="1600" dirty="0">
                <a:solidFill>
                  <a:schemeClr val="accent3"/>
                </a:solidFill>
              </a:rPr>
              <a:t>     // Calculate the column index of </a:t>
            </a:r>
            <a:r>
              <a:rPr lang="en-IN" sz="1600" dirty="0" err="1">
                <a:solidFill>
                  <a:schemeClr val="accent3"/>
                </a:solidFill>
              </a:rPr>
              <a:t>d_P</a:t>
            </a:r>
            <a:r>
              <a:rPr lang="en-IN" sz="1600" dirty="0">
                <a:solidFill>
                  <a:schemeClr val="accent3"/>
                </a:solidFill>
              </a:rPr>
              <a:t> and </a:t>
            </a:r>
            <a:r>
              <a:rPr lang="en-IN" sz="1600" dirty="0" err="1">
                <a:solidFill>
                  <a:schemeClr val="accent3"/>
                </a:solidFill>
              </a:rPr>
              <a:t>d_N</a:t>
            </a:r>
            <a:r>
              <a:rPr lang="en-IN" sz="1600" dirty="0">
                <a:solidFill>
                  <a:schemeClr val="accent3"/>
                </a:solidFill>
              </a:rPr>
              <a:t> </a:t>
            </a:r>
          </a:p>
          <a:p>
            <a:pPr algn="just"/>
            <a:r>
              <a:rPr lang="en-IN" sz="1600" b="1" dirty="0">
                <a:solidFill>
                  <a:schemeClr val="bg1"/>
                </a:solidFill>
              </a:rPr>
              <a:t>     int Col = </a:t>
            </a:r>
            <a:r>
              <a:rPr lang="en-IN" sz="1600" b="1" dirty="0" err="1">
                <a:solidFill>
                  <a:schemeClr val="bg1"/>
                </a:solidFill>
              </a:rPr>
              <a:t>blockIdx.x</a:t>
            </a:r>
            <a:r>
              <a:rPr lang="en-IN" sz="1600" b="1" dirty="0">
                <a:solidFill>
                  <a:schemeClr val="bg1"/>
                </a:solidFill>
              </a:rPr>
              <a:t>*</a:t>
            </a:r>
            <a:r>
              <a:rPr lang="en-IN" sz="1600" b="1" dirty="0" err="1">
                <a:solidFill>
                  <a:schemeClr val="bg1"/>
                </a:solidFill>
              </a:rPr>
              <a:t>blockDim.x+threadIdx.x</a:t>
            </a:r>
            <a:r>
              <a:rPr lang="en-IN" sz="1600" dirty="0">
                <a:solidFill>
                  <a:srgbClr val="FFFF00"/>
                </a:solidFill>
              </a:rPr>
              <a:t>; </a:t>
            </a:r>
          </a:p>
          <a:p>
            <a:pPr algn="just"/>
            <a:r>
              <a:rPr lang="en-IN" sz="1600" dirty="0">
                <a:solidFill>
                  <a:srgbClr val="FFFF00"/>
                </a:solidFill>
              </a:rPr>
              <a:t>     if ((Row &lt; Width) &amp;&amp; (Col &lt; Width)) </a:t>
            </a:r>
          </a:p>
          <a:p>
            <a:pPr algn="just"/>
            <a:r>
              <a:rPr lang="en-IN" sz="1600" dirty="0">
                <a:solidFill>
                  <a:srgbClr val="FFFF00"/>
                </a:solidFill>
              </a:rPr>
              <a:t>    { </a:t>
            </a:r>
          </a:p>
          <a:p>
            <a:pPr algn="just"/>
            <a:r>
              <a:rPr lang="en-IN" sz="1600" dirty="0">
                <a:solidFill>
                  <a:srgbClr val="FFFF00"/>
                </a:solidFill>
              </a:rPr>
              <a:t>        float </a:t>
            </a:r>
            <a:r>
              <a:rPr lang="en-IN" sz="1600" dirty="0" err="1">
                <a:solidFill>
                  <a:srgbClr val="FFFF00"/>
                </a:solidFill>
              </a:rPr>
              <a:t>Pvalue</a:t>
            </a:r>
            <a:r>
              <a:rPr lang="en-IN" sz="1600" dirty="0">
                <a:solidFill>
                  <a:srgbClr val="FFFF00"/>
                </a:solidFill>
              </a:rPr>
              <a:t> = 0; </a:t>
            </a:r>
          </a:p>
          <a:p>
            <a:pPr algn="just"/>
            <a:r>
              <a:rPr lang="en-IN" sz="1600" dirty="0">
                <a:solidFill>
                  <a:srgbClr val="FFFF00"/>
                </a:solidFill>
              </a:rPr>
              <a:t>        </a:t>
            </a:r>
            <a:r>
              <a:rPr lang="en-IN" sz="1600" dirty="0">
                <a:solidFill>
                  <a:schemeClr val="accent3"/>
                </a:solidFill>
              </a:rPr>
              <a:t>// each thread computes one element of the block sub-matrix </a:t>
            </a:r>
          </a:p>
          <a:p>
            <a:pPr algn="just"/>
            <a:r>
              <a:rPr lang="en-IN" sz="1600" dirty="0">
                <a:solidFill>
                  <a:srgbClr val="FFFF00"/>
                </a:solidFill>
              </a:rPr>
              <a:t>	for (int k = 0; k &lt; Width; ++k) </a:t>
            </a:r>
          </a:p>
          <a:p>
            <a:pPr algn="just"/>
            <a:r>
              <a:rPr lang="en-IN" sz="1600" dirty="0">
                <a:solidFill>
                  <a:srgbClr val="FFFF00"/>
                </a:solidFill>
              </a:rPr>
              <a:t>	      </a:t>
            </a:r>
            <a:r>
              <a:rPr lang="en-IN" sz="1600" b="1" dirty="0" err="1">
                <a:solidFill>
                  <a:srgbClr val="00B0F0"/>
                </a:solidFill>
                <a:latin typeface="Bahnschrift" panose="020B0502040204020203" pitchFamily="34" charset="0"/>
              </a:rPr>
              <a:t>Pvalue</a:t>
            </a:r>
            <a:r>
              <a:rPr lang="en-IN" sz="1600" b="1" dirty="0">
                <a:solidFill>
                  <a:srgbClr val="00B0F0"/>
                </a:solidFill>
                <a:latin typeface="Bahnschrift" panose="020B0502040204020203" pitchFamily="34" charset="0"/>
              </a:rPr>
              <a:t> += </a:t>
            </a:r>
            <a:r>
              <a:rPr lang="en-IN" sz="1600" b="1" dirty="0" err="1">
                <a:solidFill>
                  <a:srgbClr val="00B0F0"/>
                </a:solidFill>
                <a:latin typeface="Bahnschrift" panose="020B0502040204020203" pitchFamily="34" charset="0"/>
              </a:rPr>
              <a:t>d_M</a:t>
            </a:r>
            <a:r>
              <a:rPr lang="en-IN" sz="1600" b="1" dirty="0">
                <a:solidFill>
                  <a:srgbClr val="00B0F0"/>
                </a:solidFill>
                <a:latin typeface="Bahnschrift" panose="020B0502040204020203" pitchFamily="34" charset="0"/>
              </a:rPr>
              <a:t>[Row*</a:t>
            </a:r>
            <a:r>
              <a:rPr lang="en-IN" sz="1600" b="1" dirty="0" err="1">
                <a:solidFill>
                  <a:srgbClr val="00B0F0"/>
                </a:solidFill>
                <a:latin typeface="Bahnschrift" panose="020B0502040204020203" pitchFamily="34" charset="0"/>
              </a:rPr>
              <a:t>Width+k</a:t>
            </a:r>
            <a:r>
              <a:rPr lang="en-IN" sz="1600" b="1" dirty="0">
                <a:solidFill>
                  <a:srgbClr val="00B0F0"/>
                </a:solidFill>
                <a:latin typeface="Bahnschrift" panose="020B0502040204020203" pitchFamily="34" charset="0"/>
              </a:rPr>
              <a:t>]*</a:t>
            </a:r>
            <a:r>
              <a:rPr lang="en-IN" sz="1600" b="1" dirty="0" err="1">
                <a:solidFill>
                  <a:srgbClr val="00B0F0"/>
                </a:solidFill>
                <a:latin typeface="Bahnschrift" panose="020B0502040204020203" pitchFamily="34" charset="0"/>
              </a:rPr>
              <a:t>d_N</a:t>
            </a:r>
            <a:r>
              <a:rPr lang="en-IN" sz="1600" b="1" dirty="0">
                <a:solidFill>
                  <a:srgbClr val="00B0F0"/>
                </a:solidFill>
                <a:latin typeface="Bahnschrift" panose="020B0502040204020203" pitchFamily="34" charset="0"/>
              </a:rPr>
              <a:t>[k*</a:t>
            </a:r>
            <a:r>
              <a:rPr lang="en-IN" sz="1600" b="1" dirty="0" err="1">
                <a:solidFill>
                  <a:srgbClr val="00B0F0"/>
                </a:solidFill>
                <a:latin typeface="Bahnschrift" panose="020B0502040204020203" pitchFamily="34" charset="0"/>
              </a:rPr>
              <a:t>Width+Col</a:t>
            </a:r>
            <a:r>
              <a:rPr lang="en-IN" sz="1600" b="1" dirty="0">
                <a:solidFill>
                  <a:srgbClr val="00B0F0"/>
                </a:solidFill>
                <a:latin typeface="Bahnschrift" panose="020B0502040204020203" pitchFamily="34" charset="0"/>
              </a:rPr>
              <a:t>]; </a:t>
            </a:r>
          </a:p>
          <a:p>
            <a:pPr algn="just"/>
            <a:endParaRPr lang="en-IN" sz="1600" b="1" dirty="0">
              <a:solidFill>
                <a:srgbClr val="00B0F0"/>
              </a:solidFill>
            </a:endParaRPr>
          </a:p>
          <a:p>
            <a:pPr algn="just"/>
            <a:r>
              <a:rPr lang="en-IN" sz="1600" dirty="0">
                <a:solidFill>
                  <a:srgbClr val="FFFF00"/>
                </a:solidFill>
              </a:rPr>
              <a:t>	</a:t>
            </a:r>
            <a:r>
              <a:rPr lang="en-IN" sz="1600" b="1" dirty="0" err="1">
                <a:solidFill>
                  <a:schemeClr val="accent2">
                    <a:lumMod val="60000"/>
                    <a:lumOff val="40000"/>
                  </a:schemeClr>
                </a:solidFill>
                <a:latin typeface="Bahnschrift" panose="020B0502040204020203" pitchFamily="34" charset="0"/>
              </a:rPr>
              <a:t>d_P</a:t>
            </a:r>
            <a:r>
              <a:rPr lang="en-IN" sz="1600" b="1" dirty="0">
                <a:solidFill>
                  <a:schemeClr val="accent2">
                    <a:lumMod val="60000"/>
                    <a:lumOff val="40000"/>
                  </a:schemeClr>
                </a:solidFill>
                <a:latin typeface="Bahnschrift" panose="020B0502040204020203" pitchFamily="34" charset="0"/>
              </a:rPr>
              <a:t>[Row*</a:t>
            </a:r>
            <a:r>
              <a:rPr lang="en-IN" sz="1600" b="1" dirty="0" err="1">
                <a:solidFill>
                  <a:schemeClr val="accent2">
                    <a:lumMod val="60000"/>
                    <a:lumOff val="40000"/>
                  </a:schemeClr>
                </a:solidFill>
                <a:latin typeface="Bahnschrift" panose="020B0502040204020203" pitchFamily="34" charset="0"/>
              </a:rPr>
              <a:t>Width+Col</a:t>
            </a:r>
            <a:r>
              <a:rPr lang="en-IN" sz="1600" b="1" dirty="0">
                <a:solidFill>
                  <a:schemeClr val="accent2">
                    <a:lumMod val="60000"/>
                    <a:lumOff val="40000"/>
                  </a:schemeClr>
                </a:solidFill>
                <a:latin typeface="Bahnschrift" panose="020B0502040204020203" pitchFamily="34" charset="0"/>
              </a:rPr>
              <a:t>] = </a:t>
            </a:r>
            <a:r>
              <a:rPr lang="en-IN" sz="1600" b="1" dirty="0" err="1">
                <a:solidFill>
                  <a:schemeClr val="accent2">
                    <a:lumMod val="60000"/>
                    <a:lumOff val="40000"/>
                  </a:schemeClr>
                </a:solidFill>
                <a:latin typeface="Bahnschrift" panose="020B0502040204020203" pitchFamily="34" charset="0"/>
              </a:rPr>
              <a:t>Pvalue</a:t>
            </a:r>
            <a:r>
              <a:rPr lang="en-IN" sz="1600" b="1" dirty="0">
                <a:solidFill>
                  <a:schemeClr val="accent2">
                    <a:lumMod val="60000"/>
                    <a:lumOff val="40000"/>
                  </a:schemeClr>
                </a:solidFill>
                <a:latin typeface="Bahnschrift" panose="020B0502040204020203" pitchFamily="34" charset="0"/>
              </a:rPr>
              <a:t>;</a:t>
            </a:r>
            <a:r>
              <a:rPr lang="en-IN" sz="1600" dirty="0">
                <a:solidFill>
                  <a:srgbClr val="FFFF00"/>
                </a:solidFill>
                <a:latin typeface="Bahnschrift" panose="020B0502040204020203" pitchFamily="34" charset="0"/>
              </a:rPr>
              <a:t> </a:t>
            </a:r>
          </a:p>
          <a:p>
            <a:pPr algn="just"/>
            <a:r>
              <a:rPr lang="en-IN" sz="1600" dirty="0">
                <a:solidFill>
                  <a:srgbClr val="FFFF00"/>
                </a:solidFill>
              </a:rPr>
              <a:t>     }</a:t>
            </a:r>
          </a:p>
          <a:p>
            <a:pPr algn="just"/>
            <a:r>
              <a:rPr lang="en-IN" sz="1600" dirty="0">
                <a:solidFill>
                  <a:srgbClr val="FFFF00"/>
                </a:solidFill>
              </a:rPr>
              <a:t> }</a:t>
            </a:r>
          </a:p>
        </p:txBody>
      </p:sp>
      <p:sp>
        <p:nvSpPr>
          <p:cNvPr id="11" name="TextBox 10">
            <a:extLst>
              <a:ext uri="{FF2B5EF4-FFF2-40B4-BE49-F238E27FC236}">
                <a16:creationId xmlns:a16="http://schemas.microsoft.com/office/drawing/2014/main" id="{0B667468-2A97-4F41-9BB6-C1F1A3CB6E4B}"/>
              </a:ext>
            </a:extLst>
          </p:cNvPr>
          <p:cNvSpPr txBox="1"/>
          <p:nvPr/>
        </p:nvSpPr>
        <p:spPr>
          <a:xfrm>
            <a:off x="6096000" y="2705003"/>
            <a:ext cx="6095999" cy="3046988"/>
          </a:xfrm>
          <a:prstGeom prst="rect">
            <a:avLst/>
          </a:prstGeom>
          <a:solidFill>
            <a:schemeClr val="bg2"/>
          </a:solidFill>
        </p:spPr>
        <p:txBody>
          <a:bodyPr wrap="square" rtlCol="0">
            <a:spAutoFit/>
          </a:bodyPr>
          <a:lstStyle/>
          <a:p>
            <a:r>
              <a:rPr lang="en-IN" sz="1600" b="1" dirty="0"/>
              <a:t>#define BLOCK_WIDTH 16 </a:t>
            </a:r>
          </a:p>
          <a:p>
            <a:endParaRPr lang="en-IN" sz="1600" dirty="0"/>
          </a:p>
          <a:p>
            <a:r>
              <a:rPr lang="en-IN" sz="1600" dirty="0">
                <a:highlight>
                  <a:srgbClr val="FF00FF"/>
                </a:highlight>
              </a:rPr>
              <a:t>// Setup the execution configuration </a:t>
            </a:r>
          </a:p>
          <a:p>
            <a:r>
              <a:rPr lang="en-IN" sz="1600" b="1" dirty="0">
                <a:solidFill>
                  <a:srgbClr val="002060"/>
                </a:solidFill>
              </a:rPr>
              <a:t>int </a:t>
            </a:r>
            <a:r>
              <a:rPr lang="en-IN" sz="1600" b="1" dirty="0" err="1">
                <a:solidFill>
                  <a:srgbClr val="002060"/>
                </a:solidFill>
              </a:rPr>
              <a:t>NumBlocks</a:t>
            </a:r>
            <a:r>
              <a:rPr lang="en-IN" sz="1600" b="1" dirty="0">
                <a:solidFill>
                  <a:srgbClr val="002060"/>
                </a:solidFill>
              </a:rPr>
              <a:t> = Width/BLOCK_WIDTH;</a:t>
            </a:r>
          </a:p>
          <a:p>
            <a:r>
              <a:rPr lang="en-IN" sz="1600" dirty="0"/>
              <a:t>if (Width % BLOCK_WIDTH) </a:t>
            </a:r>
          </a:p>
          <a:p>
            <a:r>
              <a:rPr lang="en-IN" sz="1600" dirty="0"/>
              <a:t>	</a:t>
            </a:r>
            <a:r>
              <a:rPr lang="en-IN" sz="1600" dirty="0" err="1"/>
              <a:t>NumBlocks</a:t>
            </a:r>
            <a:r>
              <a:rPr lang="en-IN" sz="1600" dirty="0"/>
              <a:t>++; </a:t>
            </a:r>
          </a:p>
          <a:p>
            <a:endParaRPr lang="en-IN" sz="1600" dirty="0"/>
          </a:p>
          <a:p>
            <a:r>
              <a:rPr lang="en-IN" sz="1600" dirty="0"/>
              <a:t>dim3 </a:t>
            </a:r>
            <a:r>
              <a:rPr lang="en-IN" sz="1600" b="1" dirty="0" err="1">
                <a:solidFill>
                  <a:srgbClr val="002060"/>
                </a:solidFill>
              </a:rPr>
              <a:t>dimGrid</a:t>
            </a:r>
            <a:r>
              <a:rPr lang="en-IN" sz="1600" b="1" dirty="0">
                <a:solidFill>
                  <a:srgbClr val="002060"/>
                </a:solidFill>
              </a:rPr>
              <a:t>(</a:t>
            </a:r>
            <a:r>
              <a:rPr lang="en-IN" sz="1600" b="1" dirty="0" err="1">
                <a:solidFill>
                  <a:srgbClr val="002060"/>
                </a:solidFill>
              </a:rPr>
              <a:t>NumBlocks</a:t>
            </a:r>
            <a:r>
              <a:rPr lang="en-IN" sz="1600" b="1" dirty="0">
                <a:solidFill>
                  <a:srgbClr val="002060"/>
                </a:solidFill>
              </a:rPr>
              <a:t>, </a:t>
            </a:r>
            <a:r>
              <a:rPr lang="en-IN" sz="1600" b="1" dirty="0" err="1">
                <a:solidFill>
                  <a:srgbClr val="002060"/>
                </a:solidFill>
              </a:rPr>
              <a:t>NumbBlocks</a:t>
            </a:r>
            <a:r>
              <a:rPr lang="en-IN" sz="1600" b="1" dirty="0">
                <a:solidFill>
                  <a:srgbClr val="002060"/>
                </a:solidFill>
              </a:rPr>
              <a:t>); </a:t>
            </a:r>
          </a:p>
          <a:p>
            <a:r>
              <a:rPr lang="en-IN" sz="1600" dirty="0"/>
              <a:t>dim3 </a:t>
            </a:r>
            <a:r>
              <a:rPr lang="en-IN" sz="1600" b="1" dirty="0" err="1">
                <a:solidFill>
                  <a:srgbClr val="002060"/>
                </a:solidFill>
              </a:rPr>
              <a:t>dimBlock</a:t>
            </a:r>
            <a:r>
              <a:rPr lang="en-IN" sz="1600" b="1" dirty="0">
                <a:solidFill>
                  <a:srgbClr val="002060"/>
                </a:solidFill>
              </a:rPr>
              <a:t>(BLOCK_WIDTH, BLOCK_WIDTH); </a:t>
            </a:r>
          </a:p>
          <a:p>
            <a:endParaRPr lang="en-IN" sz="1600" dirty="0">
              <a:highlight>
                <a:srgbClr val="FF00FF"/>
              </a:highlight>
            </a:endParaRPr>
          </a:p>
          <a:p>
            <a:r>
              <a:rPr lang="en-IN" sz="1600" dirty="0">
                <a:highlight>
                  <a:srgbClr val="FF00FF"/>
                </a:highlight>
              </a:rPr>
              <a:t>// Launch the device computation threads</a:t>
            </a:r>
          </a:p>
          <a:p>
            <a:r>
              <a:rPr lang="en-IN" sz="1600" b="1" dirty="0">
                <a:solidFill>
                  <a:schemeClr val="accent6">
                    <a:lumMod val="75000"/>
                  </a:schemeClr>
                </a:solidFill>
              </a:rPr>
              <a:t> </a:t>
            </a:r>
            <a:r>
              <a:rPr lang="en-IN" sz="1600" b="1" dirty="0" err="1">
                <a:solidFill>
                  <a:schemeClr val="accent6">
                    <a:lumMod val="75000"/>
                  </a:schemeClr>
                </a:solidFill>
              </a:rPr>
              <a:t>matrixMulKernel</a:t>
            </a:r>
            <a:r>
              <a:rPr lang="en-IN" sz="1600" b="1" dirty="0">
                <a:solidFill>
                  <a:schemeClr val="accent6">
                    <a:lumMod val="75000"/>
                  </a:schemeClr>
                </a:solidFill>
              </a:rPr>
              <a:t>&lt;&lt;</a:t>
            </a:r>
            <a:r>
              <a:rPr lang="en-IN" sz="1600" b="1" dirty="0" err="1">
                <a:solidFill>
                  <a:schemeClr val="accent6">
                    <a:lumMod val="75000"/>
                  </a:schemeClr>
                </a:solidFill>
              </a:rPr>
              <a:t>dimGrid</a:t>
            </a:r>
            <a:r>
              <a:rPr lang="en-IN" sz="1600" b="1" dirty="0">
                <a:solidFill>
                  <a:schemeClr val="accent6">
                    <a:lumMod val="75000"/>
                  </a:schemeClr>
                </a:solidFill>
              </a:rPr>
              <a:t>, </a:t>
            </a:r>
            <a:r>
              <a:rPr lang="en-IN" sz="1600" b="1" dirty="0" err="1">
                <a:solidFill>
                  <a:schemeClr val="accent6">
                    <a:lumMod val="75000"/>
                  </a:schemeClr>
                </a:solidFill>
              </a:rPr>
              <a:t>dimBlock</a:t>
            </a:r>
            <a:r>
              <a:rPr lang="en-IN" sz="1600" b="1" dirty="0">
                <a:solidFill>
                  <a:schemeClr val="accent6">
                    <a:lumMod val="75000"/>
                  </a:schemeClr>
                </a:solidFill>
              </a:rPr>
              <a:t>&gt;&gt;(M, N, P, Width);</a:t>
            </a:r>
          </a:p>
        </p:txBody>
      </p:sp>
      <p:sp>
        <p:nvSpPr>
          <p:cNvPr id="3" name="TextBox 2">
            <a:extLst>
              <a:ext uri="{FF2B5EF4-FFF2-40B4-BE49-F238E27FC236}">
                <a16:creationId xmlns:a16="http://schemas.microsoft.com/office/drawing/2014/main" id="{8EC5ACF3-5984-4D12-BB5E-89F3AE221C88}"/>
              </a:ext>
            </a:extLst>
          </p:cNvPr>
          <p:cNvSpPr txBox="1"/>
          <p:nvPr/>
        </p:nvSpPr>
        <p:spPr>
          <a:xfrm>
            <a:off x="2340979" y="6225528"/>
            <a:ext cx="2067951" cy="369332"/>
          </a:xfrm>
          <a:prstGeom prst="rect">
            <a:avLst/>
          </a:prstGeom>
          <a:noFill/>
        </p:spPr>
        <p:txBody>
          <a:bodyPr wrap="square" rtlCol="0">
            <a:spAutoFit/>
          </a:bodyPr>
          <a:lstStyle/>
          <a:p>
            <a:r>
              <a:rPr lang="en-IN" b="1" dirty="0"/>
              <a:t>Kernel code</a:t>
            </a:r>
          </a:p>
        </p:txBody>
      </p:sp>
      <p:sp>
        <p:nvSpPr>
          <p:cNvPr id="13" name="TextBox 12">
            <a:extLst>
              <a:ext uri="{FF2B5EF4-FFF2-40B4-BE49-F238E27FC236}">
                <a16:creationId xmlns:a16="http://schemas.microsoft.com/office/drawing/2014/main" id="{F4A3BB24-206A-4DEF-A9BB-AA63CEC8A649}"/>
              </a:ext>
            </a:extLst>
          </p:cNvPr>
          <p:cNvSpPr txBox="1"/>
          <p:nvPr/>
        </p:nvSpPr>
        <p:spPr>
          <a:xfrm>
            <a:off x="9017390" y="5751991"/>
            <a:ext cx="2067951" cy="369332"/>
          </a:xfrm>
          <a:prstGeom prst="rect">
            <a:avLst/>
          </a:prstGeom>
          <a:noFill/>
        </p:spPr>
        <p:txBody>
          <a:bodyPr wrap="square" rtlCol="0">
            <a:spAutoFit/>
          </a:bodyPr>
          <a:lstStyle/>
          <a:p>
            <a:r>
              <a:rPr lang="en-IN" b="1" dirty="0"/>
              <a:t>Host code</a:t>
            </a:r>
          </a:p>
        </p:txBody>
      </p:sp>
    </p:spTree>
    <p:extLst>
      <p:ext uri="{BB962C8B-B14F-4D97-AF65-F5344CB8AC3E}">
        <p14:creationId xmlns:p14="http://schemas.microsoft.com/office/powerpoint/2010/main" val="2423459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Sequential Sparse-Matrix Vector Multiplication (</a:t>
            </a:r>
            <a:r>
              <a:rPr lang="en-US" sz="3600" b="1" strike="noStrike" spc="-1" dirty="0" err="1">
                <a:solidFill>
                  <a:srgbClr val="000000"/>
                </a:solidFill>
                <a:highlight>
                  <a:srgbClr val="00FF00"/>
                </a:highlight>
                <a:latin typeface="Calibri Light"/>
              </a:rPr>
              <a:t>SpVM</a:t>
            </a:r>
            <a:r>
              <a:rPr lang="en-US" sz="3600" b="1" strike="noStrike" spc="-1" dirty="0">
                <a:solidFill>
                  <a:srgbClr val="000000"/>
                </a:solidFill>
                <a:highlight>
                  <a:srgbClr val="00FF00"/>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In a </a:t>
            </a:r>
            <a:r>
              <a:rPr lang="en-IN" sz="1600" b="1" i="1" dirty="0">
                <a:solidFill>
                  <a:srgbClr val="0070C0"/>
                </a:solidFill>
              </a:rPr>
              <a:t>sparse matrix</a:t>
            </a:r>
            <a:r>
              <a:rPr lang="en-IN" sz="1600" dirty="0"/>
              <a:t>, the </a:t>
            </a:r>
            <a:r>
              <a:rPr lang="en-IN" sz="1600" b="1" dirty="0"/>
              <a:t>vast majority of the elements are zeros</a:t>
            </a:r>
            <a:r>
              <a:rPr lang="en-IN" sz="1600" dirty="0"/>
              <a:t>. Storing and processing these zero elements are wasteful in terms of memory, time, and energy.</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Due to the importance of sparse matrices, several sparse matrix storage formats and their corresponding processing methods have been proposed and widely used in the field.</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Matrices are often used to represent the coefficients in a linear system of equations.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19</a:t>
            </a:fld>
            <a:endParaRPr lang="en-IN" sz="1200" b="0" strike="noStrike" spc="-1">
              <a:latin typeface="Times New Roman"/>
            </a:endParaRPr>
          </a:p>
        </p:txBody>
      </p:sp>
      <p:pic>
        <p:nvPicPr>
          <p:cNvPr id="4" name="Picture 3">
            <a:extLst>
              <a:ext uri="{FF2B5EF4-FFF2-40B4-BE49-F238E27FC236}">
                <a16:creationId xmlns:a16="http://schemas.microsoft.com/office/drawing/2014/main" id="{8429AAF7-F196-4725-914A-44D90AC291E1}"/>
              </a:ext>
            </a:extLst>
          </p:cNvPr>
          <p:cNvPicPr>
            <a:picLocks noChangeAspect="1"/>
          </p:cNvPicPr>
          <p:nvPr/>
        </p:nvPicPr>
        <p:blipFill>
          <a:blip r:embed="rId2"/>
          <a:stretch>
            <a:fillRect/>
          </a:stretch>
        </p:blipFill>
        <p:spPr>
          <a:xfrm>
            <a:off x="3030708" y="2611422"/>
            <a:ext cx="5905500" cy="4181475"/>
          </a:xfrm>
          <a:prstGeom prst="rect">
            <a:avLst/>
          </a:prstGeom>
        </p:spPr>
      </p:pic>
    </p:spTree>
    <p:extLst>
      <p:ext uri="{BB962C8B-B14F-4D97-AF65-F5344CB8AC3E}">
        <p14:creationId xmlns:p14="http://schemas.microsoft.com/office/powerpoint/2010/main" val="1279101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Font typeface="+mj-lt"/>
              <a:buAutoNum type="arabicPeriod"/>
            </a:pPr>
            <a:r>
              <a:rPr lang="en-IN" b="1" u="sng" dirty="0"/>
              <a:t>row-major layout</a:t>
            </a:r>
          </a:p>
          <a:p>
            <a:pPr marL="633413" indent="-285750" algn="just">
              <a:buFont typeface="Arial" panose="020B0604020202020204" pitchFamily="34" charset="0"/>
              <a:buChar char="•"/>
            </a:pPr>
            <a:r>
              <a:rPr lang="en-IN" dirty="0"/>
              <a:t>Here we place all elements of the same row into consecutive locations. The rows are then placed one after another into the memory space.</a:t>
            </a:r>
          </a:p>
          <a:p>
            <a:pPr marL="633413" indent="-285750" algn="just">
              <a:buFont typeface="Arial" panose="020B0604020202020204" pitchFamily="34" charset="0"/>
              <a:buChar char="•"/>
            </a:pPr>
            <a:r>
              <a:rPr lang="en-IN" b="1" dirty="0" err="1">
                <a:solidFill>
                  <a:srgbClr val="7030A0"/>
                </a:solidFill>
              </a:rPr>
              <a:t>M</a:t>
            </a:r>
            <a:r>
              <a:rPr lang="en-IN" b="1" baseline="-25000" dirty="0" err="1">
                <a:solidFill>
                  <a:srgbClr val="7030A0"/>
                </a:solidFill>
              </a:rPr>
              <a:t>j,i</a:t>
            </a:r>
            <a:r>
              <a:rPr lang="en-IN" dirty="0"/>
              <a:t> denote an </a:t>
            </a:r>
            <a:r>
              <a:rPr lang="en-IN" b="1" dirty="0"/>
              <a:t>M</a:t>
            </a:r>
            <a:r>
              <a:rPr lang="en-IN" dirty="0"/>
              <a:t> element at the</a:t>
            </a:r>
            <a:r>
              <a:rPr lang="en-IN" b="1" dirty="0"/>
              <a:t> </a:t>
            </a:r>
            <a:r>
              <a:rPr lang="en-IN" b="1" dirty="0" err="1"/>
              <a:t>j</a:t>
            </a:r>
            <a:r>
              <a:rPr lang="en-IN" b="1" baseline="30000" dirty="0" err="1"/>
              <a:t>th</a:t>
            </a:r>
            <a:r>
              <a:rPr lang="en-IN" b="1" dirty="0"/>
              <a:t>  </a:t>
            </a:r>
            <a:r>
              <a:rPr lang="en-IN" dirty="0"/>
              <a:t>row and the </a:t>
            </a:r>
            <a:r>
              <a:rPr lang="en-IN" b="1" dirty="0" err="1"/>
              <a:t>i</a:t>
            </a:r>
            <a:r>
              <a:rPr lang="en-IN" b="1" baseline="30000" dirty="0" err="1"/>
              <a:t>th</a:t>
            </a:r>
            <a:r>
              <a:rPr lang="en-IN" dirty="0"/>
              <a:t> column.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a:t>
            </a:fld>
            <a:endParaRPr lang="en-IN" sz="1200" b="0" strike="noStrike" spc="-1">
              <a:latin typeface="Times New Roman"/>
            </a:endParaRPr>
          </a:p>
        </p:txBody>
      </p:sp>
      <p:pic>
        <p:nvPicPr>
          <p:cNvPr id="3" name="Picture 2">
            <a:extLst>
              <a:ext uri="{FF2B5EF4-FFF2-40B4-BE49-F238E27FC236}">
                <a16:creationId xmlns:a16="http://schemas.microsoft.com/office/drawing/2014/main" id="{FCF1B98B-97AD-4D1C-8EF8-C22D11B7E887}"/>
              </a:ext>
            </a:extLst>
          </p:cNvPr>
          <p:cNvPicPr>
            <a:picLocks noChangeAspect="1"/>
          </p:cNvPicPr>
          <p:nvPr/>
        </p:nvPicPr>
        <p:blipFill>
          <a:blip r:embed="rId2"/>
          <a:stretch>
            <a:fillRect/>
          </a:stretch>
        </p:blipFill>
        <p:spPr>
          <a:xfrm>
            <a:off x="436098" y="1981566"/>
            <a:ext cx="7033846" cy="3398008"/>
          </a:xfrm>
          <a:prstGeom prst="rect">
            <a:avLst/>
          </a:prstGeom>
        </p:spPr>
      </p:pic>
      <p:pic>
        <p:nvPicPr>
          <p:cNvPr id="5" name="Picture 4">
            <a:extLst>
              <a:ext uri="{FF2B5EF4-FFF2-40B4-BE49-F238E27FC236}">
                <a16:creationId xmlns:a16="http://schemas.microsoft.com/office/drawing/2014/main" id="{A57057EE-14E3-40D8-8AB3-34A737672754}"/>
              </a:ext>
            </a:extLst>
          </p:cNvPr>
          <p:cNvPicPr>
            <a:picLocks noChangeAspect="1"/>
          </p:cNvPicPr>
          <p:nvPr/>
        </p:nvPicPr>
        <p:blipFill>
          <a:blip r:embed="rId3"/>
          <a:stretch>
            <a:fillRect/>
          </a:stretch>
        </p:blipFill>
        <p:spPr>
          <a:xfrm>
            <a:off x="671351" y="5511806"/>
            <a:ext cx="6967198" cy="748080"/>
          </a:xfrm>
          <a:prstGeom prst="rect">
            <a:avLst/>
          </a:prstGeom>
        </p:spPr>
      </p:pic>
      <p:sp>
        <p:nvSpPr>
          <p:cNvPr id="10" name="TextBox 9">
            <a:extLst>
              <a:ext uri="{FF2B5EF4-FFF2-40B4-BE49-F238E27FC236}">
                <a16:creationId xmlns:a16="http://schemas.microsoft.com/office/drawing/2014/main" id="{B5599158-701C-431A-B506-A5A06DB9F31D}"/>
              </a:ext>
            </a:extLst>
          </p:cNvPr>
          <p:cNvSpPr txBox="1"/>
          <p:nvPr/>
        </p:nvSpPr>
        <p:spPr>
          <a:xfrm>
            <a:off x="5390948" y="2113798"/>
            <a:ext cx="6801052" cy="1200329"/>
          </a:xfrm>
          <a:prstGeom prst="rect">
            <a:avLst/>
          </a:prstGeom>
          <a:solidFill>
            <a:schemeClr val="tx1"/>
          </a:solidFill>
        </p:spPr>
        <p:txBody>
          <a:bodyPr wrap="square" rtlCol="0">
            <a:spAutoFit/>
          </a:bodyPr>
          <a:lstStyle/>
          <a:p>
            <a:pPr algn="just"/>
            <a:r>
              <a:rPr lang="en-IN" dirty="0">
                <a:solidFill>
                  <a:schemeClr val="bg1"/>
                </a:solidFill>
              </a:rPr>
              <a:t>The 1D equivalent index for the </a:t>
            </a:r>
            <a:r>
              <a:rPr lang="en-IN" b="1" dirty="0">
                <a:solidFill>
                  <a:schemeClr val="bg1"/>
                </a:solidFill>
              </a:rPr>
              <a:t>M</a:t>
            </a:r>
            <a:r>
              <a:rPr lang="en-IN" dirty="0">
                <a:solidFill>
                  <a:schemeClr val="bg1"/>
                </a:solidFill>
              </a:rPr>
              <a:t> element in row </a:t>
            </a:r>
            <a:r>
              <a:rPr lang="en-IN" b="1" dirty="0">
                <a:solidFill>
                  <a:schemeClr val="bg1"/>
                </a:solidFill>
              </a:rPr>
              <a:t>j</a:t>
            </a:r>
            <a:r>
              <a:rPr lang="en-IN" dirty="0">
                <a:solidFill>
                  <a:schemeClr val="bg1"/>
                </a:solidFill>
              </a:rPr>
              <a:t> and column </a:t>
            </a:r>
            <a:r>
              <a:rPr lang="en-IN" b="1" dirty="0" err="1">
                <a:solidFill>
                  <a:schemeClr val="bg1"/>
                </a:solidFill>
              </a:rPr>
              <a:t>i</a:t>
            </a:r>
            <a:r>
              <a:rPr lang="en-IN" dirty="0">
                <a:solidFill>
                  <a:schemeClr val="bg1"/>
                </a:solidFill>
              </a:rPr>
              <a:t> is </a:t>
            </a:r>
            <a:r>
              <a:rPr lang="en-IN" b="1" dirty="0">
                <a:solidFill>
                  <a:srgbClr val="FFFF00"/>
                </a:solidFill>
                <a:highlight>
                  <a:srgbClr val="000000"/>
                </a:highlight>
              </a:rPr>
              <a:t>j x 4 + </a:t>
            </a:r>
            <a:r>
              <a:rPr lang="en-IN" b="1" dirty="0" err="1">
                <a:solidFill>
                  <a:srgbClr val="FFFF00"/>
                </a:solidFill>
                <a:highlight>
                  <a:srgbClr val="000000"/>
                </a:highlight>
              </a:rPr>
              <a:t>i</a:t>
            </a:r>
            <a:r>
              <a:rPr lang="en-IN" dirty="0">
                <a:solidFill>
                  <a:schemeClr val="accent1"/>
                </a:solidFill>
                <a:highlight>
                  <a:srgbClr val="000000"/>
                </a:highlight>
              </a:rPr>
              <a:t>.</a:t>
            </a:r>
            <a:r>
              <a:rPr lang="en-IN" dirty="0">
                <a:solidFill>
                  <a:schemeClr val="bg1"/>
                </a:solidFill>
                <a:highlight>
                  <a:srgbClr val="000000"/>
                </a:highlight>
              </a:rPr>
              <a:t> </a:t>
            </a:r>
            <a:r>
              <a:rPr lang="en-IN" dirty="0">
                <a:solidFill>
                  <a:schemeClr val="bg1"/>
                </a:solidFill>
              </a:rPr>
              <a:t>The j x 4 term skips over all elements of the rows before row </a:t>
            </a:r>
            <a:r>
              <a:rPr lang="en-IN" b="1" dirty="0">
                <a:solidFill>
                  <a:schemeClr val="bg1"/>
                </a:solidFill>
              </a:rPr>
              <a:t>j</a:t>
            </a:r>
            <a:r>
              <a:rPr lang="en-IN" dirty="0">
                <a:solidFill>
                  <a:schemeClr val="bg1"/>
                </a:solidFill>
              </a:rPr>
              <a:t>. The </a:t>
            </a:r>
            <a:r>
              <a:rPr lang="en-IN" b="1" dirty="0" err="1">
                <a:solidFill>
                  <a:schemeClr val="bg1"/>
                </a:solidFill>
              </a:rPr>
              <a:t>i</a:t>
            </a:r>
            <a:r>
              <a:rPr lang="en-IN" dirty="0">
                <a:solidFill>
                  <a:schemeClr val="bg1"/>
                </a:solidFill>
              </a:rPr>
              <a:t> term then selects the right element within the section for row </a:t>
            </a:r>
            <a:r>
              <a:rPr lang="en-IN" b="1" dirty="0">
                <a:solidFill>
                  <a:schemeClr val="bg1"/>
                </a:solidFill>
              </a:rPr>
              <a:t>j</a:t>
            </a:r>
            <a:r>
              <a:rPr lang="en-IN" dirty="0">
                <a:solidFill>
                  <a:schemeClr val="bg1"/>
                </a:solidFill>
              </a:rPr>
              <a:t>. </a:t>
            </a:r>
          </a:p>
        </p:txBody>
      </p:sp>
    </p:spTree>
    <p:extLst>
      <p:ext uri="{BB962C8B-B14F-4D97-AF65-F5344CB8AC3E}">
        <p14:creationId xmlns:p14="http://schemas.microsoft.com/office/powerpoint/2010/main" val="37871982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Sequential Sparse-Matrix Vector Multiplication (</a:t>
            </a:r>
            <a:r>
              <a:rPr lang="en-US" sz="3600" b="1" strike="noStrike" spc="-1" dirty="0" err="1">
                <a:solidFill>
                  <a:srgbClr val="000000"/>
                </a:solidFill>
                <a:highlight>
                  <a:srgbClr val="00FF00"/>
                </a:highlight>
                <a:latin typeface="Calibri Light"/>
              </a:rPr>
              <a:t>SpVM</a:t>
            </a:r>
            <a:r>
              <a:rPr lang="en-US" sz="3600" b="1" strike="noStrike" spc="-1" dirty="0">
                <a:solidFill>
                  <a:srgbClr val="000000"/>
                </a:solidFill>
                <a:highlight>
                  <a:srgbClr val="00FF00"/>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In many science and engineering problems, there are a large number of variables and the equations involved are </a:t>
            </a:r>
            <a:r>
              <a:rPr lang="en-IN" sz="1600" b="1" dirty="0"/>
              <a:t>loosely coupled</a:t>
            </a:r>
            <a:r>
              <a:rPr lang="en-IN" sz="1600" dirty="0"/>
              <a:t>. </a:t>
            </a:r>
            <a:r>
              <a:rPr lang="en-IN" sz="1600" dirty="0">
                <a:highlight>
                  <a:srgbClr val="FFFF00"/>
                </a:highlight>
              </a:rPr>
              <a:t>That is, each equation only involves a small number of variables.</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b="1" dirty="0">
                <a:solidFill>
                  <a:srgbClr val="0070C0"/>
                </a:solidFill>
              </a:rPr>
              <a:t>Compressed Sparse Row (CSR) </a:t>
            </a:r>
            <a:r>
              <a:rPr lang="en-IN" sz="1600" dirty="0"/>
              <a:t>storage format is used to avoid storing zero elements of a sparse matrix.</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20</a:t>
            </a:fld>
            <a:endParaRPr lang="en-IN" sz="1200" b="0" strike="noStrike" spc="-1">
              <a:latin typeface="Times New Roman"/>
            </a:endParaRPr>
          </a:p>
        </p:txBody>
      </p:sp>
      <p:pic>
        <p:nvPicPr>
          <p:cNvPr id="3" name="Picture 2">
            <a:extLst>
              <a:ext uri="{FF2B5EF4-FFF2-40B4-BE49-F238E27FC236}">
                <a16:creationId xmlns:a16="http://schemas.microsoft.com/office/drawing/2014/main" id="{FDD54337-6873-4ECE-840E-3FD5E117E0B7}"/>
              </a:ext>
            </a:extLst>
          </p:cNvPr>
          <p:cNvPicPr>
            <a:picLocks noChangeAspect="1"/>
          </p:cNvPicPr>
          <p:nvPr/>
        </p:nvPicPr>
        <p:blipFill>
          <a:blip r:embed="rId2"/>
          <a:stretch>
            <a:fillRect/>
          </a:stretch>
        </p:blipFill>
        <p:spPr>
          <a:xfrm>
            <a:off x="506438" y="1476839"/>
            <a:ext cx="2297137" cy="1446995"/>
          </a:xfrm>
          <a:prstGeom prst="rect">
            <a:avLst/>
          </a:prstGeom>
        </p:spPr>
      </p:pic>
      <p:sp>
        <p:nvSpPr>
          <p:cNvPr id="5" name="TextBox 4">
            <a:extLst>
              <a:ext uri="{FF2B5EF4-FFF2-40B4-BE49-F238E27FC236}">
                <a16:creationId xmlns:a16="http://schemas.microsoft.com/office/drawing/2014/main" id="{322D1E30-52A5-43C3-ACE6-43FAC4ED9403}"/>
              </a:ext>
            </a:extLst>
          </p:cNvPr>
          <p:cNvSpPr txBox="1"/>
          <p:nvPr/>
        </p:nvSpPr>
        <p:spPr>
          <a:xfrm>
            <a:off x="2754922" y="1476839"/>
            <a:ext cx="8930640" cy="584775"/>
          </a:xfrm>
          <a:prstGeom prst="rect">
            <a:avLst/>
          </a:prstGeom>
          <a:solidFill>
            <a:schemeClr val="bg1">
              <a:lumMod val="85000"/>
            </a:schemeClr>
          </a:solidFill>
        </p:spPr>
        <p:txBody>
          <a:bodyPr wrap="square" rtlCol="0">
            <a:spAutoFit/>
          </a:bodyPr>
          <a:lstStyle/>
          <a:p>
            <a:r>
              <a:rPr lang="en-IN" sz="1600" dirty="0"/>
              <a:t>The variables x</a:t>
            </a:r>
            <a:r>
              <a:rPr lang="en-IN" sz="1600" baseline="-25000" dirty="0"/>
              <a:t>0</a:t>
            </a:r>
            <a:r>
              <a:rPr lang="en-IN" sz="1600" dirty="0"/>
              <a:t> and x</a:t>
            </a:r>
            <a:r>
              <a:rPr lang="en-IN" sz="1600" baseline="-25000" dirty="0"/>
              <a:t>2</a:t>
            </a:r>
            <a:r>
              <a:rPr lang="en-IN" sz="1600" dirty="0"/>
              <a:t> are involved in equation 0, none of the variables in equation 1, variables x</a:t>
            </a:r>
            <a:r>
              <a:rPr lang="en-IN" sz="1600" baseline="-25000" dirty="0"/>
              <a:t>1</a:t>
            </a:r>
            <a:r>
              <a:rPr lang="en-IN" sz="1600" dirty="0"/>
              <a:t>, x</a:t>
            </a:r>
            <a:r>
              <a:rPr lang="en-IN" sz="1600" baseline="-25000" dirty="0"/>
              <a:t>2</a:t>
            </a:r>
            <a:r>
              <a:rPr lang="en-IN" sz="1600" dirty="0"/>
              <a:t>, and x</a:t>
            </a:r>
            <a:r>
              <a:rPr lang="en-IN" sz="1600" baseline="-25000" dirty="0"/>
              <a:t>3</a:t>
            </a:r>
            <a:r>
              <a:rPr lang="en-IN" sz="1600" dirty="0"/>
              <a:t> in equation 2, and finally variables x0 and x3 in equation 3.</a:t>
            </a:r>
          </a:p>
        </p:txBody>
      </p:sp>
      <p:pic>
        <p:nvPicPr>
          <p:cNvPr id="7" name="Picture 6">
            <a:extLst>
              <a:ext uri="{FF2B5EF4-FFF2-40B4-BE49-F238E27FC236}">
                <a16:creationId xmlns:a16="http://schemas.microsoft.com/office/drawing/2014/main" id="{F93378A9-AF79-4C50-99A1-A710BF576099}"/>
              </a:ext>
            </a:extLst>
          </p:cNvPr>
          <p:cNvPicPr>
            <a:picLocks noChangeAspect="1"/>
          </p:cNvPicPr>
          <p:nvPr/>
        </p:nvPicPr>
        <p:blipFill>
          <a:blip r:embed="rId3"/>
          <a:stretch>
            <a:fillRect/>
          </a:stretch>
        </p:blipFill>
        <p:spPr>
          <a:xfrm>
            <a:off x="393896" y="3540118"/>
            <a:ext cx="3876675" cy="989680"/>
          </a:xfrm>
          <a:prstGeom prst="rect">
            <a:avLst/>
          </a:prstGeom>
        </p:spPr>
      </p:pic>
      <p:sp>
        <p:nvSpPr>
          <p:cNvPr id="12" name="TextBox 11">
            <a:extLst>
              <a:ext uri="{FF2B5EF4-FFF2-40B4-BE49-F238E27FC236}">
                <a16:creationId xmlns:a16="http://schemas.microsoft.com/office/drawing/2014/main" id="{30FD5630-5FF5-4198-B903-7D7581DB7421}"/>
              </a:ext>
            </a:extLst>
          </p:cNvPr>
          <p:cNvSpPr txBox="1"/>
          <p:nvPr/>
        </p:nvSpPr>
        <p:spPr>
          <a:xfrm>
            <a:off x="4342226" y="3661913"/>
            <a:ext cx="7807570" cy="2800767"/>
          </a:xfrm>
          <a:prstGeom prst="rect">
            <a:avLst/>
          </a:prstGeom>
          <a:solidFill>
            <a:schemeClr val="bg1">
              <a:lumMod val="85000"/>
            </a:schemeClr>
          </a:solidFill>
        </p:spPr>
        <p:txBody>
          <a:bodyPr wrap="square" rtlCol="0">
            <a:spAutoFit/>
          </a:bodyPr>
          <a:lstStyle/>
          <a:p>
            <a:pPr marL="285750" indent="-285750" algn="just">
              <a:buFont typeface="Arial" panose="020B0604020202020204" pitchFamily="34" charset="0"/>
              <a:buChar char="•"/>
            </a:pPr>
            <a:r>
              <a:rPr lang="en-IN" sz="1600" dirty="0"/>
              <a:t>CSR stores only nonzero values of consecutive rows in a 1D data storage named </a:t>
            </a:r>
            <a:r>
              <a:rPr lang="en-IN" sz="1600" b="1" dirty="0"/>
              <a:t>data[ ]. </a:t>
            </a:r>
            <a:r>
              <a:rPr lang="en-IN" sz="1600" dirty="0"/>
              <a:t>This format compresses away all zero elements.</a:t>
            </a:r>
          </a:p>
          <a:p>
            <a:pPr marL="285750" indent="-285750" algn="just">
              <a:buFont typeface="Arial" panose="020B0604020202020204" pitchFamily="34" charset="0"/>
              <a:buChar char="•"/>
            </a:pPr>
            <a:r>
              <a:rPr lang="en-IN" sz="1600" dirty="0"/>
              <a:t>The two sets of markers </a:t>
            </a:r>
            <a:r>
              <a:rPr lang="en-IN" sz="1600" b="1" dirty="0" err="1"/>
              <a:t>col_index</a:t>
            </a:r>
            <a:r>
              <a:rPr lang="en-IN" sz="1600" b="1" dirty="0"/>
              <a:t>[ ] </a:t>
            </a:r>
            <a:r>
              <a:rPr lang="en-IN" sz="1600" dirty="0"/>
              <a:t>and </a:t>
            </a:r>
            <a:r>
              <a:rPr lang="en-IN" sz="1600" b="1" dirty="0" err="1"/>
              <a:t>row_ptr</a:t>
            </a:r>
            <a:r>
              <a:rPr lang="en-IN" sz="1600" b="1" dirty="0"/>
              <a:t>[ ] </a:t>
            </a:r>
            <a:r>
              <a:rPr lang="en-IN" sz="1600" dirty="0"/>
              <a:t>preserve the structure of the original sparse matrix.</a:t>
            </a:r>
          </a:p>
          <a:p>
            <a:pPr marL="285750" indent="-285750" algn="just">
              <a:buFont typeface="Arial" panose="020B0604020202020204" pitchFamily="34" charset="0"/>
              <a:buChar char="•"/>
            </a:pPr>
            <a:r>
              <a:rPr lang="en-IN" sz="1600" dirty="0"/>
              <a:t>The marker </a:t>
            </a:r>
            <a:r>
              <a:rPr lang="en-IN" sz="1600" b="1" dirty="0" err="1"/>
              <a:t>col_index</a:t>
            </a:r>
            <a:r>
              <a:rPr lang="en-IN" sz="1600" b="1" dirty="0"/>
              <a:t>[ ] </a:t>
            </a:r>
            <a:r>
              <a:rPr lang="en-IN" sz="1600" dirty="0"/>
              <a:t>gives the column index of every nonzero value in the original sparse matrix.</a:t>
            </a:r>
          </a:p>
          <a:p>
            <a:pPr marL="285750" indent="-285750" algn="just">
              <a:buFont typeface="Arial" panose="020B0604020202020204" pitchFamily="34" charset="0"/>
              <a:buChar char="•"/>
            </a:pPr>
            <a:r>
              <a:rPr lang="en-IN" sz="1600" dirty="0"/>
              <a:t>The marker </a:t>
            </a:r>
            <a:r>
              <a:rPr lang="en-IN" sz="1600" b="1" dirty="0" err="1"/>
              <a:t>row_ptr</a:t>
            </a:r>
            <a:r>
              <a:rPr lang="en-IN" sz="1600" b="1" dirty="0"/>
              <a:t>[ ] </a:t>
            </a:r>
            <a:r>
              <a:rPr lang="en-IN" sz="1600" dirty="0"/>
              <a:t>gives the starting location of every row in the </a:t>
            </a:r>
            <a:r>
              <a:rPr lang="en-IN" sz="1600" b="1" dirty="0"/>
              <a:t>data[ ] </a:t>
            </a:r>
            <a:r>
              <a:rPr lang="en-IN" sz="1600" dirty="0"/>
              <a:t>array of the compressed storage. Note that </a:t>
            </a:r>
            <a:r>
              <a:rPr lang="en-IN" sz="1600" b="1" dirty="0" err="1"/>
              <a:t>row_ptr</a:t>
            </a:r>
            <a:r>
              <a:rPr lang="en-IN" sz="1600" b="1" dirty="0"/>
              <a:t>[4] </a:t>
            </a:r>
            <a:r>
              <a:rPr lang="en-IN" sz="1600" dirty="0"/>
              <a:t>stores the starting location of a </a:t>
            </a:r>
            <a:r>
              <a:rPr lang="en-IN" sz="1600" b="1" dirty="0"/>
              <a:t>non-existing row-4 </a:t>
            </a:r>
            <a:r>
              <a:rPr lang="en-IN" sz="1600" dirty="0"/>
              <a:t>as </a:t>
            </a:r>
            <a:r>
              <a:rPr lang="en-IN" sz="1600" b="1" dirty="0"/>
              <a:t>7</a:t>
            </a:r>
            <a:r>
              <a:rPr lang="en-IN" sz="1600" dirty="0"/>
              <a:t>. This is for convenience, as some algorithms need to use the starting location of the next row to delineate the end of the current row. This extra marker gives a convenient way to locate the ending location of row 3.</a:t>
            </a:r>
            <a:endParaRPr lang="en-IN" b="1" dirty="0"/>
          </a:p>
        </p:txBody>
      </p:sp>
    </p:spTree>
    <p:extLst>
      <p:ext uri="{BB962C8B-B14F-4D97-AF65-F5344CB8AC3E}">
        <p14:creationId xmlns:p14="http://schemas.microsoft.com/office/powerpoint/2010/main" val="3942429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Sequential Sparse-Matrix Vector Multiplication (</a:t>
            </a:r>
            <a:r>
              <a:rPr lang="en-US" sz="3600" b="1" strike="noStrike" spc="-1" dirty="0" err="1">
                <a:solidFill>
                  <a:srgbClr val="000000"/>
                </a:solidFill>
                <a:highlight>
                  <a:srgbClr val="00FF00"/>
                </a:highlight>
                <a:latin typeface="Calibri Light"/>
              </a:rPr>
              <a:t>SpVM</a:t>
            </a:r>
            <a:r>
              <a:rPr lang="en-US" sz="3600" b="1" strike="noStrike" spc="-1" dirty="0">
                <a:solidFill>
                  <a:srgbClr val="000000"/>
                </a:solidFill>
                <a:highlight>
                  <a:srgbClr val="00FF00"/>
                </a:highlight>
                <a:latin typeface="Calibri Light"/>
              </a:rPr>
              <a:t>)</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03164" y="69621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A sequential implementation of </a:t>
            </a:r>
            <a:r>
              <a:rPr lang="en-IN" sz="1600" dirty="0" err="1"/>
              <a:t>SpMV</a:t>
            </a:r>
            <a:r>
              <a:rPr lang="en-IN" sz="1600" dirty="0"/>
              <a:t> based on CSR is quite straightforward. We assume that the code has access to the following:</a:t>
            </a:r>
          </a:p>
          <a:p>
            <a:pPr marL="342900" indent="-76200" algn="just">
              <a:buFont typeface="+mj-lt"/>
              <a:buAutoNum type="arabicPeriod"/>
            </a:pPr>
            <a:r>
              <a:rPr lang="en-IN" sz="1600" dirty="0"/>
              <a:t>  The </a:t>
            </a:r>
            <a:r>
              <a:rPr lang="en-IN" sz="1600" b="1" dirty="0" err="1"/>
              <a:t>num_rows</a:t>
            </a:r>
            <a:r>
              <a:rPr lang="en-IN" sz="1600" dirty="0"/>
              <a:t>, a function argument that specifies the number of rows in the sparse matrix.</a:t>
            </a:r>
          </a:p>
          <a:p>
            <a:pPr marL="342900" indent="-76200" algn="just">
              <a:buFont typeface="+mj-lt"/>
              <a:buAutoNum type="arabicPeriod"/>
            </a:pPr>
            <a:r>
              <a:rPr lang="en-IN" sz="1600" dirty="0"/>
              <a:t>  A floating-point </a:t>
            </a:r>
            <a:r>
              <a:rPr lang="en-IN" sz="1600" b="1" dirty="0"/>
              <a:t>data[ ]</a:t>
            </a:r>
            <a:r>
              <a:rPr lang="en-IN" sz="1600" dirty="0"/>
              <a:t> array and three integer </a:t>
            </a:r>
            <a:r>
              <a:rPr lang="en-IN" sz="1600" b="1" dirty="0" err="1"/>
              <a:t>row_ptr</a:t>
            </a:r>
            <a:r>
              <a:rPr lang="en-IN" sz="1600" b="1" dirty="0"/>
              <a:t>[ ], </a:t>
            </a:r>
            <a:r>
              <a:rPr lang="en-IN" sz="1600" b="1" dirty="0" err="1"/>
              <a:t>col_index</a:t>
            </a:r>
            <a:r>
              <a:rPr lang="en-IN" sz="1600" b="1" dirty="0"/>
              <a:t>[ ],</a:t>
            </a:r>
            <a:r>
              <a:rPr lang="en-IN" sz="1600" dirty="0"/>
              <a:t> and </a:t>
            </a:r>
            <a:r>
              <a:rPr lang="en-IN" sz="1600" b="1" dirty="0"/>
              <a:t>x[] </a:t>
            </a:r>
            <a:r>
              <a:rPr lang="en-IN" sz="1600" dirty="0"/>
              <a:t>arrays.</a:t>
            </a: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21</a:t>
            </a:fld>
            <a:endParaRPr lang="en-IN" sz="1200" b="0" strike="noStrike" spc="-1">
              <a:latin typeface="Times New Roman"/>
            </a:endParaRPr>
          </a:p>
        </p:txBody>
      </p:sp>
      <p:sp>
        <p:nvSpPr>
          <p:cNvPr id="5" name="TextBox 4">
            <a:extLst>
              <a:ext uri="{FF2B5EF4-FFF2-40B4-BE49-F238E27FC236}">
                <a16:creationId xmlns:a16="http://schemas.microsoft.com/office/drawing/2014/main" id="{322D1E30-52A5-43C3-ACE6-43FAC4ED9403}"/>
              </a:ext>
            </a:extLst>
          </p:cNvPr>
          <p:cNvSpPr txBox="1"/>
          <p:nvPr/>
        </p:nvSpPr>
        <p:spPr>
          <a:xfrm>
            <a:off x="6037944" y="2036048"/>
            <a:ext cx="6096000" cy="4524315"/>
          </a:xfrm>
          <a:prstGeom prst="rect">
            <a:avLst/>
          </a:prstGeom>
          <a:solidFill>
            <a:schemeClr val="accent4">
              <a:lumMod val="40000"/>
              <a:lumOff val="60000"/>
            </a:schemeClr>
          </a:solidFill>
        </p:spPr>
        <p:txBody>
          <a:bodyPr wrap="square" rtlCol="0">
            <a:spAutoFit/>
          </a:bodyPr>
          <a:lstStyle/>
          <a:p>
            <a:pPr marL="342900" indent="-342900" algn="just">
              <a:buFont typeface="+mj-lt"/>
              <a:buAutoNum type="arabicPeriod"/>
            </a:pPr>
            <a:r>
              <a:rPr lang="en-IN" sz="1600" b="1" dirty="0"/>
              <a:t>Line 1</a:t>
            </a:r>
            <a:r>
              <a:rPr lang="en-IN" sz="1600" dirty="0"/>
              <a:t> is a loop that iterates through all rows of the matrix, with each iteration calculating a dot product of the current row and the vector </a:t>
            </a:r>
            <a:r>
              <a:rPr lang="en-IN" sz="1600" i="1" dirty="0"/>
              <a:t>X</a:t>
            </a:r>
            <a:r>
              <a:rPr lang="en-IN" sz="1600" dirty="0"/>
              <a:t>.</a:t>
            </a:r>
          </a:p>
          <a:p>
            <a:pPr marL="342900" indent="-342900" algn="just">
              <a:buFont typeface="+mj-lt"/>
              <a:buAutoNum type="arabicPeriod"/>
            </a:pPr>
            <a:endParaRPr lang="en-IN" sz="1600" dirty="0"/>
          </a:p>
          <a:p>
            <a:pPr marL="342900" indent="-342900" algn="just">
              <a:buFont typeface="+mj-lt"/>
              <a:buAutoNum type="arabicPeriod"/>
            </a:pPr>
            <a:r>
              <a:rPr lang="en-IN" sz="1600" dirty="0"/>
              <a:t>In each row, </a:t>
            </a:r>
            <a:r>
              <a:rPr lang="en-IN" sz="1600" b="1" dirty="0"/>
              <a:t>Line 2 </a:t>
            </a:r>
            <a:r>
              <a:rPr lang="en-IN" sz="1600" dirty="0"/>
              <a:t>first initializes the dot product to zero.</a:t>
            </a:r>
          </a:p>
          <a:p>
            <a:pPr marL="342900" indent="-342900" algn="just">
              <a:buFont typeface="+mj-lt"/>
              <a:buAutoNum type="arabicPeriod"/>
            </a:pPr>
            <a:endParaRPr lang="en-IN" sz="1600" dirty="0"/>
          </a:p>
          <a:p>
            <a:pPr marL="342900" indent="-342900" algn="just">
              <a:buFont typeface="+mj-lt"/>
              <a:buAutoNum type="arabicPeriod"/>
            </a:pPr>
            <a:r>
              <a:rPr lang="en-IN" sz="1600" b="1" dirty="0"/>
              <a:t>Line 3 </a:t>
            </a:r>
            <a:r>
              <a:rPr lang="en-IN" sz="1600" dirty="0"/>
              <a:t>and </a:t>
            </a:r>
            <a:r>
              <a:rPr lang="en-IN" sz="1600" b="1" dirty="0"/>
              <a:t>Line 4 </a:t>
            </a:r>
            <a:r>
              <a:rPr lang="en-IN" sz="1600" dirty="0"/>
              <a:t>sets up the range of </a:t>
            </a:r>
            <a:r>
              <a:rPr lang="en-IN" sz="1600" i="1" dirty="0"/>
              <a:t>data[ ] </a:t>
            </a:r>
            <a:r>
              <a:rPr lang="en-IN" sz="1600" dirty="0"/>
              <a:t>array elements that belong to the current row. </a:t>
            </a:r>
          </a:p>
          <a:p>
            <a:pPr marL="342900" indent="-342900" algn="just">
              <a:buFont typeface="+mj-lt"/>
              <a:buAutoNum type="arabicPeriod"/>
            </a:pPr>
            <a:endParaRPr lang="en-IN" sz="1600" dirty="0"/>
          </a:p>
          <a:p>
            <a:pPr marL="342900" indent="-342900" algn="just">
              <a:buFont typeface="+mj-lt"/>
              <a:buAutoNum type="arabicPeriod"/>
            </a:pPr>
            <a:r>
              <a:rPr lang="en-IN" sz="1600" b="1" dirty="0"/>
              <a:t>Line 5</a:t>
            </a:r>
            <a:r>
              <a:rPr lang="en-IN" sz="1600" dirty="0"/>
              <a:t> is a loop that fetches the elements from the sparse matrix </a:t>
            </a:r>
            <a:r>
              <a:rPr lang="en-IN" sz="1600" i="1" dirty="0"/>
              <a:t>A </a:t>
            </a:r>
            <a:r>
              <a:rPr lang="en-IN" sz="1600" dirty="0"/>
              <a:t>and the vector </a:t>
            </a:r>
            <a:r>
              <a:rPr lang="en-IN" sz="1600" i="1" dirty="0"/>
              <a:t>X.</a:t>
            </a:r>
          </a:p>
          <a:p>
            <a:pPr marL="342900" indent="-342900" algn="just">
              <a:buFont typeface="+mj-lt"/>
              <a:buAutoNum type="arabicPeriod"/>
            </a:pPr>
            <a:endParaRPr lang="en-IN" sz="1600" i="1" dirty="0"/>
          </a:p>
          <a:p>
            <a:pPr marL="342900" indent="-342900" algn="just">
              <a:buFont typeface="+mj-lt"/>
              <a:buAutoNum type="arabicPeriod"/>
            </a:pPr>
            <a:r>
              <a:rPr lang="en-IN" sz="1600" dirty="0"/>
              <a:t>The loop body in </a:t>
            </a:r>
            <a:r>
              <a:rPr lang="en-IN" sz="1600" b="1" dirty="0"/>
              <a:t>Line 6 </a:t>
            </a:r>
            <a:r>
              <a:rPr lang="en-IN" sz="1600" dirty="0"/>
              <a:t>calculates the dot product for the current row.</a:t>
            </a:r>
          </a:p>
          <a:p>
            <a:pPr marL="342900" indent="-342900" algn="just">
              <a:buFont typeface="+mj-lt"/>
              <a:buAutoNum type="arabicPeriod"/>
            </a:pPr>
            <a:endParaRPr lang="en-IN" sz="1600" dirty="0"/>
          </a:p>
          <a:p>
            <a:pPr marL="342900" indent="-342900" algn="just">
              <a:buFont typeface="+mj-lt"/>
              <a:buAutoNum type="arabicPeriod"/>
            </a:pPr>
            <a:r>
              <a:rPr lang="en-IN" sz="1600" b="1" dirty="0"/>
              <a:t>Line 7 </a:t>
            </a:r>
            <a:r>
              <a:rPr lang="en-IN" sz="1600" dirty="0"/>
              <a:t>adda the dot product with the corresponding element of the vector </a:t>
            </a:r>
            <a:r>
              <a:rPr lang="en-IN" sz="1600" i="1" dirty="0"/>
              <a:t>Y</a:t>
            </a:r>
            <a:r>
              <a:rPr lang="en-IN" sz="1600" dirty="0"/>
              <a:t>.</a:t>
            </a:r>
          </a:p>
          <a:p>
            <a:pPr marL="342900" indent="-342900" algn="just">
              <a:buFont typeface="+mj-lt"/>
              <a:buAutoNum type="arabicPeriod"/>
            </a:pPr>
            <a:endParaRPr lang="en-IN" sz="1600" b="1" dirty="0"/>
          </a:p>
        </p:txBody>
      </p:sp>
      <p:pic>
        <p:nvPicPr>
          <p:cNvPr id="4" name="Picture 3">
            <a:extLst>
              <a:ext uri="{FF2B5EF4-FFF2-40B4-BE49-F238E27FC236}">
                <a16:creationId xmlns:a16="http://schemas.microsoft.com/office/drawing/2014/main" id="{0A542914-F587-4AB5-98EC-7257DA982D78}"/>
              </a:ext>
            </a:extLst>
          </p:cNvPr>
          <p:cNvPicPr>
            <a:picLocks noChangeAspect="1"/>
          </p:cNvPicPr>
          <p:nvPr/>
        </p:nvPicPr>
        <p:blipFill>
          <a:blip r:embed="rId2"/>
          <a:stretch>
            <a:fillRect/>
          </a:stretch>
        </p:blipFill>
        <p:spPr>
          <a:xfrm>
            <a:off x="393896" y="2056656"/>
            <a:ext cx="3629025" cy="1590675"/>
          </a:xfrm>
          <a:prstGeom prst="rect">
            <a:avLst/>
          </a:prstGeom>
        </p:spPr>
      </p:pic>
      <p:pic>
        <p:nvPicPr>
          <p:cNvPr id="8" name="Picture 7">
            <a:extLst>
              <a:ext uri="{FF2B5EF4-FFF2-40B4-BE49-F238E27FC236}">
                <a16:creationId xmlns:a16="http://schemas.microsoft.com/office/drawing/2014/main" id="{2FA1EAF6-2EBD-42C2-AB66-033A0C3F612A}"/>
              </a:ext>
            </a:extLst>
          </p:cNvPr>
          <p:cNvPicPr>
            <a:picLocks noChangeAspect="1"/>
          </p:cNvPicPr>
          <p:nvPr/>
        </p:nvPicPr>
        <p:blipFill>
          <a:blip r:embed="rId3"/>
          <a:stretch>
            <a:fillRect/>
          </a:stretch>
        </p:blipFill>
        <p:spPr>
          <a:xfrm>
            <a:off x="106926" y="3659441"/>
            <a:ext cx="5829417" cy="2505075"/>
          </a:xfrm>
          <a:prstGeom prst="rect">
            <a:avLst/>
          </a:prstGeom>
        </p:spPr>
      </p:pic>
      <p:pic>
        <p:nvPicPr>
          <p:cNvPr id="9" name="Picture 8">
            <a:extLst>
              <a:ext uri="{FF2B5EF4-FFF2-40B4-BE49-F238E27FC236}">
                <a16:creationId xmlns:a16="http://schemas.microsoft.com/office/drawing/2014/main" id="{D07ABA4A-A788-49D8-91DC-E5111DA08A30}"/>
              </a:ext>
            </a:extLst>
          </p:cNvPr>
          <p:cNvPicPr>
            <a:picLocks noChangeAspect="1"/>
          </p:cNvPicPr>
          <p:nvPr/>
        </p:nvPicPr>
        <p:blipFill>
          <a:blip r:embed="rId4"/>
          <a:stretch>
            <a:fillRect/>
          </a:stretch>
        </p:blipFill>
        <p:spPr>
          <a:xfrm>
            <a:off x="2269759" y="5515749"/>
            <a:ext cx="3768186" cy="989680"/>
          </a:xfrm>
          <a:prstGeom prst="rect">
            <a:avLst/>
          </a:prstGeom>
        </p:spPr>
      </p:pic>
    </p:spTree>
    <p:extLst>
      <p:ext uri="{BB962C8B-B14F-4D97-AF65-F5344CB8AC3E}">
        <p14:creationId xmlns:p14="http://schemas.microsoft.com/office/powerpoint/2010/main" val="2625209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Parallel </a:t>
            </a:r>
            <a:r>
              <a:rPr lang="en-US" sz="3600" b="1" strike="noStrike" spc="-1" dirty="0" err="1">
                <a:solidFill>
                  <a:srgbClr val="000000"/>
                </a:solidFill>
                <a:highlight>
                  <a:srgbClr val="00FF00"/>
                </a:highlight>
                <a:latin typeface="Calibri Light"/>
              </a:rPr>
              <a:t>SpMV</a:t>
            </a:r>
            <a:r>
              <a:rPr lang="en-US" sz="3600" b="1" strike="noStrike" spc="-1" dirty="0">
                <a:solidFill>
                  <a:srgbClr val="000000"/>
                </a:solidFill>
                <a:highlight>
                  <a:srgbClr val="00FF00"/>
                </a:highlight>
                <a:latin typeface="Calibri Light"/>
              </a:rPr>
              <a:t> using CSR</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747486"/>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In a sequential implementation of </a:t>
            </a:r>
            <a:r>
              <a:rPr lang="en-IN" sz="1600" dirty="0" err="1">
                <a:highlight>
                  <a:srgbClr val="FFFF00"/>
                </a:highlight>
              </a:rPr>
              <a:t>SpMV</a:t>
            </a:r>
            <a:r>
              <a:rPr lang="en-IN" sz="1600" dirty="0">
                <a:highlight>
                  <a:srgbClr val="FFFF00"/>
                </a:highlight>
              </a:rPr>
              <a:t> the dot product calculation for each row of the sparse matrix is independent of those of other rows</a:t>
            </a:r>
            <a:r>
              <a:rPr lang="en-IN" sz="1600" dirty="0"/>
              <a:t>.</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We can easily convert this sequential </a:t>
            </a:r>
            <a:r>
              <a:rPr lang="en-IN" sz="1600" dirty="0" err="1"/>
              <a:t>SpMV</a:t>
            </a:r>
            <a:r>
              <a:rPr lang="en-IN" sz="1600" dirty="0"/>
              <a:t>/CSR into a parallel CUDA kernel by </a:t>
            </a:r>
            <a:r>
              <a:rPr lang="en-IN" sz="1600" b="1" dirty="0"/>
              <a:t>assigning each iteration of the outer loop to a thread.</a:t>
            </a:r>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22</a:t>
            </a:fld>
            <a:endParaRPr lang="en-IN" sz="1200" b="0" strike="noStrike" spc="-1">
              <a:latin typeface="Times New Roman"/>
            </a:endParaRPr>
          </a:p>
        </p:txBody>
      </p:sp>
      <p:pic>
        <p:nvPicPr>
          <p:cNvPr id="3" name="Picture 2">
            <a:extLst>
              <a:ext uri="{FF2B5EF4-FFF2-40B4-BE49-F238E27FC236}">
                <a16:creationId xmlns:a16="http://schemas.microsoft.com/office/drawing/2014/main" id="{B181F3CF-6EAF-4B67-AD11-68CC76467511}"/>
              </a:ext>
            </a:extLst>
          </p:cNvPr>
          <p:cNvPicPr>
            <a:picLocks noChangeAspect="1"/>
          </p:cNvPicPr>
          <p:nvPr/>
        </p:nvPicPr>
        <p:blipFill>
          <a:blip r:embed="rId2"/>
          <a:stretch>
            <a:fillRect/>
          </a:stretch>
        </p:blipFill>
        <p:spPr>
          <a:xfrm>
            <a:off x="505044" y="2119666"/>
            <a:ext cx="2009775" cy="1238994"/>
          </a:xfrm>
          <a:prstGeom prst="rect">
            <a:avLst/>
          </a:prstGeom>
        </p:spPr>
      </p:pic>
      <p:pic>
        <p:nvPicPr>
          <p:cNvPr id="7" name="Picture 6">
            <a:extLst>
              <a:ext uri="{FF2B5EF4-FFF2-40B4-BE49-F238E27FC236}">
                <a16:creationId xmlns:a16="http://schemas.microsoft.com/office/drawing/2014/main" id="{94B36E4D-FC99-4C55-86B7-94B4AD83141D}"/>
              </a:ext>
            </a:extLst>
          </p:cNvPr>
          <p:cNvPicPr>
            <a:picLocks noChangeAspect="1"/>
          </p:cNvPicPr>
          <p:nvPr/>
        </p:nvPicPr>
        <p:blipFill>
          <a:blip r:embed="rId3"/>
          <a:stretch>
            <a:fillRect/>
          </a:stretch>
        </p:blipFill>
        <p:spPr>
          <a:xfrm>
            <a:off x="75026" y="3358660"/>
            <a:ext cx="7267575" cy="3209925"/>
          </a:xfrm>
          <a:prstGeom prst="rect">
            <a:avLst/>
          </a:prstGeom>
        </p:spPr>
      </p:pic>
      <p:sp>
        <p:nvSpPr>
          <p:cNvPr id="13" name="TextBox 12">
            <a:extLst>
              <a:ext uri="{FF2B5EF4-FFF2-40B4-BE49-F238E27FC236}">
                <a16:creationId xmlns:a16="http://schemas.microsoft.com/office/drawing/2014/main" id="{B9D7BB85-0F39-4B78-99F5-703D86A7F23A}"/>
              </a:ext>
            </a:extLst>
          </p:cNvPr>
          <p:cNvSpPr txBox="1"/>
          <p:nvPr/>
        </p:nvSpPr>
        <p:spPr>
          <a:xfrm>
            <a:off x="7427740" y="3429000"/>
            <a:ext cx="4764260"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loop construct has been removed since it is replaced by the thread grid.</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row index is calculated as the familiar expression </a:t>
            </a:r>
            <a:r>
              <a:rPr lang="en-IN" sz="1600" i="1" dirty="0" err="1"/>
              <a:t>blockIdx.x</a:t>
            </a:r>
            <a:r>
              <a:rPr lang="en-IN" sz="1600" i="1" dirty="0"/>
              <a:t> * </a:t>
            </a:r>
            <a:r>
              <a:rPr lang="en-IN" sz="1600" i="1" dirty="0" err="1"/>
              <a:t>blockDim.x</a:t>
            </a:r>
            <a:r>
              <a:rPr lang="en-IN" sz="1600" i="1" dirty="0"/>
              <a:t> + </a:t>
            </a:r>
            <a:r>
              <a:rPr lang="en-IN" sz="1600" i="1" dirty="0" err="1"/>
              <a:t>threadIdx.x</a:t>
            </a:r>
            <a:endParaRPr lang="en-IN" sz="1600" i="1" dirty="0"/>
          </a:p>
          <a:p>
            <a:pPr marL="182563" indent="-182563" algn="just">
              <a:buFont typeface="Arial" panose="020B0604020202020204" pitchFamily="34" charset="0"/>
              <a:buChar char="•"/>
            </a:pPr>
            <a:endParaRPr lang="en-IN" sz="1600" i="1" dirty="0"/>
          </a:p>
          <a:p>
            <a:pPr marL="182563" indent="-182563" algn="just">
              <a:buFont typeface="Arial" panose="020B0604020202020204" pitchFamily="34" charset="0"/>
              <a:buChar char="•"/>
            </a:pPr>
            <a:r>
              <a:rPr lang="en-IN" sz="1600" dirty="0"/>
              <a:t>Line 3 checks if the row index of a thread exceeds the number of rows.</a:t>
            </a:r>
            <a:endParaRPr lang="en-IN" sz="1600" i="1" dirty="0"/>
          </a:p>
          <a:p>
            <a:pPr marL="342900" indent="-342900" algn="just">
              <a:buFont typeface="+mj-lt"/>
              <a:buAutoNum type="arabicPeriod"/>
            </a:pPr>
            <a:endParaRPr lang="en-IN" sz="1600" b="1" dirty="0"/>
          </a:p>
        </p:txBody>
      </p:sp>
    </p:spTree>
    <p:extLst>
      <p:ext uri="{BB962C8B-B14F-4D97-AF65-F5344CB8AC3E}">
        <p14:creationId xmlns:p14="http://schemas.microsoft.com/office/powerpoint/2010/main" val="3376589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CUDA allows threads in the same block to coordinate their activities using a </a:t>
            </a:r>
            <a:r>
              <a:rPr lang="en-IN" b="1" dirty="0"/>
              <a:t>barrier synchronization function </a:t>
            </a:r>
            <a:r>
              <a:rPr lang="en-IN" b="1" dirty="0">
                <a:solidFill>
                  <a:srgbClr val="7030A0"/>
                </a:solidFill>
              </a:rPr>
              <a:t>__</a:t>
            </a:r>
            <a:r>
              <a:rPr lang="en-IN" b="1" dirty="0" err="1">
                <a:solidFill>
                  <a:srgbClr val="7030A0"/>
                </a:solidFill>
              </a:rPr>
              <a:t>syncthreads</a:t>
            </a:r>
            <a:r>
              <a:rPr lang="en-IN" b="1" dirty="0">
                <a:solidFill>
                  <a:srgbClr val="7030A0"/>
                </a:solidFill>
              </a:rPr>
              <a:t>()</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When a kernel function calls __</a:t>
            </a:r>
            <a:r>
              <a:rPr lang="en-IN" dirty="0" err="1"/>
              <a:t>syncthreads</a:t>
            </a:r>
            <a:r>
              <a:rPr lang="en-IN" dirty="0"/>
              <a:t>(), </a:t>
            </a:r>
            <a:r>
              <a:rPr lang="en-IN" i="1" dirty="0"/>
              <a:t>all threads in a block will be held at the calling location until every thread in the block reaches the location</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ensures that all threads in a block have completed a phase of their execution of the kernel before any of them can move on to the next phase.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CUDA, a __</a:t>
            </a:r>
            <a:r>
              <a:rPr lang="en-IN" dirty="0" err="1"/>
              <a:t>syncthreads</a:t>
            </a:r>
            <a:r>
              <a:rPr lang="en-IN" dirty="0"/>
              <a:t>() statement, if present, </a:t>
            </a:r>
            <a:r>
              <a:rPr lang="en-IN" b="1" dirty="0"/>
              <a:t>must be executed by all threads in a block</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23</a:t>
            </a:fld>
            <a:endParaRPr lang="en-IN" sz="1200" b="0" strike="noStrike" spc="-1">
              <a:latin typeface="Times New Roman"/>
            </a:endParaRPr>
          </a:p>
        </p:txBody>
      </p:sp>
      <p:pic>
        <p:nvPicPr>
          <p:cNvPr id="4" name="Picture 3">
            <a:extLst>
              <a:ext uri="{FF2B5EF4-FFF2-40B4-BE49-F238E27FC236}">
                <a16:creationId xmlns:a16="http://schemas.microsoft.com/office/drawing/2014/main" id="{109F4588-F8AF-4F74-9296-2EF12AA0E63C}"/>
              </a:ext>
            </a:extLst>
          </p:cNvPr>
          <p:cNvPicPr>
            <a:picLocks noChangeAspect="1"/>
          </p:cNvPicPr>
          <p:nvPr/>
        </p:nvPicPr>
        <p:blipFill>
          <a:blip r:embed="rId2"/>
          <a:stretch>
            <a:fillRect/>
          </a:stretch>
        </p:blipFill>
        <p:spPr>
          <a:xfrm>
            <a:off x="4143008" y="3178272"/>
            <a:ext cx="3343275" cy="2724150"/>
          </a:xfrm>
          <a:prstGeom prst="rect">
            <a:avLst/>
          </a:prstGeom>
        </p:spPr>
      </p:pic>
    </p:spTree>
    <p:extLst>
      <p:ext uri="{BB962C8B-B14F-4D97-AF65-F5344CB8AC3E}">
        <p14:creationId xmlns:p14="http://schemas.microsoft.com/office/powerpoint/2010/main" val="4263741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01185"/>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When a __</a:t>
            </a:r>
            <a:r>
              <a:rPr lang="en-IN" dirty="0" err="1"/>
              <a:t>syncthread</a:t>
            </a:r>
            <a:r>
              <a:rPr lang="en-IN" dirty="0"/>
              <a:t>() statement is placed in an </a:t>
            </a:r>
            <a:r>
              <a:rPr lang="en-IN" b="1" dirty="0"/>
              <a:t>if</a:t>
            </a:r>
            <a:r>
              <a:rPr lang="en-IN" dirty="0"/>
              <a:t>-statement, either all threads in a block execute the path that includes the __</a:t>
            </a:r>
            <a:r>
              <a:rPr lang="en-IN" dirty="0" err="1"/>
              <a:t>syncthreads</a:t>
            </a:r>
            <a:r>
              <a:rPr lang="en-IN" dirty="0"/>
              <a:t>() or none of them does.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For an </a:t>
            </a:r>
            <a:r>
              <a:rPr lang="en-IN" b="1" dirty="0"/>
              <a:t>if-then-else </a:t>
            </a:r>
            <a:r>
              <a:rPr lang="en-IN" dirty="0"/>
              <a:t>statement, if each path has a __</a:t>
            </a:r>
            <a:r>
              <a:rPr lang="en-IN" dirty="0" err="1"/>
              <a:t>syncthreads</a:t>
            </a:r>
            <a:r>
              <a:rPr lang="en-IN" dirty="0"/>
              <a:t>() statement, either all threads in a block execute the __</a:t>
            </a:r>
            <a:r>
              <a:rPr lang="en-IN" dirty="0" err="1"/>
              <a:t>syncthreads</a:t>
            </a:r>
            <a:r>
              <a:rPr lang="en-IN" dirty="0"/>
              <a:t>() on the </a:t>
            </a:r>
            <a:r>
              <a:rPr lang="en-IN" b="1" dirty="0"/>
              <a:t>then path </a:t>
            </a:r>
            <a:r>
              <a:rPr lang="en-IN" dirty="0"/>
              <a:t>or all of them execute the </a:t>
            </a:r>
            <a:r>
              <a:rPr lang="en-IN" b="1" dirty="0"/>
              <a:t>else path</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two __</a:t>
            </a:r>
            <a:r>
              <a:rPr lang="en-IN" dirty="0" err="1"/>
              <a:t>syncthreads</a:t>
            </a:r>
            <a:r>
              <a:rPr lang="en-IN" dirty="0"/>
              <a:t>() are different barrier synchronization points. If a thread in a block executes the </a:t>
            </a:r>
            <a:r>
              <a:rPr lang="en-IN" b="1" dirty="0"/>
              <a:t>then path </a:t>
            </a:r>
            <a:r>
              <a:rPr lang="en-IN" dirty="0"/>
              <a:t>and another executes the else path, they would be waiting at different barrier synchronization points. </a:t>
            </a:r>
            <a:r>
              <a:rPr lang="en-IN" dirty="0">
                <a:highlight>
                  <a:srgbClr val="FFFF00"/>
                </a:highlight>
              </a:rPr>
              <a:t>They would end up waiting for each other forever.</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is the responsibility of the programmers to write their code so that these requirements are satisfied.</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synchronize also imposes execution constraints on threads within a block. </a:t>
            </a:r>
            <a:r>
              <a:rPr lang="en-IN" b="1" dirty="0"/>
              <a:t>These threads should execute in close time proximity with each other </a:t>
            </a:r>
            <a:r>
              <a:rPr lang="en-IN" dirty="0"/>
              <a:t>to avoid excessively long waiting times.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24</a:t>
            </a:fld>
            <a:endParaRPr lang="en-IN" sz="1200" b="0" strike="noStrike" spc="-1">
              <a:latin typeface="Times New Roman"/>
            </a:endParaRPr>
          </a:p>
        </p:txBody>
      </p:sp>
    </p:spTree>
    <p:extLst>
      <p:ext uri="{BB962C8B-B14F-4D97-AF65-F5344CB8AC3E}">
        <p14:creationId xmlns:p14="http://schemas.microsoft.com/office/powerpoint/2010/main" val="1847264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131525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fact, one needs to make sure that all threads involved in the barrier synchronization </a:t>
            </a:r>
            <a:r>
              <a:rPr lang="en-IN" b="1" dirty="0"/>
              <a:t>have access to the necessary resources</a:t>
            </a:r>
            <a:r>
              <a:rPr lang="en-IN" dirty="0"/>
              <a:t> to eventually arrive at the barrier. Otherwise, a thread that never arrived at the barrier synchronization point can cause everyone else to </a:t>
            </a:r>
            <a:r>
              <a:rPr lang="en-IN" b="1" dirty="0"/>
              <a:t>wait forever</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CUDA runtime systems satisfy this constraint by </a:t>
            </a:r>
            <a:r>
              <a:rPr lang="en-IN" b="1" dirty="0"/>
              <a:t>assigning execution resources to all threads in a block as a unit</a:t>
            </a:r>
            <a:r>
              <a:rPr lang="en-IN" dirty="0"/>
              <a:t>. A block can begin execution only when the runtime system has secured all the resources needed for all threads in the block to complete execution.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highlight>
                  <a:srgbClr val="FFFF00"/>
                </a:highlight>
              </a:rPr>
              <a:t>When a thread of a block is assigned to an execution resource, all other threads in the same block are also assigned to the same resource. </a:t>
            </a:r>
            <a:r>
              <a:rPr lang="en-IN" dirty="0"/>
              <a:t>This ensures the time proximity of all threads in a block and prevents excessive or indefinite waiting time during barrier synchronization</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By not allowing threads in different blocks to perform barrier synchronization with each other, the </a:t>
            </a:r>
            <a:r>
              <a:rPr lang="en-IN" b="1" dirty="0"/>
              <a:t>CUDA runtime system can execute blocks in any order relative to each other </a:t>
            </a:r>
            <a:r>
              <a:rPr lang="en-IN" dirty="0"/>
              <a:t>since none of them need to wait for each other.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25</a:t>
            </a:fld>
            <a:endParaRPr lang="en-IN" sz="1200" b="0" strike="noStrike" spc="-1">
              <a:latin typeface="Times New Roman"/>
            </a:endParaRPr>
          </a:p>
        </p:txBody>
      </p:sp>
    </p:spTree>
    <p:extLst>
      <p:ext uri="{BB962C8B-B14F-4D97-AF65-F5344CB8AC3E}">
        <p14:creationId xmlns:p14="http://schemas.microsoft.com/office/powerpoint/2010/main" val="3997354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Synchronization and Transparent Scalability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In a low-cost system with only a few execution resources, one can execute a small number of blocks at the same time. In a high-end implementation with more execution resources, one can execute a large number of blocks at the same time.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ability to execute the same application code on hardware with a different number of execution resources is referred to as </a:t>
            </a:r>
            <a:r>
              <a:rPr lang="en-IN" b="1" i="1" dirty="0">
                <a:solidFill>
                  <a:srgbClr val="7030A0"/>
                </a:solidFill>
              </a:rPr>
              <a:t>transparent scalability</a:t>
            </a:r>
            <a:r>
              <a:rPr lang="en-IN" dirty="0"/>
              <a:t>, which reduces the burden on application developers and improves the usability of applications.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26</a:t>
            </a:fld>
            <a:endParaRPr lang="en-IN" sz="1200" b="0" strike="noStrike" spc="-1">
              <a:latin typeface="Times New Roman"/>
            </a:endParaRPr>
          </a:p>
        </p:txBody>
      </p:sp>
      <p:pic>
        <p:nvPicPr>
          <p:cNvPr id="3" name="Picture 2">
            <a:extLst>
              <a:ext uri="{FF2B5EF4-FFF2-40B4-BE49-F238E27FC236}">
                <a16:creationId xmlns:a16="http://schemas.microsoft.com/office/drawing/2014/main" id="{42A69A00-C682-4C2B-9F44-51223C8B75AC}"/>
              </a:ext>
            </a:extLst>
          </p:cNvPr>
          <p:cNvPicPr>
            <a:picLocks noChangeAspect="1"/>
          </p:cNvPicPr>
          <p:nvPr/>
        </p:nvPicPr>
        <p:blipFill>
          <a:blip r:embed="rId2"/>
          <a:stretch>
            <a:fillRect/>
          </a:stretch>
        </p:blipFill>
        <p:spPr>
          <a:xfrm>
            <a:off x="2834422" y="1542828"/>
            <a:ext cx="5526405" cy="3380863"/>
          </a:xfrm>
          <a:prstGeom prst="rect">
            <a:avLst/>
          </a:prstGeom>
        </p:spPr>
      </p:pic>
    </p:spTree>
    <p:extLst>
      <p:ext uri="{BB962C8B-B14F-4D97-AF65-F5344CB8AC3E}">
        <p14:creationId xmlns:p14="http://schemas.microsoft.com/office/powerpoint/2010/main" val="415960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t>Once a kernel is launched, the CUDA runtime system generates the corresponding grid of threads. These threads are </a:t>
            </a:r>
            <a:r>
              <a:rPr lang="en-IN" b="1" dirty="0"/>
              <a:t>assigned to execution resources on a block-by-block basis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the current generation of hardware, </a:t>
            </a:r>
            <a:r>
              <a:rPr lang="en-IN" b="1" dirty="0">
                <a:solidFill>
                  <a:srgbClr val="002060"/>
                </a:solidFill>
              </a:rPr>
              <a:t>the execution resources are organized into streaming multiprocessors (SMs)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Multiple thread blocks can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Each device has a limit on the number of blocks that can be assigned to each SM. For example, a CUDA device may allow up to eight blocks to be assigned to each SM.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27</a:t>
            </a:fld>
            <a:endParaRPr lang="en-IN" sz="1200" b="0" strike="noStrike" spc="-1">
              <a:latin typeface="Times New Roman"/>
            </a:endParaRPr>
          </a:p>
        </p:txBody>
      </p:sp>
      <p:pic>
        <p:nvPicPr>
          <p:cNvPr id="3" name="Picture 2">
            <a:extLst>
              <a:ext uri="{FF2B5EF4-FFF2-40B4-BE49-F238E27FC236}">
                <a16:creationId xmlns:a16="http://schemas.microsoft.com/office/drawing/2014/main" id="{044D20EA-0B84-4FEA-9496-708C2A871C3B}"/>
              </a:ext>
            </a:extLst>
          </p:cNvPr>
          <p:cNvPicPr>
            <a:picLocks noChangeAspect="1"/>
          </p:cNvPicPr>
          <p:nvPr/>
        </p:nvPicPr>
        <p:blipFill>
          <a:blip r:embed="rId2"/>
          <a:stretch>
            <a:fillRect/>
          </a:stretch>
        </p:blipFill>
        <p:spPr>
          <a:xfrm>
            <a:off x="3153173" y="2186832"/>
            <a:ext cx="3770580" cy="2717297"/>
          </a:xfrm>
          <a:prstGeom prst="rect">
            <a:avLst/>
          </a:prstGeom>
        </p:spPr>
      </p:pic>
    </p:spTree>
    <p:extLst>
      <p:ext uri="{BB962C8B-B14F-4D97-AF65-F5344CB8AC3E}">
        <p14:creationId xmlns:p14="http://schemas.microsoft.com/office/powerpoint/2010/main" val="1055594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Assigning Resources to Blocks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situations where there is an insufficient amount of any one or more types of resources needed for the simultaneous execution of eight blocks, the </a:t>
            </a:r>
            <a:r>
              <a:rPr lang="en-IN" b="1" dirty="0"/>
              <a:t>CUDA runtime automatically reduces the number of blocks assigned to each SM</a:t>
            </a:r>
            <a:r>
              <a:rPr lang="en-IN" dirty="0"/>
              <a:t> until their combined resource usage falls under the limit.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With a limited numbers of SMs and a limited number of blocks that can be assigned to each SM, </a:t>
            </a:r>
            <a:r>
              <a:rPr lang="en-IN" b="1" dirty="0"/>
              <a:t>there is a limit on the number of blocks that can be actively executing </a:t>
            </a:r>
            <a:r>
              <a:rPr lang="en-IN" dirty="0"/>
              <a:t>in a CUDA device.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Most grids contain many more blocks than this number. The runtime system maintains </a:t>
            </a:r>
            <a:r>
              <a:rPr lang="en-IN" b="1" dirty="0"/>
              <a:t>a list of blocks </a:t>
            </a:r>
            <a:r>
              <a:rPr lang="en-IN" dirty="0"/>
              <a:t>that need to execute and assigns new blocks to SMs as they complete executing the blocks previously assigned to them.</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One of the SM resource limitations is the </a:t>
            </a:r>
            <a:r>
              <a:rPr lang="en-IN" b="1" dirty="0"/>
              <a:t>number of threads that can be simultaneously tracked and scheduled</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It takes hardware resources for SMs to maintain the thread and block indices and track their execution status.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In more recent CUDA device designs, up to </a:t>
            </a:r>
            <a:r>
              <a:rPr lang="en-IN" b="1" dirty="0"/>
              <a:t>1,536</a:t>
            </a:r>
            <a:r>
              <a:rPr lang="en-IN" dirty="0"/>
              <a:t> threads can be assigned to each SM. This could be in the form of 6 blocks of 256 threads each, 3 blocks of 512 threads each, etc.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28</a:t>
            </a:fld>
            <a:endParaRPr lang="en-IN" sz="1200" b="0" strike="noStrike" spc="-1">
              <a:latin typeface="Times New Roman"/>
            </a:endParaRPr>
          </a:p>
        </p:txBody>
      </p:sp>
    </p:spTree>
    <p:extLst>
      <p:ext uri="{BB962C8B-B14F-4D97-AF65-F5344CB8AC3E}">
        <p14:creationId xmlns:p14="http://schemas.microsoft.com/office/powerpoint/2010/main" val="623643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93154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dirty="0">
                <a:highlight>
                  <a:srgbClr val="FFFF00"/>
                </a:highlight>
              </a:rPr>
              <a:t>When a CUDA application executes on a system, how can it find out the number of SMs in a device and the number of threads that can be assigned to each SM?</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CUDA runtime system has an API function </a:t>
            </a:r>
            <a:r>
              <a:rPr lang="en-IN" b="1" dirty="0" err="1">
                <a:solidFill>
                  <a:srgbClr val="002060"/>
                </a:solidFill>
              </a:rPr>
              <a:t>cudaGetDeviceCount</a:t>
            </a:r>
            <a:r>
              <a:rPr lang="en-IN" b="1" dirty="0">
                <a:solidFill>
                  <a:srgbClr val="002060"/>
                </a:solidFill>
              </a:rPr>
              <a:t>() </a:t>
            </a:r>
            <a:r>
              <a:rPr lang="en-IN" dirty="0"/>
              <a:t>that returns the number of available CUDA devices in the system: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CUDA runtime system numbers all the available devices in the system from </a:t>
            </a:r>
            <a:r>
              <a:rPr lang="en-IN" b="1" dirty="0"/>
              <a:t>0</a:t>
            </a:r>
            <a:r>
              <a:rPr lang="en-IN" dirty="0"/>
              <a:t> to </a:t>
            </a:r>
            <a:r>
              <a:rPr lang="en-IN" b="1" dirty="0"/>
              <a:t>dev_count-1</a:t>
            </a:r>
            <a:r>
              <a:rPr lang="en-IN" dirty="0"/>
              <a:t>. It provides an API function </a:t>
            </a:r>
            <a:r>
              <a:rPr lang="en-IN" b="1" dirty="0" err="1">
                <a:solidFill>
                  <a:srgbClr val="002060"/>
                </a:solidFill>
              </a:rPr>
              <a:t>cudaGetDeviceProperties</a:t>
            </a:r>
            <a:r>
              <a:rPr lang="en-IN" b="1" dirty="0">
                <a:solidFill>
                  <a:srgbClr val="002060"/>
                </a:solidFill>
              </a:rPr>
              <a:t>() </a:t>
            </a:r>
            <a:r>
              <a:rPr lang="en-IN" dirty="0"/>
              <a:t>that returns the properties of the device of which the number is given as an argument: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29</a:t>
            </a:fld>
            <a:endParaRPr lang="en-IN" sz="1200" b="0" strike="noStrike" spc="-1">
              <a:latin typeface="Times New Roman"/>
            </a:endParaRPr>
          </a:p>
        </p:txBody>
      </p:sp>
      <p:sp>
        <p:nvSpPr>
          <p:cNvPr id="6" name="TextBox 5">
            <a:extLst>
              <a:ext uri="{FF2B5EF4-FFF2-40B4-BE49-F238E27FC236}">
                <a16:creationId xmlns:a16="http://schemas.microsoft.com/office/drawing/2014/main" id="{6994E52B-D171-4112-A33F-9EA62A2AC52F}"/>
              </a:ext>
            </a:extLst>
          </p:cNvPr>
          <p:cNvSpPr txBox="1"/>
          <p:nvPr/>
        </p:nvSpPr>
        <p:spPr>
          <a:xfrm>
            <a:off x="478300" y="2357547"/>
            <a:ext cx="7061983" cy="584775"/>
          </a:xfrm>
          <a:prstGeom prst="rect">
            <a:avLst/>
          </a:prstGeom>
          <a:solidFill>
            <a:schemeClr val="tx1"/>
          </a:solidFill>
        </p:spPr>
        <p:txBody>
          <a:bodyPr wrap="square" rtlCol="0">
            <a:spAutoFit/>
          </a:bodyPr>
          <a:lstStyle/>
          <a:p>
            <a:pPr algn="just"/>
            <a:r>
              <a:rPr lang="en-IN" sz="1600" dirty="0">
                <a:solidFill>
                  <a:schemeClr val="bg1"/>
                </a:solidFill>
              </a:rPr>
              <a:t>int</a:t>
            </a:r>
            <a:r>
              <a:rPr lang="en-IN" sz="1600" dirty="0">
                <a:solidFill>
                  <a:srgbClr val="FFFF00"/>
                </a:solidFill>
              </a:rPr>
              <a:t> </a:t>
            </a:r>
            <a:r>
              <a:rPr lang="en-IN" sz="1600" dirty="0" err="1">
                <a:solidFill>
                  <a:srgbClr val="FFFF00"/>
                </a:solidFill>
              </a:rPr>
              <a:t>dev_count</a:t>
            </a:r>
            <a:r>
              <a:rPr lang="en-IN" sz="1600" dirty="0">
                <a:solidFill>
                  <a:srgbClr val="FFFF00"/>
                </a:solidFill>
              </a:rPr>
              <a:t>; </a:t>
            </a:r>
          </a:p>
          <a:p>
            <a:pPr algn="just"/>
            <a:r>
              <a:rPr lang="en-IN" sz="1600" dirty="0" err="1">
                <a:solidFill>
                  <a:srgbClr val="FFFF00"/>
                </a:solidFill>
              </a:rPr>
              <a:t>cudaGetDeviceCount</a:t>
            </a:r>
            <a:r>
              <a:rPr lang="en-IN" sz="1600" dirty="0">
                <a:solidFill>
                  <a:srgbClr val="FFFF00"/>
                </a:solidFill>
              </a:rPr>
              <a:t>( &amp;</a:t>
            </a:r>
            <a:r>
              <a:rPr lang="en-IN" sz="1600" dirty="0" err="1">
                <a:solidFill>
                  <a:srgbClr val="FFFF00"/>
                </a:solidFill>
              </a:rPr>
              <a:t>dev_count</a:t>
            </a:r>
            <a:r>
              <a:rPr lang="en-IN" sz="1600" dirty="0">
                <a:solidFill>
                  <a:srgbClr val="FFFF00"/>
                </a:solidFill>
              </a:rPr>
              <a:t>);</a:t>
            </a:r>
          </a:p>
        </p:txBody>
      </p:sp>
      <p:sp>
        <p:nvSpPr>
          <p:cNvPr id="7" name="TextBox 6">
            <a:extLst>
              <a:ext uri="{FF2B5EF4-FFF2-40B4-BE49-F238E27FC236}">
                <a16:creationId xmlns:a16="http://schemas.microsoft.com/office/drawing/2014/main" id="{9E2B553A-3841-4ABB-BF7F-504B29B1A40E}"/>
              </a:ext>
            </a:extLst>
          </p:cNvPr>
          <p:cNvSpPr txBox="1"/>
          <p:nvPr/>
        </p:nvSpPr>
        <p:spPr>
          <a:xfrm>
            <a:off x="478299" y="4133045"/>
            <a:ext cx="7061983" cy="1323439"/>
          </a:xfrm>
          <a:prstGeom prst="rect">
            <a:avLst/>
          </a:prstGeom>
          <a:solidFill>
            <a:schemeClr val="tx1"/>
          </a:solidFill>
        </p:spPr>
        <p:txBody>
          <a:bodyPr wrap="square" rtlCol="0">
            <a:spAutoFit/>
          </a:bodyPr>
          <a:lstStyle/>
          <a:p>
            <a:pPr algn="just"/>
            <a:r>
              <a:rPr lang="en-IN" sz="1600" dirty="0" err="1">
                <a:solidFill>
                  <a:schemeClr val="bg1"/>
                </a:solidFill>
              </a:rPr>
              <a:t>cudaDeviceProp</a:t>
            </a:r>
            <a:r>
              <a:rPr lang="en-IN" sz="1600" dirty="0">
                <a:solidFill>
                  <a:srgbClr val="FFFF00"/>
                </a:solidFill>
              </a:rPr>
              <a:t> </a:t>
            </a:r>
            <a:r>
              <a:rPr lang="en-IN" sz="1600" dirty="0" err="1">
                <a:solidFill>
                  <a:srgbClr val="FFFF00"/>
                </a:solidFill>
              </a:rPr>
              <a:t>dev_prop</a:t>
            </a:r>
            <a:r>
              <a:rPr lang="en-IN" sz="1600" dirty="0">
                <a:solidFill>
                  <a:srgbClr val="FFFF00"/>
                </a:solidFill>
              </a:rPr>
              <a:t>; </a:t>
            </a:r>
          </a:p>
          <a:p>
            <a:pPr algn="just"/>
            <a:r>
              <a:rPr lang="en-IN" sz="1600" dirty="0">
                <a:solidFill>
                  <a:srgbClr val="FFFF00"/>
                </a:solidFill>
              </a:rPr>
              <a:t>for (</a:t>
            </a:r>
            <a:r>
              <a:rPr lang="en-IN" sz="1600" dirty="0" err="1">
                <a:solidFill>
                  <a:srgbClr val="FFFF00"/>
                </a:solidFill>
              </a:rPr>
              <a:t>i</a:t>
            </a:r>
            <a:r>
              <a:rPr lang="en-IN" sz="1600" dirty="0">
                <a:solidFill>
                  <a:srgbClr val="FFFF00"/>
                </a:solidFill>
              </a:rPr>
              <a:t>=0; </a:t>
            </a:r>
            <a:r>
              <a:rPr lang="en-IN" sz="1600" dirty="0" err="1">
                <a:solidFill>
                  <a:srgbClr val="FFFF00"/>
                </a:solidFill>
              </a:rPr>
              <a:t>i</a:t>
            </a:r>
            <a:r>
              <a:rPr lang="en-IN" sz="1600" dirty="0">
                <a:solidFill>
                  <a:srgbClr val="FFFF00"/>
                </a:solidFill>
              </a:rPr>
              <a:t>&lt;</a:t>
            </a:r>
            <a:r>
              <a:rPr lang="en-IN" sz="1600" dirty="0" err="1">
                <a:solidFill>
                  <a:srgbClr val="FFFF00"/>
                </a:solidFill>
              </a:rPr>
              <a:t>dev_count</a:t>
            </a:r>
            <a:r>
              <a:rPr lang="en-IN" sz="1600" dirty="0">
                <a:solidFill>
                  <a:srgbClr val="FFFF00"/>
                </a:solidFill>
              </a:rPr>
              <a:t>; </a:t>
            </a:r>
            <a:r>
              <a:rPr lang="en-IN" sz="1600" dirty="0" err="1">
                <a:solidFill>
                  <a:srgbClr val="FFFF00"/>
                </a:solidFill>
              </a:rPr>
              <a:t>i</a:t>
            </a:r>
            <a:r>
              <a:rPr lang="en-IN" sz="1600" dirty="0">
                <a:solidFill>
                  <a:srgbClr val="FFFF00"/>
                </a:solidFill>
              </a:rPr>
              <a:t>++) { </a:t>
            </a:r>
          </a:p>
          <a:p>
            <a:pPr algn="just"/>
            <a:r>
              <a:rPr lang="en-IN" sz="1600" dirty="0" err="1">
                <a:solidFill>
                  <a:srgbClr val="FFFF00"/>
                </a:solidFill>
              </a:rPr>
              <a:t>cudaGetDeviceProperties</a:t>
            </a:r>
            <a:r>
              <a:rPr lang="en-IN" sz="1600" dirty="0">
                <a:solidFill>
                  <a:srgbClr val="FFFF00"/>
                </a:solidFill>
              </a:rPr>
              <a:t>( &amp;</a:t>
            </a:r>
            <a:r>
              <a:rPr lang="en-IN" sz="1600" dirty="0" err="1">
                <a:solidFill>
                  <a:srgbClr val="FFFF00"/>
                </a:solidFill>
              </a:rPr>
              <a:t>dev_prop</a:t>
            </a:r>
            <a:r>
              <a:rPr lang="en-IN" sz="1600" dirty="0">
                <a:solidFill>
                  <a:srgbClr val="FFFF00"/>
                </a:solidFill>
              </a:rPr>
              <a:t>, </a:t>
            </a:r>
            <a:r>
              <a:rPr lang="en-IN" sz="1600" dirty="0" err="1">
                <a:solidFill>
                  <a:srgbClr val="FFFF00"/>
                </a:solidFill>
              </a:rPr>
              <a:t>i</a:t>
            </a:r>
            <a:r>
              <a:rPr lang="en-IN" sz="1600" dirty="0">
                <a:solidFill>
                  <a:srgbClr val="FFFF00"/>
                </a:solidFill>
              </a:rPr>
              <a:t>); </a:t>
            </a:r>
          </a:p>
          <a:p>
            <a:pPr algn="just"/>
            <a:r>
              <a:rPr lang="en-IN" sz="1600" dirty="0">
                <a:solidFill>
                  <a:srgbClr val="FFFF00"/>
                </a:solidFill>
                <a:highlight>
                  <a:srgbClr val="808080"/>
                </a:highlight>
              </a:rPr>
              <a:t>// decide if device has sufficient resources and capabilities</a:t>
            </a:r>
            <a:r>
              <a:rPr lang="en-IN" sz="1600" dirty="0">
                <a:solidFill>
                  <a:srgbClr val="FFFF00"/>
                </a:solidFill>
              </a:rPr>
              <a:t> </a:t>
            </a:r>
          </a:p>
          <a:p>
            <a:pPr algn="just"/>
            <a:r>
              <a:rPr lang="en-IN" sz="1600" dirty="0">
                <a:solidFill>
                  <a:srgbClr val="FFFF00"/>
                </a:solidFill>
              </a:rPr>
              <a:t>}</a:t>
            </a:r>
          </a:p>
        </p:txBody>
      </p:sp>
    </p:spTree>
    <p:extLst>
      <p:ext uri="{BB962C8B-B14F-4D97-AF65-F5344CB8AC3E}">
        <p14:creationId xmlns:p14="http://schemas.microsoft.com/office/powerpoint/2010/main" val="2591352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fontScale="92500"/>
          </a:bodyPr>
          <a:lstStyle/>
          <a:p>
            <a:pPr>
              <a:lnSpc>
                <a:spcPct val="90000"/>
              </a:lnSpc>
            </a:pPr>
            <a:r>
              <a:rPr lang="en-US" sz="3600" b="1" strike="noStrike" spc="-1" dirty="0">
                <a:solidFill>
                  <a:srgbClr val="000000"/>
                </a:solidFill>
                <a:highlight>
                  <a:srgbClr val="00FF00"/>
                </a:highlight>
                <a:latin typeface="Calibri Light"/>
              </a:rPr>
              <a:t>Mapping Threads to Multidimensional Data - </a:t>
            </a:r>
            <a:r>
              <a:rPr lang="en-US" sz="3600" b="1" strike="noStrike" spc="-1" dirty="0">
                <a:solidFill>
                  <a:srgbClr val="FFFF00"/>
                </a:solidFill>
                <a:highlight>
                  <a:srgbClr val="0000FF"/>
                </a:highlight>
                <a:latin typeface="Calibri Light"/>
              </a:rPr>
              <a:t>Flattening a 2D-array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794748"/>
            <a:ext cx="11901268" cy="5926452"/>
          </a:xfrm>
          <a:prstGeom prst="rect">
            <a:avLst/>
          </a:prstGeom>
          <a:noFill/>
          <a:ln>
            <a:noFill/>
          </a:ln>
        </p:spPr>
        <p:txBody>
          <a:bodyPr>
            <a:normAutofit/>
          </a:bodyPr>
          <a:lstStyle/>
          <a:p>
            <a:pPr marL="342900" indent="-342900" algn="just">
              <a:buAutoNum type="arabicPeriod" startAt="2"/>
            </a:pPr>
            <a:r>
              <a:rPr lang="en-IN" b="1" u="sng" dirty="0"/>
              <a:t>column-major layout</a:t>
            </a:r>
          </a:p>
          <a:p>
            <a:pPr marL="342900" indent="-342900" algn="just">
              <a:buAutoNum type="arabicPeriod" startAt="2"/>
            </a:pPr>
            <a:endParaRPr lang="en-IN" b="1" u="sng" dirty="0"/>
          </a:p>
          <a:p>
            <a:pPr marL="633413" indent="-285750" algn="just">
              <a:buFont typeface="Arial" panose="020B0604020202020204" pitchFamily="34" charset="0"/>
              <a:buChar char="•"/>
            </a:pPr>
            <a:r>
              <a:rPr lang="en-IN" dirty="0"/>
              <a:t>Here we place all elements of the same column into consecutive locations. The columns are then placed one after another into the memory space.</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This is used by FORTRAN compilers. </a:t>
            </a:r>
          </a:p>
          <a:p>
            <a:pPr marL="633413" indent="-285750" algn="just">
              <a:buFont typeface="Arial" panose="020B0604020202020204" pitchFamily="34" charset="0"/>
              <a:buChar char="•"/>
            </a:pPr>
            <a:endParaRPr lang="en-IN" dirty="0"/>
          </a:p>
          <a:p>
            <a:pPr marL="633413" indent="-285750" algn="just">
              <a:buFont typeface="Arial" panose="020B0604020202020204" pitchFamily="34" charset="0"/>
              <a:buChar char="•"/>
            </a:pPr>
            <a:r>
              <a:rPr lang="en-IN" dirty="0"/>
              <a:t>The column-major layout of a 2D array is equivalent to the row-major layout of its transposed form.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a:t>
            </a:fld>
            <a:endParaRPr lang="en-IN" sz="1200" b="0" strike="noStrike" spc="-1">
              <a:latin typeface="Times New Roman"/>
            </a:endParaRPr>
          </a:p>
        </p:txBody>
      </p:sp>
    </p:spTree>
    <p:extLst>
      <p:ext uri="{BB962C8B-B14F-4D97-AF65-F5344CB8AC3E}">
        <p14:creationId xmlns:p14="http://schemas.microsoft.com/office/powerpoint/2010/main" val="1345497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Querying Device Properties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878285"/>
            <a:ext cx="11901268" cy="5926452"/>
          </a:xfrm>
          <a:prstGeom prst="rect">
            <a:avLst/>
          </a:prstGeom>
          <a:noFill/>
          <a:ln>
            <a:noFill/>
          </a:ln>
        </p:spPr>
        <p:txBody>
          <a:bodyPr>
            <a:normAutofit/>
          </a:bodyPr>
          <a:lstStyle/>
          <a:p>
            <a:pPr algn="just"/>
            <a:r>
              <a:rPr lang="en-IN" dirty="0"/>
              <a:t>The built-in type </a:t>
            </a:r>
            <a:r>
              <a:rPr lang="en-IN" b="1" dirty="0" err="1"/>
              <a:t>cudaDeviceProp</a:t>
            </a:r>
            <a:r>
              <a:rPr lang="en-IN" dirty="0"/>
              <a:t> is a </a:t>
            </a:r>
            <a:r>
              <a:rPr lang="en-IN" i="1" dirty="0"/>
              <a:t>C structure </a:t>
            </a:r>
            <a:r>
              <a:rPr lang="en-IN" dirty="0"/>
              <a:t>with fields that represent the properties of a CUDA device</a:t>
            </a:r>
          </a:p>
          <a:p>
            <a:pPr marL="285750" indent="-285750" algn="just">
              <a:buFont typeface="Arial" panose="020B0604020202020204" pitchFamily="34" charset="0"/>
              <a:buChar char="•"/>
            </a:pPr>
            <a:endParaRPr lang="en-IN" dirty="0">
              <a:highlight>
                <a:srgbClr val="FFFF00"/>
              </a:highlight>
            </a:endParaRPr>
          </a:p>
          <a:p>
            <a:pPr marL="285750" indent="-285750" algn="just">
              <a:buFont typeface="Arial" panose="020B0604020202020204" pitchFamily="34" charset="0"/>
              <a:buChar char="•"/>
            </a:pPr>
            <a:r>
              <a:rPr lang="en-IN" dirty="0"/>
              <a:t>The </a:t>
            </a:r>
            <a:r>
              <a:rPr lang="en-IN" dirty="0">
                <a:highlight>
                  <a:srgbClr val="FFFF00"/>
                </a:highlight>
              </a:rPr>
              <a:t>maximal number of threads allowed in a block </a:t>
            </a:r>
            <a:r>
              <a:rPr lang="en-IN" dirty="0"/>
              <a:t>in the queried device is given by the field </a:t>
            </a:r>
            <a:r>
              <a:rPr lang="en-IN" b="1" dirty="0" err="1">
                <a:solidFill>
                  <a:srgbClr val="002060"/>
                </a:solidFill>
              </a:rPr>
              <a:t>dev_prop.maxThreadsPerBlock</a:t>
            </a:r>
            <a:r>
              <a:rPr lang="en-IN" b="1" dirty="0">
                <a:solidFill>
                  <a:srgbClr val="002060"/>
                </a:solidFill>
              </a:rPr>
              <a:t>.</a:t>
            </a: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a:t>
            </a:r>
            <a:r>
              <a:rPr lang="en-IN" dirty="0">
                <a:highlight>
                  <a:srgbClr val="FFFF00"/>
                </a:highlight>
              </a:rPr>
              <a:t>number of SMs in the device </a:t>
            </a:r>
            <a:r>
              <a:rPr lang="en-IN" dirty="0"/>
              <a:t>is given in </a:t>
            </a:r>
            <a:r>
              <a:rPr lang="en-IN" b="1" dirty="0" err="1">
                <a:solidFill>
                  <a:srgbClr val="002060"/>
                </a:solidFill>
              </a:rPr>
              <a:t>dev_prop</a:t>
            </a:r>
            <a:r>
              <a:rPr lang="en-IN" b="1" dirty="0">
                <a:solidFill>
                  <a:srgbClr val="002060"/>
                </a:solidFill>
              </a:rPr>
              <a:t>. </a:t>
            </a:r>
            <a:r>
              <a:rPr lang="en-IN" b="1" dirty="0" err="1">
                <a:solidFill>
                  <a:srgbClr val="002060"/>
                </a:solidFill>
              </a:rPr>
              <a:t>multiProcessorCount</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threads allowed along each dimension of a block </a:t>
            </a:r>
            <a:r>
              <a:rPr lang="en-IN" dirty="0"/>
              <a:t>in </a:t>
            </a:r>
            <a:r>
              <a:rPr lang="en-IN" b="1" dirty="0" err="1">
                <a:solidFill>
                  <a:srgbClr val="002060"/>
                </a:solidFill>
              </a:rPr>
              <a:t>dev_prop.maxThreadsDim</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dev_prop.maxThreadsDim</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dev_prop.maxThreadsDim</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host code can find the </a:t>
            </a:r>
            <a:r>
              <a:rPr lang="en-IN" i="1" dirty="0"/>
              <a:t>maximal number of blocks allowed along each dimension of a grid </a:t>
            </a:r>
            <a:r>
              <a:rPr lang="en-IN" dirty="0"/>
              <a:t>in </a:t>
            </a:r>
            <a:r>
              <a:rPr lang="en-IN" b="1" dirty="0" err="1">
                <a:solidFill>
                  <a:srgbClr val="002060"/>
                </a:solidFill>
              </a:rPr>
              <a:t>dev_prop.maxGridSize</a:t>
            </a:r>
            <a:r>
              <a:rPr lang="en-IN" b="1" dirty="0">
                <a:solidFill>
                  <a:srgbClr val="002060"/>
                </a:solidFill>
              </a:rPr>
              <a:t>[0] </a:t>
            </a:r>
            <a:r>
              <a:rPr lang="en-IN" dirty="0">
                <a:highlight>
                  <a:srgbClr val="FFFF00"/>
                </a:highlight>
              </a:rPr>
              <a:t>(for the x dimension)</a:t>
            </a:r>
            <a:r>
              <a:rPr lang="en-IN" dirty="0"/>
              <a:t>, </a:t>
            </a:r>
            <a:r>
              <a:rPr lang="en-IN" b="1" dirty="0" err="1">
                <a:solidFill>
                  <a:srgbClr val="002060"/>
                </a:solidFill>
              </a:rPr>
              <a:t>dev_prop.maxGridSize</a:t>
            </a:r>
            <a:r>
              <a:rPr lang="en-IN" b="1" dirty="0">
                <a:solidFill>
                  <a:srgbClr val="002060"/>
                </a:solidFill>
              </a:rPr>
              <a:t>[1] </a:t>
            </a:r>
            <a:r>
              <a:rPr lang="en-IN" dirty="0">
                <a:highlight>
                  <a:srgbClr val="FFFF00"/>
                </a:highlight>
              </a:rPr>
              <a:t>(for the y dimension)</a:t>
            </a:r>
            <a:r>
              <a:rPr lang="en-IN" dirty="0"/>
              <a:t>, and </a:t>
            </a:r>
            <a:r>
              <a:rPr lang="en-IN" b="1" dirty="0" err="1">
                <a:solidFill>
                  <a:srgbClr val="002060"/>
                </a:solidFill>
              </a:rPr>
              <a:t>dev_prop.maxGridSize</a:t>
            </a:r>
            <a:r>
              <a:rPr lang="en-IN" b="1" dirty="0">
                <a:solidFill>
                  <a:srgbClr val="002060"/>
                </a:solidFill>
              </a:rPr>
              <a:t>[2] </a:t>
            </a:r>
            <a:r>
              <a:rPr lang="en-IN" dirty="0">
                <a:highlight>
                  <a:srgbClr val="FFFF00"/>
                </a:highlight>
              </a:rPr>
              <a:t>(for the z dimension)</a:t>
            </a:r>
            <a:r>
              <a:rPr lang="en-IN" dirty="0"/>
              <a:t>.</a:t>
            </a:r>
          </a:p>
          <a:p>
            <a:pPr marL="285750" indent="-285750" algn="just">
              <a:buFont typeface="Arial" panose="020B0604020202020204" pitchFamily="34" charset="0"/>
              <a:buChar char="•"/>
            </a:pPr>
            <a:endParaRPr lang="en-IN" dirty="0">
              <a:highlight>
                <a:srgbClr val="FFFF00"/>
              </a:highlight>
            </a:endParaRPr>
          </a:p>
        </p:txBody>
      </p:sp>
      <p:sp>
        <p:nvSpPr>
          <p:cNvPr id="182" name="TextShape 3"/>
          <p:cNvSpPr txBox="1"/>
          <p:nvPr/>
        </p:nvSpPr>
        <p:spPr>
          <a:xfrm>
            <a:off x="936554" y="64933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30</a:t>
            </a:fld>
            <a:endParaRPr lang="en-IN" sz="1200" b="0" strike="noStrike" spc="-1">
              <a:latin typeface="Times New Roman"/>
            </a:endParaRPr>
          </a:p>
        </p:txBody>
      </p:sp>
    </p:spTree>
    <p:extLst>
      <p:ext uri="{BB962C8B-B14F-4D97-AF65-F5344CB8AC3E}">
        <p14:creationId xmlns:p14="http://schemas.microsoft.com/office/powerpoint/2010/main" val="3689497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Importance of Memory Access Efficiency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45366" y="747486"/>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In CUDA programming, the data to be processed by the threads is first transferred from the host memory to the device global memory.</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threads then access their portion of the data from the global memory using their block IDs and thread IDs.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The simple CUDA kernels will likely achieve only a small fraction of the potential speed of the underlying hardware. The poor performance is due to the fact that global memory, which is typically implemented with dynamic random access memory (DRAM), tends to have long access latencies (hundreds of clock cycles) and finite access bandwidth.</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In matrix multiplication kernel, the most important part of the kernel in terms of execution time is the </a:t>
            </a:r>
            <a:r>
              <a:rPr lang="en-IN" sz="1600" b="1" i="1" dirty="0"/>
              <a:t>for</a:t>
            </a:r>
            <a:r>
              <a:rPr lang="en-IN" sz="1600" dirty="0"/>
              <a:t> loop that performs inner product calculation: </a:t>
            </a:r>
          </a:p>
          <a:p>
            <a:pPr algn="just"/>
            <a:r>
              <a:rPr lang="en-IN" sz="1600" dirty="0"/>
              <a:t>	</a:t>
            </a:r>
            <a:r>
              <a:rPr lang="en-IN" sz="1600" b="1" dirty="0">
                <a:solidFill>
                  <a:srgbClr val="0070C0"/>
                </a:solidFill>
              </a:rPr>
              <a:t>for (int k = 0; k &lt; Width; ++k)</a:t>
            </a:r>
          </a:p>
          <a:p>
            <a:pPr algn="just"/>
            <a:r>
              <a:rPr lang="en-IN" sz="1600" b="1" dirty="0">
                <a:solidFill>
                  <a:srgbClr val="0070C0"/>
                </a:solidFill>
              </a:rPr>
              <a:t>		 </a:t>
            </a:r>
            <a:r>
              <a:rPr lang="en-IN" sz="1600" b="1" dirty="0" err="1">
                <a:solidFill>
                  <a:srgbClr val="0070C0"/>
                </a:solidFill>
              </a:rPr>
              <a:t>Pvalue</a:t>
            </a:r>
            <a:r>
              <a:rPr lang="en-IN" sz="1600" b="1" dirty="0">
                <a:solidFill>
                  <a:srgbClr val="0070C0"/>
                </a:solidFill>
              </a:rPr>
              <a:t> += </a:t>
            </a:r>
            <a:r>
              <a:rPr lang="en-IN" sz="1600" b="1" dirty="0" err="1">
                <a:solidFill>
                  <a:srgbClr val="0070C0"/>
                </a:solidFill>
              </a:rPr>
              <a:t>d_M</a:t>
            </a:r>
            <a:r>
              <a:rPr lang="en-IN" sz="1600" b="1" dirty="0">
                <a:solidFill>
                  <a:srgbClr val="0070C0"/>
                </a:solidFill>
              </a:rPr>
              <a:t>[Row * Width + k] * </a:t>
            </a:r>
            <a:r>
              <a:rPr lang="en-IN" sz="1600" b="1" dirty="0" err="1">
                <a:solidFill>
                  <a:srgbClr val="0070C0"/>
                </a:solidFill>
              </a:rPr>
              <a:t>d_N</a:t>
            </a:r>
            <a:r>
              <a:rPr lang="en-IN" sz="1600" b="1" dirty="0">
                <a:solidFill>
                  <a:srgbClr val="0070C0"/>
                </a:solidFill>
              </a:rPr>
              <a:t>[k * Width + Col];</a:t>
            </a:r>
          </a:p>
          <a:p>
            <a:pPr algn="just"/>
            <a:endParaRPr lang="en-IN" sz="1600" b="1" dirty="0">
              <a:solidFill>
                <a:srgbClr val="0070C0"/>
              </a:solidFill>
            </a:endParaRPr>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31</a:t>
            </a:fld>
            <a:endParaRPr lang="en-IN" sz="1200" b="0" strike="noStrike" spc="-1">
              <a:latin typeface="Times New Roman"/>
            </a:endParaRPr>
          </a:p>
        </p:txBody>
      </p:sp>
      <p:sp>
        <p:nvSpPr>
          <p:cNvPr id="9" name="TextBox 8">
            <a:extLst>
              <a:ext uri="{FF2B5EF4-FFF2-40B4-BE49-F238E27FC236}">
                <a16:creationId xmlns:a16="http://schemas.microsoft.com/office/drawing/2014/main" id="{51251EC0-E2B1-48FD-B536-AC5485ADDE1A}"/>
              </a:ext>
            </a:extLst>
          </p:cNvPr>
          <p:cNvSpPr txBox="1"/>
          <p:nvPr/>
        </p:nvSpPr>
        <p:spPr>
          <a:xfrm>
            <a:off x="540957" y="4255336"/>
            <a:ext cx="10714489" cy="2308324"/>
          </a:xfrm>
          <a:prstGeom prst="rect">
            <a:avLst/>
          </a:prstGeom>
          <a:solidFill>
            <a:schemeClr val="accent4">
              <a:lumMod val="40000"/>
              <a:lumOff val="60000"/>
            </a:schemeClr>
          </a:solidFill>
        </p:spPr>
        <p:txBody>
          <a:bodyPr wrap="square" rtlCol="0">
            <a:spAutoFit/>
          </a:bodyPr>
          <a:lstStyle/>
          <a:p>
            <a:pPr marL="342900" indent="-342900" algn="just">
              <a:buFont typeface="+mj-lt"/>
              <a:buAutoNum type="arabicPeriod"/>
            </a:pPr>
            <a:r>
              <a:rPr lang="en-IN" sz="1600" b="1" dirty="0"/>
              <a:t>In every iteration of this loop,</a:t>
            </a:r>
            <a:r>
              <a:rPr lang="en-IN" sz="1600" dirty="0"/>
              <a:t> </a:t>
            </a:r>
            <a:r>
              <a:rPr lang="en-IN" sz="1600" b="1" dirty="0"/>
              <a:t>two global memory accesses are performed </a:t>
            </a:r>
            <a:r>
              <a:rPr lang="en-IN" sz="1600" b="1" dirty="0">
                <a:solidFill>
                  <a:srgbClr val="C00000"/>
                </a:solidFill>
              </a:rPr>
              <a:t>for</a:t>
            </a:r>
            <a:r>
              <a:rPr lang="en-IN" sz="1600" dirty="0"/>
              <a:t> </a:t>
            </a:r>
            <a:r>
              <a:rPr lang="en-IN" sz="1600" b="1" dirty="0">
                <a:solidFill>
                  <a:srgbClr val="C00000"/>
                </a:solidFill>
              </a:rPr>
              <a:t>one floating-point multiplication and one floating-point addition.</a:t>
            </a:r>
          </a:p>
          <a:p>
            <a:pPr marL="342900" indent="-342900" algn="just">
              <a:buFont typeface="+mj-lt"/>
              <a:buAutoNum type="arabicPeriod"/>
            </a:pPr>
            <a:endParaRPr lang="en-IN" sz="1600" b="1" dirty="0">
              <a:solidFill>
                <a:srgbClr val="C00000"/>
              </a:solidFill>
            </a:endParaRPr>
          </a:p>
          <a:p>
            <a:pPr marL="342900" indent="-342900" algn="just">
              <a:buFont typeface="+mj-lt"/>
              <a:buAutoNum type="arabicPeriod"/>
            </a:pPr>
            <a:r>
              <a:rPr lang="en-IN" sz="1600" dirty="0"/>
              <a:t>One global memory access fetches a </a:t>
            </a:r>
            <a:r>
              <a:rPr lang="en-IN" sz="1600" b="1" dirty="0" err="1"/>
              <a:t>d_M</a:t>
            </a:r>
            <a:r>
              <a:rPr lang="en-IN" sz="1600" b="1" dirty="0"/>
              <a:t>[ ] </a:t>
            </a:r>
            <a:r>
              <a:rPr lang="en-IN" sz="1600" dirty="0"/>
              <a:t>element and the other fetches a </a:t>
            </a:r>
            <a:r>
              <a:rPr lang="en-IN" sz="1600" b="1" dirty="0" err="1"/>
              <a:t>d_N</a:t>
            </a:r>
            <a:r>
              <a:rPr lang="en-IN" sz="1600" b="1" dirty="0"/>
              <a:t>[ ] </a:t>
            </a:r>
            <a:r>
              <a:rPr lang="en-IN" sz="1600" dirty="0"/>
              <a:t>element.</a:t>
            </a:r>
          </a:p>
          <a:p>
            <a:pPr marL="342900" indent="-342900" algn="just">
              <a:buFont typeface="+mj-lt"/>
              <a:buAutoNum type="arabicPeriod"/>
            </a:pPr>
            <a:endParaRPr lang="en-IN" sz="1600" dirty="0"/>
          </a:p>
          <a:p>
            <a:pPr marL="342900" indent="-342900" algn="just">
              <a:buFont typeface="+mj-lt"/>
              <a:buAutoNum type="arabicPeriod"/>
            </a:pPr>
            <a:r>
              <a:rPr lang="en-IN" sz="1600" dirty="0"/>
              <a:t>One floating-point operation </a:t>
            </a:r>
            <a:r>
              <a:rPr lang="en-IN" sz="1600" b="1" dirty="0"/>
              <a:t>multiplies</a:t>
            </a:r>
            <a:r>
              <a:rPr lang="en-IN" sz="1600" dirty="0"/>
              <a:t> the </a:t>
            </a:r>
            <a:r>
              <a:rPr lang="en-IN" sz="1600" b="1" dirty="0" err="1"/>
              <a:t>d_M</a:t>
            </a:r>
            <a:r>
              <a:rPr lang="en-IN" sz="1600" b="1" dirty="0"/>
              <a:t>[] </a:t>
            </a:r>
            <a:r>
              <a:rPr lang="en-IN" sz="1600" dirty="0"/>
              <a:t>and </a:t>
            </a:r>
            <a:r>
              <a:rPr lang="en-IN" sz="1600" b="1" dirty="0" err="1"/>
              <a:t>d_N</a:t>
            </a:r>
            <a:r>
              <a:rPr lang="en-IN" sz="1600" b="1" dirty="0"/>
              <a:t>[]</a:t>
            </a:r>
            <a:r>
              <a:rPr lang="en-IN" sz="1600" dirty="0"/>
              <a:t> elements fetched and the other </a:t>
            </a:r>
            <a:r>
              <a:rPr lang="en-IN" sz="1600" b="1" dirty="0"/>
              <a:t>accumulates</a:t>
            </a:r>
            <a:r>
              <a:rPr lang="en-IN" sz="1600" dirty="0"/>
              <a:t> the product into </a:t>
            </a:r>
            <a:r>
              <a:rPr lang="en-IN" sz="1600" b="1" dirty="0" err="1"/>
              <a:t>Pvalue</a:t>
            </a:r>
            <a:r>
              <a:rPr lang="en-IN" sz="1600" dirty="0"/>
              <a:t>.</a:t>
            </a:r>
          </a:p>
          <a:p>
            <a:pPr marL="342900" indent="-342900" algn="just">
              <a:buFont typeface="+mj-lt"/>
              <a:buAutoNum type="arabicPeriod"/>
            </a:pPr>
            <a:endParaRPr lang="en-IN" sz="1600" b="1" dirty="0">
              <a:solidFill>
                <a:srgbClr val="C00000"/>
              </a:solidFill>
            </a:endParaRPr>
          </a:p>
          <a:p>
            <a:pPr marL="342900" indent="-342900" algn="just">
              <a:buFont typeface="+mj-lt"/>
              <a:buAutoNum type="arabicPeriod"/>
            </a:pPr>
            <a:r>
              <a:rPr lang="en-IN" sz="1600" dirty="0">
                <a:highlight>
                  <a:srgbClr val="FFFF00"/>
                </a:highlight>
              </a:rPr>
              <a:t>Thus, the ratio of floating-point calculation to global memory access operation is </a:t>
            </a:r>
            <a:r>
              <a:rPr lang="en-IN" sz="1600" b="1" dirty="0">
                <a:highlight>
                  <a:srgbClr val="FFFF00"/>
                </a:highlight>
              </a:rPr>
              <a:t>1:1</a:t>
            </a:r>
            <a:r>
              <a:rPr lang="en-IN" sz="1600" dirty="0">
                <a:highlight>
                  <a:srgbClr val="FFFF00"/>
                </a:highlight>
              </a:rPr>
              <a:t>, or </a:t>
            </a:r>
            <a:r>
              <a:rPr lang="en-IN" sz="1600" b="1" dirty="0">
                <a:highlight>
                  <a:srgbClr val="FFFF00"/>
                </a:highlight>
              </a:rPr>
              <a:t>1.0</a:t>
            </a:r>
            <a:r>
              <a:rPr lang="en-IN" sz="1600" dirty="0">
                <a:highlight>
                  <a:srgbClr val="FFFF00"/>
                </a:highlight>
              </a:rPr>
              <a:t>.</a:t>
            </a:r>
            <a:endParaRPr lang="en-IN" sz="1600" b="1" dirty="0">
              <a:solidFill>
                <a:srgbClr val="C00000"/>
              </a:solidFill>
              <a:highlight>
                <a:srgbClr val="FFFF00"/>
              </a:highlight>
            </a:endParaRPr>
          </a:p>
        </p:txBody>
      </p:sp>
    </p:spTree>
    <p:extLst>
      <p:ext uri="{BB962C8B-B14F-4D97-AF65-F5344CB8AC3E}">
        <p14:creationId xmlns:p14="http://schemas.microsoft.com/office/powerpoint/2010/main" val="1726707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Importance of Memory Access Efficiency</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a:t>
            </a:r>
            <a:r>
              <a:rPr lang="en-IN" sz="1600" b="1" i="1" dirty="0"/>
              <a:t>compute to global memory access (CGMA) </a:t>
            </a:r>
            <a:r>
              <a:rPr lang="en-IN" sz="1600" dirty="0"/>
              <a:t>ratio is defined as the number of floating point calculations performed for each access to the global memory within a region of a CUDA program. </a:t>
            </a:r>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r>
              <a:rPr lang="en-IN" sz="1600" dirty="0"/>
              <a:t>CGMA has major implications on the performance of a CUDA kernel.</a:t>
            </a: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32</a:t>
            </a:fld>
            <a:endParaRPr lang="en-IN" sz="1200" b="0" strike="noStrike" spc="-1">
              <a:latin typeface="Times New Roman"/>
            </a:endParaRPr>
          </a:p>
        </p:txBody>
      </p:sp>
      <p:sp>
        <p:nvSpPr>
          <p:cNvPr id="9" name="TextBox 8">
            <a:extLst>
              <a:ext uri="{FF2B5EF4-FFF2-40B4-BE49-F238E27FC236}">
                <a16:creationId xmlns:a16="http://schemas.microsoft.com/office/drawing/2014/main" id="{51251EC0-E2B1-48FD-B536-AC5485ADDE1A}"/>
              </a:ext>
            </a:extLst>
          </p:cNvPr>
          <p:cNvSpPr txBox="1"/>
          <p:nvPr/>
        </p:nvSpPr>
        <p:spPr>
          <a:xfrm>
            <a:off x="393896" y="2274838"/>
            <a:ext cx="10714489" cy="2308324"/>
          </a:xfrm>
          <a:prstGeom prst="rect">
            <a:avLst/>
          </a:prstGeom>
          <a:solidFill>
            <a:schemeClr val="accent4">
              <a:lumMod val="40000"/>
              <a:lumOff val="60000"/>
            </a:schemeClr>
          </a:solidFill>
        </p:spPr>
        <p:txBody>
          <a:bodyPr wrap="square" rtlCol="0">
            <a:spAutoFit/>
          </a:bodyPr>
          <a:lstStyle/>
          <a:p>
            <a:pPr marL="285750" indent="-285750" algn="just">
              <a:buFont typeface="Wingdings" panose="05000000000000000000" pitchFamily="2" charset="2"/>
              <a:buChar char="Ø"/>
            </a:pPr>
            <a:r>
              <a:rPr lang="en-IN" sz="1600" dirty="0">
                <a:highlight>
                  <a:srgbClr val="FFFF00"/>
                </a:highlight>
              </a:rPr>
              <a:t>In a high-end device today, the </a:t>
            </a:r>
            <a:r>
              <a:rPr lang="en-IN" sz="1600" b="1" dirty="0">
                <a:highlight>
                  <a:srgbClr val="FFFF00"/>
                </a:highlight>
              </a:rPr>
              <a:t>global memory bandwidth is around 200 GB/s</a:t>
            </a:r>
            <a:r>
              <a:rPr lang="en-IN" sz="1600" dirty="0">
                <a:highlight>
                  <a:srgbClr val="FFFF00"/>
                </a:highlight>
              </a:rPr>
              <a:t>. With </a:t>
            </a:r>
            <a:r>
              <a:rPr lang="en-IN" sz="1600" b="1" dirty="0">
                <a:highlight>
                  <a:srgbClr val="FFFF00"/>
                </a:highlight>
              </a:rPr>
              <a:t>4 bytes </a:t>
            </a:r>
            <a:r>
              <a:rPr lang="en-IN" sz="1600" dirty="0">
                <a:highlight>
                  <a:srgbClr val="FFFF00"/>
                </a:highlight>
              </a:rPr>
              <a:t>in each </a:t>
            </a:r>
            <a:r>
              <a:rPr lang="en-IN" sz="1600" b="1" dirty="0">
                <a:highlight>
                  <a:srgbClr val="FFFF00"/>
                </a:highlight>
              </a:rPr>
              <a:t>single-precision floating-point value</a:t>
            </a:r>
            <a:r>
              <a:rPr lang="en-IN" sz="1600" dirty="0">
                <a:highlight>
                  <a:srgbClr val="FFFF00"/>
                </a:highlight>
              </a:rPr>
              <a:t>, one can expect to load no more than </a:t>
            </a:r>
            <a:r>
              <a:rPr lang="en-IN" sz="1600" b="1" dirty="0">
                <a:highlight>
                  <a:srgbClr val="FFFF00"/>
                </a:highlight>
              </a:rPr>
              <a:t>50 (200/4) giga single-precision operands per second</a:t>
            </a:r>
            <a:r>
              <a:rPr lang="en-IN" sz="1600" dirty="0">
                <a:highlight>
                  <a:srgbClr val="FFFF00"/>
                </a:highlight>
              </a:rPr>
              <a:t>. With a CGMA ration of </a:t>
            </a:r>
            <a:r>
              <a:rPr lang="en-IN" sz="1600" b="1" dirty="0">
                <a:highlight>
                  <a:srgbClr val="FFFF00"/>
                </a:highlight>
              </a:rPr>
              <a:t>1.0</a:t>
            </a:r>
            <a:r>
              <a:rPr lang="en-IN" sz="1600" dirty="0">
                <a:highlight>
                  <a:srgbClr val="FFFF00"/>
                </a:highlight>
              </a:rPr>
              <a:t>, the matrix multiplication kernel will execute no more than </a:t>
            </a:r>
            <a:r>
              <a:rPr lang="en-IN" sz="1600" b="1" dirty="0">
                <a:highlight>
                  <a:srgbClr val="FFFF00"/>
                </a:highlight>
              </a:rPr>
              <a:t>50 giga floating-point operations per second (GFLOPS)</a:t>
            </a:r>
            <a:r>
              <a:rPr lang="en-IN" sz="1600" dirty="0">
                <a:highlight>
                  <a:srgbClr val="FFFF00"/>
                </a:highlight>
              </a:rPr>
              <a:t>.</a:t>
            </a:r>
          </a:p>
          <a:p>
            <a:pPr marL="285750" indent="-285750" algn="just">
              <a:buFont typeface="Wingdings" panose="05000000000000000000" pitchFamily="2" charset="2"/>
              <a:buChar char="Ø"/>
            </a:pPr>
            <a:endParaRPr lang="en-IN" sz="1600" dirty="0">
              <a:highlight>
                <a:srgbClr val="FFFF00"/>
              </a:highlight>
            </a:endParaRPr>
          </a:p>
          <a:p>
            <a:pPr marL="285750" indent="-285750" algn="just">
              <a:buFont typeface="Wingdings" panose="05000000000000000000" pitchFamily="2" charset="2"/>
              <a:buChar char="Ø"/>
            </a:pPr>
            <a:r>
              <a:rPr lang="en-IN" sz="1600" dirty="0"/>
              <a:t>For the matrix multiplication code to achieve the peak </a:t>
            </a:r>
            <a:r>
              <a:rPr lang="en-IN" sz="1600" b="1" dirty="0"/>
              <a:t>1,500 GFLOPS </a:t>
            </a:r>
            <a:r>
              <a:rPr lang="en-IN" sz="1600" dirty="0"/>
              <a:t>rating of the processor, we need a </a:t>
            </a:r>
            <a:r>
              <a:rPr lang="en-IN" sz="1600" b="1" dirty="0"/>
              <a:t>CGMA value of 30</a:t>
            </a:r>
            <a:r>
              <a:rPr lang="en-IN" sz="1600" dirty="0"/>
              <a:t>.</a:t>
            </a:r>
            <a:endParaRPr lang="en-IN" sz="1600" dirty="0">
              <a:highlight>
                <a:srgbClr val="FFFF00"/>
              </a:highlight>
            </a:endParaRPr>
          </a:p>
          <a:p>
            <a:pPr algn="just"/>
            <a:endParaRPr lang="en-IN" sz="1600" b="1" dirty="0">
              <a:solidFill>
                <a:srgbClr val="C00000"/>
              </a:solidFill>
              <a:highlight>
                <a:srgbClr val="FFFF00"/>
              </a:highlight>
            </a:endParaRPr>
          </a:p>
          <a:p>
            <a:pPr algn="just"/>
            <a:endParaRPr lang="en-IN" sz="1600" b="1" dirty="0">
              <a:solidFill>
                <a:srgbClr val="C00000"/>
              </a:solidFill>
              <a:highlight>
                <a:srgbClr val="FFFF00"/>
              </a:highlight>
            </a:endParaRPr>
          </a:p>
        </p:txBody>
      </p:sp>
    </p:spTree>
    <p:extLst>
      <p:ext uri="{BB962C8B-B14F-4D97-AF65-F5344CB8AC3E}">
        <p14:creationId xmlns:p14="http://schemas.microsoft.com/office/powerpoint/2010/main" val="3440584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CUDA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CUDA supports </a:t>
            </a:r>
            <a:r>
              <a:rPr lang="en-IN" sz="1600" b="1" dirty="0"/>
              <a:t>several types of memory </a:t>
            </a:r>
            <a:r>
              <a:rPr lang="en-IN" sz="1600" dirty="0"/>
              <a:t>that can be used by programmers to achieve a </a:t>
            </a:r>
            <a:r>
              <a:rPr lang="en-IN" sz="1600" b="1" dirty="0"/>
              <a:t>high CGMA ratio </a:t>
            </a:r>
            <a:r>
              <a:rPr lang="en-IN" sz="1600" dirty="0"/>
              <a:t>and thus a high execution speed in their kernels.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At the bottom of the figure, we see </a:t>
            </a:r>
            <a:r>
              <a:rPr lang="en-IN" sz="1600" b="1" dirty="0"/>
              <a:t>global memory </a:t>
            </a:r>
            <a:r>
              <a:rPr lang="en-IN" sz="1600" dirty="0"/>
              <a:t>and </a:t>
            </a:r>
            <a:r>
              <a:rPr lang="en-IN" sz="1600" b="1" dirty="0"/>
              <a:t>constant memory</a:t>
            </a:r>
            <a:r>
              <a:rPr lang="en-IN" sz="1600" dirty="0"/>
              <a:t>. These types of memory can be </a:t>
            </a:r>
            <a:r>
              <a:rPr lang="en-IN" sz="1600" b="1" dirty="0"/>
              <a:t>written (W)</a:t>
            </a:r>
            <a:r>
              <a:rPr lang="en-IN" sz="1600" dirty="0"/>
              <a:t> and </a:t>
            </a:r>
            <a:r>
              <a:rPr lang="en-IN" sz="1600" b="1" dirty="0"/>
              <a:t>read (R) </a:t>
            </a:r>
            <a:r>
              <a:rPr lang="en-IN" sz="1600" dirty="0"/>
              <a:t>by the </a:t>
            </a:r>
            <a:r>
              <a:rPr lang="en-IN" sz="1600" b="1" dirty="0"/>
              <a:t>host</a:t>
            </a:r>
            <a:r>
              <a:rPr lang="en-IN" sz="1600" dirty="0"/>
              <a:t> by calling API functions.</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The </a:t>
            </a:r>
            <a:r>
              <a:rPr lang="en-IN" sz="1600" b="1" dirty="0"/>
              <a:t>constant memory </a:t>
            </a:r>
            <a:r>
              <a:rPr lang="en-IN" sz="1600" dirty="0"/>
              <a:t>supports </a:t>
            </a:r>
            <a:r>
              <a:rPr lang="en-IN" sz="1600" i="1" dirty="0"/>
              <a:t>short-latency</a:t>
            </a:r>
            <a:r>
              <a:rPr lang="en-IN" sz="1600" dirty="0"/>
              <a:t>, </a:t>
            </a:r>
            <a:r>
              <a:rPr lang="en-IN" sz="1600" i="1" dirty="0"/>
              <a:t>high-bandwidth</a:t>
            </a:r>
            <a:r>
              <a:rPr lang="en-IN" sz="1600" dirty="0"/>
              <a:t>, </a:t>
            </a:r>
            <a:r>
              <a:rPr lang="en-IN" sz="1600" i="1" dirty="0"/>
              <a:t>read-only</a:t>
            </a:r>
            <a:r>
              <a:rPr lang="en-IN" sz="1600" dirty="0"/>
              <a:t> access by the device when all threads simultaneously access the same location.</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33</a:t>
            </a:fld>
            <a:endParaRPr lang="en-IN" sz="1200" b="0" strike="noStrike" spc="-1">
              <a:latin typeface="Times New Roman"/>
            </a:endParaRPr>
          </a:p>
        </p:txBody>
      </p:sp>
      <p:pic>
        <p:nvPicPr>
          <p:cNvPr id="3" name="Picture 2">
            <a:extLst>
              <a:ext uri="{FF2B5EF4-FFF2-40B4-BE49-F238E27FC236}">
                <a16:creationId xmlns:a16="http://schemas.microsoft.com/office/drawing/2014/main" id="{791AB22B-C54D-4B68-A93C-A8FD5EFB860A}"/>
              </a:ext>
            </a:extLst>
          </p:cNvPr>
          <p:cNvPicPr>
            <a:picLocks noChangeAspect="1"/>
          </p:cNvPicPr>
          <p:nvPr/>
        </p:nvPicPr>
        <p:blipFill>
          <a:blip r:embed="rId2"/>
          <a:stretch>
            <a:fillRect/>
          </a:stretch>
        </p:blipFill>
        <p:spPr>
          <a:xfrm>
            <a:off x="3348111" y="1588359"/>
            <a:ext cx="6386732" cy="3307198"/>
          </a:xfrm>
          <a:prstGeom prst="rect">
            <a:avLst/>
          </a:prstGeom>
        </p:spPr>
      </p:pic>
    </p:spTree>
    <p:extLst>
      <p:ext uri="{BB962C8B-B14F-4D97-AF65-F5344CB8AC3E}">
        <p14:creationId xmlns:p14="http://schemas.microsoft.com/office/powerpoint/2010/main" val="1157830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CUDA</a:t>
            </a:r>
            <a:r>
              <a:rPr lang="en-US" sz="3600" b="1" strike="noStrike" spc="-1" dirty="0">
                <a:solidFill>
                  <a:srgbClr val="000000"/>
                </a:solidFill>
                <a:highlight>
                  <a:srgbClr val="00FF00"/>
                </a:highlight>
                <a:latin typeface="Calibri Light"/>
              </a:rPr>
              <a:t>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lnSpcReduction="10000"/>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r>
              <a:rPr lang="en-IN" sz="1600" b="1" dirty="0"/>
              <a:t>Registers</a:t>
            </a:r>
            <a:r>
              <a:rPr lang="en-IN" sz="1600" dirty="0"/>
              <a:t> and </a:t>
            </a:r>
            <a:r>
              <a:rPr lang="en-IN" sz="1600" b="1" dirty="0"/>
              <a:t>shared memory </a:t>
            </a:r>
            <a:r>
              <a:rPr lang="en-IN" sz="1600" dirty="0"/>
              <a:t>are </a:t>
            </a:r>
            <a:r>
              <a:rPr lang="en-IN" sz="1600" b="1" dirty="0"/>
              <a:t>on-chip memories</a:t>
            </a:r>
            <a:r>
              <a:rPr lang="en-IN" sz="1600" dirty="0"/>
              <a:t>. Variables that reside in these types of memory can be accessed at very high speed in a highly parallel manner.</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Registers</a:t>
            </a:r>
            <a:r>
              <a:rPr lang="en-IN" sz="1600" dirty="0"/>
              <a:t> are allocated to individual threads; each thread can only access its own registers. A kernel function typically uses registers to hold frequently accessed variables that are private to each thread.</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b="1" dirty="0"/>
              <a:t>Shared memory </a:t>
            </a:r>
            <a:r>
              <a:rPr lang="en-IN" sz="1600" dirty="0"/>
              <a:t>is allocated to thread blocks; all threads in a block can access variables in the shared memory locations allocated to the block. Shared memory is an efficient means for threads to cooperate by sharing their input data and the intermediate results of their work.</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34</a:t>
            </a:fld>
            <a:endParaRPr lang="en-IN" sz="1200" b="0" strike="noStrike" spc="-1">
              <a:latin typeface="Times New Roman"/>
            </a:endParaRPr>
          </a:p>
        </p:txBody>
      </p:sp>
      <p:pic>
        <p:nvPicPr>
          <p:cNvPr id="3" name="Picture 2">
            <a:extLst>
              <a:ext uri="{FF2B5EF4-FFF2-40B4-BE49-F238E27FC236}">
                <a16:creationId xmlns:a16="http://schemas.microsoft.com/office/drawing/2014/main" id="{791AB22B-C54D-4B68-A93C-A8FD5EFB860A}"/>
              </a:ext>
            </a:extLst>
          </p:cNvPr>
          <p:cNvPicPr>
            <a:picLocks noChangeAspect="1"/>
          </p:cNvPicPr>
          <p:nvPr/>
        </p:nvPicPr>
        <p:blipFill>
          <a:blip r:embed="rId2"/>
          <a:stretch>
            <a:fillRect/>
          </a:stretch>
        </p:blipFill>
        <p:spPr>
          <a:xfrm>
            <a:off x="393896" y="749208"/>
            <a:ext cx="6386732" cy="3307198"/>
          </a:xfrm>
          <a:prstGeom prst="rect">
            <a:avLst/>
          </a:prstGeom>
        </p:spPr>
      </p:pic>
    </p:spTree>
    <p:extLst>
      <p:ext uri="{BB962C8B-B14F-4D97-AF65-F5344CB8AC3E}">
        <p14:creationId xmlns:p14="http://schemas.microsoft.com/office/powerpoint/2010/main" val="155302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31145"/>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CUDA</a:t>
            </a:r>
            <a:r>
              <a:rPr lang="en-US" sz="3600" b="1" strike="noStrike" spc="-1" dirty="0">
                <a:solidFill>
                  <a:srgbClr val="000000"/>
                </a:solidFill>
                <a:highlight>
                  <a:srgbClr val="00FF00"/>
                </a:highlight>
                <a:latin typeface="Calibri Light"/>
              </a:rPr>
              <a:t>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56272" y="595601"/>
            <a:ext cx="11901268" cy="6480447"/>
          </a:xfrm>
          <a:prstGeom prst="rect">
            <a:avLst/>
          </a:prstGeom>
          <a:noFill/>
          <a:ln>
            <a:noFill/>
          </a:ln>
        </p:spPr>
        <p:txBody>
          <a:bodyPr>
            <a:normAutofit fontScale="85000" lnSpcReduction="20000"/>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dirty="0"/>
              <a:t>The </a:t>
            </a:r>
            <a:r>
              <a:rPr lang="en-IN" b="1" dirty="0"/>
              <a:t>global memory </a:t>
            </a:r>
            <a:r>
              <a:rPr lang="en-IN" dirty="0"/>
              <a:t>in the CUDA programming model </a:t>
            </a:r>
            <a:r>
              <a:rPr lang="en-IN" b="1" dirty="0"/>
              <a:t>maps</a:t>
            </a:r>
            <a:r>
              <a:rPr lang="en-IN" dirty="0"/>
              <a:t> to the memory of the </a:t>
            </a:r>
            <a:r>
              <a:rPr lang="en-IN" b="1" dirty="0"/>
              <a:t>von Neumann model</a:t>
            </a:r>
            <a:r>
              <a:rPr lang="en-IN" dirty="0"/>
              <a:t>.</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Arithmetic instructions </a:t>
            </a:r>
            <a:r>
              <a:rPr lang="en-IN" dirty="0"/>
              <a:t>in most modern processors have “built-in” register operands:</a:t>
            </a:r>
          </a:p>
          <a:p>
            <a:pPr marL="2236788" indent="-2236788" algn="just"/>
            <a:r>
              <a:rPr lang="en-IN" b="1" dirty="0">
                <a:solidFill>
                  <a:srgbClr val="002060"/>
                </a:solidFill>
              </a:rPr>
              <a:t>               </a:t>
            </a:r>
            <a:r>
              <a:rPr lang="en-IN" b="1" dirty="0" err="1">
                <a:solidFill>
                  <a:srgbClr val="002060"/>
                </a:solidFill>
              </a:rPr>
              <a:t>fadd</a:t>
            </a:r>
            <a:r>
              <a:rPr lang="en-IN" b="1" dirty="0">
                <a:solidFill>
                  <a:srgbClr val="002060"/>
                </a:solidFill>
              </a:rPr>
              <a:t> r1, r2, r3   </a:t>
            </a:r>
            <a:r>
              <a:rPr lang="en-IN" b="1" dirty="0">
                <a:solidFill>
                  <a:srgbClr val="002060"/>
                </a:solidFill>
                <a:sym typeface="Wingdings" panose="05000000000000000000" pitchFamily="2" charset="2"/>
              </a:rPr>
              <a:t> </a:t>
            </a:r>
            <a:r>
              <a:rPr lang="en-IN" dirty="0"/>
              <a:t>where r2 and r3 are the register numbers that specify the location in the register file where the input operand values can be found. The location for storing the floating-point addition result value is specified by r1.</a:t>
            </a:r>
          </a:p>
          <a:p>
            <a:pPr marL="2601913" indent="-2601913" algn="just"/>
            <a:endParaRPr lang="en-IN" b="1" dirty="0">
              <a:solidFill>
                <a:srgbClr val="002060"/>
              </a:solidFill>
            </a:endParaRPr>
          </a:p>
          <a:p>
            <a:pPr marL="266700" indent="-266700" algn="just">
              <a:buFont typeface="Arial" panose="020B0604020202020204" pitchFamily="34" charset="0"/>
              <a:buChar char="•"/>
            </a:pPr>
            <a:r>
              <a:rPr lang="en-IN" dirty="0"/>
              <a:t>When an operand of an arithmetic instruction is in a register, </a:t>
            </a:r>
            <a:r>
              <a:rPr lang="en-IN" b="1" dirty="0"/>
              <a:t>there is no additional instruction required </a:t>
            </a:r>
            <a:r>
              <a:rPr lang="en-IN" dirty="0"/>
              <a:t>to make the operand value available to the arithmetic and logic unit (ALU) where the arithmetic calculation is done.</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On the other hand, </a:t>
            </a:r>
            <a:r>
              <a:rPr lang="en-IN" b="1" dirty="0"/>
              <a:t>if an operand value is in global memory</a:t>
            </a:r>
            <a:r>
              <a:rPr lang="en-IN" dirty="0"/>
              <a:t>, one needs to perform a </a:t>
            </a:r>
            <a:r>
              <a:rPr lang="en-IN" b="1" dirty="0"/>
              <a:t>memory load operation </a:t>
            </a:r>
            <a:r>
              <a:rPr lang="en-IN" dirty="0"/>
              <a:t>to make the operand value available to the ALU. For example, if the first operand of a floating-point addition instruction is in global memory of a typical computer today, the instructions involved will likely be:</a:t>
            </a:r>
          </a:p>
          <a:p>
            <a:pPr marL="900113" indent="-900113" algn="just"/>
            <a:r>
              <a:rPr lang="en-IN" b="1" dirty="0">
                <a:solidFill>
                  <a:srgbClr val="002060"/>
                </a:solidFill>
              </a:rPr>
              <a:t>	load r2, r4, offset   </a:t>
            </a:r>
            <a:r>
              <a:rPr lang="en-IN" b="1" dirty="0">
                <a:solidFill>
                  <a:srgbClr val="002060"/>
                </a:solidFill>
                <a:sym typeface="Wingdings" panose="05000000000000000000" pitchFamily="2" charset="2"/>
              </a:rPr>
              <a:t>  </a:t>
            </a:r>
            <a:r>
              <a:rPr lang="en-IN" dirty="0"/>
              <a:t>where the load instruction adds an offset value to the contents of r4 to form an address for the </a:t>
            </a:r>
          </a:p>
          <a:p>
            <a:pPr marL="900113" indent="-900113" algn="just"/>
            <a:r>
              <a:rPr lang="en-IN" dirty="0"/>
              <a:t>                  </a:t>
            </a:r>
            <a:r>
              <a:rPr lang="en-IN" b="1" dirty="0" err="1">
                <a:solidFill>
                  <a:srgbClr val="002060"/>
                </a:solidFill>
              </a:rPr>
              <a:t>fadd</a:t>
            </a:r>
            <a:r>
              <a:rPr lang="en-IN" b="1" dirty="0">
                <a:solidFill>
                  <a:srgbClr val="002060"/>
                </a:solidFill>
              </a:rPr>
              <a:t> r1, r2, r3</a:t>
            </a:r>
            <a:r>
              <a:rPr lang="en-IN" dirty="0"/>
              <a:t>               operand value. It then accesses the global memory and places the value into register r2.</a:t>
            </a:r>
            <a:endParaRPr lang="en-IN" b="1" dirty="0">
              <a:solidFill>
                <a:srgbClr val="002060"/>
              </a:solidFill>
            </a:endParaRPr>
          </a:p>
          <a:p>
            <a:pPr marL="266700" indent="-266700" algn="just">
              <a:buFont typeface="Arial" panose="020B0604020202020204" pitchFamily="34" charset="0"/>
              <a:buChar char="•"/>
            </a:pPr>
            <a:endParaRPr lang="en-IN" sz="1600" b="1" dirty="0">
              <a:solidFill>
                <a:srgbClr val="002060"/>
              </a:solidFill>
            </a:endParaRPr>
          </a:p>
          <a:p>
            <a:pPr marL="266700" indent="-266700" algn="just">
              <a:buFont typeface="Arial" panose="020B0604020202020204" pitchFamily="34" charset="0"/>
              <a:buChar char="•"/>
            </a:pPr>
            <a:endParaRPr lang="en-IN" sz="1600" b="1" dirty="0">
              <a:solidFill>
                <a:srgbClr val="002060"/>
              </a:solidFill>
            </a:endParaRPr>
          </a:p>
          <a:p>
            <a:pPr algn="just"/>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b="1" dirty="0">
              <a:solidFill>
                <a:srgbClr val="0070C0"/>
              </a:solidFill>
            </a:endParaRPr>
          </a:p>
          <a:p>
            <a:pPr marL="285750" indent="-285750" algn="just">
              <a:buFont typeface="Arial" panose="020B0604020202020204" pitchFamily="34" charset="0"/>
              <a:buChar char="•"/>
            </a:pPr>
            <a:endParaRPr lang="en-IN" sz="1600" dirty="0">
              <a:highlight>
                <a:srgbClr val="FFFF00"/>
              </a:highlight>
            </a:endParaRPr>
          </a:p>
          <a:p>
            <a:pPr marL="266700" algn="just"/>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35</a:t>
            </a:fld>
            <a:endParaRPr lang="en-IN" sz="1200" b="0" strike="noStrike" spc="-1">
              <a:latin typeface="Times New Roman"/>
            </a:endParaRPr>
          </a:p>
        </p:txBody>
      </p:sp>
      <p:pic>
        <p:nvPicPr>
          <p:cNvPr id="4" name="Picture 3">
            <a:extLst>
              <a:ext uri="{FF2B5EF4-FFF2-40B4-BE49-F238E27FC236}">
                <a16:creationId xmlns:a16="http://schemas.microsoft.com/office/drawing/2014/main" id="{E0155859-8488-4DC6-9230-9CF0426317CD}"/>
              </a:ext>
            </a:extLst>
          </p:cNvPr>
          <p:cNvPicPr>
            <a:picLocks noChangeAspect="1"/>
          </p:cNvPicPr>
          <p:nvPr/>
        </p:nvPicPr>
        <p:blipFill>
          <a:blip r:embed="rId2"/>
          <a:stretch>
            <a:fillRect/>
          </a:stretch>
        </p:blipFill>
        <p:spPr>
          <a:xfrm>
            <a:off x="393896" y="1033053"/>
            <a:ext cx="3648075" cy="3201321"/>
          </a:xfrm>
          <a:prstGeom prst="rect">
            <a:avLst/>
          </a:prstGeom>
        </p:spPr>
      </p:pic>
      <p:sp>
        <p:nvSpPr>
          <p:cNvPr id="9" name="TextBox 8">
            <a:extLst>
              <a:ext uri="{FF2B5EF4-FFF2-40B4-BE49-F238E27FC236}">
                <a16:creationId xmlns:a16="http://schemas.microsoft.com/office/drawing/2014/main" id="{799671E8-1982-400B-9857-08E0EDD483E6}"/>
              </a:ext>
            </a:extLst>
          </p:cNvPr>
          <p:cNvSpPr txBox="1"/>
          <p:nvPr/>
        </p:nvSpPr>
        <p:spPr>
          <a:xfrm>
            <a:off x="4182797" y="1033054"/>
            <a:ext cx="7774743" cy="2800767"/>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a:t>
            </a:r>
            <a:r>
              <a:rPr lang="en-IN" sz="1600" b="1" dirty="0"/>
              <a:t>processor box </a:t>
            </a:r>
            <a:r>
              <a:rPr lang="en-IN" sz="1600" dirty="0"/>
              <a:t>corresponds to the processor chip boundary.</a:t>
            </a:r>
          </a:p>
          <a:p>
            <a:pPr marL="182563" indent="-182563" algn="just">
              <a:buFont typeface="Arial" panose="020B0604020202020204" pitchFamily="34" charset="0"/>
              <a:buChar char="•"/>
            </a:pPr>
            <a:r>
              <a:rPr lang="en-IN" sz="1600" dirty="0"/>
              <a:t>The </a:t>
            </a:r>
            <a:r>
              <a:rPr lang="en-IN" sz="1600" b="1" dirty="0"/>
              <a:t>global memory </a:t>
            </a:r>
            <a:r>
              <a:rPr lang="en-IN" sz="1600" dirty="0"/>
              <a:t>is off the processor chip and is implemented with DRAM technology, which implies long access latencies and relatively low access bandwidth. </a:t>
            </a:r>
          </a:p>
          <a:p>
            <a:pPr marL="182563" indent="-182563" algn="just">
              <a:buFont typeface="Arial" panose="020B0604020202020204" pitchFamily="34" charset="0"/>
              <a:buChar char="•"/>
            </a:pPr>
            <a:r>
              <a:rPr lang="en-IN" sz="1600" dirty="0"/>
              <a:t>The registers correspond to the </a:t>
            </a:r>
            <a:r>
              <a:rPr lang="en-IN" sz="1600" b="1" dirty="0"/>
              <a:t>“register file” </a:t>
            </a:r>
            <a:r>
              <a:rPr lang="en-IN" sz="1600" dirty="0"/>
              <a:t>of the von Neumann model. It is on the processor chip, which implies very short access latency and drastically higher access bandwidth.</a:t>
            </a:r>
          </a:p>
          <a:p>
            <a:pPr marL="182563" indent="-182563" algn="just">
              <a:buFont typeface="Arial" panose="020B0604020202020204" pitchFamily="34" charset="0"/>
              <a:buChar char="•"/>
            </a:pPr>
            <a:r>
              <a:rPr lang="en-IN" sz="1600" dirty="0"/>
              <a:t>Whenever a </a:t>
            </a:r>
            <a:r>
              <a:rPr lang="en-IN" sz="1600" b="1" dirty="0"/>
              <a:t>variable is stored in a register</a:t>
            </a:r>
            <a:r>
              <a:rPr lang="en-IN" sz="1600" dirty="0"/>
              <a:t>, its accesses no longer consume off-chip global memory bandwidth. This will be reflected as an increase in the CGMA ratio.</a:t>
            </a:r>
          </a:p>
          <a:p>
            <a:pPr marL="182563" indent="-182563" algn="just">
              <a:buFont typeface="Arial" panose="020B0604020202020204" pitchFamily="34" charset="0"/>
              <a:buChar char="•"/>
            </a:pPr>
            <a:r>
              <a:rPr lang="en-IN" sz="1600" dirty="0"/>
              <a:t>The processor uses the PC value to fetch instructions from memory into the IR.</a:t>
            </a:r>
            <a:endParaRPr lang="en-IN" sz="1600" b="1" dirty="0"/>
          </a:p>
        </p:txBody>
      </p:sp>
    </p:spTree>
    <p:extLst>
      <p:ext uri="{BB962C8B-B14F-4D97-AF65-F5344CB8AC3E}">
        <p14:creationId xmlns:p14="http://schemas.microsoft.com/office/powerpoint/2010/main" val="22383101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pc="-1" dirty="0">
                <a:solidFill>
                  <a:srgbClr val="000000"/>
                </a:solidFill>
                <a:highlight>
                  <a:srgbClr val="00FF00"/>
                </a:highlight>
                <a:latin typeface="Calibri Light"/>
              </a:rPr>
              <a:t>CUDA</a:t>
            </a:r>
            <a:r>
              <a:rPr lang="en-US" sz="3600" b="1" strike="noStrike" spc="-1" dirty="0">
                <a:solidFill>
                  <a:srgbClr val="000000"/>
                </a:solidFill>
                <a:highlight>
                  <a:srgbClr val="00FF00"/>
                </a:highlight>
                <a:latin typeface="Calibri Light"/>
              </a:rPr>
              <a:t> Device Memory Types</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246185" y="819004"/>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The following figure shows </a:t>
            </a:r>
            <a:r>
              <a:rPr lang="en-IN" sz="1600" b="1" dirty="0"/>
              <a:t>shared memory and registers in a CUDA device</a:t>
            </a:r>
            <a:r>
              <a:rPr lang="en-IN" sz="1600" dirty="0"/>
              <a:t>:</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One important difference between the share memory and registers in CUDA is that variables that reside in the </a:t>
            </a:r>
            <a:r>
              <a:rPr lang="en-IN" sz="1600" b="1" dirty="0"/>
              <a:t>shared memory</a:t>
            </a:r>
            <a:r>
              <a:rPr lang="en-IN" sz="1600" dirty="0"/>
              <a:t> are </a:t>
            </a:r>
            <a:r>
              <a:rPr lang="en-IN" sz="1600" b="1" dirty="0"/>
              <a:t>accessible by all threads in a block</a:t>
            </a:r>
            <a:r>
              <a:rPr lang="en-IN" sz="1600" dirty="0"/>
              <a:t>. This is in contrast to register data, which is </a:t>
            </a:r>
            <a:r>
              <a:rPr lang="en-IN" sz="1600" b="1" dirty="0"/>
              <a:t>private to a thread</a:t>
            </a:r>
            <a:r>
              <a:rPr lang="en-IN" sz="1600" dirty="0"/>
              <a:t>.</a:t>
            </a:r>
          </a:p>
          <a:p>
            <a:pPr marL="285750" indent="-285750" algn="just">
              <a:buFont typeface="Arial" panose="020B0604020202020204" pitchFamily="34" charset="0"/>
              <a:buChar char="•"/>
            </a:pPr>
            <a:endParaRPr lang="en-IN" sz="1600" dirty="0"/>
          </a:p>
          <a:p>
            <a:pPr algn="just"/>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36</a:t>
            </a:fld>
            <a:endParaRPr lang="en-IN" sz="1200" b="0" strike="noStrike" spc="-1">
              <a:latin typeface="Times New Roman"/>
            </a:endParaRPr>
          </a:p>
        </p:txBody>
      </p:sp>
      <p:pic>
        <p:nvPicPr>
          <p:cNvPr id="4" name="Picture 3">
            <a:extLst>
              <a:ext uri="{FF2B5EF4-FFF2-40B4-BE49-F238E27FC236}">
                <a16:creationId xmlns:a16="http://schemas.microsoft.com/office/drawing/2014/main" id="{A3AC34B7-97F4-49B0-B030-F80B56374E1C}"/>
              </a:ext>
            </a:extLst>
          </p:cNvPr>
          <p:cNvPicPr>
            <a:picLocks noChangeAspect="1"/>
          </p:cNvPicPr>
          <p:nvPr/>
        </p:nvPicPr>
        <p:blipFill>
          <a:blip r:embed="rId2"/>
          <a:stretch>
            <a:fillRect/>
          </a:stretch>
        </p:blipFill>
        <p:spPr>
          <a:xfrm>
            <a:off x="44547" y="1163071"/>
            <a:ext cx="4352925" cy="2667000"/>
          </a:xfrm>
          <a:prstGeom prst="rect">
            <a:avLst/>
          </a:prstGeom>
        </p:spPr>
      </p:pic>
      <p:sp>
        <p:nvSpPr>
          <p:cNvPr id="9" name="TextBox 8">
            <a:extLst>
              <a:ext uri="{FF2B5EF4-FFF2-40B4-BE49-F238E27FC236}">
                <a16:creationId xmlns:a16="http://schemas.microsoft.com/office/drawing/2014/main" id="{25F9AF7E-8B3B-4010-B9D4-1AC0A1724097}"/>
              </a:ext>
            </a:extLst>
          </p:cNvPr>
          <p:cNvSpPr txBox="1"/>
          <p:nvPr/>
        </p:nvSpPr>
        <p:spPr>
          <a:xfrm>
            <a:off x="4470155" y="1242929"/>
            <a:ext cx="7560068" cy="2554545"/>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Although both are on-chip memories, they differ significantly in functionality and cost of access. </a:t>
            </a:r>
          </a:p>
          <a:p>
            <a:pPr marL="182563" indent="-182563" algn="just">
              <a:buFont typeface="Arial" panose="020B0604020202020204" pitchFamily="34" charset="0"/>
              <a:buChar char="•"/>
            </a:pPr>
            <a:r>
              <a:rPr lang="en-IN" sz="1600" dirty="0"/>
              <a:t>When the processor accesses data that resides in the </a:t>
            </a:r>
            <a:r>
              <a:rPr lang="en-IN" sz="1600" b="1" dirty="0"/>
              <a:t>shared memory</a:t>
            </a:r>
            <a:r>
              <a:rPr lang="en-IN" sz="1600" dirty="0"/>
              <a:t>, it needs to perform </a:t>
            </a:r>
            <a:r>
              <a:rPr lang="en-IN" sz="1600" b="1" dirty="0"/>
              <a:t>a memory load operation</a:t>
            </a:r>
            <a:r>
              <a:rPr lang="en-IN" sz="1600" dirty="0"/>
              <a:t>, just like accessing data in the global memory. </a:t>
            </a:r>
          </a:p>
          <a:p>
            <a:pPr marL="182563" indent="-182563" algn="just">
              <a:buFont typeface="Arial" panose="020B0604020202020204" pitchFamily="34" charset="0"/>
              <a:buChar char="•"/>
            </a:pPr>
            <a:r>
              <a:rPr lang="en-IN" sz="1600" dirty="0"/>
              <a:t>However, because shared memory resides on-chip, it can be accessed with much </a:t>
            </a:r>
            <a:r>
              <a:rPr lang="en-IN" sz="1600" b="1" dirty="0"/>
              <a:t>lower latency </a:t>
            </a:r>
            <a:r>
              <a:rPr lang="en-IN" sz="1600" dirty="0"/>
              <a:t>and </a:t>
            </a:r>
            <a:r>
              <a:rPr lang="en-IN" sz="1600" b="1" dirty="0"/>
              <a:t>much higher bandwidth</a:t>
            </a:r>
            <a:r>
              <a:rPr lang="en-IN" sz="1600" dirty="0"/>
              <a:t> than the global memory.</a:t>
            </a:r>
          </a:p>
          <a:p>
            <a:pPr marL="182563" indent="-182563" algn="just">
              <a:buFont typeface="Arial" panose="020B0604020202020204" pitchFamily="34" charset="0"/>
              <a:buChar char="•"/>
            </a:pPr>
            <a:r>
              <a:rPr lang="en-IN" sz="1600" dirty="0"/>
              <a:t>Because of the need to perform a load operation, share memory has longer latency and lower bandwidth than </a:t>
            </a:r>
            <a:r>
              <a:rPr lang="en-IN" sz="1600" b="1" dirty="0"/>
              <a:t>registers</a:t>
            </a:r>
            <a:r>
              <a:rPr lang="en-IN" sz="1600" dirty="0"/>
              <a:t>. </a:t>
            </a:r>
          </a:p>
          <a:p>
            <a:pPr marL="182563" indent="-182563" algn="just">
              <a:buFont typeface="Arial" panose="020B0604020202020204" pitchFamily="34" charset="0"/>
              <a:buChar char="•"/>
            </a:pPr>
            <a:r>
              <a:rPr lang="en-IN" sz="1600" dirty="0"/>
              <a:t>In computer architecture, shared memory is a form of </a:t>
            </a:r>
            <a:r>
              <a:rPr lang="en-IN" sz="1600" b="1" i="1" dirty="0"/>
              <a:t>scratchpad memory</a:t>
            </a:r>
            <a:r>
              <a:rPr lang="en-IN" sz="1600" dirty="0"/>
              <a:t>.</a:t>
            </a:r>
            <a:endParaRPr lang="en-IN" sz="1600" b="1" dirty="0"/>
          </a:p>
        </p:txBody>
      </p:sp>
      <p:sp>
        <p:nvSpPr>
          <p:cNvPr id="13" name="TextBox 12">
            <a:extLst>
              <a:ext uri="{FF2B5EF4-FFF2-40B4-BE49-F238E27FC236}">
                <a16:creationId xmlns:a16="http://schemas.microsoft.com/office/drawing/2014/main" id="{F93EDED6-1DDE-4917-9302-CC9D424C07E5}"/>
              </a:ext>
            </a:extLst>
          </p:cNvPr>
          <p:cNvSpPr txBox="1"/>
          <p:nvPr/>
        </p:nvSpPr>
        <p:spPr>
          <a:xfrm>
            <a:off x="5727920" y="4637566"/>
            <a:ext cx="6419533" cy="2031325"/>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400" b="1" dirty="0"/>
              <a:t>Scope </a:t>
            </a:r>
            <a:r>
              <a:rPr lang="en-IN" sz="1400" dirty="0"/>
              <a:t>identifies the range of threads that can access the variable: by a single thread only, by all threads of a block, or by all threads of all grids.</a:t>
            </a:r>
          </a:p>
          <a:p>
            <a:pPr marL="182563" indent="-182563" algn="just">
              <a:buFont typeface="Arial" panose="020B0604020202020204" pitchFamily="34" charset="0"/>
              <a:buChar char="•"/>
            </a:pPr>
            <a:r>
              <a:rPr lang="en-IN" sz="1400" b="1" dirty="0"/>
              <a:t>Lifetime</a:t>
            </a:r>
            <a:r>
              <a:rPr lang="en-IN" sz="1400" dirty="0"/>
              <a:t> tells the portion of the program’s execution duration when the variable is available for use: either within a kernel’s execution or throughout the entire application.</a:t>
            </a:r>
          </a:p>
          <a:p>
            <a:pPr marL="182563" indent="-182563" algn="just">
              <a:buFont typeface="Arial" panose="020B0604020202020204" pitchFamily="34" charset="0"/>
              <a:buChar char="•"/>
            </a:pPr>
            <a:r>
              <a:rPr lang="en-IN" sz="1400" b="1" dirty="0"/>
              <a:t>Automatic array variables </a:t>
            </a:r>
            <a:r>
              <a:rPr lang="en-IN" sz="1400" dirty="0"/>
              <a:t>are not stored in registers. Instead, they are stored into the global memory and may incur long access delays and potential access congestions. The scope of these arrays is, like automatic scalar variables, limited to individual threads.</a:t>
            </a:r>
            <a:endParaRPr lang="en-IN" sz="1400" b="1" dirty="0"/>
          </a:p>
        </p:txBody>
      </p:sp>
      <p:pic>
        <p:nvPicPr>
          <p:cNvPr id="3" name="Picture 2">
            <a:extLst>
              <a:ext uri="{FF2B5EF4-FFF2-40B4-BE49-F238E27FC236}">
                <a16:creationId xmlns:a16="http://schemas.microsoft.com/office/drawing/2014/main" id="{7BF7871E-D6D4-4B88-9C84-BE3B7395E5DC}"/>
              </a:ext>
            </a:extLst>
          </p:cNvPr>
          <p:cNvPicPr>
            <a:picLocks noChangeAspect="1"/>
          </p:cNvPicPr>
          <p:nvPr/>
        </p:nvPicPr>
        <p:blipFill>
          <a:blip r:embed="rId3"/>
          <a:stretch>
            <a:fillRect/>
          </a:stretch>
        </p:blipFill>
        <p:spPr>
          <a:xfrm>
            <a:off x="126754" y="4610245"/>
            <a:ext cx="5601165" cy="2031325"/>
          </a:xfrm>
          <a:prstGeom prst="rect">
            <a:avLst/>
          </a:prstGeom>
        </p:spPr>
      </p:pic>
    </p:spTree>
    <p:extLst>
      <p:ext uri="{BB962C8B-B14F-4D97-AF65-F5344CB8AC3E}">
        <p14:creationId xmlns:p14="http://schemas.microsoft.com/office/powerpoint/2010/main" val="15203995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marL="285750" indent="-285750" algn="just">
              <a:buFont typeface="Arial" panose="020B0604020202020204" pitchFamily="34" charset="0"/>
              <a:buChar char="•"/>
            </a:pPr>
            <a:endParaRPr lang="en-IN" sz="1600" b="1" dirty="0"/>
          </a:p>
          <a:p>
            <a:pPr algn="just"/>
            <a:endParaRPr lang="en-IN" sz="1600" dirty="0"/>
          </a:p>
          <a:p>
            <a:pPr marL="285750" indent="-285750" algn="just">
              <a:buFont typeface="Arial" panose="020B0604020202020204" pitchFamily="34" charset="0"/>
              <a:buChar char="•"/>
            </a:pPr>
            <a:r>
              <a:rPr lang="en-IN" sz="1600" dirty="0"/>
              <a:t>We can make three interesting observations about the way the mask array </a:t>
            </a:r>
            <a:r>
              <a:rPr lang="en-IN" sz="1600" b="1" i="1" dirty="0"/>
              <a:t>M</a:t>
            </a:r>
            <a:r>
              <a:rPr lang="en-IN" sz="1600" dirty="0"/>
              <a:t> is used in convolution: </a:t>
            </a:r>
          </a:p>
          <a:p>
            <a:pPr marL="633413" indent="-342900" algn="just">
              <a:buFont typeface="+mj-lt"/>
              <a:buAutoNum type="arabicPeriod"/>
            </a:pPr>
            <a:r>
              <a:rPr lang="en-IN" sz="1600" b="1" dirty="0"/>
              <a:t>First</a:t>
            </a:r>
            <a:r>
              <a:rPr lang="en-IN" sz="1600" dirty="0"/>
              <a:t>, the size of the </a:t>
            </a:r>
            <a:r>
              <a:rPr lang="en-IN" sz="1600" b="1" i="1" dirty="0"/>
              <a:t>M</a:t>
            </a:r>
            <a:r>
              <a:rPr lang="en-IN" sz="1600" dirty="0"/>
              <a:t> array is typically small. </a:t>
            </a:r>
          </a:p>
          <a:p>
            <a:pPr marL="633413" indent="-342900" algn="just">
              <a:buFont typeface="+mj-lt"/>
              <a:buAutoNum type="arabicPeriod"/>
            </a:pPr>
            <a:r>
              <a:rPr lang="en-IN" sz="1600" b="1" dirty="0"/>
              <a:t>Second</a:t>
            </a:r>
            <a:r>
              <a:rPr lang="en-IN" sz="1600" dirty="0"/>
              <a:t>, the contents of </a:t>
            </a:r>
            <a:r>
              <a:rPr lang="en-IN" sz="1600" b="1" i="1" dirty="0"/>
              <a:t>M</a:t>
            </a:r>
            <a:r>
              <a:rPr lang="en-IN" sz="1600" dirty="0"/>
              <a:t> are not changed throughout the execution of the kernel. </a:t>
            </a:r>
          </a:p>
          <a:p>
            <a:pPr marL="633413" indent="-342900" algn="just">
              <a:buFont typeface="+mj-lt"/>
              <a:buAutoNum type="arabicPeriod"/>
            </a:pPr>
            <a:r>
              <a:rPr lang="en-IN" sz="1600" b="1" dirty="0"/>
              <a:t>Third</a:t>
            </a:r>
            <a:r>
              <a:rPr lang="en-IN" sz="1600" dirty="0"/>
              <a:t>, all threads need to access the mask elements. Even better, all threads access the </a:t>
            </a:r>
            <a:r>
              <a:rPr lang="en-IN" sz="1600" b="1" i="1" dirty="0"/>
              <a:t>M</a:t>
            </a:r>
            <a:r>
              <a:rPr lang="en-IN" sz="1600" dirty="0"/>
              <a:t> elements in the same order, starting from </a:t>
            </a:r>
            <a:r>
              <a:rPr lang="en-IN" sz="1600" b="1" i="1" dirty="0"/>
              <a:t>M[0]</a:t>
            </a:r>
            <a:r>
              <a:rPr lang="en-IN" sz="1600" dirty="0"/>
              <a:t> and move by one element a time through the iterations of the </a:t>
            </a:r>
            <a:r>
              <a:rPr lang="en-IN" sz="1600" i="1" dirty="0"/>
              <a:t>for</a:t>
            </a:r>
            <a:r>
              <a:rPr lang="en-IN" sz="1600" dirty="0"/>
              <a:t> loop in 1D parallel convolution.</a:t>
            </a:r>
          </a:p>
          <a:p>
            <a:pPr marL="633413" indent="-342900" algn="just">
              <a:buFont typeface="+mj-lt"/>
              <a:buAutoNum type="arabicPeriod"/>
            </a:pPr>
            <a:endParaRPr lang="en-IN" sz="1600" dirty="0"/>
          </a:p>
          <a:p>
            <a:pPr marL="365125" indent="-342900" algn="just">
              <a:buFont typeface="Arial" panose="020B0604020202020204" pitchFamily="34" charset="0"/>
              <a:buChar char="•"/>
            </a:pPr>
            <a:r>
              <a:rPr lang="en-IN" sz="1600" dirty="0">
                <a:highlight>
                  <a:srgbClr val="FFFF00"/>
                </a:highlight>
              </a:rPr>
              <a:t>These properties make the mask array an excellent candidate for </a:t>
            </a:r>
            <a:r>
              <a:rPr lang="en-IN" sz="1600" b="1" dirty="0">
                <a:highlight>
                  <a:srgbClr val="FFFF00"/>
                </a:highlight>
              </a:rPr>
              <a:t>constant memory and caching.</a:t>
            </a: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37</a:t>
            </a:fld>
            <a:endParaRPr lang="en-IN" sz="1200" b="0" strike="noStrike" spc="-1">
              <a:latin typeface="Times New Roman"/>
            </a:endParaRPr>
          </a:p>
        </p:txBody>
      </p:sp>
      <p:pic>
        <p:nvPicPr>
          <p:cNvPr id="11" name="Picture 10">
            <a:extLst>
              <a:ext uri="{FF2B5EF4-FFF2-40B4-BE49-F238E27FC236}">
                <a16:creationId xmlns:a16="http://schemas.microsoft.com/office/drawing/2014/main" id="{0C6707F7-EB8D-4DBA-BC66-309384F27AA0}"/>
              </a:ext>
            </a:extLst>
          </p:cNvPr>
          <p:cNvPicPr>
            <a:picLocks noChangeAspect="1"/>
          </p:cNvPicPr>
          <p:nvPr/>
        </p:nvPicPr>
        <p:blipFill>
          <a:blip r:embed="rId2"/>
          <a:stretch>
            <a:fillRect/>
          </a:stretch>
        </p:blipFill>
        <p:spPr>
          <a:xfrm>
            <a:off x="0" y="852713"/>
            <a:ext cx="6400800" cy="2200275"/>
          </a:xfrm>
          <a:prstGeom prst="rect">
            <a:avLst/>
          </a:prstGeom>
        </p:spPr>
      </p:pic>
      <p:pic>
        <p:nvPicPr>
          <p:cNvPr id="13" name="Picture 12">
            <a:extLst>
              <a:ext uri="{FF2B5EF4-FFF2-40B4-BE49-F238E27FC236}">
                <a16:creationId xmlns:a16="http://schemas.microsoft.com/office/drawing/2014/main" id="{0FFCB2CE-6E28-44ED-971E-64095ABAFDE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0" y="3104358"/>
            <a:ext cx="5829300" cy="745014"/>
          </a:xfrm>
          <a:prstGeom prst="rect">
            <a:avLst/>
          </a:prstGeom>
        </p:spPr>
      </p:pic>
      <p:pic>
        <p:nvPicPr>
          <p:cNvPr id="14" name="Picture 13">
            <a:extLst>
              <a:ext uri="{FF2B5EF4-FFF2-40B4-BE49-F238E27FC236}">
                <a16:creationId xmlns:a16="http://schemas.microsoft.com/office/drawing/2014/main" id="{3333ECE1-71C0-4450-BA53-F22D9E44B6E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400801" y="852713"/>
            <a:ext cx="5791200" cy="3297256"/>
          </a:xfrm>
          <a:prstGeom prst="rect">
            <a:avLst/>
          </a:prstGeom>
        </p:spPr>
      </p:pic>
    </p:spTree>
    <p:extLst>
      <p:ext uri="{BB962C8B-B14F-4D97-AF65-F5344CB8AC3E}">
        <p14:creationId xmlns:p14="http://schemas.microsoft.com/office/powerpoint/2010/main" val="1109576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98474"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The CUDA programming model allows programmers to declare a variable in the constant memory.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Like global memory variables, </a:t>
            </a:r>
            <a:r>
              <a:rPr lang="en-IN" sz="1600" b="1" dirty="0"/>
              <a:t>constant memory variables </a:t>
            </a:r>
            <a:r>
              <a:rPr lang="en-IN" sz="1600" dirty="0"/>
              <a:t>are also </a:t>
            </a:r>
            <a:r>
              <a:rPr lang="en-IN" sz="1600" b="1" dirty="0"/>
              <a:t>visible to all thread blocks</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The main difference is that a constant memory variable </a:t>
            </a:r>
            <a:r>
              <a:rPr lang="en-IN" sz="1600" b="1" dirty="0">
                <a:highlight>
                  <a:srgbClr val="FFFF00"/>
                </a:highlight>
              </a:rPr>
              <a:t>cannot be changed by threads </a:t>
            </a:r>
            <a:r>
              <a:rPr lang="en-IN" sz="1600" dirty="0">
                <a:highlight>
                  <a:srgbClr val="FFFF00"/>
                </a:highlight>
              </a:rPr>
              <a:t>during kernel execution.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Furthermore, the size of the constant memory can vary from device to device. The amount of constant memory available on a device can be learned with a device property query. Assume that </a:t>
            </a:r>
            <a:r>
              <a:rPr lang="en-IN" sz="1600" b="1" dirty="0" err="1"/>
              <a:t>dev_prop</a:t>
            </a:r>
            <a:r>
              <a:rPr lang="en-IN" sz="1600" dirty="0"/>
              <a:t> is returned by </a:t>
            </a:r>
            <a:r>
              <a:rPr lang="en-IN" sz="1600" b="1" dirty="0" err="1"/>
              <a:t>cudaGetDeviceProperties</a:t>
            </a:r>
            <a:r>
              <a:rPr lang="en-IN" sz="1600" b="1" dirty="0"/>
              <a:t>()</a:t>
            </a:r>
            <a:r>
              <a:rPr lang="en-IN" sz="1600" dirty="0"/>
              <a:t>. The field </a:t>
            </a:r>
            <a:r>
              <a:rPr lang="en-IN" sz="1600" b="1" dirty="0" err="1">
                <a:solidFill>
                  <a:srgbClr val="7030A0"/>
                </a:solidFill>
              </a:rPr>
              <a:t>dev_prop.totalConstMem</a:t>
            </a:r>
            <a:r>
              <a:rPr lang="en-IN" sz="1600" b="1" dirty="0">
                <a:solidFill>
                  <a:srgbClr val="7030A0"/>
                </a:solidFill>
              </a:rPr>
              <a:t> </a:t>
            </a:r>
            <a:r>
              <a:rPr lang="en-IN" sz="1600" dirty="0"/>
              <a:t>indicates the amount of constant memory available on a device is in the field.</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To declare an </a:t>
            </a:r>
            <a:r>
              <a:rPr lang="en-IN" sz="1600" b="1" i="1" dirty="0"/>
              <a:t>M</a:t>
            </a:r>
            <a:r>
              <a:rPr lang="en-IN" sz="1600" dirty="0"/>
              <a:t> array in constant memory, the host code declares it as follows: </a:t>
            </a:r>
          </a:p>
          <a:p>
            <a:pPr algn="just"/>
            <a:r>
              <a:rPr lang="en-IN" sz="1600" dirty="0"/>
              <a:t>	</a:t>
            </a:r>
            <a:r>
              <a:rPr lang="en-IN" sz="1600" b="1" dirty="0">
                <a:solidFill>
                  <a:srgbClr val="7030A0"/>
                </a:solidFill>
              </a:rPr>
              <a:t>#define MAX_MASK_WIDTH 10 </a:t>
            </a:r>
          </a:p>
          <a:p>
            <a:pPr algn="just"/>
            <a:r>
              <a:rPr lang="en-IN" sz="1600" b="1" dirty="0">
                <a:solidFill>
                  <a:srgbClr val="7030A0"/>
                </a:solidFill>
              </a:rPr>
              <a:t>	__constant__ float M[MAX_MASK_WIDTH]; </a:t>
            </a:r>
          </a:p>
          <a:p>
            <a:pPr marL="900113" algn="just"/>
            <a:endParaRPr lang="en-IN" sz="1600" dirty="0">
              <a:latin typeface="Abadi" panose="020B0604020104020204" pitchFamily="34" charset="0"/>
            </a:endParaRPr>
          </a:p>
          <a:p>
            <a:pPr marL="900113" algn="just"/>
            <a:r>
              <a:rPr lang="en-IN" sz="1600" dirty="0">
                <a:solidFill>
                  <a:srgbClr val="7030A0"/>
                </a:solidFill>
                <a:latin typeface="Abadi" panose="020B0604020104020204" pitchFamily="34" charset="0"/>
              </a:rPr>
              <a:t>**</a:t>
            </a:r>
            <a:r>
              <a:rPr lang="en-IN" sz="1600" dirty="0">
                <a:latin typeface="Abadi" panose="020B0604020104020204" pitchFamily="34" charset="0"/>
              </a:rPr>
              <a:t> This is a global variable declaration and should be outside any function in the source file. The keyword __constant__ (two underscores on each side) tells the compiler that array </a:t>
            </a:r>
            <a:r>
              <a:rPr lang="en-IN" sz="1600" b="1" i="1" dirty="0">
                <a:latin typeface="Abadi" panose="020B0604020104020204" pitchFamily="34" charset="0"/>
              </a:rPr>
              <a:t>M</a:t>
            </a:r>
            <a:r>
              <a:rPr lang="en-IN" sz="1600" dirty="0">
                <a:latin typeface="Abadi" panose="020B0604020104020204" pitchFamily="34" charset="0"/>
              </a:rPr>
              <a:t> should be placed into the device constant memory.</a:t>
            </a: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38</a:t>
            </a:fld>
            <a:endParaRPr lang="en-IN" sz="1200" b="0" strike="noStrike" spc="-1">
              <a:latin typeface="Times New Roman"/>
            </a:endParaRPr>
          </a:p>
        </p:txBody>
      </p:sp>
    </p:spTree>
    <p:extLst>
      <p:ext uri="{BB962C8B-B14F-4D97-AF65-F5344CB8AC3E}">
        <p14:creationId xmlns:p14="http://schemas.microsoft.com/office/powerpoint/2010/main" val="2459382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t>Assume that the host code has already allocated and initialized the mask in a mask </a:t>
            </a:r>
            <a:r>
              <a:rPr lang="en-IN" sz="1600" b="1" i="1" dirty="0" err="1"/>
              <a:t>h_M</a:t>
            </a:r>
            <a:r>
              <a:rPr lang="en-IN" sz="1600" dirty="0"/>
              <a:t> array in the host memory with </a:t>
            </a:r>
            <a:r>
              <a:rPr lang="en-IN" sz="1600" b="1" i="1" dirty="0" err="1"/>
              <a:t>Mask_Width</a:t>
            </a:r>
            <a:r>
              <a:rPr lang="en-IN" sz="1600" dirty="0"/>
              <a:t> elements. The contents of the </a:t>
            </a:r>
            <a:r>
              <a:rPr lang="en-IN" sz="1600" b="1" i="1" dirty="0" err="1"/>
              <a:t>h_M</a:t>
            </a:r>
            <a:r>
              <a:rPr lang="en-IN" sz="1600" b="1" i="1" dirty="0"/>
              <a:t> </a:t>
            </a:r>
            <a:r>
              <a:rPr lang="en-IN" sz="1600" dirty="0"/>
              <a:t>can be transferred to </a:t>
            </a:r>
            <a:r>
              <a:rPr lang="en-IN" sz="1600" b="1" i="1" dirty="0"/>
              <a:t>M</a:t>
            </a:r>
            <a:r>
              <a:rPr lang="en-IN" sz="1600" dirty="0"/>
              <a:t> in the device constant memory as follows: 	</a:t>
            </a:r>
            <a:r>
              <a:rPr lang="en-IN" sz="1600" b="1" dirty="0" err="1">
                <a:solidFill>
                  <a:srgbClr val="7030A0"/>
                </a:solidFill>
              </a:rPr>
              <a:t>cudaMemcpyToSymbol</a:t>
            </a:r>
            <a:r>
              <a:rPr lang="en-IN" sz="1600" b="1" dirty="0">
                <a:solidFill>
                  <a:srgbClr val="7030A0"/>
                </a:solidFill>
              </a:rPr>
              <a:t>(M, </a:t>
            </a:r>
            <a:r>
              <a:rPr lang="en-IN" sz="1600" b="1" dirty="0" err="1">
                <a:solidFill>
                  <a:srgbClr val="7030A0"/>
                </a:solidFill>
              </a:rPr>
              <a:t>h_M</a:t>
            </a:r>
            <a:r>
              <a:rPr lang="en-IN" sz="1600" b="1" dirty="0">
                <a:solidFill>
                  <a:srgbClr val="7030A0"/>
                </a:solidFill>
              </a:rPr>
              <a:t>, </a:t>
            </a:r>
            <a:r>
              <a:rPr lang="en-IN" sz="1600" b="1" dirty="0" err="1">
                <a:solidFill>
                  <a:srgbClr val="7030A0"/>
                </a:solidFill>
              </a:rPr>
              <a:t>Mask_Width</a:t>
            </a:r>
            <a:r>
              <a:rPr lang="en-IN" sz="1600" b="1" dirty="0">
                <a:solidFill>
                  <a:srgbClr val="7030A0"/>
                </a:solidFill>
              </a:rPr>
              <a:t> * </a:t>
            </a:r>
            <a:r>
              <a:rPr lang="en-IN" sz="1600" b="1" dirty="0" err="1">
                <a:solidFill>
                  <a:srgbClr val="7030A0"/>
                </a:solidFill>
              </a:rPr>
              <a:t>sizeof</a:t>
            </a:r>
            <a:r>
              <a:rPr lang="en-IN" sz="1600" b="1" dirty="0">
                <a:solidFill>
                  <a:srgbClr val="7030A0"/>
                </a:solidFill>
              </a:rPr>
              <a:t>(float));</a:t>
            </a:r>
          </a:p>
          <a:p>
            <a:pPr marL="285750" indent="-285750" algn="just">
              <a:buFont typeface="Arial" panose="020B0604020202020204" pitchFamily="34" charset="0"/>
              <a:buChar char="•"/>
            </a:pPr>
            <a:endParaRPr lang="en-IN" sz="1600" b="1" dirty="0">
              <a:solidFill>
                <a:srgbClr val="7030A0"/>
              </a:solidFill>
            </a:endParaRPr>
          </a:p>
          <a:p>
            <a:pPr marL="1168400" indent="-1168400" algn="just"/>
            <a:r>
              <a:rPr lang="en-IN" sz="1600" b="1" dirty="0">
                <a:solidFill>
                  <a:srgbClr val="7030A0"/>
                </a:solidFill>
              </a:rPr>
              <a:t>	** </a:t>
            </a:r>
            <a:r>
              <a:rPr lang="en-IN" sz="1600" dirty="0"/>
              <a:t>This is a special memory copy function that informs the CUDA runtime that the data being copied into the constant memory will not be changed during kernel execution.</a:t>
            </a:r>
          </a:p>
          <a:p>
            <a:pPr marL="1168400" indent="-1168400" algn="just"/>
            <a:endParaRPr lang="en-IN" sz="1600" b="1" dirty="0">
              <a:solidFill>
                <a:srgbClr val="7030A0"/>
              </a:solidFill>
            </a:endParaRPr>
          </a:p>
          <a:p>
            <a:pPr marL="266700" indent="-266700" algn="just">
              <a:buFont typeface="Arial" panose="020B0604020202020204" pitchFamily="34" charset="0"/>
              <a:buChar char="•"/>
            </a:pPr>
            <a:r>
              <a:rPr lang="en-IN" sz="1600" dirty="0"/>
              <a:t>In general, the use of the </a:t>
            </a:r>
            <a:r>
              <a:rPr lang="en-IN" sz="1600" b="1" dirty="0" err="1"/>
              <a:t>cudaMemcpyToSymbol</a:t>
            </a:r>
            <a:r>
              <a:rPr lang="en-IN" sz="1600" b="1" dirty="0"/>
              <a:t>()</a:t>
            </a:r>
            <a:r>
              <a:rPr lang="en-IN" sz="1600" b="1" dirty="0">
                <a:solidFill>
                  <a:srgbClr val="7030A0"/>
                </a:solidFill>
              </a:rPr>
              <a:t> </a:t>
            </a:r>
            <a:r>
              <a:rPr lang="en-IN" sz="1600" dirty="0"/>
              <a:t>function is as follows:</a:t>
            </a:r>
          </a:p>
          <a:p>
            <a:pPr algn="just"/>
            <a:r>
              <a:rPr lang="en-IN" sz="1600" dirty="0"/>
              <a:t>	</a:t>
            </a:r>
            <a:r>
              <a:rPr lang="en-IN" sz="1600" b="1" dirty="0" err="1">
                <a:solidFill>
                  <a:srgbClr val="7030A0"/>
                </a:solidFill>
              </a:rPr>
              <a:t>cudaMemcpyToSymbol</a:t>
            </a:r>
            <a:r>
              <a:rPr lang="en-IN" sz="1600" b="1" dirty="0">
                <a:solidFill>
                  <a:srgbClr val="7030A0"/>
                </a:solidFill>
              </a:rPr>
              <a:t>(</a:t>
            </a:r>
            <a:r>
              <a:rPr lang="en-IN" sz="1600" b="1" dirty="0" err="1">
                <a:solidFill>
                  <a:srgbClr val="7030A0"/>
                </a:solidFill>
              </a:rPr>
              <a:t>dest</a:t>
            </a:r>
            <a:r>
              <a:rPr lang="en-IN" sz="1600" b="1" dirty="0">
                <a:solidFill>
                  <a:srgbClr val="7030A0"/>
                </a:solidFill>
              </a:rPr>
              <a:t>, </a:t>
            </a:r>
            <a:r>
              <a:rPr lang="en-IN" sz="1600" b="1" dirty="0" err="1">
                <a:solidFill>
                  <a:srgbClr val="7030A0"/>
                </a:solidFill>
              </a:rPr>
              <a:t>src</a:t>
            </a:r>
            <a:r>
              <a:rPr lang="en-IN" sz="1600" b="1" dirty="0">
                <a:solidFill>
                  <a:srgbClr val="7030A0"/>
                </a:solidFill>
              </a:rPr>
              <a:t>, size) </a:t>
            </a:r>
          </a:p>
          <a:p>
            <a:pPr algn="just"/>
            <a:endParaRPr lang="en-IN" sz="1600" b="1" dirty="0">
              <a:solidFill>
                <a:srgbClr val="7030A0"/>
              </a:solidFill>
            </a:endParaRPr>
          </a:p>
          <a:p>
            <a:pPr marL="1168400" indent="-1168400" algn="just"/>
            <a:r>
              <a:rPr lang="en-IN" sz="1600" b="1" dirty="0">
                <a:solidFill>
                  <a:srgbClr val="7030A0"/>
                </a:solidFill>
              </a:rPr>
              <a:t>	** </a:t>
            </a:r>
            <a:r>
              <a:rPr lang="en-IN" sz="1600" dirty="0"/>
              <a:t>where </a:t>
            </a:r>
            <a:r>
              <a:rPr lang="en-IN" sz="1600" i="1" dirty="0" err="1"/>
              <a:t>dest</a:t>
            </a:r>
            <a:r>
              <a:rPr lang="en-IN" sz="1600" dirty="0"/>
              <a:t> is a pointer to the destination location in the constant memory, </a:t>
            </a:r>
            <a:r>
              <a:rPr lang="en-IN" sz="1600" i="1" dirty="0" err="1"/>
              <a:t>src</a:t>
            </a:r>
            <a:r>
              <a:rPr lang="en-IN" sz="1600" dirty="0"/>
              <a:t> is a pointer to the source data in the host memory, and </a:t>
            </a:r>
            <a:r>
              <a:rPr lang="en-IN" sz="1600" i="1" dirty="0"/>
              <a:t>size </a:t>
            </a:r>
            <a:r>
              <a:rPr lang="en-IN" sz="1600" dirty="0"/>
              <a:t>is the number of bytes to be copied.</a:t>
            </a:r>
          </a:p>
          <a:p>
            <a:pPr marL="1168400" indent="-1168400" algn="just"/>
            <a:endParaRPr lang="en-IN" sz="1600" b="1" dirty="0">
              <a:solidFill>
                <a:srgbClr val="7030A0"/>
              </a:solidFill>
            </a:endParaRPr>
          </a:p>
          <a:p>
            <a:pPr marL="266700" indent="-266700" algn="just">
              <a:buFont typeface="Arial" panose="020B0604020202020204" pitchFamily="34" charset="0"/>
              <a:buChar char="•"/>
            </a:pPr>
            <a:r>
              <a:rPr lang="en-IN" sz="1600" dirty="0">
                <a:highlight>
                  <a:srgbClr val="FFFF00"/>
                </a:highlight>
              </a:rPr>
              <a:t>Kernel functions access constant memory variables as global variables. Thus, their pointers do not need to be passed to the kernel as parameters.</a:t>
            </a:r>
            <a:endParaRPr lang="en-IN" sz="1600" b="1" dirty="0">
              <a:solidFill>
                <a:srgbClr val="7030A0"/>
              </a:solidFill>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39</a:t>
            </a:fld>
            <a:endParaRPr lang="en-IN" sz="1200" b="0" strike="noStrike" spc="-1">
              <a:latin typeface="Times New Roman"/>
            </a:endParaRPr>
          </a:p>
        </p:txBody>
      </p:sp>
      <p:pic>
        <p:nvPicPr>
          <p:cNvPr id="3" name="Picture 2">
            <a:extLst>
              <a:ext uri="{FF2B5EF4-FFF2-40B4-BE49-F238E27FC236}">
                <a16:creationId xmlns:a16="http://schemas.microsoft.com/office/drawing/2014/main" id="{D4763709-753B-4B24-884F-CD0534F0047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63371" y="4321102"/>
            <a:ext cx="4712677" cy="2536898"/>
          </a:xfrm>
          <a:prstGeom prst="rect">
            <a:avLst/>
          </a:prstGeom>
        </p:spPr>
      </p:pic>
      <p:sp>
        <p:nvSpPr>
          <p:cNvPr id="8" name="TextBox 7">
            <a:extLst>
              <a:ext uri="{FF2B5EF4-FFF2-40B4-BE49-F238E27FC236}">
                <a16:creationId xmlns:a16="http://schemas.microsoft.com/office/drawing/2014/main" id="{E7F02FAA-E69E-45B4-84EA-DD8A35589F5C}"/>
              </a:ext>
            </a:extLst>
          </p:cNvPr>
          <p:cNvSpPr txBox="1"/>
          <p:nvPr/>
        </p:nvSpPr>
        <p:spPr>
          <a:xfrm>
            <a:off x="7142729" y="4321102"/>
            <a:ext cx="5049272" cy="1815882"/>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This is a revised kernel to use the constant memory for the 1D parallel convolution.</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b="1" dirty="0"/>
              <a:t>The only difference is that </a:t>
            </a:r>
            <a:r>
              <a:rPr lang="en-IN" sz="1600" b="1" i="1" dirty="0"/>
              <a:t>M</a:t>
            </a:r>
            <a:r>
              <a:rPr lang="en-IN" sz="1600" b="1" dirty="0"/>
              <a:t> is no longer accessed through a pointer passed in as a parameter. </a:t>
            </a:r>
            <a:r>
              <a:rPr lang="en-IN" sz="1600" dirty="0"/>
              <a:t>It is now accessed as a global variable declared by the host code.</a:t>
            </a:r>
          </a:p>
        </p:txBody>
      </p:sp>
    </p:spTree>
    <p:extLst>
      <p:ext uri="{BB962C8B-B14F-4D97-AF65-F5344CB8AC3E}">
        <p14:creationId xmlns:p14="http://schemas.microsoft.com/office/powerpoint/2010/main" val="178045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126609" y="59944"/>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Matrix-Matrix Multiplication – </a:t>
            </a:r>
            <a:r>
              <a:rPr lang="en-US" sz="3600" b="1" strike="noStrike" spc="-1" dirty="0">
                <a:solidFill>
                  <a:schemeClr val="bg1"/>
                </a:solidFill>
                <a:highlight>
                  <a:srgbClr val="0000FF"/>
                </a:highlight>
                <a:latin typeface="Calibri Light"/>
              </a:rPr>
              <a:t>three variants</a:t>
            </a:r>
            <a:endParaRPr lang="en-US" sz="3600" b="0" strike="noStrike" spc="-1" dirty="0">
              <a:solidFill>
                <a:schemeClr val="bg1"/>
              </a:solidFill>
              <a:highlight>
                <a:srgbClr val="0000FF"/>
              </a:highlight>
              <a:latin typeface="Calibri"/>
            </a:endParaRPr>
          </a:p>
        </p:txBody>
      </p:sp>
      <mc:AlternateContent xmlns:mc="http://schemas.openxmlformats.org/markup-compatibility/2006" xmlns:a14="http://schemas.microsoft.com/office/drawing/2010/main">
        <mc:Choice Requires="a14">
          <p:sp>
            <p:nvSpPr>
              <p:cNvPr id="181" name="TextShape 2"/>
              <p:cNvSpPr txBox="1"/>
              <p:nvPr/>
            </p:nvSpPr>
            <p:spPr>
              <a:xfrm>
                <a:off x="0" y="1202711"/>
                <a:ext cx="11901268" cy="5926452"/>
              </a:xfrm>
              <a:prstGeom prst="rect">
                <a:avLst/>
              </a:prstGeom>
              <a:noFill/>
              <a:ln>
                <a:noFill/>
              </a:ln>
            </p:spPr>
            <p:txBody>
              <a:bodyPr>
                <a:normAutofit/>
              </a:bodyPr>
              <a:lstStyle/>
              <a:p>
                <a:r>
                  <a:rPr lang="en-US" dirty="0"/>
                  <a:t>We will write program in CUDA to multiply </a:t>
                </a:r>
                <a:r>
                  <a:rPr lang="en-US" b="1" dirty="0"/>
                  <a:t>matrix-A</a:t>
                </a:r>
                <a:r>
                  <a:rPr lang="en-US" dirty="0"/>
                  <a:t> </a:t>
                </a:r>
                <a:r>
                  <a:rPr lang="en-US" b="1" dirty="0">
                    <a:solidFill>
                      <a:srgbClr val="0070C0"/>
                    </a:solidFill>
                  </a:rPr>
                  <a:t>(ha </a:t>
                </a:r>
                <a14:m>
                  <m:oMath xmlns:m="http://schemas.openxmlformats.org/officeDocument/2006/math">
                    <m:r>
                      <a:rPr lang="en-US" b="1" i="1" smtClean="0">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wa</a:t>
                </a:r>
                <a:r>
                  <a:rPr lang="en-US" b="1" dirty="0">
                    <a:solidFill>
                      <a:srgbClr val="0070C0"/>
                    </a:solidFill>
                  </a:rPr>
                  <a:t>)</a:t>
                </a:r>
                <a:r>
                  <a:rPr lang="en-US" dirty="0">
                    <a:solidFill>
                      <a:srgbClr val="0070C0"/>
                    </a:solidFill>
                  </a:rPr>
                  <a:t> </a:t>
                </a:r>
                <a:r>
                  <a:rPr lang="en-US" dirty="0"/>
                  <a:t>and </a:t>
                </a:r>
                <a:r>
                  <a:rPr lang="en-US" b="1" dirty="0"/>
                  <a:t>matrix-B</a:t>
                </a:r>
                <a:r>
                  <a:rPr lang="en-US" dirty="0"/>
                  <a:t> </a:t>
                </a:r>
                <a:r>
                  <a:rPr lang="en-US" b="1" dirty="0">
                    <a:solidFill>
                      <a:srgbClr val="0070C0"/>
                    </a:solidFill>
                  </a:rPr>
                  <a:t>(</a:t>
                </a:r>
                <a:r>
                  <a:rPr lang="en-US" b="1" dirty="0" err="1">
                    <a:solidFill>
                      <a:srgbClr val="0070C0"/>
                    </a:solidFill>
                  </a:rPr>
                  <a:t>hb</a:t>
                </a:r>
                <a:r>
                  <a:rPr lang="en-US" b="1" dirty="0">
                    <a:solidFill>
                      <a:srgbClr val="0070C0"/>
                    </a:solidFill>
                  </a:rPr>
                  <a:t> </a:t>
                </a:r>
                <a14:m>
                  <m:oMath xmlns:m="http://schemas.openxmlformats.org/officeDocument/2006/math">
                    <m:r>
                      <a:rPr lang="en-US" b="1" i="1">
                        <a:solidFill>
                          <a:srgbClr val="0070C0"/>
                        </a:solidFill>
                        <a:latin typeface="Cambria Math" panose="02040503050406030204" pitchFamily="18" charset="0"/>
                        <a:ea typeface="Cambria Math" panose="02040503050406030204" pitchFamily="18" charset="0"/>
                      </a:rPr>
                      <m:t>×</m:t>
                    </m:r>
                  </m:oMath>
                </a14:m>
                <a:r>
                  <a:rPr lang="en-US" b="1" dirty="0">
                    <a:solidFill>
                      <a:srgbClr val="0070C0"/>
                    </a:solidFill>
                  </a:rPr>
                  <a:t> </a:t>
                </a:r>
                <a:r>
                  <a:rPr lang="en-US" b="1" dirty="0" err="1">
                    <a:solidFill>
                      <a:srgbClr val="0070C0"/>
                    </a:solidFill>
                  </a:rPr>
                  <a:t>wb</a:t>
                </a:r>
                <a:r>
                  <a:rPr lang="en-US" b="1" dirty="0">
                    <a:solidFill>
                      <a:srgbClr val="0070C0"/>
                    </a:solidFill>
                  </a:rPr>
                  <a:t>) </a:t>
                </a:r>
                <a:r>
                  <a:rPr lang="en-US" dirty="0"/>
                  <a:t>in 3 variations as follows:</a:t>
                </a:r>
              </a:p>
              <a:p>
                <a:pPr marL="0" indent="0">
                  <a:buNone/>
                </a:pPr>
                <a:endParaRPr lang="en-US" dirty="0"/>
              </a:p>
              <a:p>
                <a:pPr marL="342900" indent="-342900">
                  <a:buFont typeface="+mj-lt"/>
                  <a:buAutoNum type="arabicPeriod"/>
                </a:pPr>
                <a:r>
                  <a:rPr lang="en-US" dirty="0"/>
                  <a:t>Each row of resultant matrix to be computed by one thread. </a:t>
                </a:r>
              </a:p>
              <a:p>
                <a:pPr marL="342900" indent="-342900">
                  <a:buFont typeface="+mj-lt"/>
                  <a:buAutoNum type="arabicPeriod"/>
                </a:pPr>
                <a:r>
                  <a:rPr lang="en-US" dirty="0"/>
                  <a:t>Each column of resultant matrix to be computed by one thread. </a:t>
                </a:r>
              </a:p>
              <a:p>
                <a:pPr marL="342900" indent="-342900">
                  <a:buFont typeface="+mj-lt"/>
                  <a:buAutoNum type="arabicPeriod"/>
                </a:pPr>
                <a:r>
                  <a:rPr lang="en-US" dirty="0"/>
                  <a:t>Each element of resultant matrix to be computed by one thread. </a:t>
                </a:r>
              </a:p>
              <a:p>
                <a:pPr marL="342900" indent="-342900" algn="just">
                  <a:buFont typeface="+mj-lt"/>
                  <a:buAutoNum type="arabicPeriod"/>
                </a:pPr>
                <a:endParaRPr lang="en-IN" dirty="0"/>
              </a:p>
              <a:p>
                <a:pPr marL="342900" indent="-342900" algn="just">
                  <a:buFont typeface="+mj-lt"/>
                  <a:buAutoNum type="arabicPeriod"/>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mc:Choice>
        <mc:Fallback xmlns="">
          <p:sp>
            <p:nvSpPr>
              <p:cNvPr id="181" name="TextShape 2"/>
              <p:cNvSpPr txBox="1">
                <a:spLocks noRot="1" noChangeAspect="1" noMove="1" noResize="1" noEditPoints="1" noAdjustHandles="1" noChangeArrowheads="1" noChangeShapeType="1" noTextEdit="1"/>
              </p:cNvSpPr>
              <p:nvPr/>
            </p:nvSpPr>
            <p:spPr>
              <a:xfrm>
                <a:off x="0" y="1202711"/>
                <a:ext cx="11901268" cy="5926452"/>
              </a:xfrm>
              <a:prstGeom prst="rect">
                <a:avLst/>
              </a:prstGeom>
              <a:blipFill>
                <a:blip r:embed="rId2"/>
                <a:stretch>
                  <a:fillRect l="-410" t="-514"/>
                </a:stretch>
              </a:blipFill>
              <a:ln>
                <a:noFill/>
              </a:ln>
            </p:spPr>
            <p:txBody>
              <a:bodyPr/>
              <a:lstStyle/>
              <a:p>
                <a:r>
                  <a:rPr lang="en-IN">
                    <a:noFill/>
                  </a:rPr>
                  <a:t> </a:t>
                </a:r>
              </a:p>
            </p:txBody>
          </p:sp>
        </mc:Fallback>
      </mc:AlternateContent>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a:t>
            </a:fld>
            <a:endParaRPr lang="en-IN" sz="1200" b="0" strike="noStrike" spc="-1">
              <a:latin typeface="Times New Roman"/>
            </a:endParaRPr>
          </a:p>
        </p:txBody>
      </p:sp>
    </p:spTree>
    <p:extLst>
      <p:ext uri="{BB962C8B-B14F-4D97-AF65-F5344CB8AC3E}">
        <p14:creationId xmlns:p14="http://schemas.microsoft.com/office/powerpoint/2010/main" val="3040248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Constant Memory and Caching</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Like global memory variables, constant memory variables are also located in DRAM</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However, because the CUDA runtime knows that </a:t>
            </a:r>
            <a:r>
              <a:rPr lang="en-IN" sz="1600" b="1" dirty="0"/>
              <a:t>constant memory variables are not modified during kernel execution</a:t>
            </a:r>
            <a:r>
              <a:rPr lang="en-IN" sz="1600" dirty="0"/>
              <a:t>, it directs the hardware to </a:t>
            </a:r>
            <a:r>
              <a:rPr lang="en-IN" sz="1600" b="1" dirty="0"/>
              <a:t>aggressively cache the constant memory variables </a:t>
            </a:r>
            <a:r>
              <a:rPr lang="en-IN" sz="1600" dirty="0"/>
              <a:t>during kernel execution.</a:t>
            </a:r>
          </a:p>
          <a:p>
            <a:pPr marL="285750" indent="-285750" algn="just">
              <a:buFont typeface="Arial" panose="020B0604020202020204" pitchFamily="34" charset="0"/>
              <a:buChar char="•"/>
            </a:pPr>
            <a:endParaRPr lang="en-IN" sz="1600" b="1" dirty="0">
              <a:solidFill>
                <a:srgbClr val="7030A0"/>
              </a:solidFill>
              <a:highlight>
                <a:srgbClr val="FFFF00"/>
              </a:highlight>
            </a:endParaRPr>
          </a:p>
          <a:p>
            <a:pPr marL="285750" indent="-285750" algn="just">
              <a:buFont typeface="Arial" panose="020B0604020202020204" pitchFamily="34" charset="0"/>
              <a:buChar char="•"/>
            </a:pPr>
            <a:r>
              <a:rPr lang="en-IN" sz="1600" dirty="0"/>
              <a:t>To mitigate the effect of memory bottleneck, modern processors commonly employ </a:t>
            </a:r>
            <a:r>
              <a:rPr lang="en-IN" sz="1600" b="1" dirty="0"/>
              <a:t>on-chip cache memories</a:t>
            </a:r>
            <a:r>
              <a:rPr lang="en-IN" sz="1600" dirty="0"/>
              <a:t>, or caches, </a:t>
            </a:r>
            <a:r>
              <a:rPr lang="en-IN" sz="1600" dirty="0">
                <a:highlight>
                  <a:srgbClr val="FFFF00"/>
                </a:highlight>
              </a:rPr>
              <a:t>to reduce the number of variables that need to be accessed from DRAM.</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A major design issue with using caches in a massively parallel processor is </a:t>
            </a:r>
            <a:r>
              <a:rPr lang="en-IN" sz="1600" b="1" i="1" dirty="0">
                <a:solidFill>
                  <a:srgbClr val="7030A0"/>
                </a:solidFill>
              </a:rPr>
              <a:t>cache coherence</a:t>
            </a:r>
            <a:r>
              <a:rPr lang="en-IN" sz="1600" dirty="0"/>
              <a:t>, which arises when one or more processor cores modify cached data.</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A </a:t>
            </a:r>
            <a:r>
              <a:rPr lang="en-IN" sz="1600" b="1" i="1" dirty="0">
                <a:solidFill>
                  <a:srgbClr val="7030A0"/>
                </a:solidFill>
              </a:rPr>
              <a:t>cache coherence mechanism </a:t>
            </a:r>
            <a:r>
              <a:rPr lang="en-IN" sz="1600" dirty="0"/>
              <a:t>is needed to ensure that the contents of the caches of the other processor cores are updated. </a:t>
            </a:r>
            <a:endParaRPr lang="en-IN" sz="1600" dirty="0">
              <a:highlight>
                <a:srgbClr val="FFFF00"/>
              </a:highlight>
            </a:endParaRPr>
          </a:p>
          <a:p>
            <a:pPr marL="285750" indent="-285750" algn="just">
              <a:buFont typeface="Arial" panose="020B0604020202020204" pitchFamily="34" charset="0"/>
              <a:buChar char="•"/>
            </a:pPr>
            <a:endParaRPr lang="en-IN" sz="1600" b="1" dirty="0">
              <a:solidFill>
                <a:srgbClr val="7030A0"/>
              </a:solidFill>
              <a:highlight>
                <a:srgbClr val="FFFF00"/>
              </a:highlight>
            </a:endParaRPr>
          </a:p>
          <a:p>
            <a:pPr marL="285750" indent="-285750" algn="just">
              <a:buFont typeface="Arial" panose="020B0604020202020204" pitchFamily="34" charset="0"/>
              <a:buChar char="•"/>
            </a:pPr>
            <a:endParaRPr lang="en-IN" sz="1600" b="1" dirty="0">
              <a:solidFill>
                <a:srgbClr val="7030A0"/>
              </a:solidFill>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40</a:t>
            </a:fld>
            <a:endParaRPr lang="en-IN" sz="1200" b="0" strike="noStrike" spc="-1">
              <a:latin typeface="Times New Roman"/>
            </a:endParaRPr>
          </a:p>
        </p:txBody>
      </p:sp>
      <p:pic>
        <p:nvPicPr>
          <p:cNvPr id="4" name="Picture 3">
            <a:extLst>
              <a:ext uri="{FF2B5EF4-FFF2-40B4-BE49-F238E27FC236}">
                <a16:creationId xmlns:a16="http://schemas.microsoft.com/office/drawing/2014/main" id="{E7954DA5-8EA7-44B8-9322-B6494AD4CFA1}"/>
              </a:ext>
            </a:extLst>
          </p:cNvPr>
          <p:cNvPicPr>
            <a:picLocks noChangeAspect="1"/>
          </p:cNvPicPr>
          <p:nvPr/>
        </p:nvPicPr>
        <p:blipFill>
          <a:blip r:embed="rId2"/>
          <a:stretch>
            <a:fillRect/>
          </a:stretch>
        </p:blipFill>
        <p:spPr>
          <a:xfrm>
            <a:off x="4245073" y="2575769"/>
            <a:ext cx="2266950" cy="2143125"/>
          </a:xfrm>
          <a:prstGeom prst="rect">
            <a:avLst/>
          </a:prstGeom>
        </p:spPr>
      </p:pic>
    </p:spTree>
    <p:extLst>
      <p:ext uri="{BB962C8B-B14F-4D97-AF65-F5344CB8AC3E}">
        <p14:creationId xmlns:p14="http://schemas.microsoft.com/office/powerpoint/2010/main" val="26990719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Strategy for Reducing Global Memory Traffic</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b="1" dirty="0"/>
              <a:t>Global memory </a:t>
            </a:r>
            <a:r>
              <a:rPr lang="en-IN" sz="1600" i="1" dirty="0"/>
              <a:t>is large but slow</a:t>
            </a:r>
            <a:r>
              <a:rPr lang="en-IN" sz="1600" dirty="0"/>
              <a:t>, whereas the </a:t>
            </a:r>
            <a:r>
              <a:rPr lang="en-IN" sz="1600" b="1" dirty="0"/>
              <a:t>shared memory </a:t>
            </a:r>
            <a:r>
              <a:rPr lang="en-IN" sz="1600" i="1" dirty="0"/>
              <a:t>is small but fast</a:t>
            </a:r>
            <a:r>
              <a:rPr lang="en-IN" sz="1600" dirty="0"/>
              <a:t>.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A common strategy is partition the data into subsets called </a:t>
            </a:r>
            <a:r>
              <a:rPr lang="en-IN" sz="1600" b="1" dirty="0">
                <a:highlight>
                  <a:srgbClr val="FFFF00"/>
                </a:highlight>
              </a:rPr>
              <a:t>tiles</a:t>
            </a:r>
            <a:r>
              <a:rPr lang="en-IN" sz="1600" dirty="0">
                <a:highlight>
                  <a:srgbClr val="FFFF00"/>
                </a:highlight>
              </a:rPr>
              <a:t> so that </a:t>
            </a:r>
            <a:r>
              <a:rPr lang="en-IN" sz="1600" b="1" dirty="0">
                <a:highlight>
                  <a:srgbClr val="FFFF00"/>
                </a:highlight>
              </a:rPr>
              <a:t>each tile fits into the shared memory</a:t>
            </a:r>
            <a:r>
              <a:rPr lang="en-IN" sz="1600" dirty="0">
                <a:highlight>
                  <a:srgbClr val="FFFF00"/>
                </a:highlight>
              </a:rPr>
              <a:t>.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An important criterion is that the kernel computation on these tiles can be done independently of each other.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Note that not all data structures can be partitioned into tiles given an arbitrary kernel function.</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The concept of tiling can be illustrated with the matrix multiplication example.</a:t>
            </a: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41</a:t>
            </a:fld>
            <a:endParaRPr lang="en-IN" sz="1200" b="0" strike="noStrike" spc="-1">
              <a:latin typeface="Times New Roman"/>
            </a:endParaRPr>
          </a:p>
        </p:txBody>
      </p:sp>
      <p:pic>
        <p:nvPicPr>
          <p:cNvPr id="3" name="Picture 2">
            <a:extLst>
              <a:ext uri="{FF2B5EF4-FFF2-40B4-BE49-F238E27FC236}">
                <a16:creationId xmlns:a16="http://schemas.microsoft.com/office/drawing/2014/main" id="{FABE9758-060F-4DD5-B016-C9D51654F394}"/>
              </a:ext>
            </a:extLst>
          </p:cNvPr>
          <p:cNvPicPr>
            <a:picLocks noChangeAspect="1"/>
          </p:cNvPicPr>
          <p:nvPr/>
        </p:nvPicPr>
        <p:blipFill>
          <a:blip r:embed="rId2"/>
          <a:stretch>
            <a:fillRect/>
          </a:stretch>
        </p:blipFill>
        <p:spPr>
          <a:xfrm>
            <a:off x="192258" y="3065826"/>
            <a:ext cx="3143250" cy="3190562"/>
          </a:xfrm>
          <a:prstGeom prst="rect">
            <a:avLst/>
          </a:prstGeom>
        </p:spPr>
      </p:pic>
      <p:sp>
        <p:nvSpPr>
          <p:cNvPr id="10" name="TextBox 9">
            <a:extLst>
              <a:ext uri="{FF2B5EF4-FFF2-40B4-BE49-F238E27FC236}">
                <a16:creationId xmlns:a16="http://schemas.microsoft.com/office/drawing/2014/main" id="{85D2FAF1-4FCE-4BB2-8C8F-9748E7D0A0C4}"/>
              </a:ext>
            </a:extLst>
          </p:cNvPr>
          <p:cNvSpPr txBox="1"/>
          <p:nvPr/>
        </p:nvSpPr>
        <p:spPr>
          <a:xfrm>
            <a:off x="3387827" y="3052178"/>
            <a:ext cx="8653379" cy="830997"/>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Assume that we use four </a:t>
            </a:r>
            <a:r>
              <a:rPr lang="en-IN" sz="1600" b="1" dirty="0"/>
              <a:t>2 x 2 blocks </a:t>
            </a:r>
            <a:r>
              <a:rPr lang="en-IN" sz="1600" dirty="0"/>
              <a:t>to compute the P matrix.</a:t>
            </a:r>
          </a:p>
          <a:p>
            <a:pPr marL="182563" indent="-182563" algn="just">
              <a:buFont typeface="Arial" panose="020B0604020202020204" pitchFamily="34" charset="0"/>
              <a:buChar char="•"/>
            </a:pPr>
            <a:r>
              <a:rPr lang="en-IN" sz="1600" dirty="0"/>
              <a:t>The figure highlights the computation done by the </a:t>
            </a:r>
            <a:r>
              <a:rPr lang="en-IN" sz="1600" b="1" dirty="0"/>
              <a:t>four threads of block(0,0) </a:t>
            </a:r>
            <a:r>
              <a:rPr lang="en-IN" sz="1600" dirty="0"/>
              <a:t>to compute P</a:t>
            </a:r>
            <a:r>
              <a:rPr lang="en-IN" sz="1600" baseline="-25000" dirty="0"/>
              <a:t>0,0</a:t>
            </a:r>
            <a:r>
              <a:rPr lang="en-IN" sz="1600" dirty="0"/>
              <a:t>, P</a:t>
            </a:r>
            <a:r>
              <a:rPr lang="en-IN" sz="1600" baseline="-25000" dirty="0"/>
              <a:t>0,1</a:t>
            </a:r>
            <a:r>
              <a:rPr lang="en-IN" sz="1600" dirty="0"/>
              <a:t>, P</a:t>
            </a:r>
            <a:r>
              <a:rPr lang="en-IN" sz="1600" baseline="-25000" dirty="0"/>
              <a:t>1,0</a:t>
            </a:r>
            <a:r>
              <a:rPr lang="en-IN" sz="1600" dirty="0"/>
              <a:t>, and P</a:t>
            </a:r>
            <a:r>
              <a:rPr lang="en-IN" sz="1600" baseline="-25000" dirty="0"/>
              <a:t>1,1</a:t>
            </a:r>
            <a:r>
              <a:rPr lang="en-IN" sz="1600" dirty="0"/>
              <a:t>.</a:t>
            </a:r>
          </a:p>
        </p:txBody>
      </p:sp>
      <p:pic>
        <p:nvPicPr>
          <p:cNvPr id="5" name="Picture 4">
            <a:extLst>
              <a:ext uri="{FF2B5EF4-FFF2-40B4-BE49-F238E27FC236}">
                <a16:creationId xmlns:a16="http://schemas.microsoft.com/office/drawing/2014/main" id="{1533A44C-812B-480F-B12A-B3535EC9B9A5}"/>
              </a:ext>
            </a:extLst>
          </p:cNvPr>
          <p:cNvPicPr>
            <a:picLocks noChangeAspect="1"/>
          </p:cNvPicPr>
          <p:nvPr/>
        </p:nvPicPr>
        <p:blipFill>
          <a:blip r:embed="rId3"/>
          <a:stretch>
            <a:fillRect/>
          </a:stretch>
        </p:blipFill>
        <p:spPr>
          <a:xfrm>
            <a:off x="5132272" y="3905942"/>
            <a:ext cx="4438650" cy="1438275"/>
          </a:xfrm>
          <a:prstGeom prst="rect">
            <a:avLst/>
          </a:prstGeom>
        </p:spPr>
      </p:pic>
      <p:sp>
        <p:nvSpPr>
          <p:cNvPr id="12" name="TextBox 11">
            <a:extLst>
              <a:ext uri="{FF2B5EF4-FFF2-40B4-BE49-F238E27FC236}">
                <a16:creationId xmlns:a16="http://schemas.microsoft.com/office/drawing/2014/main" id="{C7F5317B-1A8A-4EDA-A4D3-B0859B50AE40}"/>
              </a:ext>
            </a:extLst>
          </p:cNvPr>
          <p:cNvSpPr txBox="1"/>
          <p:nvPr/>
        </p:nvSpPr>
        <p:spPr>
          <a:xfrm>
            <a:off x="3440146" y="5379389"/>
            <a:ext cx="8653379" cy="1323439"/>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The table shows the </a:t>
            </a:r>
            <a:r>
              <a:rPr lang="en-IN" sz="1600" b="1" dirty="0"/>
              <a:t>global memory accesses </a:t>
            </a:r>
            <a:r>
              <a:rPr lang="en-IN" sz="1600" dirty="0"/>
              <a:t>done by all threads in </a:t>
            </a:r>
            <a:r>
              <a:rPr lang="en-IN" sz="1600" b="1" dirty="0"/>
              <a:t>block </a:t>
            </a:r>
            <a:r>
              <a:rPr lang="en-IN" sz="1600" b="1" baseline="-25000" dirty="0"/>
              <a:t>0,0</a:t>
            </a:r>
            <a:r>
              <a:rPr lang="en-IN" sz="1600" dirty="0"/>
              <a:t>. The threads are listed in the vertical direction, with time of access increasing to the right in the horizontal direction. </a:t>
            </a:r>
          </a:p>
          <a:p>
            <a:pPr marL="182563" indent="-182563" algn="just">
              <a:buFont typeface="Arial" panose="020B0604020202020204" pitchFamily="34" charset="0"/>
              <a:buChar char="•"/>
            </a:pPr>
            <a:r>
              <a:rPr lang="en-IN" sz="1600" dirty="0"/>
              <a:t>Among the four threads highlighted, there is a </a:t>
            </a:r>
            <a:r>
              <a:rPr lang="en-IN" sz="1600" b="1" dirty="0"/>
              <a:t>significant overlap </a:t>
            </a:r>
            <a:r>
              <a:rPr lang="en-IN" sz="1600" dirty="0"/>
              <a:t>in terms of the M and N elements they access.</a:t>
            </a:r>
          </a:p>
        </p:txBody>
      </p:sp>
    </p:spTree>
    <p:extLst>
      <p:ext uri="{BB962C8B-B14F-4D97-AF65-F5344CB8AC3E}">
        <p14:creationId xmlns:p14="http://schemas.microsoft.com/office/powerpoint/2010/main" val="4161568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Strategy for Reducing Global Memory Traffic</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42</a:t>
            </a:fld>
            <a:endParaRPr lang="en-IN" sz="1200" b="0" strike="noStrike" spc="-1">
              <a:latin typeface="Times New Roman"/>
            </a:endParaRPr>
          </a:p>
        </p:txBody>
      </p:sp>
      <p:pic>
        <p:nvPicPr>
          <p:cNvPr id="5" name="Picture 4">
            <a:extLst>
              <a:ext uri="{FF2B5EF4-FFF2-40B4-BE49-F238E27FC236}">
                <a16:creationId xmlns:a16="http://schemas.microsoft.com/office/drawing/2014/main" id="{1533A44C-812B-480F-B12A-B3535EC9B9A5}"/>
              </a:ext>
            </a:extLst>
          </p:cNvPr>
          <p:cNvPicPr>
            <a:picLocks noChangeAspect="1"/>
          </p:cNvPicPr>
          <p:nvPr/>
        </p:nvPicPr>
        <p:blipFill>
          <a:blip r:embed="rId2"/>
          <a:stretch>
            <a:fillRect/>
          </a:stretch>
        </p:blipFill>
        <p:spPr>
          <a:xfrm>
            <a:off x="3514684" y="814406"/>
            <a:ext cx="4438650" cy="1859970"/>
          </a:xfrm>
          <a:prstGeom prst="rect">
            <a:avLst/>
          </a:prstGeom>
        </p:spPr>
      </p:pic>
      <p:pic>
        <p:nvPicPr>
          <p:cNvPr id="4" name="Picture 3">
            <a:extLst>
              <a:ext uri="{FF2B5EF4-FFF2-40B4-BE49-F238E27FC236}">
                <a16:creationId xmlns:a16="http://schemas.microsoft.com/office/drawing/2014/main" id="{8164B118-9816-43AD-803A-867F4A6C0B6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5403" y="2959112"/>
            <a:ext cx="6400800" cy="3534208"/>
          </a:xfrm>
          <a:prstGeom prst="rect">
            <a:avLst/>
          </a:prstGeom>
        </p:spPr>
      </p:pic>
      <p:sp>
        <p:nvSpPr>
          <p:cNvPr id="13" name="TextBox 12">
            <a:extLst>
              <a:ext uri="{FF2B5EF4-FFF2-40B4-BE49-F238E27FC236}">
                <a16:creationId xmlns:a16="http://schemas.microsoft.com/office/drawing/2014/main" id="{EA54FB06-2318-467C-9D37-FE26ABF1179A}"/>
              </a:ext>
            </a:extLst>
          </p:cNvPr>
          <p:cNvSpPr txBox="1"/>
          <p:nvPr/>
        </p:nvSpPr>
        <p:spPr>
          <a:xfrm>
            <a:off x="5295330" y="3241677"/>
            <a:ext cx="6798196" cy="1815882"/>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The kernel is written so that all the threads repeatedly access elements of matrix </a:t>
            </a:r>
            <a:r>
              <a:rPr lang="en-IN" sz="1600" b="1" dirty="0"/>
              <a:t>M </a:t>
            </a:r>
            <a:r>
              <a:rPr lang="en-IN" sz="1600" dirty="0"/>
              <a:t>and </a:t>
            </a:r>
            <a:r>
              <a:rPr lang="en-IN" sz="1600" b="1" dirty="0"/>
              <a:t>N </a:t>
            </a:r>
            <a:r>
              <a:rPr lang="en-IN" sz="1600" dirty="0"/>
              <a:t>from the global memory.</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we can see that every </a:t>
            </a:r>
            <a:r>
              <a:rPr lang="en-IN" sz="1600" b="1" dirty="0"/>
              <a:t>M</a:t>
            </a:r>
            <a:r>
              <a:rPr lang="en-IN" sz="1600" dirty="0"/>
              <a:t> and </a:t>
            </a:r>
            <a:r>
              <a:rPr lang="en-IN" sz="1600" b="1" dirty="0"/>
              <a:t>N</a:t>
            </a:r>
            <a:r>
              <a:rPr lang="en-IN" sz="1600" dirty="0"/>
              <a:t> element is accessed </a:t>
            </a:r>
            <a:r>
              <a:rPr lang="en-IN" sz="1600" b="1" dirty="0"/>
              <a:t>exactly twice </a:t>
            </a:r>
            <a:r>
              <a:rPr lang="en-IN" sz="1600" dirty="0"/>
              <a:t>during the execution of a </a:t>
            </a:r>
            <a:r>
              <a:rPr lang="en-IN" sz="1600" b="1" dirty="0"/>
              <a:t>block</a:t>
            </a:r>
            <a:r>
              <a:rPr lang="en-IN" sz="1600" dirty="0"/>
              <a:t>. Therefore, if we can have all four threads to </a:t>
            </a:r>
            <a:r>
              <a:rPr lang="en-IN" sz="1600" b="1" dirty="0"/>
              <a:t>collaborate</a:t>
            </a:r>
            <a:r>
              <a:rPr lang="en-IN" sz="1600" dirty="0"/>
              <a:t> in their accesses to global memory, </a:t>
            </a:r>
            <a:r>
              <a:rPr lang="en-IN" sz="1600" dirty="0">
                <a:highlight>
                  <a:srgbClr val="FFFF00"/>
                </a:highlight>
              </a:rPr>
              <a:t>we can reduce the traffic to the global memory by half</a:t>
            </a:r>
            <a:r>
              <a:rPr lang="en-IN" sz="1600" dirty="0"/>
              <a:t>.</a:t>
            </a:r>
          </a:p>
        </p:txBody>
      </p:sp>
    </p:spTree>
    <p:extLst>
      <p:ext uri="{BB962C8B-B14F-4D97-AF65-F5344CB8AC3E}">
        <p14:creationId xmlns:p14="http://schemas.microsoft.com/office/powerpoint/2010/main" val="895787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In the design of a kernel for a tiled matrix-matrix multiplication, the basic idea is to have the threads to collaboratively load </a:t>
            </a:r>
            <a:r>
              <a:rPr lang="en-IN" sz="1600" b="1" dirty="0">
                <a:highlight>
                  <a:srgbClr val="FFFF00"/>
                </a:highlight>
              </a:rPr>
              <a:t>M</a:t>
            </a:r>
            <a:r>
              <a:rPr lang="en-IN" sz="1600" dirty="0">
                <a:highlight>
                  <a:srgbClr val="FFFF00"/>
                </a:highlight>
              </a:rPr>
              <a:t> and </a:t>
            </a:r>
            <a:r>
              <a:rPr lang="en-IN" sz="1600" b="1" dirty="0">
                <a:highlight>
                  <a:srgbClr val="FFFF00"/>
                </a:highlight>
              </a:rPr>
              <a:t>N</a:t>
            </a:r>
            <a:r>
              <a:rPr lang="en-IN" sz="1600" dirty="0">
                <a:highlight>
                  <a:srgbClr val="FFFF00"/>
                </a:highlight>
              </a:rPr>
              <a:t> matrix elements into the shared memory before they individually use these elements in their dot product calculation.</a:t>
            </a:r>
            <a:r>
              <a:rPr lang="en-IN" sz="1600" dirty="0"/>
              <a:t> </a:t>
            </a:r>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t>Keep in mind that the </a:t>
            </a:r>
            <a:r>
              <a:rPr lang="en-IN" sz="1600" b="1" dirty="0"/>
              <a:t>size of the shared memory is quite small </a:t>
            </a:r>
            <a:r>
              <a:rPr lang="en-IN" sz="1600" dirty="0"/>
              <a:t>and one must be careful not to exceed the capacity of the shared memory when loading these M and N elements into the shared memory.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This can be accomplished by </a:t>
            </a:r>
            <a:r>
              <a:rPr lang="en-IN" sz="1600" b="1" dirty="0"/>
              <a:t>dividing the M and N matrices into smaller tiles</a:t>
            </a:r>
            <a:r>
              <a:rPr lang="en-IN" sz="1600" dirty="0"/>
              <a:t>. The size of these tiles is chosen so that they can fit into the shared memory. In the simplest form, the tile dimensions equal those of the block:</a:t>
            </a:r>
          </a:p>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43</a:t>
            </a:fld>
            <a:endParaRPr lang="en-IN" sz="1200" b="0" strike="noStrike" spc="-1">
              <a:latin typeface="Times New Roman"/>
            </a:endParaRPr>
          </a:p>
        </p:txBody>
      </p:sp>
      <p:pic>
        <p:nvPicPr>
          <p:cNvPr id="3" name="Picture 2">
            <a:extLst>
              <a:ext uri="{FF2B5EF4-FFF2-40B4-BE49-F238E27FC236}">
                <a16:creationId xmlns:a16="http://schemas.microsoft.com/office/drawing/2014/main" id="{7FD12D2C-98F9-4964-8968-B357E51C46E2}"/>
              </a:ext>
            </a:extLst>
          </p:cNvPr>
          <p:cNvPicPr>
            <a:picLocks noChangeAspect="1"/>
          </p:cNvPicPr>
          <p:nvPr/>
        </p:nvPicPr>
        <p:blipFill>
          <a:blip r:embed="rId2"/>
          <a:stretch>
            <a:fillRect/>
          </a:stretch>
        </p:blipFill>
        <p:spPr>
          <a:xfrm>
            <a:off x="192257" y="2915290"/>
            <a:ext cx="3999357" cy="3578030"/>
          </a:xfrm>
          <a:prstGeom prst="rect">
            <a:avLst/>
          </a:prstGeom>
        </p:spPr>
      </p:pic>
      <p:sp>
        <p:nvSpPr>
          <p:cNvPr id="11" name="TextBox 10">
            <a:extLst>
              <a:ext uri="{FF2B5EF4-FFF2-40B4-BE49-F238E27FC236}">
                <a16:creationId xmlns:a16="http://schemas.microsoft.com/office/drawing/2014/main" id="{9CD51DD5-4B1C-4707-B300-663D99685BA6}"/>
              </a:ext>
            </a:extLst>
          </p:cNvPr>
          <p:cNvSpPr txBox="1"/>
          <p:nvPr/>
        </p:nvSpPr>
        <p:spPr>
          <a:xfrm>
            <a:off x="4285397" y="3258286"/>
            <a:ext cx="7714346"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 We divide the </a:t>
            </a:r>
            <a:r>
              <a:rPr lang="en-IN" sz="1600" b="1" dirty="0"/>
              <a:t>M</a:t>
            </a:r>
            <a:r>
              <a:rPr lang="en-IN" sz="1600" dirty="0"/>
              <a:t> and </a:t>
            </a:r>
            <a:r>
              <a:rPr lang="en-IN" sz="1600" b="1" dirty="0"/>
              <a:t>N</a:t>
            </a:r>
            <a:r>
              <a:rPr lang="en-IN" sz="1600" dirty="0"/>
              <a:t> matrices into </a:t>
            </a:r>
            <a:r>
              <a:rPr lang="en-IN" sz="1600" b="1" dirty="0"/>
              <a:t>2 x 2 tiles</a:t>
            </a:r>
            <a:r>
              <a:rPr lang="en-IN" sz="1600" dirty="0"/>
              <a:t>.</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a:t>
            </a:r>
            <a:r>
              <a:rPr lang="en-IN" sz="1600" b="1" dirty="0"/>
              <a:t>dot product calculations </a:t>
            </a:r>
            <a:r>
              <a:rPr lang="en-IN" sz="1600" dirty="0"/>
              <a:t>performed by each thread are now divided into </a:t>
            </a:r>
            <a:r>
              <a:rPr lang="en-IN" sz="1600" b="1" dirty="0"/>
              <a:t>phases</a:t>
            </a:r>
            <a:r>
              <a:rPr lang="en-IN" sz="1600" dirty="0"/>
              <a:t>. </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b="1" dirty="0"/>
              <a:t>In each phase</a:t>
            </a:r>
            <a:r>
              <a:rPr lang="en-IN" sz="1600" dirty="0"/>
              <a:t>, all threads in a block collaborate to load a tile of </a:t>
            </a:r>
            <a:r>
              <a:rPr lang="en-IN" sz="1600" b="1" dirty="0"/>
              <a:t>M</a:t>
            </a:r>
            <a:r>
              <a:rPr lang="en-IN" sz="1600" dirty="0"/>
              <a:t> elements and a tile of </a:t>
            </a:r>
            <a:r>
              <a:rPr lang="en-IN" sz="1600" b="1" dirty="0"/>
              <a:t>N</a:t>
            </a:r>
            <a:r>
              <a:rPr lang="en-IN" sz="1600" dirty="0"/>
              <a:t> elements into the </a:t>
            </a:r>
            <a:r>
              <a:rPr lang="en-IN" sz="1600" b="1" dirty="0"/>
              <a:t>shared memory</a:t>
            </a:r>
            <a:r>
              <a:rPr lang="en-IN" sz="1600" dirty="0"/>
              <a:t>. This is done by having every thread in a block to load one M element and one N element into the shared memory.</a:t>
            </a:r>
          </a:p>
        </p:txBody>
      </p:sp>
    </p:spTree>
    <p:extLst>
      <p:ext uri="{BB962C8B-B14F-4D97-AF65-F5344CB8AC3E}">
        <p14:creationId xmlns:p14="http://schemas.microsoft.com/office/powerpoint/2010/main" val="21881557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44</a:t>
            </a:fld>
            <a:endParaRPr lang="en-IN" sz="1200" b="0" strike="noStrike" spc="-1">
              <a:latin typeface="Times New Roman"/>
            </a:endParaRPr>
          </a:p>
        </p:txBody>
      </p:sp>
      <p:pic>
        <p:nvPicPr>
          <p:cNvPr id="3" name="Picture 2">
            <a:extLst>
              <a:ext uri="{FF2B5EF4-FFF2-40B4-BE49-F238E27FC236}">
                <a16:creationId xmlns:a16="http://schemas.microsoft.com/office/drawing/2014/main" id="{7FD12D2C-98F9-4964-8968-B357E51C46E2}"/>
              </a:ext>
            </a:extLst>
          </p:cNvPr>
          <p:cNvPicPr>
            <a:picLocks noChangeAspect="1"/>
          </p:cNvPicPr>
          <p:nvPr/>
        </p:nvPicPr>
        <p:blipFill>
          <a:blip r:embed="rId2"/>
          <a:stretch>
            <a:fillRect/>
          </a:stretch>
        </p:blipFill>
        <p:spPr>
          <a:xfrm>
            <a:off x="1035908" y="749208"/>
            <a:ext cx="3999357" cy="3578030"/>
          </a:xfrm>
          <a:prstGeom prst="rect">
            <a:avLst/>
          </a:prstGeom>
        </p:spPr>
      </p:pic>
      <p:sp>
        <p:nvSpPr>
          <p:cNvPr id="11" name="TextBox 10">
            <a:extLst>
              <a:ext uri="{FF2B5EF4-FFF2-40B4-BE49-F238E27FC236}">
                <a16:creationId xmlns:a16="http://schemas.microsoft.com/office/drawing/2014/main" id="{9CD51DD5-4B1C-4707-B300-663D99685BA6}"/>
              </a:ext>
            </a:extLst>
          </p:cNvPr>
          <p:cNvSpPr txBox="1"/>
          <p:nvPr/>
        </p:nvSpPr>
        <p:spPr>
          <a:xfrm>
            <a:off x="98474" y="4454140"/>
            <a:ext cx="11995052"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table only shows the activities of threads in </a:t>
            </a:r>
            <a:r>
              <a:rPr lang="en-IN" sz="1600" b="1" dirty="0"/>
              <a:t>block</a:t>
            </a:r>
            <a:r>
              <a:rPr lang="en-IN" sz="1600" b="1" baseline="-25000" dirty="0"/>
              <a:t>0,0</a:t>
            </a:r>
            <a:r>
              <a:rPr lang="en-IN" sz="1600" dirty="0"/>
              <a:t>;</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shared memory array for the </a:t>
            </a:r>
            <a:r>
              <a:rPr lang="en-IN" sz="1600" b="1" dirty="0"/>
              <a:t>M</a:t>
            </a:r>
            <a:r>
              <a:rPr lang="en-IN" sz="1600" dirty="0"/>
              <a:t> and </a:t>
            </a:r>
            <a:r>
              <a:rPr lang="en-IN" sz="1600" b="1" dirty="0"/>
              <a:t>N</a:t>
            </a:r>
            <a:r>
              <a:rPr lang="en-IN" sz="1600" dirty="0"/>
              <a:t> elements is called </a:t>
            </a:r>
            <a:r>
              <a:rPr lang="en-IN" sz="1600" b="1" dirty="0" err="1"/>
              <a:t>Mds</a:t>
            </a:r>
            <a:r>
              <a:rPr lang="en-IN" sz="1600" b="1" dirty="0"/>
              <a:t> </a:t>
            </a:r>
            <a:r>
              <a:rPr lang="en-IN" sz="1600" dirty="0"/>
              <a:t>and </a:t>
            </a:r>
            <a:r>
              <a:rPr lang="en-IN" sz="1600" dirty="0" err="1"/>
              <a:t>Nds</a:t>
            </a:r>
            <a:r>
              <a:rPr lang="en-IN" sz="1600" dirty="0"/>
              <a:t> respectively.</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highlight>
                  <a:srgbClr val="FFFF00"/>
                </a:highlight>
              </a:rPr>
              <a:t>At the beginning of </a:t>
            </a:r>
            <a:r>
              <a:rPr lang="en-IN" sz="1600" b="1" dirty="0">
                <a:highlight>
                  <a:srgbClr val="FFFF00"/>
                </a:highlight>
              </a:rPr>
              <a:t>phase 1</a:t>
            </a:r>
            <a:r>
              <a:rPr lang="en-IN" sz="1600" dirty="0">
                <a:highlight>
                  <a:srgbClr val="FFFF00"/>
                </a:highlight>
              </a:rPr>
              <a:t>, the four threads of </a:t>
            </a:r>
            <a:r>
              <a:rPr lang="en-IN" sz="1600" b="1" dirty="0">
                <a:highlight>
                  <a:srgbClr val="FFFF00"/>
                </a:highlight>
              </a:rPr>
              <a:t>block</a:t>
            </a:r>
            <a:r>
              <a:rPr lang="en-IN" sz="1600" b="1" baseline="-25000" dirty="0">
                <a:highlight>
                  <a:srgbClr val="FFFF00"/>
                </a:highlight>
              </a:rPr>
              <a:t>0,0</a:t>
            </a:r>
            <a:r>
              <a:rPr lang="en-IN" sz="1600" dirty="0">
                <a:highlight>
                  <a:srgbClr val="FFFF00"/>
                </a:highlight>
              </a:rPr>
              <a:t> collaboratively load a tile of </a:t>
            </a:r>
            <a:r>
              <a:rPr lang="en-IN" sz="1600" b="1" dirty="0">
                <a:highlight>
                  <a:srgbClr val="FFFF00"/>
                </a:highlight>
              </a:rPr>
              <a:t>M</a:t>
            </a:r>
            <a:r>
              <a:rPr lang="en-IN" sz="1600" dirty="0">
                <a:highlight>
                  <a:srgbClr val="FFFF00"/>
                </a:highlight>
              </a:rPr>
              <a:t> and a tile of </a:t>
            </a:r>
            <a:r>
              <a:rPr lang="en-IN" sz="1600" b="1" dirty="0">
                <a:highlight>
                  <a:srgbClr val="FFFF00"/>
                </a:highlight>
              </a:rPr>
              <a:t>N </a:t>
            </a:r>
            <a:r>
              <a:rPr lang="en-IN" sz="1600" dirty="0">
                <a:highlight>
                  <a:srgbClr val="FFFF00"/>
                </a:highlight>
              </a:rPr>
              <a:t>elements into </a:t>
            </a:r>
            <a:r>
              <a:rPr lang="en-IN" sz="1600" b="1" dirty="0">
                <a:highlight>
                  <a:srgbClr val="FFFF00"/>
                </a:highlight>
              </a:rPr>
              <a:t>shared memory.</a:t>
            </a:r>
          </a:p>
          <a:p>
            <a:pPr marL="182563" indent="-182563" algn="just">
              <a:buFont typeface="Arial" panose="020B0604020202020204" pitchFamily="34" charset="0"/>
              <a:buChar char="•"/>
            </a:pPr>
            <a:endParaRPr lang="en-IN" sz="1600" b="1" dirty="0">
              <a:highlight>
                <a:srgbClr val="FFFF00"/>
              </a:highlight>
            </a:endParaRPr>
          </a:p>
          <a:p>
            <a:pPr marL="182563" indent="-182563" algn="just">
              <a:buFont typeface="Arial" panose="020B0604020202020204" pitchFamily="34" charset="0"/>
              <a:buChar char="•"/>
            </a:pPr>
            <a:r>
              <a:rPr lang="en-IN" sz="1600" dirty="0"/>
              <a:t>After the two tiles of M and N elements are loaded into the shared memory, these values are used in the calculation of the </a:t>
            </a:r>
            <a:r>
              <a:rPr lang="en-IN" sz="1600" b="1" dirty="0"/>
              <a:t>dot product</a:t>
            </a:r>
            <a:r>
              <a:rPr lang="en-IN" sz="1600" dirty="0"/>
              <a:t>.</a:t>
            </a:r>
            <a:endParaRPr lang="en-IN" sz="1600" b="1" dirty="0">
              <a:highlight>
                <a:srgbClr val="FFFF00"/>
              </a:highlight>
            </a:endParaRPr>
          </a:p>
        </p:txBody>
      </p:sp>
      <p:pic>
        <p:nvPicPr>
          <p:cNvPr id="4" name="Picture 3">
            <a:extLst>
              <a:ext uri="{FF2B5EF4-FFF2-40B4-BE49-F238E27FC236}">
                <a16:creationId xmlns:a16="http://schemas.microsoft.com/office/drawing/2014/main" id="{7FD7E77F-D994-452D-BD84-37CFFF1FE22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78915" y="749208"/>
            <a:ext cx="5429250" cy="3630165"/>
          </a:xfrm>
          <a:prstGeom prst="rect">
            <a:avLst/>
          </a:prstGeom>
        </p:spPr>
      </p:pic>
    </p:spTree>
    <p:extLst>
      <p:ext uri="{BB962C8B-B14F-4D97-AF65-F5344CB8AC3E}">
        <p14:creationId xmlns:p14="http://schemas.microsoft.com/office/powerpoint/2010/main" val="2601188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45</a:t>
            </a:fld>
            <a:endParaRPr lang="en-IN" sz="1200" b="0" strike="noStrike" spc="-1">
              <a:latin typeface="Times New Roman"/>
            </a:endParaRPr>
          </a:p>
        </p:txBody>
      </p:sp>
      <p:pic>
        <p:nvPicPr>
          <p:cNvPr id="3" name="Picture 2">
            <a:extLst>
              <a:ext uri="{FF2B5EF4-FFF2-40B4-BE49-F238E27FC236}">
                <a16:creationId xmlns:a16="http://schemas.microsoft.com/office/drawing/2014/main" id="{7FD12D2C-98F9-4964-8968-B357E51C46E2}"/>
              </a:ext>
            </a:extLst>
          </p:cNvPr>
          <p:cNvPicPr>
            <a:picLocks noChangeAspect="1"/>
          </p:cNvPicPr>
          <p:nvPr/>
        </p:nvPicPr>
        <p:blipFill>
          <a:blip r:embed="rId2"/>
          <a:stretch>
            <a:fillRect/>
          </a:stretch>
        </p:blipFill>
        <p:spPr>
          <a:xfrm>
            <a:off x="1035908" y="749208"/>
            <a:ext cx="3873715" cy="3371907"/>
          </a:xfrm>
          <a:prstGeom prst="rect">
            <a:avLst/>
          </a:prstGeom>
        </p:spPr>
      </p:pic>
      <p:sp>
        <p:nvSpPr>
          <p:cNvPr id="11" name="TextBox 10">
            <a:extLst>
              <a:ext uri="{FF2B5EF4-FFF2-40B4-BE49-F238E27FC236}">
                <a16:creationId xmlns:a16="http://schemas.microsoft.com/office/drawing/2014/main" id="{9CD51DD5-4B1C-4707-B300-663D99685BA6}"/>
              </a:ext>
            </a:extLst>
          </p:cNvPr>
          <p:cNvSpPr txBox="1"/>
          <p:nvPr/>
        </p:nvSpPr>
        <p:spPr>
          <a:xfrm>
            <a:off x="98474" y="4262119"/>
            <a:ext cx="11995052"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Note that each value in the shared memory is used </a:t>
            </a:r>
            <a:r>
              <a:rPr lang="en-IN" sz="1600" b="1" dirty="0"/>
              <a:t>twice </a:t>
            </a:r>
            <a:r>
              <a:rPr lang="en-IN" sz="1600" dirty="0"/>
              <a:t>which reduces the global memory access.</a:t>
            </a:r>
          </a:p>
          <a:p>
            <a:pPr marL="182563" indent="-182563" algn="just">
              <a:buFont typeface="Arial" panose="020B0604020202020204" pitchFamily="34" charset="0"/>
              <a:buChar char="•"/>
            </a:pPr>
            <a:r>
              <a:rPr lang="en-IN" sz="1600" dirty="0"/>
              <a:t>Note that the calculation of each dot product is now performed in </a:t>
            </a:r>
            <a:r>
              <a:rPr lang="en-IN" sz="1600" b="1" dirty="0"/>
              <a:t>two phases.</a:t>
            </a:r>
          </a:p>
          <a:p>
            <a:pPr marL="182563" indent="-182563" algn="just">
              <a:buFont typeface="Arial" panose="020B0604020202020204" pitchFamily="34" charset="0"/>
              <a:buChar char="•"/>
            </a:pPr>
            <a:r>
              <a:rPr lang="en-IN" sz="1600" dirty="0"/>
              <a:t>Note that </a:t>
            </a:r>
            <a:r>
              <a:rPr lang="en-IN" sz="1600" b="1" dirty="0" err="1"/>
              <a:t>Pvalue</a:t>
            </a:r>
            <a:r>
              <a:rPr lang="en-IN" sz="1600" dirty="0"/>
              <a:t> is an </a:t>
            </a:r>
            <a:r>
              <a:rPr lang="en-IN" sz="1600" b="1" dirty="0"/>
              <a:t>automatic variable </a:t>
            </a:r>
            <a:r>
              <a:rPr lang="en-IN" sz="1600" dirty="0"/>
              <a:t>so a private version is generated for each thread.</a:t>
            </a:r>
          </a:p>
          <a:p>
            <a:pPr marL="182563" indent="-182563" algn="just">
              <a:buFont typeface="Arial" panose="020B0604020202020204" pitchFamily="34" charset="0"/>
              <a:buChar char="•"/>
            </a:pPr>
            <a:r>
              <a:rPr lang="en-IN" sz="1600" dirty="0">
                <a:highlight>
                  <a:srgbClr val="FFFF00"/>
                </a:highlight>
              </a:rPr>
              <a:t>In general, if an input matrix is of dimension </a:t>
            </a:r>
            <a:r>
              <a:rPr lang="en-IN" sz="1600" b="1" dirty="0" smtClean="0">
                <a:highlight>
                  <a:srgbClr val="FFFF00"/>
                </a:highlight>
              </a:rPr>
              <a:t>Width</a:t>
            </a:r>
            <a:r>
              <a:rPr lang="en-IN" sz="1600" dirty="0" smtClean="0">
                <a:highlight>
                  <a:srgbClr val="FFFF00"/>
                </a:highlight>
              </a:rPr>
              <a:t> </a:t>
            </a:r>
            <a:r>
              <a:rPr lang="en-IN" sz="1600" dirty="0">
                <a:highlight>
                  <a:srgbClr val="FFFF00"/>
                </a:highlight>
              </a:rPr>
              <a:t>and the tile size is </a:t>
            </a:r>
            <a:r>
              <a:rPr lang="en-IN" sz="1600" b="1" dirty="0">
                <a:highlight>
                  <a:srgbClr val="FFFF00"/>
                </a:highlight>
              </a:rPr>
              <a:t>TILE_WIDTH</a:t>
            </a:r>
            <a:r>
              <a:rPr lang="en-IN" sz="1600" dirty="0">
                <a:highlight>
                  <a:srgbClr val="FFFF00"/>
                </a:highlight>
              </a:rPr>
              <a:t>, the dot product would be performed in </a:t>
            </a:r>
            <a:r>
              <a:rPr lang="en-IN" sz="1600" b="1" dirty="0" smtClean="0">
                <a:highlight>
                  <a:srgbClr val="FFFF00"/>
                </a:highlight>
              </a:rPr>
              <a:t>Width/TILE_WIDTH </a:t>
            </a:r>
            <a:r>
              <a:rPr lang="en-IN" sz="1600" dirty="0">
                <a:highlight>
                  <a:srgbClr val="FFFF00"/>
                </a:highlight>
              </a:rPr>
              <a:t>phases</a:t>
            </a:r>
            <a:r>
              <a:rPr lang="en-IN" sz="1600" dirty="0"/>
              <a:t>. </a:t>
            </a:r>
          </a:p>
          <a:p>
            <a:pPr marL="182563" indent="-182563" algn="just">
              <a:buFont typeface="Arial" panose="020B0604020202020204" pitchFamily="34" charset="0"/>
              <a:buChar char="•"/>
            </a:pPr>
            <a:r>
              <a:rPr lang="en-IN" sz="1600" dirty="0"/>
              <a:t>Note also that </a:t>
            </a:r>
            <a:r>
              <a:rPr lang="en-IN" sz="1600" b="1" dirty="0" err="1"/>
              <a:t>Mds</a:t>
            </a:r>
            <a:r>
              <a:rPr lang="en-IN" sz="1600" dirty="0"/>
              <a:t> and </a:t>
            </a:r>
            <a:r>
              <a:rPr lang="en-IN" sz="1600" b="1" dirty="0" err="1"/>
              <a:t>Nds</a:t>
            </a:r>
            <a:r>
              <a:rPr lang="en-IN" sz="1600" dirty="0"/>
              <a:t> are  </a:t>
            </a:r>
            <a:r>
              <a:rPr lang="en-IN" sz="1600" b="1" dirty="0"/>
              <a:t>reused</a:t>
            </a:r>
            <a:r>
              <a:rPr lang="en-IN" sz="1600" dirty="0"/>
              <a:t> to hold the input values. This allows a much smaller shared memory to serve most of the accesses to global memory. This is due to the fact that each phase focuses on a small subset of the input matrix elements. Such focused access behaviour is called</a:t>
            </a:r>
            <a:r>
              <a:rPr lang="en-IN" sz="1600" b="1" dirty="0">
                <a:solidFill>
                  <a:srgbClr val="002060"/>
                </a:solidFill>
                <a:highlight>
                  <a:srgbClr val="FFFF00"/>
                </a:highlight>
              </a:rPr>
              <a:t> locality</a:t>
            </a:r>
            <a:r>
              <a:rPr lang="en-IN" sz="1600" dirty="0"/>
              <a:t>.</a:t>
            </a:r>
          </a:p>
          <a:p>
            <a:pPr marL="182563" indent="-182563" algn="just">
              <a:buFont typeface="Arial" panose="020B0604020202020204" pitchFamily="34" charset="0"/>
              <a:buChar char="•"/>
            </a:pPr>
            <a:endParaRPr lang="en-IN" sz="1600" b="1" dirty="0">
              <a:highlight>
                <a:srgbClr val="FFFF00"/>
              </a:highlight>
            </a:endParaRPr>
          </a:p>
        </p:txBody>
      </p:sp>
      <p:pic>
        <p:nvPicPr>
          <p:cNvPr id="4" name="Picture 3">
            <a:extLst>
              <a:ext uri="{FF2B5EF4-FFF2-40B4-BE49-F238E27FC236}">
                <a16:creationId xmlns:a16="http://schemas.microsoft.com/office/drawing/2014/main" id="{7FD7E77F-D994-452D-BD84-37CFFF1FE22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78915" y="749208"/>
            <a:ext cx="5429250" cy="3371907"/>
          </a:xfrm>
          <a:prstGeom prst="rect">
            <a:avLst/>
          </a:prstGeom>
        </p:spPr>
      </p:pic>
    </p:spTree>
    <p:extLst>
      <p:ext uri="{BB962C8B-B14F-4D97-AF65-F5344CB8AC3E}">
        <p14:creationId xmlns:p14="http://schemas.microsoft.com/office/powerpoint/2010/main" val="1431773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A Tiled Matrix-Matrix Multiplication Kernel</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192258" y="749208"/>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highlight>
                <a:srgbClr val="FFFF00"/>
              </a:highlight>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46</a:t>
            </a:fld>
            <a:endParaRPr lang="en-IN" sz="1200" b="0" strike="noStrike" spc="-1">
              <a:latin typeface="Times New Roman"/>
            </a:endParaRPr>
          </a:p>
        </p:txBody>
      </p:sp>
      <p:pic>
        <p:nvPicPr>
          <p:cNvPr id="5" name="Picture 4">
            <a:extLst>
              <a:ext uri="{FF2B5EF4-FFF2-40B4-BE49-F238E27FC236}">
                <a16:creationId xmlns:a16="http://schemas.microsoft.com/office/drawing/2014/main" id="{33637E48-878B-436C-9166-E15E3E421FB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93896" y="749209"/>
            <a:ext cx="9432492" cy="5744111"/>
          </a:xfrm>
          <a:prstGeom prst="rect">
            <a:avLst/>
          </a:prstGeom>
        </p:spPr>
      </p:pic>
      <p:sp>
        <p:nvSpPr>
          <p:cNvPr id="12" name="TextBox 11">
            <a:extLst>
              <a:ext uri="{FF2B5EF4-FFF2-40B4-BE49-F238E27FC236}">
                <a16:creationId xmlns:a16="http://schemas.microsoft.com/office/drawing/2014/main" id="{DC418280-FEF4-4A1C-A0CB-C5DE70A422C4}"/>
              </a:ext>
            </a:extLst>
          </p:cNvPr>
          <p:cNvSpPr txBox="1"/>
          <p:nvPr/>
        </p:nvSpPr>
        <p:spPr>
          <a:xfrm>
            <a:off x="6316709" y="4729573"/>
            <a:ext cx="5875291" cy="2062103"/>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barrier </a:t>
            </a:r>
            <a:r>
              <a:rPr lang="en-IN" sz="1600" b="1" dirty="0"/>
              <a:t>__</a:t>
            </a:r>
            <a:r>
              <a:rPr lang="en-IN" sz="1600" b="1" dirty="0" err="1"/>
              <a:t>syncthreads</a:t>
            </a:r>
            <a:r>
              <a:rPr lang="en-IN" sz="1600" b="1" dirty="0"/>
              <a:t>() in line 11 </a:t>
            </a:r>
            <a:r>
              <a:rPr lang="en-IN" sz="1600" dirty="0"/>
              <a:t>ensures that all threads have finished loading the tiles of </a:t>
            </a:r>
            <a:r>
              <a:rPr lang="en-IN" sz="1600" dirty="0" err="1"/>
              <a:t>d_M</a:t>
            </a:r>
            <a:r>
              <a:rPr lang="en-IN" sz="1600" dirty="0"/>
              <a:t> and </a:t>
            </a:r>
            <a:r>
              <a:rPr lang="en-IN" sz="1600" dirty="0" err="1"/>
              <a:t>d_N</a:t>
            </a:r>
            <a:r>
              <a:rPr lang="en-IN" sz="1600" dirty="0"/>
              <a:t> into </a:t>
            </a:r>
            <a:r>
              <a:rPr lang="en-IN" sz="1600" dirty="0" err="1"/>
              <a:t>Mds</a:t>
            </a:r>
            <a:r>
              <a:rPr lang="en-IN" sz="1600" dirty="0"/>
              <a:t> and </a:t>
            </a:r>
            <a:r>
              <a:rPr lang="en-IN" sz="1600" dirty="0" err="1"/>
              <a:t>Nds</a:t>
            </a:r>
            <a:r>
              <a:rPr lang="en-IN" sz="1600" dirty="0"/>
              <a:t> before any of them can move forward.</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The </a:t>
            </a:r>
            <a:r>
              <a:rPr lang="en-IN" sz="1600" b="1" dirty="0"/>
              <a:t>barrier __</a:t>
            </a:r>
            <a:r>
              <a:rPr lang="en-IN" sz="1600" b="1" dirty="0" err="1"/>
              <a:t>syncthreads</a:t>
            </a:r>
            <a:r>
              <a:rPr lang="en-IN" sz="1600" b="1" dirty="0"/>
              <a:t>() in line 14 </a:t>
            </a:r>
            <a:r>
              <a:rPr lang="en-IN" sz="1600" dirty="0"/>
              <a:t>ensures that all threads have finished using the </a:t>
            </a:r>
            <a:r>
              <a:rPr lang="en-IN" sz="1600" dirty="0" err="1"/>
              <a:t>d_M</a:t>
            </a:r>
            <a:r>
              <a:rPr lang="en-IN" sz="1600" dirty="0"/>
              <a:t> and </a:t>
            </a:r>
            <a:r>
              <a:rPr lang="en-IN" sz="1600" dirty="0" err="1"/>
              <a:t>d_N</a:t>
            </a:r>
            <a:r>
              <a:rPr lang="en-IN" sz="1600" dirty="0"/>
              <a:t> elements in the shared memory before any of them move on to the next iteration (next phase) and load the elements in the next tiles.</a:t>
            </a:r>
            <a:endParaRPr lang="en-IN" sz="1600" b="1" dirty="0">
              <a:highlight>
                <a:srgbClr val="FFFF00"/>
              </a:highlight>
            </a:endParaRPr>
          </a:p>
        </p:txBody>
      </p:sp>
    </p:spTree>
    <p:extLst>
      <p:ext uri="{BB962C8B-B14F-4D97-AF65-F5344CB8AC3E}">
        <p14:creationId xmlns:p14="http://schemas.microsoft.com/office/powerpoint/2010/main" val="2431202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Tiled 1D Convolution with Halo Elements </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798104" cy="5926452"/>
          </a:xfrm>
          <a:prstGeom prst="rect">
            <a:avLst/>
          </a:prstGeom>
          <a:noFill/>
          <a:ln>
            <a:noFill/>
          </a:ln>
        </p:spPr>
        <p:txBody>
          <a:bodyPr>
            <a:normAutofit/>
          </a:bodyPr>
          <a:lstStyle/>
          <a:p>
            <a:pPr marL="285750" indent="-285750" algn="just">
              <a:buFont typeface="Arial" panose="020B0604020202020204" pitchFamily="34" charset="0"/>
              <a:buChar char="•"/>
            </a:pPr>
            <a:r>
              <a:rPr lang="en-IN" sz="1600" dirty="0">
                <a:highlight>
                  <a:srgbClr val="FFFF00"/>
                </a:highlight>
              </a:rPr>
              <a:t>In a </a:t>
            </a:r>
            <a:r>
              <a:rPr lang="en-IN" sz="1600" b="1" dirty="0">
                <a:highlight>
                  <a:srgbClr val="FFFF00"/>
                </a:highlight>
              </a:rPr>
              <a:t>tiled algorithm</a:t>
            </a:r>
            <a:r>
              <a:rPr lang="en-IN" sz="1600" dirty="0">
                <a:highlight>
                  <a:srgbClr val="FFFF00"/>
                </a:highlight>
              </a:rPr>
              <a:t>, threads collaborate to load input elements into an on-chip memory and then access the on-chip memory for their subsequent use of these elements.</a:t>
            </a:r>
          </a:p>
          <a:p>
            <a:pPr marL="285750" indent="-285750" algn="just">
              <a:buFont typeface="Arial" panose="020B0604020202020204" pitchFamily="34" charset="0"/>
              <a:buChar char="•"/>
            </a:pPr>
            <a:endParaRPr lang="en-IN" sz="1600" b="1" dirty="0">
              <a:solidFill>
                <a:srgbClr val="7030A0"/>
              </a:solidFill>
              <a:highlight>
                <a:srgbClr val="FFFF00"/>
              </a:highlight>
            </a:endParaRPr>
          </a:p>
          <a:p>
            <a:pPr marL="285750" indent="-285750" algn="just">
              <a:buFont typeface="Arial" panose="020B0604020202020204" pitchFamily="34" charset="0"/>
              <a:buChar char="•"/>
            </a:pPr>
            <a:r>
              <a:rPr lang="en-IN" sz="1600" dirty="0">
                <a:solidFill>
                  <a:srgbClr val="7030A0"/>
                </a:solidFill>
              </a:rPr>
              <a:t>To understand </a:t>
            </a:r>
            <a:r>
              <a:rPr lang="en-IN" sz="1600" b="1" i="1" dirty="0">
                <a:solidFill>
                  <a:srgbClr val="7030A0"/>
                </a:solidFill>
              </a:rPr>
              <a:t>tiled convolution</a:t>
            </a:r>
            <a:r>
              <a:rPr lang="en-IN" sz="1600" dirty="0">
                <a:solidFill>
                  <a:srgbClr val="7030A0"/>
                </a:solidFill>
              </a:rPr>
              <a:t>, we will assume that each thread calculates one output </a:t>
            </a:r>
            <a:r>
              <a:rPr lang="en-IN" sz="1600" b="1" i="1" dirty="0">
                <a:solidFill>
                  <a:srgbClr val="7030A0"/>
                </a:solidFill>
              </a:rPr>
              <a:t>P</a:t>
            </a:r>
            <a:r>
              <a:rPr lang="en-IN" sz="1600" dirty="0">
                <a:solidFill>
                  <a:srgbClr val="7030A0"/>
                </a:solidFill>
              </a:rPr>
              <a:t> element. We will refer to the collection of output elements processed by each block as an </a:t>
            </a:r>
            <a:r>
              <a:rPr lang="en-IN" sz="1600" b="1" i="1" dirty="0">
                <a:solidFill>
                  <a:srgbClr val="7030A0"/>
                </a:solidFill>
              </a:rPr>
              <a:t>output tile</a:t>
            </a:r>
            <a:r>
              <a:rPr lang="en-IN" sz="1600" dirty="0">
                <a:solidFill>
                  <a:srgbClr val="7030A0"/>
                </a:solidFill>
              </a:rPr>
              <a:t>.</a:t>
            </a:r>
          </a:p>
          <a:p>
            <a:pPr marL="285750" indent="-285750" algn="just">
              <a:buFont typeface="Arial" panose="020B0604020202020204" pitchFamily="34" charset="0"/>
              <a:buChar char="•"/>
            </a:pPr>
            <a:endParaRPr lang="en-IN" sz="1600" dirty="0">
              <a:solidFill>
                <a:srgbClr val="7030A0"/>
              </a:solidFill>
            </a:endParaRPr>
          </a:p>
          <a:p>
            <a:pPr marL="285750" indent="-285750" algn="just">
              <a:buFont typeface="Arial" panose="020B0604020202020204" pitchFamily="34" charset="0"/>
              <a:buChar char="•"/>
            </a:pPr>
            <a:r>
              <a:rPr lang="en-IN" sz="1600" dirty="0"/>
              <a:t>The following figure shows a small example of a </a:t>
            </a:r>
            <a:r>
              <a:rPr lang="en-IN" sz="1600" b="1" dirty="0"/>
              <a:t>16-element</a:t>
            </a:r>
            <a:r>
              <a:rPr lang="en-IN" sz="1600" dirty="0"/>
              <a:t>, 1D convolution using </a:t>
            </a:r>
            <a:r>
              <a:rPr lang="en-IN" sz="1600" b="1" dirty="0"/>
              <a:t>4 thread blocks of 4 threads each</a:t>
            </a:r>
            <a:r>
              <a:rPr lang="en-IN" sz="1600" dirty="0"/>
              <a:t>.</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highlight>
                <a:srgbClr val="FFFF00"/>
              </a:highlight>
            </a:endParaRPr>
          </a:p>
          <a:p>
            <a:pPr marL="285750" indent="-285750" algn="just">
              <a:buFont typeface="Arial" panose="020B0604020202020204" pitchFamily="34" charset="0"/>
              <a:buChar char="•"/>
            </a:pPr>
            <a:r>
              <a:rPr lang="en-IN" sz="1600" dirty="0">
                <a:highlight>
                  <a:srgbClr val="FFFF00"/>
                </a:highlight>
              </a:rPr>
              <a:t>We will study an intuitive </a:t>
            </a:r>
            <a:r>
              <a:rPr lang="en-IN" sz="1600" b="1" dirty="0">
                <a:highlight>
                  <a:srgbClr val="FFFF00"/>
                </a:highlight>
              </a:rPr>
              <a:t>input data tiling strategy </a:t>
            </a:r>
            <a:r>
              <a:rPr lang="en-IN" sz="1600" dirty="0">
                <a:highlight>
                  <a:srgbClr val="FFFF00"/>
                </a:highlight>
              </a:rPr>
              <a:t>which involves loading all input data elements needed for calculating all output elements of a thread block into the </a:t>
            </a:r>
            <a:r>
              <a:rPr lang="en-IN" sz="1600" b="1" dirty="0">
                <a:highlight>
                  <a:srgbClr val="FFFF00"/>
                </a:highlight>
              </a:rPr>
              <a:t>shared memory</a:t>
            </a:r>
            <a:r>
              <a:rPr lang="en-IN" sz="1600" dirty="0">
                <a:highlight>
                  <a:srgbClr val="FFFF00"/>
                </a:highlight>
              </a:rPr>
              <a:t>.</a:t>
            </a:r>
          </a:p>
          <a:p>
            <a:pPr marL="285750" indent="-285750" algn="just">
              <a:buFont typeface="Arial" panose="020B0604020202020204" pitchFamily="34" charset="0"/>
              <a:buChar char="•"/>
            </a:pPr>
            <a:endParaRPr lang="en-IN" sz="1600" dirty="0">
              <a:highlight>
                <a:srgbClr val="FFFF00"/>
              </a:highlight>
            </a:endParaRPr>
          </a:p>
          <a:p>
            <a:pPr algn="just"/>
            <a:r>
              <a:rPr lang="en-IN" sz="1600" dirty="0"/>
              <a:t>	</a:t>
            </a:r>
            <a:endParaRPr lang="en-IN" sz="1600" dirty="0">
              <a:solidFill>
                <a:srgbClr val="7030A0"/>
              </a:solidFill>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47</a:t>
            </a:fld>
            <a:endParaRPr lang="en-IN" sz="1200" b="0" strike="noStrike" spc="-1">
              <a:latin typeface="Times New Roman"/>
            </a:endParaRPr>
          </a:p>
        </p:txBody>
      </p:sp>
      <p:pic>
        <p:nvPicPr>
          <p:cNvPr id="3" name="Picture 2">
            <a:extLst>
              <a:ext uri="{FF2B5EF4-FFF2-40B4-BE49-F238E27FC236}">
                <a16:creationId xmlns:a16="http://schemas.microsoft.com/office/drawing/2014/main" id="{39E51C12-14C6-40C2-B346-04F91B4B195C}"/>
              </a:ext>
            </a:extLst>
          </p:cNvPr>
          <p:cNvPicPr>
            <a:picLocks noChangeAspect="1"/>
          </p:cNvPicPr>
          <p:nvPr/>
        </p:nvPicPr>
        <p:blipFill>
          <a:blip r:embed="rId2"/>
          <a:stretch>
            <a:fillRect/>
          </a:stretch>
        </p:blipFill>
        <p:spPr>
          <a:xfrm>
            <a:off x="182875" y="2628815"/>
            <a:ext cx="4760595" cy="2505892"/>
          </a:xfrm>
          <a:prstGeom prst="rect">
            <a:avLst/>
          </a:prstGeom>
        </p:spPr>
      </p:pic>
      <p:sp>
        <p:nvSpPr>
          <p:cNvPr id="9" name="TextBox 8">
            <a:extLst>
              <a:ext uri="{FF2B5EF4-FFF2-40B4-BE49-F238E27FC236}">
                <a16:creationId xmlns:a16="http://schemas.microsoft.com/office/drawing/2014/main" id="{698D43A8-736A-4F92-AAB6-9B3F944000D6}"/>
              </a:ext>
            </a:extLst>
          </p:cNvPr>
          <p:cNvSpPr txBox="1"/>
          <p:nvPr/>
        </p:nvSpPr>
        <p:spPr>
          <a:xfrm>
            <a:off x="4943470" y="2786288"/>
            <a:ext cx="7150053" cy="2062103"/>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a:t>
            </a:r>
            <a:r>
              <a:rPr lang="en-IN" sz="1600" b="1" dirty="0"/>
              <a:t>first output tile </a:t>
            </a:r>
            <a:r>
              <a:rPr lang="en-IN" sz="1600" dirty="0"/>
              <a:t>covers P[0] through P[3], the </a:t>
            </a:r>
            <a:r>
              <a:rPr lang="en-IN" sz="1600" b="1" dirty="0"/>
              <a:t>second tile </a:t>
            </a:r>
            <a:r>
              <a:rPr lang="en-IN" sz="1600" dirty="0"/>
              <a:t>P[4] through P[7], the</a:t>
            </a:r>
            <a:r>
              <a:rPr lang="en-IN" sz="1600" b="1" dirty="0"/>
              <a:t> third tile</a:t>
            </a:r>
            <a:r>
              <a:rPr lang="en-IN" sz="1600" dirty="0"/>
              <a:t> P[8] through P[11], and the </a:t>
            </a:r>
            <a:r>
              <a:rPr lang="en-IN" sz="1600" b="1" dirty="0"/>
              <a:t>fourth tile</a:t>
            </a:r>
            <a:r>
              <a:rPr lang="en-IN" sz="1600" dirty="0"/>
              <a:t> P[12] through P[15].</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We will assume that the mask </a:t>
            </a:r>
            <a:r>
              <a:rPr lang="en-IN" sz="1600" b="1" i="1" dirty="0"/>
              <a:t>M </a:t>
            </a:r>
            <a:r>
              <a:rPr lang="en-IN" sz="1600" dirty="0"/>
              <a:t>elements are in the </a:t>
            </a:r>
            <a:r>
              <a:rPr lang="en-IN" sz="1600" b="1" dirty="0"/>
              <a:t>constant memory</a:t>
            </a:r>
            <a:r>
              <a:rPr lang="en-IN" sz="1600" dirty="0"/>
              <a:t>.</a:t>
            </a:r>
          </a:p>
          <a:p>
            <a:pPr marL="182563" indent="-182563" algn="just">
              <a:buFont typeface="Arial" panose="020B0604020202020204" pitchFamily="34" charset="0"/>
              <a:buChar char="•"/>
            </a:pPr>
            <a:endParaRPr lang="en-IN" sz="1600" dirty="0"/>
          </a:p>
          <a:p>
            <a:pPr marL="182563" indent="-182563" algn="just">
              <a:buFont typeface="Arial" panose="020B0604020202020204" pitchFamily="34" charset="0"/>
              <a:buChar char="•"/>
            </a:pPr>
            <a:r>
              <a:rPr lang="en-IN" sz="1600" dirty="0"/>
              <a:t>We will assume that the </a:t>
            </a:r>
            <a:r>
              <a:rPr lang="en-IN" sz="1600" b="1" dirty="0"/>
              <a:t>mask size is an odd number </a:t>
            </a:r>
            <a:r>
              <a:rPr lang="en-IN" sz="1600" dirty="0"/>
              <a:t>equal to </a:t>
            </a:r>
            <a:r>
              <a:rPr lang="en-IN" sz="1600" b="1" dirty="0">
                <a:solidFill>
                  <a:srgbClr val="7030A0"/>
                </a:solidFill>
                <a:highlight>
                  <a:srgbClr val="00FFFF"/>
                </a:highlight>
              </a:rPr>
              <a:t>2 × n + 1</a:t>
            </a:r>
            <a:r>
              <a:rPr lang="en-IN" sz="1600" dirty="0"/>
              <a:t>. The figure shows an example where </a:t>
            </a:r>
            <a:r>
              <a:rPr lang="en-IN" sz="1600" b="1" dirty="0">
                <a:solidFill>
                  <a:srgbClr val="7030A0"/>
                </a:solidFill>
                <a:highlight>
                  <a:srgbClr val="00FFFF"/>
                </a:highlight>
              </a:rPr>
              <a:t>n = 2</a:t>
            </a:r>
          </a:p>
        </p:txBody>
      </p:sp>
    </p:spTree>
    <p:extLst>
      <p:ext uri="{BB962C8B-B14F-4D97-AF65-F5344CB8AC3E}">
        <p14:creationId xmlns:p14="http://schemas.microsoft.com/office/powerpoint/2010/main" val="637399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Tiled 1D Convolution with Halo Elements </a:t>
            </a:r>
            <a:endParaRPr lang="en-US" sz="3600" b="0" strike="noStrike" spc="-1" dirty="0">
              <a:solidFill>
                <a:srgbClr val="FFFF00"/>
              </a:solidFill>
              <a:highlight>
                <a:srgbClr val="0000FF"/>
              </a:highlight>
              <a:latin typeface="Calibri"/>
            </a:endParaRPr>
          </a:p>
        </p:txBody>
      </p:sp>
      <p:sp>
        <p:nvSpPr>
          <p:cNvPr id="181" name="TextShape 2"/>
          <p:cNvSpPr txBox="1"/>
          <p:nvPr/>
        </p:nvSpPr>
        <p:spPr>
          <a:xfrm>
            <a:off x="0" y="801343"/>
            <a:ext cx="11798104"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endParaRPr lang="en-IN" sz="1600" dirty="0"/>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48</a:t>
            </a:fld>
            <a:endParaRPr lang="en-IN" sz="1200" b="0" strike="noStrike" spc="-1">
              <a:latin typeface="Times New Roman"/>
            </a:endParaRPr>
          </a:p>
        </p:txBody>
      </p:sp>
      <p:pic>
        <p:nvPicPr>
          <p:cNvPr id="3" name="Picture 2">
            <a:extLst>
              <a:ext uri="{FF2B5EF4-FFF2-40B4-BE49-F238E27FC236}">
                <a16:creationId xmlns:a16="http://schemas.microsoft.com/office/drawing/2014/main" id="{39E51C12-14C6-40C2-B346-04F91B4B195C}"/>
              </a:ext>
            </a:extLst>
          </p:cNvPr>
          <p:cNvPicPr>
            <a:picLocks noChangeAspect="1"/>
          </p:cNvPicPr>
          <p:nvPr/>
        </p:nvPicPr>
        <p:blipFill>
          <a:blip r:embed="rId2"/>
          <a:stretch>
            <a:fillRect/>
          </a:stretch>
        </p:blipFill>
        <p:spPr>
          <a:xfrm>
            <a:off x="192258" y="671138"/>
            <a:ext cx="4760595" cy="2505892"/>
          </a:xfrm>
          <a:prstGeom prst="rect">
            <a:avLst/>
          </a:prstGeom>
        </p:spPr>
      </p:pic>
      <p:sp>
        <p:nvSpPr>
          <p:cNvPr id="10" name="TextBox 9">
            <a:extLst>
              <a:ext uri="{FF2B5EF4-FFF2-40B4-BE49-F238E27FC236}">
                <a16:creationId xmlns:a16="http://schemas.microsoft.com/office/drawing/2014/main" id="{C62367EE-A0B6-42FC-8185-A0307F87FF2A}"/>
              </a:ext>
            </a:extLst>
          </p:cNvPr>
          <p:cNvSpPr txBox="1"/>
          <p:nvPr/>
        </p:nvSpPr>
        <p:spPr>
          <a:xfrm>
            <a:off x="3490838" y="1388687"/>
            <a:ext cx="8508904" cy="2308324"/>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Threads in </a:t>
            </a:r>
            <a:r>
              <a:rPr lang="en-IN" sz="1600" b="1" dirty="0"/>
              <a:t>block 0</a:t>
            </a:r>
            <a:r>
              <a:rPr lang="en-IN" sz="1600" dirty="0"/>
              <a:t> calculate output elements </a:t>
            </a:r>
            <a:r>
              <a:rPr lang="en-IN" sz="1600" b="1" dirty="0"/>
              <a:t>P[0]</a:t>
            </a:r>
            <a:r>
              <a:rPr lang="en-IN" sz="1600" dirty="0"/>
              <a:t> through </a:t>
            </a:r>
            <a:r>
              <a:rPr lang="en-IN" sz="1600" b="1" dirty="0"/>
              <a:t>P[3]</a:t>
            </a:r>
            <a:r>
              <a:rPr lang="en-IN" sz="1600" dirty="0"/>
              <a:t>. This is the leftmost tile in the output data and is often referred to as the </a:t>
            </a:r>
            <a:r>
              <a:rPr lang="en-IN" sz="1600" b="1" i="1" dirty="0">
                <a:solidFill>
                  <a:srgbClr val="7030A0"/>
                </a:solidFill>
              </a:rPr>
              <a:t>left boundary tile</a:t>
            </a:r>
            <a:r>
              <a:rPr lang="en-IN" sz="1600" dirty="0"/>
              <a:t>. </a:t>
            </a:r>
          </a:p>
          <a:p>
            <a:pPr marL="182563" indent="-182563" algn="just">
              <a:buFont typeface="Arial" panose="020B0604020202020204" pitchFamily="34" charset="0"/>
              <a:buChar char="•"/>
            </a:pPr>
            <a:r>
              <a:rPr lang="en-IN" sz="1600" dirty="0"/>
              <a:t>The threads collectively require input elements </a:t>
            </a:r>
            <a:r>
              <a:rPr lang="en-IN" sz="1600" b="1" dirty="0"/>
              <a:t>N[0]</a:t>
            </a:r>
            <a:r>
              <a:rPr lang="en-IN" sz="1600" dirty="0"/>
              <a:t> through </a:t>
            </a:r>
            <a:r>
              <a:rPr lang="en-IN" sz="1600" b="1" dirty="0"/>
              <a:t>N[5]</a:t>
            </a:r>
            <a:r>
              <a:rPr lang="en-IN" sz="1600" dirty="0"/>
              <a:t>. </a:t>
            </a:r>
          </a:p>
          <a:p>
            <a:pPr marL="182563" indent="-182563" algn="just">
              <a:buFont typeface="Arial" panose="020B0604020202020204" pitchFamily="34" charset="0"/>
              <a:buChar char="•"/>
            </a:pPr>
            <a:r>
              <a:rPr lang="en-IN" sz="1600" dirty="0"/>
              <a:t>Note that the calculation also requires </a:t>
            </a:r>
            <a:r>
              <a:rPr lang="en-IN" sz="1600" b="1" dirty="0"/>
              <a:t>two ghost elements </a:t>
            </a:r>
            <a:r>
              <a:rPr lang="en-IN" sz="1600" dirty="0"/>
              <a:t>to the left of </a:t>
            </a:r>
            <a:r>
              <a:rPr lang="en-IN" sz="1600" b="1" dirty="0"/>
              <a:t>N [0]</a:t>
            </a:r>
            <a:r>
              <a:rPr lang="en-IN" sz="1600" dirty="0"/>
              <a:t>. This is shown as two dashed empty elements on the left end of tile 0. These ghost elements will be assumed have a </a:t>
            </a:r>
            <a:r>
              <a:rPr lang="en-IN" sz="1600" b="1" i="1" dirty="0">
                <a:solidFill>
                  <a:srgbClr val="7030A0"/>
                </a:solidFill>
              </a:rPr>
              <a:t>default value of 0</a:t>
            </a:r>
            <a:r>
              <a:rPr lang="en-IN" sz="1600" dirty="0"/>
              <a:t>.</a:t>
            </a:r>
          </a:p>
          <a:p>
            <a:pPr marL="182563" indent="-182563" algn="just">
              <a:buFont typeface="Arial" panose="020B0604020202020204" pitchFamily="34" charset="0"/>
              <a:buChar char="•"/>
            </a:pPr>
            <a:r>
              <a:rPr lang="en-IN" sz="1600" b="1" dirty="0"/>
              <a:t>Tile 3</a:t>
            </a:r>
            <a:r>
              <a:rPr lang="en-IN" sz="1600" dirty="0"/>
              <a:t> has a similar situation at the right end of input array N.</a:t>
            </a:r>
          </a:p>
          <a:p>
            <a:pPr marL="182563" indent="-182563" algn="just">
              <a:buFont typeface="Arial" panose="020B0604020202020204" pitchFamily="34" charset="0"/>
              <a:buChar char="•"/>
            </a:pPr>
            <a:r>
              <a:rPr lang="en-IN" sz="1600" dirty="0">
                <a:highlight>
                  <a:srgbClr val="FFFF00"/>
                </a:highlight>
              </a:rPr>
              <a:t>We will refer to tiles like tile 0 and tile 3 as </a:t>
            </a:r>
            <a:r>
              <a:rPr lang="en-IN" sz="1600" b="1" i="1" dirty="0">
                <a:solidFill>
                  <a:schemeClr val="bg1"/>
                </a:solidFill>
                <a:highlight>
                  <a:srgbClr val="000000"/>
                </a:highlight>
              </a:rPr>
              <a:t>boundary tiles </a:t>
            </a:r>
            <a:r>
              <a:rPr lang="en-IN" sz="1600" dirty="0">
                <a:highlight>
                  <a:srgbClr val="FFFF00"/>
                </a:highlight>
              </a:rPr>
              <a:t>since they involve elements at or outside the boundary of the input array N</a:t>
            </a:r>
            <a:r>
              <a:rPr lang="en-IN" sz="1600" dirty="0"/>
              <a:t>.</a:t>
            </a:r>
            <a:endParaRPr lang="en-IN" sz="1600" b="1" dirty="0">
              <a:solidFill>
                <a:srgbClr val="7030A0"/>
              </a:solidFill>
              <a:highlight>
                <a:srgbClr val="00FFFF"/>
              </a:highlight>
            </a:endParaRPr>
          </a:p>
        </p:txBody>
      </p:sp>
      <p:sp>
        <p:nvSpPr>
          <p:cNvPr id="12" name="TextBox 11">
            <a:extLst>
              <a:ext uri="{FF2B5EF4-FFF2-40B4-BE49-F238E27FC236}">
                <a16:creationId xmlns:a16="http://schemas.microsoft.com/office/drawing/2014/main" id="{83DB5A6B-7C2E-4B08-97EA-6A01DB71939D}"/>
              </a:ext>
            </a:extLst>
          </p:cNvPr>
          <p:cNvSpPr txBox="1"/>
          <p:nvPr/>
        </p:nvSpPr>
        <p:spPr>
          <a:xfrm>
            <a:off x="123967" y="3886426"/>
            <a:ext cx="11875772" cy="584775"/>
          </a:xfrm>
          <a:prstGeom prst="rect">
            <a:avLst/>
          </a:prstGeom>
          <a:solidFill>
            <a:schemeClr val="bg1">
              <a:lumMod val="85000"/>
            </a:schemeClr>
          </a:solidFill>
        </p:spPr>
        <p:txBody>
          <a:bodyPr wrap="square" rtlCol="0">
            <a:spAutoFit/>
          </a:bodyPr>
          <a:lstStyle/>
          <a:p>
            <a:pPr marL="182563" indent="-182563" algn="just">
              <a:buFont typeface="Arial" panose="020B0604020202020204" pitchFamily="34" charset="0"/>
              <a:buChar char="•"/>
            </a:pPr>
            <a:r>
              <a:rPr lang="en-IN" sz="1600" dirty="0"/>
              <a:t>Threads in </a:t>
            </a:r>
            <a:r>
              <a:rPr lang="en-IN" sz="1600" b="1" dirty="0"/>
              <a:t>block 1</a:t>
            </a:r>
            <a:r>
              <a:rPr lang="en-IN" sz="1600" dirty="0"/>
              <a:t> calculate output elements </a:t>
            </a:r>
            <a:r>
              <a:rPr lang="en-IN" sz="1600" b="1" dirty="0"/>
              <a:t>P[4]</a:t>
            </a:r>
            <a:r>
              <a:rPr lang="en-IN" sz="1600" dirty="0"/>
              <a:t> through </a:t>
            </a:r>
            <a:r>
              <a:rPr lang="en-IN" sz="1600" b="1" dirty="0"/>
              <a:t>P[7]</a:t>
            </a:r>
            <a:r>
              <a:rPr lang="en-IN" sz="1600" dirty="0"/>
              <a:t>. They collectively require input elements </a:t>
            </a:r>
            <a:r>
              <a:rPr lang="en-IN" sz="1600" b="1" dirty="0"/>
              <a:t>N[2]</a:t>
            </a:r>
            <a:r>
              <a:rPr lang="en-IN" sz="1600" dirty="0"/>
              <a:t> through </a:t>
            </a:r>
            <a:r>
              <a:rPr lang="en-IN" sz="1600" b="1" dirty="0"/>
              <a:t>N[9].</a:t>
            </a:r>
            <a:endParaRPr lang="en-IN" sz="1600" dirty="0"/>
          </a:p>
          <a:p>
            <a:pPr marL="182563" indent="-182563" algn="just">
              <a:buFont typeface="Arial" panose="020B0604020202020204" pitchFamily="34" charset="0"/>
              <a:buChar char="•"/>
            </a:pPr>
            <a:r>
              <a:rPr lang="en-IN" sz="1600" dirty="0">
                <a:highlight>
                  <a:srgbClr val="FFFF00"/>
                </a:highlight>
              </a:rPr>
              <a:t>Calculations for tiles 1 and 2 do not involve </a:t>
            </a:r>
            <a:r>
              <a:rPr lang="en-IN" sz="1600" b="1" dirty="0">
                <a:highlight>
                  <a:srgbClr val="FFFF00"/>
                </a:highlight>
              </a:rPr>
              <a:t>ghost elements </a:t>
            </a:r>
            <a:r>
              <a:rPr lang="en-IN" sz="1600" dirty="0">
                <a:highlight>
                  <a:srgbClr val="FFFF00"/>
                </a:highlight>
              </a:rPr>
              <a:t>and are often referred to as </a:t>
            </a:r>
            <a:r>
              <a:rPr lang="en-IN" sz="1600" b="1" i="1" dirty="0">
                <a:solidFill>
                  <a:schemeClr val="bg1"/>
                </a:solidFill>
                <a:highlight>
                  <a:srgbClr val="000000"/>
                </a:highlight>
              </a:rPr>
              <a:t>internal tiles</a:t>
            </a:r>
            <a:r>
              <a:rPr lang="en-IN" sz="1600" dirty="0"/>
              <a:t>.</a:t>
            </a:r>
            <a:endParaRPr lang="en-IN" sz="1600" b="1" dirty="0">
              <a:solidFill>
                <a:srgbClr val="7030A0"/>
              </a:solidFill>
            </a:endParaRPr>
          </a:p>
        </p:txBody>
      </p:sp>
      <p:sp>
        <p:nvSpPr>
          <p:cNvPr id="13" name="TextBox 12">
            <a:extLst>
              <a:ext uri="{FF2B5EF4-FFF2-40B4-BE49-F238E27FC236}">
                <a16:creationId xmlns:a16="http://schemas.microsoft.com/office/drawing/2014/main" id="{F78045C7-434A-40E3-87BC-81625D02F608}"/>
              </a:ext>
            </a:extLst>
          </p:cNvPr>
          <p:cNvSpPr txBox="1"/>
          <p:nvPr/>
        </p:nvSpPr>
        <p:spPr>
          <a:xfrm>
            <a:off x="123967" y="4656356"/>
            <a:ext cx="11875772" cy="1569660"/>
          </a:xfrm>
          <a:prstGeom prst="rect">
            <a:avLst/>
          </a:prstGeom>
          <a:solidFill>
            <a:schemeClr val="accent4">
              <a:lumMod val="40000"/>
              <a:lumOff val="60000"/>
            </a:schemeClr>
          </a:solidFill>
        </p:spPr>
        <p:txBody>
          <a:bodyPr wrap="square" rtlCol="0">
            <a:spAutoFit/>
          </a:bodyPr>
          <a:lstStyle/>
          <a:p>
            <a:pPr marL="182563" indent="-182563" algn="just">
              <a:buFont typeface="Arial" panose="020B0604020202020204" pitchFamily="34" charset="0"/>
              <a:buChar char="•"/>
            </a:pPr>
            <a:r>
              <a:rPr lang="en-IN" sz="1600" dirty="0"/>
              <a:t>The elements </a:t>
            </a:r>
            <a:r>
              <a:rPr lang="en-IN" sz="1600" b="1" dirty="0"/>
              <a:t>N[2]</a:t>
            </a:r>
            <a:r>
              <a:rPr lang="en-IN" sz="1600" dirty="0"/>
              <a:t> and </a:t>
            </a:r>
            <a:r>
              <a:rPr lang="en-IN" sz="1600" b="1" dirty="0"/>
              <a:t>N[3]</a:t>
            </a:r>
            <a:r>
              <a:rPr lang="en-IN" sz="1600" dirty="0"/>
              <a:t> belong to two tiles and are loaded into the shared memory twice, once to the shared memory of </a:t>
            </a:r>
            <a:r>
              <a:rPr lang="en-IN" sz="1600" b="1" dirty="0"/>
              <a:t>block 0</a:t>
            </a:r>
            <a:r>
              <a:rPr lang="en-IN" sz="1600" dirty="0"/>
              <a:t> and once to the shared memory of </a:t>
            </a:r>
            <a:r>
              <a:rPr lang="en-IN" sz="1600" b="1" dirty="0"/>
              <a:t>block 1</a:t>
            </a:r>
            <a:r>
              <a:rPr lang="en-IN" sz="1600" dirty="0"/>
              <a:t>.</a:t>
            </a:r>
          </a:p>
          <a:p>
            <a:pPr marL="182563" indent="-182563" algn="just">
              <a:buFont typeface="Arial" panose="020B0604020202020204" pitchFamily="34" charset="0"/>
              <a:buChar char="•"/>
            </a:pPr>
            <a:r>
              <a:rPr lang="en-IN" sz="1600" dirty="0"/>
              <a:t>Since the contents of shared memory of a block are only visible to the threads of the block, these elements need to be loaded into the respective shared memories for all involved threads to access them. </a:t>
            </a:r>
          </a:p>
          <a:p>
            <a:pPr marL="182563" indent="-182563" algn="just">
              <a:buFont typeface="Arial" panose="020B0604020202020204" pitchFamily="34" charset="0"/>
              <a:buChar char="•"/>
            </a:pPr>
            <a:r>
              <a:rPr lang="en-IN" sz="1600" dirty="0">
                <a:highlight>
                  <a:srgbClr val="FFFF00"/>
                </a:highlight>
              </a:rPr>
              <a:t>The elements that are involved in multiple tiles and loaded by multiple blocks are commonly referred to as </a:t>
            </a:r>
            <a:r>
              <a:rPr lang="en-IN" sz="1600" b="1" i="1" dirty="0">
                <a:solidFill>
                  <a:schemeClr val="bg1"/>
                </a:solidFill>
                <a:highlight>
                  <a:srgbClr val="000000"/>
                </a:highlight>
              </a:rPr>
              <a:t>halo elements</a:t>
            </a:r>
            <a:r>
              <a:rPr lang="en-IN" sz="1600" dirty="0">
                <a:solidFill>
                  <a:schemeClr val="bg1"/>
                </a:solidFill>
              </a:rPr>
              <a:t>.</a:t>
            </a:r>
          </a:p>
          <a:p>
            <a:pPr marL="182563" indent="-182563" algn="just">
              <a:buFont typeface="Arial" panose="020B0604020202020204" pitchFamily="34" charset="0"/>
              <a:buChar char="•"/>
            </a:pPr>
            <a:r>
              <a:rPr lang="en-IN" sz="1600" dirty="0"/>
              <a:t> We will refer to the center part of an input tile that is solely used by a single block the </a:t>
            </a:r>
            <a:r>
              <a:rPr lang="en-IN" sz="1600" b="1" i="1" dirty="0">
                <a:solidFill>
                  <a:srgbClr val="7030A0"/>
                </a:solidFill>
              </a:rPr>
              <a:t>internal elements </a:t>
            </a:r>
            <a:r>
              <a:rPr lang="en-IN" sz="1600" dirty="0"/>
              <a:t>of that input tile.</a:t>
            </a:r>
            <a:endParaRPr lang="en-IN" sz="1600" b="1" dirty="0">
              <a:solidFill>
                <a:srgbClr val="7030A0"/>
              </a:solidFill>
              <a:highlight>
                <a:srgbClr val="00FFFF"/>
              </a:highlight>
            </a:endParaRPr>
          </a:p>
        </p:txBody>
      </p:sp>
    </p:spTree>
    <p:extLst>
      <p:ext uri="{BB962C8B-B14F-4D97-AF65-F5344CB8AC3E}">
        <p14:creationId xmlns:p14="http://schemas.microsoft.com/office/powerpoint/2010/main" val="36811273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93896" y="53263"/>
            <a:ext cx="11605846" cy="748080"/>
          </a:xfrm>
          <a:prstGeom prst="rect">
            <a:avLst/>
          </a:prstGeom>
          <a:noFill/>
          <a:ln>
            <a:noFill/>
          </a:ln>
        </p:spPr>
        <p:txBody>
          <a:bodyPr anchor="ctr">
            <a:normAutofit/>
          </a:bodyPr>
          <a:lstStyle/>
          <a:p>
            <a:pPr>
              <a:lnSpc>
                <a:spcPct val="90000"/>
              </a:lnSpc>
            </a:pPr>
            <a:r>
              <a:rPr lang="en-US" sz="3600" b="1" strike="noStrike" spc="-1" dirty="0">
                <a:solidFill>
                  <a:srgbClr val="000000"/>
                </a:solidFill>
                <a:highlight>
                  <a:srgbClr val="00FF00"/>
                </a:highlight>
                <a:latin typeface="Calibri Light"/>
              </a:rPr>
              <a:t>Tiled 1D Convolution with Halo Elements </a:t>
            </a:r>
            <a:endParaRPr lang="en-US" sz="3600" b="0" strike="noStrike" spc="-1" dirty="0">
              <a:solidFill>
                <a:srgbClr val="FFFF00"/>
              </a:solidFill>
              <a:highlight>
                <a:srgbClr val="0000FF"/>
              </a:highlight>
              <a:latin typeface="Calibri"/>
            </a:endParaRPr>
          </a:p>
        </p:txBody>
      </p:sp>
      <p:sp>
        <p:nvSpPr>
          <p:cNvPr id="182" name="TextShape 3"/>
          <p:cNvSpPr txBox="1"/>
          <p:nvPr/>
        </p:nvSpPr>
        <p:spPr>
          <a:xfrm>
            <a:off x="936553" y="6493320"/>
            <a:ext cx="3973071"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smtClean="0">
                <a:solidFill>
                  <a:srgbClr val="8B8B8B"/>
                </a:solidFill>
                <a:latin typeface="Calibri"/>
              </a:rPr>
              <a:t>26-04-2023</a:t>
            </a:fld>
            <a:r>
              <a:rPr lang="en-IN" sz="1200" b="0" strike="noStrike" spc="-1" dirty="0">
                <a:solidFill>
                  <a:srgbClr val="8B8B8B"/>
                </a:solidFill>
                <a:latin typeface="Calibri"/>
              </a:rPr>
              <a:t>                                     </a:t>
            </a:r>
            <a:r>
              <a:rPr lang="en-IN" sz="1200" b="0" strike="noStrike" spc="-1" dirty="0" err="1">
                <a:solidFill>
                  <a:srgbClr val="8B8B8B"/>
                </a:solidFill>
                <a:latin typeface="Calibri"/>
              </a:rPr>
              <a:t>Dr.</a:t>
            </a:r>
            <a:r>
              <a:rPr lang="en-IN" sz="1200" b="0" strike="noStrike" spc="-1" dirty="0">
                <a:solidFill>
                  <a:srgbClr val="8B8B8B"/>
                </a:solidFill>
                <a:latin typeface="Calibri"/>
              </a:rPr>
              <a:t> Bhargav Bhatkalkar</a:t>
            </a:r>
            <a:endParaRPr lang="en-IN" sz="1200" b="0" strike="noStrike" spc="-1" dirty="0">
              <a:latin typeface="Times New Roman"/>
            </a:endParaRPr>
          </a:p>
        </p:txBody>
      </p:sp>
      <p:sp>
        <p:nvSpPr>
          <p:cNvPr id="184" name="TextShape 5"/>
          <p:cNvSpPr txBox="1"/>
          <p:nvPr/>
        </p:nvSpPr>
        <p:spPr>
          <a:xfrm>
            <a:off x="8708954" y="64933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49</a:t>
            </a:fld>
            <a:endParaRPr lang="en-IN" sz="1200" b="0" strike="noStrike" spc="-1">
              <a:latin typeface="Times New Roman"/>
            </a:endParaRPr>
          </a:p>
        </p:txBody>
      </p:sp>
      <p:pic>
        <p:nvPicPr>
          <p:cNvPr id="6" name="Picture 5">
            <a:extLst>
              <a:ext uri="{FF2B5EF4-FFF2-40B4-BE49-F238E27FC236}">
                <a16:creationId xmlns:a16="http://schemas.microsoft.com/office/drawing/2014/main" id="{900FE76E-4CC0-4E08-AC9B-67F932F59FB4}"/>
              </a:ext>
            </a:extLst>
          </p:cNvPr>
          <p:cNvPicPr>
            <a:picLocks noChangeAspect="1"/>
          </p:cNvPicPr>
          <p:nvPr/>
        </p:nvPicPr>
        <p:blipFill>
          <a:blip r:embed="rId2"/>
          <a:stretch>
            <a:fillRect/>
          </a:stretch>
        </p:blipFill>
        <p:spPr>
          <a:xfrm>
            <a:off x="709612" y="801343"/>
            <a:ext cx="8729810" cy="6056657"/>
          </a:xfrm>
          <a:prstGeom prst="rect">
            <a:avLst/>
          </a:prstGeom>
        </p:spPr>
      </p:pic>
    </p:spTree>
    <p:extLst>
      <p:ext uri="{BB962C8B-B14F-4D97-AF65-F5344CB8AC3E}">
        <p14:creationId xmlns:p14="http://schemas.microsoft.com/office/powerpoint/2010/main" val="1378999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843436" y="-3930550"/>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29224"/>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5</a:t>
            </a:fld>
            <a:endParaRPr lang="en-IN" sz="1200" b="0" strike="noStrike" spc="-1">
              <a:latin typeface="Times New Roman"/>
            </a:endParaRPr>
          </a:p>
        </p:txBody>
      </p:sp>
      <p:sp>
        <p:nvSpPr>
          <p:cNvPr id="12" name="TextBox 11">
            <a:extLst>
              <a:ext uri="{FF2B5EF4-FFF2-40B4-BE49-F238E27FC236}">
                <a16:creationId xmlns:a16="http://schemas.microsoft.com/office/drawing/2014/main" id="{C853DB19-B0CB-4575-96F2-89291B307DDC}"/>
              </a:ext>
            </a:extLst>
          </p:cNvPr>
          <p:cNvSpPr txBox="1"/>
          <p:nvPr/>
        </p:nvSpPr>
        <p:spPr>
          <a:xfrm>
            <a:off x="1474257" y="-11945"/>
            <a:ext cx="9696157" cy="521810"/>
          </a:xfrm>
          <a:prstGeom prst="rect">
            <a:avLst/>
          </a:prstGeom>
          <a:noFill/>
        </p:spPr>
        <p:txBody>
          <a:bodyPr wrap="square">
            <a:spAutoFit/>
          </a:bodyPr>
          <a:lstStyle/>
          <a:p>
            <a:pPr marL="0" indent="0">
              <a:lnSpc>
                <a:spcPct val="107000"/>
              </a:lnSpc>
              <a:spcBef>
                <a:spcPts val="0"/>
              </a:spcBef>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 </a:t>
            </a:r>
            <a:r>
              <a:rPr lang="en-US" sz="2800" b="1" dirty="0">
                <a:highlight>
                  <a:srgbClr val="00FF00"/>
                </a:highlight>
                <a:latin typeface="Times New Roman" panose="02020603050405020304" pitchFamily="18" charset="0"/>
                <a:ea typeface="Calibri" panose="020F0502020204030204" pitchFamily="34" charset="0"/>
                <a:cs typeface="Times New Roman" panose="02020603050405020304" pitchFamily="18" charset="0"/>
              </a:rPr>
              <a:t>Accessing Row &amp; Col of a matrix</a:t>
            </a:r>
            <a:endParaRPr lang="en-US" sz="2800" b="1" dirty="0">
              <a:highlight>
                <a:srgbClr val="00FF00"/>
              </a:highlight>
            </a:endParaRPr>
          </a:p>
        </p:txBody>
      </p:sp>
      <p:sp>
        <p:nvSpPr>
          <p:cNvPr id="8" name="TextBox 7">
            <a:extLst>
              <a:ext uri="{FF2B5EF4-FFF2-40B4-BE49-F238E27FC236}">
                <a16:creationId xmlns:a16="http://schemas.microsoft.com/office/drawing/2014/main" id="{E6E9D32F-102B-4604-AE84-A573151C3D25}"/>
              </a:ext>
            </a:extLst>
          </p:cNvPr>
          <p:cNvSpPr txBox="1"/>
          <p:nvPr/>
        </p:nvSpPr>
        <p:spPr>
          <a:xfrm>
            <a:off x="74831" y="2482288"/>
            <a:ext cx="6263002" cy="3046988"/>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Recall that a matrix M is linearized into an equivalent 1D array where the rows of M are placed one after another in the memory space, starting with the 0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For example, the beginning element of the 1 row is M[1 * Width] because we need to account for all elements of the 0 row.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In general, the beginning element of the Row </a:t>
            </a:r>
            <a:r>
              <a:rPr lang="en-IN" sz="1600" dirty="0" err="1"/>
              <a:t>row</a:t>
            </a:r>
            <a:r>
              <a:rPr lang="en-IN" sz="1600" dirty="0"/>
              <a:t> is M[Row * Width]. </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Since all elements of a row are placed in consecutive locations, the k element of the Row </a:t>
            </a:r>
            <a:r>
              <a:rPr lang="en-IN" sz="1600" dirty="0" err="1">
                <a:highlight>
                  <a:srgbClr val="FFFF00"/>
                </a:highlight>
              </a:rPr>
              <a:t>row</a:t>
            </a:r>
            <a:r>
              <a:rPr lang="en-IN" sz="1600" dirty="0">
                <a:highlight>
                  <a:srgbClr val="FFFF00"/>
                </a:highlight>
              </a:rPr>
              <a:t> is at </a:t>
            </a:r>
            <a:r>
              <a:rPr lang="en-IN" sz="1600" b="1" dirty="0">
                <a:highlight>
                  <a:srgbClr val="FFFF00"/>
                </a:highlight>
              </a:rPr>
              <a:t>M[Row * Width + k]</a:t>
            </a:r>
            <a:r>
              <a:rPr lang="en-IN" sz="1600" dirty="0">
                <a:highlight>
                  <a:srgbClr val="FFFF00"/>
                </a:highlight>
              </a:rPr>
              <a:t>. </a:t>
            </a:r>
            <a:endParaRPr lang="en-IN" sz="1600" b="1" dirty="0">
              <a:solidFill>
                <a:schemeClr val="accent6">
                  <a:lumMod val="75000"/>
                </a:schemeClr>
              </a:solidFill>
              <a:highlight>
                <a:srgbClr val="FFFF00"/>
              </a:highlight>
            </a:endParaRPr>
          </a:p>
        </p:txBody>
      </p:sp>
      <p:sp>
        <p:nvSpPr>
          <p:cNvPr id="9" name="TextBox 8">
            <a:extLst>
              <a:ext uri="{FF2B5EF4-FFF2-40B4-BE49-F238E27FC236}">
                <a16:creationId xmlns:a16="http://schemas.microsoft.com/office/drawing/2014/main" id="{580710BC-3EC1-483A-B320-283170E5B47C}"/>
              </a:ext>
            </a:extLst>
          </p:cNvPr>
          <p:cNvSpPr txBox="1"/>
          <p:nvPr/>
        </p:nvSpPr>
        <p:spPr>
          <a:xfrm>
            <a:off x="8156914" y="1135504"/>
            <a:ext cx="3914210" cy="3539430"/>
          </a:xfrm>
          <a:prstGeom prst="rect">
            <a:avLst/>
          </a:prstGeom>
          <a:solidFill>
            <a:schemeClr val="accent2">
              <a:lumMod val="60000"/>
              <a:lumOff val="40000"/>
            </a:schemeClr>
          </a:solidFill>
        </p:spPr>
        <p:txBody>
          <a:bodyPr wrap="square" rtlCol="0">
            <a:spAutoFit/>
          </a:bodyPr>
          <a:lstStyle/>
          <a:p>
            <a:pPr marL="285750" indent="-285750" algn="just">
              <a:buFont typeface="Arial" panose="020B0604020202020204" pitchFamily="34" charset="0"/>
              <a:buChar char="•"/>
            </a:pPr>
            <a:r>
              <a:rPr lang="en-IN" sz="1600" dirty="0"/>
              <a:t>The beginning element of the Col column is the Col element of the </a:t>
            </a:r>
            <a:r>
              <a:rPr lang="en-IN" sz="1600" b="1" dirty="0"/>
              <a:t>0 </a:t>
            </a:r>
            <a:r>
              <a:rPr lang="en-IN" sz="1600" dirty="0"/>
              <a:t>row, which is </a:t>
            </a:r>
            <a:r>
              <a:rPr lang="en-IN" sz="1600" b="1" dirty="0"/>
              <a:t>M[Col].</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t>Accessing each additional element in the </a:t>
            </a:r>
            <a:r>
              <a:rPr lang="en-IN" sz="1600" b="1" dirty="0"/>
              <a:t>Col</a:t>
            </a:r>
            <a:r>
              <a:rPr lang="en-IN" sz="1600" dirty="0"/>
              <a:t> column requires skipping over entire rows. This is because the next element of the same column is actually the same element in the next row.</a:t>
            </a:r>
          </a:p>
          <a:p>
            <a:pPr marL="285750" indent="-285750" algn="just">
              <a:buFont typeface="Arial" panose="020B0604020202020204" pitchFamily="34" charset="0"/>
              <a:buChar char="•"/>
            </a:pPr>
            <a:endParaRPr lang="en-IN" sz="1600" dirty="0"/>
          </a:p>
          <a:p>
            <a:pPr marL="285750" indent="-285750" algn="just">
              <a:buFont typeface="Arial" panose="020B0604020202020204" pitchFamily="34" charset="0"/>
              <a:buChar char="•"/>
            </a:pPr>
            <a:r>
              <a:rPr lang="en-IN" sz="1600" dirty="0">
                <a:highlight>
                  <a:srgbClr val="FFFF00"/>
                </a:highlight>
              </a:rPr>
              <a:t> Therefore, the k element of the Col column is </a:t>
            </a:r>
            <a:r>
              <a:rPr lang="en-IN" sz="1600" b="1" dirty="0">
                <a:highlight>
                  <a:srgbClr val="FFFF00"/>
                </a:highlight>
              </a:rPr>
              <a:t>M[k * Width + Col]</a:t>
            </a:r>
            <a:r>
              <a:rPr lang="en-IN" sz="1600" dirty="0">
                <a:highlight>
                  <a:srgbClr val="FFFF00"/>
                </a:highlight>
              </a:rPr>
              <a:t>.</a:t>
            </a:r>
            <a:endParaRPr lang="en-IN" sz="1600" b="1" dirty="0">
              <a:solidFill>
                <a:schemeClr val="accent6">
                  <a:lumMod val="75000"/>
                </a:schemeClr>
              </a:solidFill>
              <a:highlight>
                <a:srgbClr val="FFFF00"/>
              </a:highlight>
            </a:endParaRPr>
          </a:p>
          <a:p>
            <a:pPr marL="285750" indent="-285750" algn="just">
              <a:buFont typeface="Arial" panose="020B0604020202020204" pitchFamily="34" charset="0"/>
              <a:buChar char="•"/>
            </a:pPr>
            <a:endParaRPr lang="en-IN" sz="1600" b="1" dirty="0">
              <a:solidFill>
                <a:schemeClr val="accent6">
                  <a:lumMod val="75000"/>
                </a:schemeClr>
              </a:solidFill>
              <a:highlight>
                <a:srgbClr val="FFFF00"/>
              </a:highlight>
            </a:endParaRPr>
          </a:p>
        </p:txBody>
      </p:sp>
      <p:sp>
        <p:nvSpPr>
          <p:cNvPr id="4" name="Left Brace 3">
            <a:extLst>
              <a:ext uri="{FF2B5EF4-FFF2-40B4-BE49-F238E27FC236}">
                <a16:creationId xmlns:a16="http://schemas.microsoft.com/office/drawing/2014/main" id="{38B39002-4489-4287-A275-6519F7409092}"/>
              </a:ext>
            </a:extLst>
          </p:cNvPr>
          <p:cNvSpPr/>
          <p:nvPr/>
        </p:nvSpPr>
        <p:spPr>
          <a:xfrm rot="16200000">
            <a:off x="802166" y="1245492"/>
            <a:ext cx="327748" cy="142454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Left Brace 12">
            <a:extLst>
              <a:ext uri="{FF2B5EF4-FFF2-40B4-BE49-F238E27FC236}">
                <a16:creationId xmlns:a16="http://schemas.microsoft.com/office/drawing/2014/main" id="{D5502B46-1FF5-4E4D-8FFA-6DFF3712EB33}"/>
              </a:ext>
            </a:extLst>
          </p:cNvPr>
          <p:cNvSpPr/>
          <p:nvPr/>
        </p:nvSpPr>
        <p:spPr>
          <a:xfrm rot="16200000">
            <a:off x="2540996" y="1296284"/>
            <a:ext cx="327750" cy="13527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4" name="Left Brace 13">
            <a:extLst>
              <a:ext uri="{FF2B5EF4-FFF2-40B4-BE49-F238E27FC236}">
                <a16:creationId xmlns:a16="http://schemas.microsoft.com/office/drawing/2014/main" id="{ED142DB3-D0EF-4176-AD82-3EB433CD225A}"/>
              </a:ext>
            </a:extLst>
          </p:cNvPr>
          <p:cNvSpPr/>
          <p:nvPr/>
        </p:nvSpPr>
        <p:spPr>
          <a:xfrm rot="16200000">
            <a:off x="4393617" y="1303805"/>
            <a:ext cx="325427" cy="132343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B95BEB78-47A0-4DC8-9637-1E441F50A806}"/>
              </a:ext>
            </a:extLst>
          </p:cNvPr>
          <p:cNvSpPr txBox="1"/>
          <p:nvPr/>
        </p:nvSpPr>
        <p:spPr>
          <a:xfrm>
            <a:off x="628178" y="2089005"/>
            <a:ext cx="858053" cy="369332"/>
          </a:xfrm>
          <a:prstGeom prst="rect">
            <a:avLst/>
          </a:prstGeom>
          <a:noFill/>
        </p:spPr>
        <p:txBody>
          <a:bodyPr wrap="square" rtlCol="0">
            <a:spAutoFit/>
          </a:bodyPr>
          <a:lstStyle/>
          <a:p>
            <a:r>
              <a:rPr lang="en-IN" b="1" dirty="0"/>
              <a:t>Row</a:t>
            </a:r>
            <a:r>
              <a:rPr lang="en-IN" b="1" baseline="-25000" dirty="0"/>
              <a:t>0</a:t>
            </a:r>
          </a:p>
        </p:txBody>
      </p:sp>
      <p:sp>
        <p:nvSpPr>
          <p:cNvPr id="18" name="TextBox 17">
            <a:extLst>
              <a:ext uri="{FF2B5EF4-FFF2-40B4-BE49-F238E27FC236}">
                <a16:creationId xmlns:a16="http://schemas.microsoft.com/office/drawing/2014/main" id="{13ACAB9A-ACEF-4DC8-B329-171FED62FCA7}"/>
              </a:ext>
            </a:extLst>
          </p:cNvPr>
          <p:cNvSpPr txBox="1"/>
          <p:nvPr/>
        </p:nvSpPr>
        <p:spPr>
          <a:xfrm>
            <a:off x="2371105" y="2105320"/>
            <a:ext cx="858053" cy="369332"/>
          </a:xfrm>
          <a:prstGeom prst="rect">
            <a:avLst/>
          </a:prstGeom>
          <a:noFill/>
        </p:spPr>
        <p:txBody>
          <a:bodyPr wrap="square" rtlCol="0">
            <a:spAutoFit/>
          </a:bodyPr>
          <a:lstStyle/>
          <a:p>
            <a:r>
              <a:rPr lang="en-IN" b="1" dirty="0"/>
              <a:t>Row</a:t>
            </a:r>
            <a:r>
              <a:rPr lang="en-IN" b="1" baseline="-25000" dirty="0"/>
              <a:t>1</a:t>
            </a:r>
          </a:p>
        </p:txBody>
      </p:sp>
      <p:sp>
        <p:nvSpPr>
          <p:cNvPr id="19" name="TextBox 18">
            <a:extLst>
              <a:ext uri="{FF2B5EF4-FFF2-40B4-BE49-F238E27FC236}">
                <a16:creationId xmlns:a16="http://schemas.microsoft.com/office/drawing/2014/main" id="{DC39F89B-E4AD-471A-A4B9-4AF2B0C3DF00}"/>
              </a:ext>
            </a:extLst>
          </p:cNvPr>
          <p:cNvSpPr txBox="1"/>
          <p:nvPr/>
        </p:nvSpPr>
        <p:spPr>
          <a:xfrm>
            <a:off x="4248825" y="2105320"/>
            <a:ext cx="858053" cy="369332"/>
          </a:xfrm>
          <a:prstGeom prst="rect">
            <a:avLst/>
          </a:prstGeom>
          <a:noFill/>
        </p:spPr>
        <p:txBody>
          <a:bodyPr wrap="square" rtlCol="0">
            <a:spAutoFit/>
          </a:bodyPr>
          <a:lstStyle/>
          <a:p>
            <a:r>
              <a:rPr lang="en-IN" b="1" dirty="0"/>
              <a:t>Row</a:t>
            </a:r>
            <a:r>
              <a:rPr lang="en-IN" b="1" baseline="-25000" dirty="0"/>
              <a:t>2</a:t>
            </a:r>
          </a:p>
        </p:txBody>
      </p:sp>
      <p:sp>
        <p:nvSpPr>
          <p:cNvPr id="20" name="Left Brace 19">
            <a:extLst>
              <a:ext uri="{FF2B5EF4-FFF2-40B4-BE49-F238E27FC236}">
                <a16:creationId xmlns:a16="http://schemas.microsoft.com/office/drawing/2014/main" id="{FF3633BF-B384-46C7-9422-1EB65EF82B76}"/>
              </a:ext>
            </a:extLst>
          </p:cNvPr>
          <p:cNvSpPr/>
          <p:nvPr/>
        </p:nvSpPr>
        <p:spPr>
          <a:xfrm>
            <a:off x="7105495" y="2330003"/>
            <a:ext cx="247814" cy="85836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1" name="Left Brace 20">
            <a:extLst>
              <a:ext uri="{FF2B5EF4-FFF2-40B4-BE49-F238E27FC236}">
                <a16:creationId xmlns:a16="http://schemas.microsoft.com/office/drawing/2014/main" id="{1833411C-D63E-4677-9FAD-08C68B8185B7}"/>
              </a:ext>
            </a:extLst>
          </p:cNvPr>
          <p:cNvSpPr/>
          <p:nvPr/>
        </p:nvSpPr>
        <p:spPr>
          <a:xfrm>
            <a:off x="7105495" y="1210704"/>
            <a:ext cx="258622" cy="87830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2" name="Left Brace 21">
            <a:extLst>
              <a:ext uri="{FF2B5EF4-FFF2-40B4-BE49-F238E27FC236}">
                <a16:creationId xmlns:a16="http://schemas.microsoft.com/office/drawing/2014/main" id="{293D6BF1-0731-4296-8E93-A8B397472182}"/>
              </a:ext>
            </a:extLst>
          </p:cNvPr>
          <p:cNvSpPr/>
          <p:nvPr/>
        </p:nvSpPr>
        <p:spPr>
          <a:xfrm>
            <a:off x="7049468" y="3418592"/>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3" name="TextBox 22">
            <a:extLst>
              <a:ext uri="{FF2B5EF4-FFF2-40B4-BE49-F238E27FC236}">
                <a16:creationId xmlns:a16="http://schemas.microsoft.com/office/drawing/2014/main" id="{4464C8A0-91C1-4056-9034-E00A1BF19FCB}"/>
              </a:ext>
            </a:extLst>
          </p:cNvPr>
          <p:cNvSpPr txBox="1"/>
          <p:nvPr/>
        </p:nvSpPr>
        <p:spPr>
          <a:xfrm>
            <a:off x="6471074" y="1451238"/>
            <a:ext cx="858053" cy="369332"/>
          </a:xfrm>
          <a:prstGeom prst="rect">
            <a:avLst/>
          </a:prstGeom>
          <a:noFill/>
        </p:spPr>
        <p:txBody>
          <a:bodyPr wrap="square" rtlCol="0">
            <a:spAutoFit/>
          </a:bodyPr>
          <a:lstStyle/>
          <a:p>
            <a:r>
              <a:rPr lang="en-IN" b="1" dirty="0"/>
              <a:t>Col</a:t>
            </a:r>
            <a:r>
              <a:rPr lang="en-IN" b="1" baseline="-25000" dirty="0"/>
              <a:t>0</a:t>
            </a:r>
          </a:p>
        </p:txBody>
      </p:sp>
      <p:sp>
        <p:nvSpPr>
          <p:cNvPr id="24" name="TextBox 23">
            <a:extLst>
              <a:ext uri="{FF2B5EF4-FFF2-40B4-BE49-F238E27FC236}">
                <a16:creationId xmlns:a16="http://schemas.microsoft.com/office/drawing/2014/main" id="{C7B221B7-D1EE-46A7-B9D8-D0D3C49BC325}"/>
              </a:ext>
            </a:extLst>
          </p:cNvPr>
          <p:cNvSpPr txBox="1"/>
          <p:nvPr/>
        </p:nvSpPr>
        <p:spPr>
          <a:xfrm>
            <a:off x="6471075" y="2535888"/>
            <a:ext cx="858053" cy="369332"/>
          </a:xfrm>
          <a:prstGeom prst="rect">
            <a:avLst/>
          </a:prstGeom>
          <a:noFill/>
        </p:spPr>
        <p:txBody>
          <a:bodyPr wrap="square" rtlCol="0">
            <a:spAutoFit/>
          </a:bodyPr>
          <a:lstStyle/>
          <a:p>
            <a:r>
              <a:rPr lang="en-IN" b="1" dirty="0"/>
              <a:t>Col</a:t>
            </a:r>
            <a:r>
              <a:rPr lang="en-IN" b="1" baseline="-25000" dirty="0"/>
              <a:t>1</a:t>
            </a:r>
          </a:p>
        </p:txBody>
      </p:sp>
      <p:sp>
        <p:nvSpPr>
          <p:cNvPr id="25" name="TextBox 24">
            <a:extLst>
              <a:ext uri="{FF2B5EF4-FFF2-40B4-BE49-F238E27FC236}">
                <a16:creationId xmlns:a16="http://schemas.microsoft.com/office/drawing/2014/main" id="{9FDEB21C-16F8-4135-9D0E-08498AFA03B3}"/>
              </a:ext>
            </a:extLst>
          </p:cNvPr>
          <p:cNvSpPr txBox="1"/>
          <p:nvPr/>
        </p:nvSpPr>
        <p:spPr>
          <a:xfrm>
            <a:off x="6453589" y="4741425"/>
            <a:ext cx="858053" cy="369332"/>
          </a:xfrm>
          <a:prstGeom prst="rect">
            <a:avLst/>
          </a:prstGeom>
          <a:noFill/>
        </p:spPr>
        <p:txBody>
          <a:bodyPr wrap="square" rtlCol="0">
            <a:spAutoFit/>
          </a:bodyPr>
          <a:lstStyle/>
          <a:p>
            <a:r>
              <a:rPr lang="en-IN" b="1" dirty="0"/>
              <a:t>Col</a:t>
            </a:r>
            <a:r>
              <a:rPr lang="en-IN" b="1" baseline="-25000" dirty="0"/>
              <a:t>3</a:t>
            </a:r>
          </a:p>
        </p:txBody>
      </p:sp>
      <p:graphicFrame>
        <p:nvGraphicFramePr>
          <p:cNvPr id="17" name="Table 25">
            <a:extLst>
              <a:ext uri="{FF2B5EF4-FFF2-40B4-BE49-F238E27FC236}">
                <a16:creationId xmlns:a16="http://schemas.microsoft.com/office/drawing/2014/main" id="{17796FBC-AD03-46C4-B4DD-2DD83DCEBDC9}"/>
              </a:ext>
            </a:extLst>
          </p:cNvPr>
          <p:cNvGraphicFramePr>
            <a:graphicFrameLocks noGrp="1"/>
          </p:cNvGraphicFramePr>
          <p:nvPr>
            <p:extLst/>
          </p:nvPr>
        </p:nvGraphicFramePr>
        <p:xfrm>
          <a:off x="8972784" y="5045827"/>
          <a:ext cx="1872000" cy="1737360"/>
        </p:xfrm>
        <a:graphic>
          <a:graphicData uri="http://schemas.openxmlformats.org/drawingml/2006/table">
            <a:tbl>
              <a:tblPr firstRow="1" bandRow="1">
                <a:tableStyleId>{5940675A-B579-460E-94D1-54222C63F5DA}</a:tableStyleId>
              </a:tblPr>
              <a:tblGrid>
                <a:gridCol w="432000">
                  <a:extLst>
                    <a:ext uri="{9D8B030D-6E8A-4147-A177-3AD203B41FA5}">
                      <a16:colId xmlns:a16="http://schemas.microsoft.com/office/drawing/2014/main" val="1989460932"/>
                    </a:ext>
                  </a:extLst>
                </a:gridCol>
                <a:gridCol w="432000">
                  <a:extLst>
                    <a:ext uri="{9D8B030D-6E8A-4147-A177-3AD203B41FA5}">
                      <a16:colId xmlns:a16="http://schemas.microsoft.com/office/drawing/2014/main" val="1305540883"/>
                    </a:ext>
                  </a:extLst>
                </a:gridCol>
                <a:gridCol w="504000">
                  <a:extLst>
                    <a:ext uri="{9D8B030D-6E8A-4147-A177-3AD203B41FA5}">
                      <a16:colId xmlns:a16="http://schemas.microsoft.com/office/drawing/2014/main" val="2262475053"/>
                    </a:ext>
                  </a:extLst>
                </a:gridCol>
                <a:gridCol w="504000">
                  <a:extLst>
                    <a:ext uri="{9D8B030D-6E8A-4147-A177-3AD203B41FA5}">
                      <a16:colId xmlns:a16="http://schemas.microsoft.com/office/drawing/2014/main" val="1317299322"/>
                    </a:ext>
                  </a:extLst>
                </a:gridCol>
              </a:tblGrid>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txBody>
                  <a:tcPr>
                    <a:solidFill>
                      <a:srgbClr val="00B0F0"/>
                    </a:solidFill>
                  </a:tcPr>
                </a:tc>
                <a:extLst>
                  <a:ext uri="{0D108BD9-81ED-4DB2-BD59-A6C34878D82A}">
                    <a16:rowId xmlns:a16="http://schemas.microsoft.com/office/drawing/2014/main" val="2452444403"/>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txBody>
                  <a:tcPr>
                    <a:solidFill>
                      <a:srgbClr val="00B0F0"/>
                    </a:solidFill>
                  </a:tcPr>
                </a:tc>
                <a:extLst>
                  <a:ext uri="{0D108BD9-81ED-4DB2-BD59-A6C34878D82A}">
                    <a16:rowId xmlns:a16="http://schemas.microsoft.com/office/drawing/2014/main" val="3897275958"/>
                  </a:ext>
                </a:extLst>
              </a:tr>
              <a:tr h="456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pPr algn="ctr"/>
                      <a:endParaRPr lang="en-IN" sz="1600" dirty="0">
                        <a:latin typeface="+mn-lt"/>
                      </a:endParaRPr>
                    </a:p>
                  </a:txBody>
                  <a:tcP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latin typeface="+mn-lt"/>
                      </a:endParaRPr>
                    </a:p>
                    <a:p>
                      <a:pPr algn="ctr"/>
                      <a:endParaRPr lang="en-IN" sz="1600" dirty="0">
                        <a:latin typeface="+mn-lt"/>
                      </a:endParaRPr>
                    </a:p>
                  </a:txBody>
                  <a:tcPr>
                    <a:solidFill>
                      <a:srgbClr val="00B0F0"/>
                    </a:solidFill>
                  </a:tcPr>
                </a:tc>
                <a:extLst>
                  <a:ext uri="{0D108BD9-81ED-4DB2-BD59-A6C34878D82A}">
                    <a16:rowId xmlns:a16="http://schemas.microsoft.com/office/drawing/2014/main" val="3382947696"/>
                  </a:ext>
                </a:extLst>
              </a:tr>
            </a:tbl>
          </a:graphicData>
        </a:graphic>
      </p:graphicFrame>
      <p:graphicFrame>
        <p:nvGraphicFramePr>
          <p:cNvPr id="26" name="Table 26">
            <a:extLst>
              <a:ext uri="{FF2B5EF4-FFF2-40B4-BE49-F238E27FC236}">
                <a16:creationId xmlns:a16="http://schemas.microsoft.com/office/drawing/2014/main" id="{58F2288E-3866-4692-A8AD-5FC9F6EC1954}"/>
              </a:ext>
            </a:extLst>
          </p:cNvPr>
          <p:cNvGraphicFramePr>
            <a:graphicFrameLocks noGrp="1"/>
          </p:cNvGraphicFramePr>
          <p:nvPr>
            <p:extLst/>
          </p:nvPr>
        </p:nvGraphicFramePr>
        <p:xfrm>
          <a:off x="74831" y="1135564"/>
          <a:ext cx="5497977" cy="579120"/>
        </p:xfrm>
        <a:graphic>
          <a:graphicData uri="http://schemas.openxmlformats.org/drawingml/2006/table">
            <a:tbl>
              <a:tblPr firstRow="1" bandRow="1">
                <a:tableStyleId>{5940675A-B579-460E-94D1-54222C63F5DA}</a:tableStyleId>
              </a:tblPr>
              <a:tblGrid>
                <a:gridCol w="447676">
                  <a:extLst>
                    <a:ext uri="{9D8B030D-6E8A-4147-A177-3AD203B41FA5}">
                      <a16:colId xmlns:a16="http://schemas.microsoft.com/office/drawing/2014/main" val="2261628179"/>
                    </a:ext>
                  </a:extLst>
                </a:gridCol>
                <a:gridCol w="450166">
                  <a:extLst>
                    <a:ext uri="{9D8B030D-6E8A-4147-A177-3AD203B41FA5}">
                      <a16:colId xmlns:a16="http://schemas.microsoft.com/office/drawing/2014/main" val="1219697709"/>
                    </a:ext>
                  </a:extLst>
                </a:gridCol>
                <a:gridCol w="436098">
                  <a:extLst>
                    <a:ext uri="{9D8B030D-6E8A-4147-A177-3AD203B41FA5}">
                      <a16:colId xmlns:a16="http://schemas.microsoft.com/office/drawing/2014/main" val="4072064681"/>
                    </a:ext>
                  </a:extLst>
                </a:gridCol>
                <a:gridCol w="436099">
                  <a:extLst>
                    <a:ext uri="{9D8B030D-6E8A-4147-A177-3AD203B41FA5}">
                      <a16:colId xmlns:a16="http://schemas.microsoft.com/office/drawing/2014/main" val="1389075225"/>
                    </a:ext>
                  </a:extLst>
                </a:gridCol>
                <a:gridCol w="436098">
                  <a:extLst>
                    <a:ext uri="{9D8B030D-6E8A-4147-A177-3AD203B41FA5}">
                      <a16:colId xmlns:a16="http://schemas.microsoft.com/office/drawing/2014/main" val="3623539273"/>
                    </a:ext>
                  </a:extLst>
                </a:gridCol>
                <a:gridCol w="436099">
                  <a:extLst>
                    <a:ext uri="{9D8B030D-6E8A-4147-A177-3AD203B41FA5}">
                      <a16:colId xmlns:a16="http://schemas.microsoft.com/office/drawing/2014/main" val="541785168"/>
                    </a:ext>
                  </a:extLst>
                </a:gridCol>
                <a:gridCol w="450166">
                  <a:extLst>
                    <a:ext uri="{9D8B030D-6E8A-4147-A177-3AD203B41FA5}">
                      <a16:colId xmlns:a16="http://schemas.microsoft.com/office/drawing/2014/main" val="1752207578"/>
                    </a:ext>
                  </a:extLst>
                </a:gridCol>
                <a:gridCol w="450166">
                  <a:extLst>
                    <a:ext uri="{9D8B030D-6E8A-4147-A177-3AD203B41FA5}">
                      <a16:colId xmlns:a16="http://schemas.microsoft.com/office/drawing/2014/main" val="1791691066"/>
                    </a:ext>
                  </a:extLst>
                </a:gridCol>
                <a:gridCol w="436098">
                  <a:extLst>
                    <a:ext uri="{9D8B030D-6E8A-4147-A177-3AD203B41FA5}">
                      <a16:colId xmlns:a16="http://schemas.microsoft.com/office/drawing/2014/main" val="3765951489"/>
                    </a:ext>
                  </a:extLst>
                </a:gridCol>
                <a:gridCol w="464234">
                  <a:extLst>
                    <a:ext uri="{9D8B030D-6E8A-4147-A177-3AD203B41FA5}">
                      <a16:colId xmlns:a16="http://schemas.microsoft.com/office/drawing/2014/main" val="639725968"/>
                    </a:ext>
                  </a:extLst>
                </a:gridCol>
                <a:gridCol w="520505">
                  <a:extLst>
                    <a:ext uri="{9D8B030D-6E8A-4147-A177-3AD203B41FA5}">
                      <a16:colId xmlns:a16="http://schemas.microsoft.com/office/drawing/2014/main" val="3422256616"/>
                    </a:ext>
                  </a:extLst>
                </a:gridCol>
                <a:gridCol w="534572">
                  <a:extLst>
                    <a:ext uri="{9D8B030D-6E8A-4147-A177-3AD203B41FA5}">
                      <a16:colId xmlns:a16="http://schemas.microsoft.com/office/drawing/2014/main" val="105541366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0</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2</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3</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4</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5</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6</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7</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8</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9</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10</a:t>
                      </a:r>
                      <a:endParaRPr lang="en-IN" sz="1600" dirty="0">
                        <a:latin typeface="+mn-lt"/>
                      </a:endParaRP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a:t>
                      </a:r>
                      <a:r>
                        <a:rPr lang="en-IN" sz="1600" baseline="-25000" dirty="0">
                          <a:latin typeface="+mn-lt"/>
                        </a:rPr>
                        <a:t>11</a:t>
                      </a:r>
                      <a:endParaRPr lang="en-IN" sz="1600" dirty="0"/>
                    </a:p>
                  </a:txBody>
                  <a:tcPr/>
                </a:tc>
                <a:extLst>
                  <a:ext uri="{0D108BD9-81ED-4DB2-BD59-A6C34878D82A}">
                    <a16:rowId xmlns:a16="http://schemas.microsoft.com/office/drawing/2014/main" val="3532418731"/>
                  </a:ext>
                </a:extLst>
              </a:tr>
            </a:tbl>
          </a:graphicData>
        </a:graphic>
      </p:graphicFrame>
      <p:graphicFrame>
        <p:nvGraphicFramePr>
          <p:cNvPr id="29" name="Table 29">
            <a:extLst>
              <a:ext uri="{FF2B5EF4-FFF2-40B4-BE49-F238E27FC236}">
                <a16:creationId xmlns:a16="http://schemas.microsoft.com/office/drawing/2014/main" id="{F1F9644B-E12A-4DD6-A466-3DAD877B997E}"/>
              </a:ext>
            </a:extLst>
          </p:cNvPr>
          <p:cNvGraphicFramePr>
            <a:graphicFrameLocks noGrp="1"/>
          </p:cNvGraphicFramePr>
          <p:nvPr>
            <p:extLst/>
          </p:nvPr>
        </p:nvGraphicFramePr>
        <p:xfrm>
          <a:off x="7427399" y="1079196"/>
          <a:ext cx="626794" cy="4450080"/>
        </p:xfrm>
        <a:graphic>
          <a:graphicData uri="http://schemas.openxmlformats.org/drawingml/2006/table">
            <a:tbl>
              <a:tblPr firstRow="1" bandRow="1">
                <a:tableStyleId>{5940675A-B579-460E-94D1-54222C63F5DA}</a:tableStyleId>
              </a:tblPr>
              <a:tblGrid>
                <a:gridCol w="626794">
                  <a:extLst>
                    <a:ext uri="{9D8B030D-6E8A-4147-A177-3AD203B41FA5}">
                      <a16:colId xmlns:a16="http://schemas.microsoft.com/office/drawing/2014/main" val="22389341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0</a:t>
                      </a:r>
                      <a:endParaRPr lang="en-IN" dirty="0"/>
                    </a:p>
                  </a:txBody>
                  <a:tcPr/>
                </a:tc>
                <a:extLst>
                  <a:ext uri="{0D108BD9-81ED-4DB2-BD59-A6C34878D82A}">
                    <a16:rowId xmlns:a16="http://schemas.microsoft.com/office/drawing/2014/main" val="30932799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4</a:t>
                      </a:r>
                      <a:endParaRPr lang="en-IN" dirty="0"/>
                    </a:p>
                  </a:txBody>
                  <a:tcPr/>
                </a:tc>
                <a:extLst>
                  <a:ext uri="{0D108BD9-81ED-4DB2-BD59-A6C34878D82A}">
                    <a16:rowId xmlns:a16="http://schemas.microsoft.com/office/drawing/2014/main" val="389213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8</a:t>
                      </a:r>
                      <a:endParaRPr lang="en-IN" dirty="0"/>
                    </a:p>
                  </a:txBody>
                  <a:tcPr/>
                </a:tc>
                <a:extLst>
                  <a:ext uri="{0D108BD9-81ED-4DB2-BD59-A6C34878D82A}">
                    <a16:rowId xmlns:a16="http://schemas.microsoft.com/office/drawing/2014/main" val="380213934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a:t>
                      </a:r>
                      <a:endParaRPr lang="en-IN" dirty="0"/>
                    </a:p>
                  </a:txBody>
                  <a:tcPr/>
                </a:tc>
                <a:extLst>
                  <a:ext uri="{0D108BD9-81ED-4DB2-BD59-A6C34878D82A}">
                    <a16:rowId xmlns:a16="http://schemas.microsoft.com/office/drawing/2014/main" val="4880761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5</a:t>
                      </a:r>
                      <a:endParaRPr lang="en-IN" dirty="0"/>
                    </a:p>
                  </a:txBody>
                  <a:tcPr/>
                </a:tc>
                <a:extLst>
                  <a:ext uri="{0D108BD9-81ED-4DB2-BD59-A6C34878D82A}">
                    <a16:rowId xmlns:a16="http://schemas.microsoft.com/office/drawing/2014/main" val="4043024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9</a:t>
                      </a:r>
                      <a:endParaRPr lang="en-IN" dirty="0"/>
                    </a:p>
                  </a:txBody>
                  <a:tcPr/>
                </a:tc>
                <a:extLst>
                  <a:ext uri="{0D108BD9-81ED-4DB2-BD59-A6C34878D82A}">
                    <a16:rowId xmlns:a16="http://schemas.microsoft.com/office/drawing/2014/main" val="12212246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2</a:t>
                      </a:r>
                      <a:endParaRPr lang="en-IN" dirty="0"/>
                    </a:p>
                  </a:txBody>
                  <a:tcPr/>
                </a:tc>
                <a:extLst>
                  <a:ext uri="{0D108BD9-81ED-4DB2-BD59-A6C34878D82A}">
                    <a16:rowId xmlns:a16="http://schemas.microsoft.com/office/drawing/2014/main" val="3656477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6</a:t>
                      </a:r>
                      <a:endParaRPr lang="en-IN" dirty="0"/>
                    </a:p>
                  </a:txBody>
                  <a:tcPr/>
                </a:tc>
                <a:extLst>
                  <a:ext uri="{0D108BD9-81ED-4DB2-BD59-A6C34878D82A}">
                    <a16:rowId xmlns:a16="http://schemas.microsoft.com/office/drawing/2014/main" val="2587794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10</a:t>
                      </a:r>
                      <a:endParaRPr lang="en-IN" dirty="0"/>
                    </a:p>
                  </a:txBody>
                  <a:tcPr/>
                </a:tc>
                <a:extLst>
                  <a:ext uri="{0D108BD9-81ED-4DB2-BD59-A6C34878D82A}">
                    <a16:rowId xmlns:a16="http://schemas.microsoft.com/office/drawing/2014/main" val="25424230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3</a:t>
                      </a:r>
                      <a:endParaRPr lang="en-IN" dirty="0"/>
                    </a:p>
                  </a:txBody>
                  <a:tcPr/>
                </a:tc>
                <a:extLst>
                  <a:ext uri="{0D108BD9-81ED-4DB2-BD59-A6C34878D82A}">
                    <a16:rowId xmlns:a16="http://schemas.microsoft.com/office/drawing/2014/main" val="30970000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7</a:t>
                      </a:r>
                      <a:endParaRPr lang="en-IN" dirty="0"/>
                    </a:p>
                  </a:txBody>
                  <a:tcPr/>
                </a:tc>
                <a:extLst>
                  <a:ext uri="{0D108BD9-81ED-4DB2-BD59-A6C34878D82A}">
                    <a16:rowId xmlns:a16="http://schemas.microsoft.com/office/drawing/2014/main" val="3041536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M</a:t>
                      </a:r>
                      <a:r>
                        <a:rPr lang="en-IN" sz="1800" baseline="-25000" dirty="0">
                          <a:latin typeface="+mn-lt"/>
                        </a:rPr>
                        <a:t>11</a:t>
                      </a:r>
                      <a:endParaRPr lang="en-IN" dirty="0"/>
                    </a:p>
                  </a:txBody>
                  <a:tcPr/>
                </a:tc>
                <a:extLst>
                  <a:ext uri="{0D108BD9-81ED-4DB2-BD59-A6C34878D82A}">
                    <a16:rowId xmlns:a16="http://schemas.microsoft.com/office/drawing/2014/main" val="2120215696"/>
                  </a:ext>
                </a:extLst>
              </a:tr>
            </a:tbl>
          </a:graphicData>
        </a:graphic>
      </p:graphicFrame>
      <p:sp>
        <p:nvSpPr>
          <p:cNvPr id="34" name="TextBox 33">
            <a:extLst>
              <a:ext uri="{FF2B5EF4-FFF2-40B4-BE49-F238E27FC236}">
                <a16:creationId xmlns:a16="http://schemas.microsoft.com/office/drawing/2014/main" id="{216BD160-29B4-4414-BEA2-9A46FEBDFE76}"/>
              </a:ext>
            </a:extLst>
          </p:cNvPr>
          <p:cNvSpPr txBox="1"/>
          <p:nvPr/>
        </p:nvSpPr>
        <p:spPr>
          <a:xfrm>
            <a:off x="2097226" y="721654"/>
            <a:ext cx="1797386" cy="338554"/>
          </a:xfrm>
          <a:prstGeom prst="rect">
            <a:avLst/>
          </a:prstGeom>
          <a:noFill/>
        </p:spPr>
        <p:txBody>
          <a:bodyPr wrap="square" rtlCol="0">
            <a:spAutoFit/>
          </a:bodyPr>
          <a:lstStyle/>
          <a:p>
            <a:r>
              <a:rPr lang="en-IN" sz="2400" b="1" baseline="-25000" dirty="0">
                <a:solidFill>
                  <a:srgbClr val="C00000"/>
                </a:solidFill>
              </a:rPr>
              <a:t>Accessing Row</a:t>
            </a:r>
          </a:p>
        </p:txBody>
      </p:sp>
      <p:sp>
        <p:nvSpPr>
          <p:cNvPr id="35" name="TextBox 34">
            <a:extLst>
              <a:ext uri="{FF2B5EF4-FFF2-40B4-BE49-F238E27FC236}">
                <a16:creationId xmlns:a16="http://schemas.microsoft.com/office/drawing/2014/main" id="{B12FB3C0-F1B0-4846-BB49-55FCECF29367}"/>
              </a:ext>
            </a:extLst>
          </p:cNvPr>
          <p:cNvSpPr txBox="1"/>
          <p:nvPr/>
        </p:nvSpPr>
        <p:spPr>
          <a:xfrm>
            <a:off x="8297390" y="574601"/>
            <a:ext cx="1797386" cy="338554"/>
          </a:xfrm>
          <a:prstGeom prst="rect">
            <a:avLst/>
          </a:prstGeom>
          <a:noFill/>
        </p:spPr>
        <p:txBody>
          <a:bodyPr wrap="square" rtlCol="0">
            <a:spAutoFit/>
          </a:bodyPr>
          <a:lstStyle/>
          <a:p>
            <a:r>
              <a:rPr lang="en-IN" sz="2400" b="1" baseline="-25000" dirty="0">
                <a:solidFill>
                  <a:srgbClr val="C00000"/>
                </a:solidFill>
              </a:rPr>
              <a:t>Accessing Col</a:t>
            </a:r>
          </a:p>
        </p:txBody>
      </p:sp>
      <p:sp>
        <p:nvSpPr>
          <p:cNvPr id="36" name="Left Brace 35">
            <a:extLst>
              <a:ext uri="{FF2B5EF4-FFF2-40B4-BE49-F238E27FC236}">
                <a16:creationId xmlns:a16="http://schemas.microsoft.com/office/drawing/2014/main" id="{9AB16F22-71F0-4914-A0CC-1AB80FE9A6FC}"/>
              </a:ext>
            </a:extLst>
          </p:cNvPr>
          <p:cNvSpPr/>
          <p:nvPr/>
        </p:nvSpPr>
        <p:spPr>
          <a:xfrm>
            <a:off x="7060021" y="4547224"/>
            <a:ext cx="298692" cy="83756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7" name="TextBox 36">
            <a:extLst>
              <a:ext uri="{FF2B5EF4-FFF2-40B4-BE49-F238E27FC236}">
                <a16:creationId xmlns:a16="http://schemas.microsoft.com/office/drawing/2014/main" id="{3ADD08DF-6818-42AD-B66C-41CFE1BF89F2}"/>
              </a:ext>
            </a:extLst>
          </p:cNvPr>
          <p:cNvSpPr txBox="1"/>
          <p:nvPr/>
        </p:nvSpPr>
        <p:spPr>
          <a:xfrm>
            <a:off x="6420311" y="3605312"/>
            <a:ext cx="858053" cy="369332"/>
          </a:xfrm>
          <a:prstGeom prst="rect">
            <a:avLst/>
          </a:prstGeom>
          <a:noFill/>
        </p:spPr>
        <p:txBody>
          <a:bodyPr wrap="square" rtlCol="0">
            <a:spAutoFit/>
          </a:bodyPr>
          <a:lstStyle/>
          <a:p>
            <a:r>
              <a:rPr lang="en-IN" b="1" dirty="0"/>
              <a:t>Col</a:t>
            </a:r>
            <a:r>
              <a:rPr lang="en-IN" b="1" baseline="-25000" dirty="0"/>
              <a:t>2</a:t>
            </a:r>
          </a:p>
        </p:txBody>
      </p:sp>
      <p:sp>
        <p:nvSpPr>
          <p:cNvPr id="38" name="TextBox 37">
            <a:extLst>
              <a:ext uri="{FF2B5EF4-FFF2-40B4-BE49-F238E27FC236}">
                <a16:creationId xmlns:a16="http://schemas.microsoft.com/office/drawing/2014/main" id="{2E5FA02A-2B18-4B50-9466-F043797D1CB9}"/>
              </a:ext>
            </a:extLst>
          </p:cNvPr>
          <p:cNvSpPr txBox="1"/>
          <p:nvPr/>
        </p:nvSpPr>
        <p:spPr>
          <a:xfrm>
            <a:off x="9364851" y="4673496"/>
            <a:ext cx="1797386" cy="338554"/>
          </a:xfrm>
          <a:prstGeom prst="rect">
            <a:avLst/>
          </a:prstGeom>
          <a:noFill/>
        </p:spPr>
        <p:txBody>
          <a:bodyPr wrap="square" rtlCol="0">
            <a:spAutoFit/>
          </a:bodyPr>
          <a:lstStyle/>
          <a:p>
            <a:r>
              <a:rPr lang="en-IN" sz="2400" b="1" baseline="-25000" dirty="0">
                <a:solidFill>
                  <a:srgbClr val="C00000"/>
                </a:solidFill>
              </a:rPr>
              <a:t>Matrix </a:t>
            </a:r>
            <a:r>
              <a:rPr lang="en-IN" sz="2400" b="1" i="1" baseline="-25000" dirty="0">
                <a:solidFill>
                  <a:srgbClr val="C00000"/>
                </a:solidFill>
              </a:rPr>
              <a:t>M</a:t>
            </a:r>
          </a:p>
        </p:txBody>
      </p:sp>
    </p:spTree>
    <p:extLst>
      <p:ext uri="{BB962C8B-B14F-4D97-AF65-F5344CB8AC3E}">
        <p14:creationId xmlns:p14="http://schemas.microsoft.com/office/powerpoint/2010/main" val="2878693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723331"/>
            <a:ext cx="9144000" cy="1023582"/>
          </a:xfrm>
        </p:spPr>
        <p:txBody>
          <a:bodyPr>
            <a:normAutofit/>
          </a:bodyPr>
          <a:lstStyle/>
          <a:p>
            <a:r>
              <a:rPr lang="en-US" sz="2800" b="1" dirty="0"/>
              <a:t>Each row of resultant matrix to be computed by one </a:t>
            </a:r>
            <a:r>
              <a:rPr lang="en-US" sz="2800" b="1" dirty="0" smtClean="0"/>
              <a:t>thread </a:t>
            </a:r>
            <a:r>
              <a:rPr lang="en-US" sz="2800" dirty="0"/>
              <a:t/>
            </a:r>
            <a:br>
              <a:rPr lang="en-US" sz="2800" dirty="0"/>
            </a:br>
            <a:endParaRPr lang="en-IN" sz="2800" dirty="0"/>
          </a:p>
        </p:txBody>
      </p:sp>
      <p:sp>
        <p:nvSpPr>
          <p:cNvPr id="8" name="Subtitle 7"/>
          <p:cNvSpPr>
            <a:spLocks noGrp="1"/>
          </p:cNvSpPr>
          <p:nvPr>
            <p:ph type="subTitle" idx="1"/>
          </p:nvPr>
        </p:nvSpPr>
        <p:spPr>
          <a:xfrm>
            <a:off x="1519664" y="1746913"/>
            <a:ext cx="9144000" cy="3153604"/>
          </a:xfrm>
        </p:spPr>
        <p:txBody>
          <a:bodyPr>
            <a:normAutofit/>
          </a:bodyPr>
          <a:lstStyle/>
          <a:p>
            <a:pPr algn="just"/>
            <a:r>
              <a:rPr lang="en-IN" dirty="0"/>
              <a:t>a</a:t>
            </a:r>
            <a:r>
              <a:rPr lang="en-IN" dirty="0" smtClean="0"/>
              <a:t>(ha*</a:t>
            </a:r>
            <a:r>
              <a:rPr lang="en-IN" dirty="0" err="1" smtClean="0"/>
              <a:t>wa</a:t>
            </a:r>
            <a:r>
              <a:rPr lang="en-IN" dirty="0" smtClean="0"/>
              <a:t> )  *   b(</a:t>
            </a:r>
            <a:r>
              <a:rPr lang="en-IN" dirty="0" err="1" smtClean="0"/>
              <a:t>hb</a:t>
            </a:r>
            <a:r>
              <a:rPr lang="en-IN" dirty="0" smtClean="0"/>
              <a:t>*</a:t>
            </a:r>
            <a:r>
              <a:rPr lang="en-IN" dirty="0" err="1" smtClean="0"/>
              <a:t>wb</a:t>
            </a:r>
            <a:r>
              <a:rPr lang="en-IN" dirty="0" smtClean="0"/>
              <a:t>)      c (ha*</a:t>
            </a:r>
            <a:r>
              <a:rPr lang="en-IN" dirty="0" err="1" smtClean="0"/>
              <a:t>wb</a:t>
            </a:r>
            <a:r>
              <a:rPr lang="en-IN" dirty="0" smtClean="0"/>
              <a:t>)</a:t>
            </a:r>
          </a:p>
          <a:p>
            <a:pPr algn="just"/>
            <a:r>
              <a:rPr lang="en-IN" dirty="0" err="1" smtClean="0"/>
              <a:t>wa</a:t>
            </a:r>
            <a:r>
              <a:rPr lang="en-IN" dirty="0" smtClean="0"/>
              <a:t> should be equal to </a:t>
            </a:r>
            <a:r>
              <a:rPr lang="en-IN" dirty="0" err="1" smtClean="0"/>
              <a:t>hb</a:t>
            </a:r>
            <a:endParaRPr lang="en-IN" dirty="0" smtClean="0"/>
          </a:p>
          <a:p>
            <a:pPr algn="just"/>
            <a:r>
              <a:rPr lang="en-IN" dirty="0" smtClean="0"/>
              <a:t>How many threads=no. of rows of resultant matrix=ha</a:t>
            </a:r>
          </a:p>
          <a:p>
            <a:pPr algn="just"/>
            <a:r>
              <a:rPr lang="en-IN" dirty="0" err="1" smtClean="0"/>
              <a:t>matmul_rowwise</a:t>
            </a:r>
            <a:r>
              <a:rPr lang="en-IN" dirty="0" smtClean="0"/>
              <a:t>&lt;&lt;&lt;1,ha&gt;&gt;&gt;(</a:t>
            </a:r>
            <a:r>
              <a:rPr lang="en-IN" dirty="0" err="1" smtClean="0"/>
              <a:t>a,b,c,wa,wb</a:t>
            </a:r>
            <a:r>
              <a:rPr lang="en-IN" dirty="0" smtClean="0"/>
              <a:t>);</a:t>
            </a:r>
          </a:p>
          <a:p>
            <a:pPr algn="just"/>
            <a:r>
              <a:rPr lang="en-IN" dirty="0" smtClean="0"/>
              <a:t>how many for loops in the kernel?  2</a:t>
            </a:r>
          </a:p>
          <a:p>
            <a:pPr algn="just"/>
            <a:r>
              <a:rPr lang="en-IN" dirty="0"/>
              <a:t> </a:t>
            </a:r>
            <a:r>
              <a:rPr lang="en-IN" dirty="0" smtClean="0"/>
              <a:t>                   2X3                                         3*3                            2X 3</a:t>
            </a:r>
          </a:p>
          <a:p>
            <a:endParaRPr lang="en-IN" dirty="0" smtClean="0"/>
          </a:p>
          <a:p>
            <a:endParaRPr lang="en-IN" dirty="0"/>
          </a:p>
        </p:txBody>
      </p:sp>
      <p:pic>
        <p:nvPicPr>
          <p:cNvPr id="9" name="Picture 8"/>
          <p:cNvPicPr>
            <a:picLocks noChangeAspect="1"/>
          </p:cNvPicPr>
          <p:nvPr/>
        </p:nvPicPr>
        <p:blipFill>
          <a:blip r:embed="rId2"/>
          <a:stretch>
            <a:fillRect/>
          </a:stretch>
        </p:blipFill>
        <p:spPr>
          <a:xfrm>
            <a:off x="2429977" y="4900517"/>
            <a:ext cx="2476500" cy="971550"/>
          </a:xfrm>
          <a:prstGeom prst="rect">
            <a:avLst/>
          </a:prstGeom>
        </p:spPr>
      </p:pic>
      <p:pic>
        <p:nvPicPr>
          <p:cNvPr id="10" name="Picture 9"/>
          <p:cNvPicPr>
            <a:picLocks noChangeAspect="1"/>
          </p:cNvPicPr>
          <p:nvPr/>
        </p:nvPicPr>
        <p:blipFill>
          <a:blip r:embed="rId3"/>
          <a:stretch>
            <a:fillRect/>
          </a:stretch>
        </p:blipFill>
        <p:spPr>
          <a:xfrm>
            <a:off x="5319481" y="4785246"/>
            <a:ext cx="2428875" cy="1381125"/>
          </a:xfrm>
          <a:prstGeom prst="rect">
            <a:avLst/>
          </a:prstGeom>
        </p:spPr>
      </p:pic>
      <p:pic>
        <p:nvPicPr>
          <p:cNvPr id="11" name="Picture 10"/>
          <p:cNvPicPr>
            <a:picLocks noChangeAspect="1"/>
          </p:cNvPicPr>
          <p:nvPr/>
        </p:nvPicPr>
        <p:blipFill>
          <a:blip r:embed="rId4"/>
          <a:stretch>
            <a:fillRect/>
          </a:stretch>
        </p:blipFill>
        <p:spPr>
          <a:xfrm>
            <a:off x="8161360" y="4832279"/>
            <a:ext cx="1554351" cy="1099213"/>
          </a:xfrm>
          <a:prstGeom prst="rect">
            <a:avLst/>
          </a:prstGeom>
        </p:spPr>
      </p:pic>
    </p:spTree>
    <p:extLst>
      <p:ext uri="{BB962C8B-B14F-4D97-AF65-F5344CB8AC3E}">
        <p14:creationId xmlns:p14="http://schemas.microsoft.com/office/powerpoint/2010/main" val="576679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7</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1811210" y="827065"/>
            <a:ext cx="9231925" cy="5669244"/>
          </a:xfrm>
          <a:prstGeom prst="rect">
            <a:avLst/>
          </a:prstGeom>
          <a:solidFill>
            <a:schemeClr val="bg1">
              <a:lumMod val="95000"/>
            </a:schemeClr>
          </a:solidFill>
        </p:spPr>
        <p:txBody>
          <a:bodyPr wrap="square" rtlCol="0">
            <a:spAutoFit/>
          </a:bodyPr>
          <a:lstStyle/>
          <a:p>
            <a:pPr marL="0" marR="0" indent="0">
              <a:lnSpc>
                <a:spcPct val="107000"/>
              </a:lnSpc>
              <a:spcBef>
                <a:spcPts val="0"/>
              </a:spcBef>
              <a:spcAft>
                <a:spcPts val="0"/>
              </a:spcAft>
              <a:buNone/>
            </a:pPr>
            <a:r>
              <a:rPr lang="en-US" sz="2000" b="1" dirty="0" err="1">
                <a:ea typeface="Calibri" panose="020F0502020204030204" pitchFamily="34" charset="0"/>
                <a:cs typeface="Times New Roman" panose="02020603050405020304" pitchFamily="18" charset="0"/>
              </a:rPr>
              <a:t>multiplyKernel_a</a:t>
            </a:r>
            <a:r>
              <a:rPr lang="en-US" sz="2000" b="1" dirty="0">
                <a:ea typeface="Calibri" panose="020F0502020204030204" pitchFamily="34" charset="0"/>
                <a:cs typeface="Times New Roman" panose="02020603050405020304" pitchFamily="18" charset="0"/>
              </a:rPr>
              <a:t>&lt;&lt;&lt;1,ha&gt;&gt;&gt;(</a:t>
            </a:r>
            <a:r>
              <a:rPr lang="en-US" sz="2000" b="1" dirty="0" err="1">
                <a:ea typeface="Calibri" panose="020F0502020204030204" pitchFamily="34" charset="0"/>
                <a:cs typeface="Times New Roman" panose="02020603050405020304" pitchFamily="18" charset="0"/>
              </a:rPr>
              <a:t>d_a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d_b</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d_c</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wa</a:t>
            </a:r>
            <a:r>
              <a:rPr lang="en-US" sz="2000" b="1"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wb</a:t>
            </a:r>
            <a:r>
              <a:rPr lang="en-US" sz="2000" b="1"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__global__ void </a:t>
            </a:r>
            <a:r>
              <a:rPr lang="en-US" sz="2000" dirty="0" err="1">
                <a:ea typeface="Calibri" panose="020F0502020204030204" pitchFamily="34" charset="0"/>
                <a:cs typeface="Times New Roman" panose="02020603050405020304" pitchFamily="18" charset="0"/>
              </a:rPr>
              <a:t>multiplyKernel_rowwise</a:t>
            </a:r>
            <a:r>
              <a:rPr lang="en-US" sz="2000" dirty="0">
                <a:ea typeface="Calibri" panose="020F0502020204030204" pitchFamily="34" charset="0"/>
                <a:cs typeface="Times New Roman" panose="02020603050405020304" pitchFamily="18" charset="0"/>
              </a:rPr>
              <a:t>(int * a, int * b, int * c, int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threadIdx.x</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int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for(int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0;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&lt;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0;</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for(k = 0; k&lt;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k++)</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sum += (a[</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wa</a:t>
            </a:r>
            <a:r>
              <a:rPr lang="en-US" sz="2000" dirty="0">
                <a:ea typeface="Calibri" panose="020F0502020204030204" pitchFamily="34" charset="0"/>
                <a:cs typeface="Times New Roman" panose="02020603050405020304" pitchFamily="18" charset="0"/>
              </a:rPr>
              <a:t> + k] * b[k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c[</a:t>
            </a:r>
            <a:r>
              <a:rPr lang="en-US" sz="2000" dirty="0" err="1">
                <a:ea typeface="Calibri" panose="020F0502020204030204" pitchFamily="34" charset="0"/>
                <a:cs typeface="Times New Roman" panose="02020603050405020304" pitchFamily="18" charset="0"/>
              </a:rPr>
              <a:t>ridA</a:t>
            </a:r>
            <a:r>
              <a:rPr lang="en-US" sz="2000" dirty="0">
                <a:ea typeface="Calibri" panose="020F0502020204030204" pitchFamily="34" charset="0"/>
                <a:cs typeface="Times New Roman" panose="02020603050405020304" pitchFamily="18" charset="0"/>
              </a:rPr>
              <a:t> * </a:t>
            </a:r>
            <a:r>
              <a:rPr lang="en-US" sz="2000" dirty="0" err="1">
                <a:ea typeface="Calibri" panose="020F0502020204030204" pitchFamily="34" charset="0"/>
                <a:cs typeface="Times New Roman" panose="02020603050405020304" pitchFamily="18" charset="0"/>
              </a:rPr>
              <a:t>wb</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cidB</a:t>
            </a:r>
            <a:r>
              <a:rPr lang="en-US" sz="2000" dirty="0">
                <a:ea typeface="Calibri" panose="020F0502020204030204" pitchFamily="34" charset="0"/>
                <a:cs typeface="Times New Roman" panose="02020603050405020304" pitchFamily="18" charset="0"/>
              </a:rPr>
              <a:t>]  = sum;</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r>
              <a:rPr lang="en-US" sz="2000" dirty="0">
                <a:ea typeface="Calibri" panose="020F0502020204030204" pitchFamily="34" charset="0"/>
                <a:cs typeface="Times New Roman" panose="02020603050405020304" pitchFamily="18" charset="0"/>
              </a:rPr>
              <a:t>}</a:t>
            </a:r>
          </a:p>
          <a:p>
            <a:pPr algn="just"/>
            <a:r>
              <a:rPr lang="en-IN" sz="2000" dirty="0"/>
              <a:t>   </a:t>
            </a:r>
          </a:p>
        </p:txBody>
      </p:sp>
      <p:sp>
        <p:nvSpPr>
          <p:cNvPr id="12" name="TextBox 11">
            <a:extLst>
              <a:ext uri="{FF2B5EF4-FFF2-40B4-BE49-F238E27FC236}">
                <a16:creationId xmlns:a16="http://schemas.microsoft.com/office/drawing/2014/main" id="{C853DB19-B0CB-4575-96F2-89291B307DDC}"/>
              </a:ext>
            </a:extLst>
          </p:cNvPr>
          <p:cNvSpPr txBox="1"/>
          <p:nvPr/>
        </p:nvSpPr>
        <p:spPr>
          <a:xfrm>
            <a:off x="1579095" y="17443"/>
            <a:ext cx="9696157"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1. </a:t>
            </a:r>
            <a:r>
              <a:rPr lang="en-US" sz="2400" b="1" dirty="0">
                <a:highlight>
                  <a:srgbClr val="FFFF00"/>
                </a:highlight>
              </a:rPr>
              <a:t>Each row of resultant matrix to be computed by one thread </a:t>
            </a:r>
          </a:p>
        </p:txBody>
      </p:sp>
    </p:spTree>
    <p:extLst>
      <p:ext uri="{BB962C8B-B14F-4D97-AF65-F5344CB8AC3E}">
        <p14:creationId xmlns:p14="http://schemas.microsoft.com/office/powerpoint/2010/main" val="293243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24000" y="723331"/>
            <a:ext cx="9144000" cy="1023582"/>
          </a:xfrm>
        </p:spPr>
        <p:txBody>
          <a:bodyPr>
            <a:normAutofit/>
          </a:bodyPr>
          <a:lstStyle/>
          <a:p>
            <a:r>
              <a:rPr lang="en-US" sz="2800" b="1" dirty="0"/>
              <a:t>Each </a:t>
            </a:r>
            <a:r>
              <a:rPr lang="en-US" sz="2800" b="1" dirty="0" smtClean="0"/>
              <a:t>col </a:t>
            </a:r>
            <a:r>
              <a:rPr lang="en-US" sz="2800" b="1" dirty="0"/>
              <a:t>of </a:t>
            </a:r>
            <a:r>
              <a:rPr lang="en-US" sz="2800" b="1" dirty="0" smtClean="0"/>
              <a:t>a resultant </a:t>
            </a:r>
            <a:r>
              <a:rPr lang="en-US" sz="2800" b="1" dirty="0"/>
              <a:t>matrix to be computed by one </a:t>
            </a:r>
            <a:r>
              <a:rPr lang="en-US" sz="2800" b="1" dirty="0" smtClean="0"/>
              <a:t>thread </a:t>
            </a:r>
            <a:r>
              <a:rPr lang="en-US" sz="2800" dirty="0"/>
              <a:t/>
            </a:r>
            <a:br>
              <a:rPr lang="en-US" sz="2800" dirty="0"/>
            </a:br>
            <a:endParaRPr lang="en-IN" sz="2800" dirty="0"/>
          </a:p>
        </p:txBody>
      </p:sp>
      <p:sp>
        <p:nvSpPr>
          <p:cNvPr id="8" name="Subtitle 7"/>
          <p:cNvSpPr>
            <a:spLocks noGrp="1"/>
          </p:cNvSpPr>
          <p:nvPr>
            <p:ph type="subTitle" idx="1"/>
          </p:nvPr>
        </p:nvSpPr>
        <p:spPr>
          <a:xfrm>
            <a:off x="1519664" y="1746913"/>
            <a:ext cx="9144000" cy="3153604"/>
          </a:xfrm>
        </p:spPr>
        <p:txBody>
          <a:bodyPr>
            <a:normAutofit/>
          </a:bodyPr>
          <a:lstStyle/>
          <a:p>
            <a:pPr algn="just"/>
            <a:r>
              <a:rPr lang="en-IN" dirty="0"/>
              <a:t>a</a:t>
            </a:r>
            <a:r>
              <a:rPr lang="en-IN" dirty="0" smtClean="0"/>
              <a:t>(ha*</a:t>
            </a:r>
            <a:r>
              <a:rPr lang="en-IN" dirty="0" err="1" smtClean="0"/>
              <a:t>wa</a:t>
            </a:r>
            <a:r>
              <a:rPr lang="en-IN" dirty="0" smtClean="0"/>
              <a:t> )  *   b(</a:t>
            </a:r>
            <a:r>
              <a:rPr lang="en-IN" dirty="0" err="1" smtClean="0"/>
              <a:t>hb</a:t>
            </a:r>
            <a:r>
              <a:rPr lang="en-IN" dirty="0" smtClean="0"/>
              <a:t>*</a:t>
            </a:r>
            <a:r>
              <a:rPr lang="en-IN" dirty="0" err="1" smtClean="0"/>
              <a:t>wb</a:t>
            </a:r>
            <a:r>
              <a:rPr lang="en-IN" dirty="0" smtClean="0"/>
              <a:t>)      c (ha*</a:t>
            </a:r>
            <a:r>
              <a:rPr lang="en-IN" dirty="0" err="1" smtClean="0"/>
              <a:t>wb</a:t>
            </a:r>
            <a:r>
              <a:rPr lang="en-IN" dirty="0" smtClean="0"/>
              <a:t>)</a:t>
            </a:r>
          </a:p>
          <a:p>
            <a:pPr algn="just"/>
            <a:r>
              <a:rPr lang="en-IN" dirty="0" err="1" smtClean="0"/>
              <a:t>wa</a:t>
            </a:r>
            <a:r>
              <a:rPr lang="en-IN" dirty="0" smtClean="0"/>
              <a:t> should be equal to </a:t>
            </a:r>
            <a:r>
              <a:rPr lang="en-IN" dirty="0" err="1" smtClean="0"/>
              <a:t>hb</a:t>
            </a:r>
            <a:endParaRPr lang="en-IN" dirty="0" smtClean="0"/>
          </a:p>
          <a:p>
            <a:pPr algn="just"/>
            <a:r>
              <a:rPr lang="en-IN" dirty="0" smtClean="0"/>
              <a:t>How many threads=no. of cols of resultant matrix=</a:t>
            </a:r>
            <a:r>
              <a:rPr lang="en-IN" dirty="0" err="1" smtClean="0"/>
              <a:t>wb</a:t>
            </a:r>
            <a:endParaRPr lang="en-IN" dirty="0" smtClean="0"/>
          </a:p>
          <a:p>
            <a:pPr algn="just"/>
            <a:r>
              <a:rPr lang="en-IN" dirty="0" err="1" smtClean="0"/>
              <a:t>matmul_colwise</a:t>
            </a:r>
            <a:r>
              <a:rPr lang="en-IN" dirty="0" smtClean="0"/>
              <a:t>&lt;&lt;&lt;1,wb&gt;&gt;&gt;(</a:t>
            </a:r>
            <a:r>
              <a:rPr lang="en-IN" dirty="0" err="1" smtClean="0"/>
              <a:t>a,b,c,ha,wa</a:t>
            </a:r>
            <a:r>
              <a:rPr lang="en-IN" dirty="0" smtClean="0"/>
              <a:t>);</a:t>
            </a:r>
          </a:p>
          <a:p>
            <a:pPr algn="just"/>
            <a:r>
              <a:rPr lang="en-IN" dirty="0" smtClean="0"/>
              <a:t>how many for loops in the kernel?  2</a:t>
            </a:r>
          </a:p>
          <a:p>
            <a:pPr algn="just"/>
            <a:r>
              <a:rPr lang="en-IN" dirty="0"/>
              <a:t> </a:t>
            </a:r>
            <a:r>
              <a:rPr lang="en-IN" dirty="0" smtClean="0"/>
              <a:t>                   2X3                                         3*3                            2X 3</a:t>
            </a:r>
          </a:p>
          <a:p>
            <a:endParaRPr lang="en-IN" dirty="0" smtClean="0"/>
          </a:p>
          <a:p>
            <a:endParaRPr lang="en-IN" dirty="0"/>
          </a:p>
        </p:txBody>
      </p:sp>
      <p:pic>
        <p:nvPicPr>
          <p:cNvPr id="9" name="Picture 8"/>
          <p:cNvPicPr>
            <a:picLocks noChangeAspect="1"/>
          </p:cNvPicPr>
          <p:nvPr/>
        </p:nvPicPr>
        <p:blipFill>
          <a:blip r:embed="rId2"/>
          <a:stretch>
            <a:fillRect/>
          </a:stretch>
        </p:blipFill>
        <p:spPr>
          <a:xfrm>
            <a:off x="2429977" y="4900517"/>
            <a:ext cx="2476500" cy="971550"/>
          </a:xfrm>
          <a:prstGeom prst="rect">
            <a:avLst/>
          </a:prstGeom>
        </p:spPr>
      </p:pic>
      <p:pic>
        <p:nvPicPr>
          <p:cNvPr id="10" name="Picture 9"/>
          <p:cNvPicPr>
            <a:picLocks noChangeAspect="1"/>
          </p:cNvPicPr>
          <p:nvPr/>
        </p:nvPicPr>
        <p:blipFill>
          <a:blip r:embed="rId3"/>
          <a:stretch>
            <a:fillRect/>
          </a:stretch>
        </p:blipFill>
        <p:spPr>
          <a:xfrm>
            <a:off x="5319481" y="4785246"/>
            <a:ext cx="2428875" cy="1381125"/>
          </a:xfrm>
          <a:prstGeom prst="rect">
            <a:avLst/>
          </a:prstGeom>
        </p:spPr>
      </p:pic>
      <p:pic>
        <p:nvPicPr>
          <p:cNvPr id="11" name="Picture 10"/>
          <p:cNvPicPr>
            <a:picLocks noChangeAspect="1"/>
          </p:cNvPicPr>
          <p:nvPr/>
        </p:nvPicPr>
        <p:blipFill>
          <a:blip r:embed="rId4"/>
          <a:stretch>
            <a:fillRect/>
          </a:stretch>
        </p:blipFill>
        <p:spPr>
          <a:xfrm>
            <a:off x="8161360" y="4832279"/>
            <a:ext cx="1554351" cy="1099213"/>
          </a:xfrm>
          <a:prstGeom prst="rect">
            <a:avLst/>
          </a:prstGeom>
        </p:spPr>
      </p:pic>
    </p:spTree>
    <p:extLst>
      <p:ext uri="{BB962C8B-B14F-4D97-AF65-F5344CB8AC3E}">
        <p14:creationId xmlns:p14="http://schemas.microsoft.com/office/powerpoint/2010/main" val="3619387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2"/>
          <p:cNvSpPr txBox="1"/>
          <p:nvPr/>
        </p:nvSpPr>
        <p:spPr>
          <a:xfrm>
            <a:off x="145366" y="586282"/>
            <a:ext cx="11901268" cy="5926452"/>
          </a:xfrm>
          <a:prstGeom prst="rect">
            <a:avLst/>
          </a:prstGeom>
          <a:noFill/>
          <a:ln>
            <a:noFill/>
          </a:ln>
        </p:spPr>
        <p:txBody>
          <a:bodyPr>
            <a:normAutofit/>
          </a:bodyPr>
          <a:lstStyle/>
          <a:p>
            <a:pPr marL="285750" indent="-285750" algn="just">
              <a:buFont typeface="Arial" panose="020B0604020202020204" pitchFamily="34" charset="0"/>
              <a:buChar char="•"/>
            </a:pPr>
            <a:endParaRPr lang="en-IN" b="1" dirty="0">
              <a:highlight>
                <a:srgbClr val="FFFF00"/>
              </a:highlight>
            </a:endParaRPr>
          </a:p>
        </p:txBody>
      </p:sp>
      <p:sp>
        <p:nvSpPr>
          <p:cNvPr id="182" name="TextShape 3"/>
          <p:cNvSpPr txBox="1"/>
          <p:nvPr/>
        </p:nvSpPr>
        <p:spPr>
          <a:xfrm>
            <a:off x="838080" y="6356520"/>
            <a:ext cx="2742840" cy="364680"/>
          </a:xfrm>
          <a:prstGeom prst="rect">
            <a:avLst/>
          </a:prstGeom>
          <a:noFill/>
          <a:ln>
            <a:noFill/>
          </a:ln>
        </p:spPr>
        <p:txBody>
          <a:bodyPr anchor="ctr">
            <a:noAutofit/>
          </a:bodyPr>
          <a:lstStyle/>
          <a:p>
            <a:pPr>
              <a:lnSpc>
                <a:spcPct val="100000"/>
              </a:lnSpc>
            </a:pPr>
            <a:fld id="{5E650A85-D5B4-42A5-BD48-35990200A941}" type="datetime1">
              <a:rPr lang="en-IN" sz="1200" b="0" strike="noStrike" spc="-1">
                <a:solidFill>
                  <a:srgbClr val="8B8B8B"/>
                </a:solidFill>
                <a:latin typeface="Calibri"/>
              </a:rPr>
              <a:t>26-04-2023</a:t>
            </a:fld>
            <a:endParaRPr lang="en-IN" sz="1200" b="0" strike="noStrike" spc="-1">
              <a:latin typeface="Times New Roman"/>
            </a:endParaRPr>
          </a:p>
        </p:txBody>
      </p:sp>
      <p:sp>
        <p:nvSpPr>
          <p:cNvPr id="184" name="TextShape 5"/>
          <p:cNvSpPr txBox="1"/>
          <p:nvPr/>
        </p:nvSpPr>
        <p:spPr>
          <a:xfrm>
            <a:off x="8610480" y="6356520"/>
            <a:ext cx="2742840" cy="364680"/>
          </a:xfrm>
          <a:prstGeom prst="rect">
            <a:avLst/>
          </a:prstGeom>
          <a:noFill/>
          <a:ln>
            <a:noFill/>
          </a:ln>
        </p:spPr>
        <p:txBody>
          <a:bodyPr anchor="ctr">
            <a:noAutofit/>
          </a:bodyPr>
          <a:lstStyle/>
          <a:p>
            <a:pPr algn="r">
              <a:lnSpc>
                <a:spcPct val="100000"/>
              </a:lnSpc>
            </a:pPr>
            <a:fld id="{0A5FCA2D-2A10-4625-BA82-60E9DF2D6FF4}" type="slidenum">
              <a:rPr lang="en-IN" sz="1200" b="0" strike="noStrike" spc="-1">
                <a:solidFill>
                  <a:srgbClr val="8B8B8B"/>
                </a:solidFill>
                <a:latin typeface="Calibri"/>
              </a:rPr>
              <a:t>9</a:t>
            </a:fld>
            <a:endParaRPr lang="en-IN" sz="1200" b="0" strike="noStrike" spc="-1">
              <a:latin typeface="Times New Roman"/>
            </a:endParaRPr>
          </a:p>
        </p:txBody>
      </p:sp>
      <p:sp>
        <p:nvSpPr>
          <p:cNvPr id="7" name="TextBox 6">
            <a:extLst>
              <a:ext uri="{FF2B5EF4-FFF2-40B4-BE49-F238E27FC236}">
                <a16:creationId xmlns:a16="http://schemas.microsoft.com/office/drawing/2014/main" id="{8DBD1AD5-B591-4717-A7F0-BB235074031C}"/>
              </a:ext>
            </a:extLst>
          </p:cNvPr>
          <p:cNvSpPr txBox="1"/>
          <p:nvPr/>
        </p:nvSpPr>
        <p:spPr>
          <a:xfrm>
            <a:off x="2209500" y="926161"/>
            <a:ext cx="8664826" cy="5632311"/>
          </a:xfrm>
          <a:prstGeom prst="rect">
            <a:avLst/>
          </a:prstGeom>
          <a:solidFill>
            <a:schemeClr val="bg1">
              <a:lumMod val="95000"/>
            </a:schemeClr>
          </a:solidFill>
        </p:spPr>
        <p:txBody>
          <a:bodyPr wrap="square" rtlCol="0">
            <a:spAutoFit/>
          </a:bodyPr>
          <a:lstStyle/>
          <a:p>
            <a:pPr marL="0" indent="0">
              <a:buNone/>
            </a:pPr>
            <a:r>
              <a:rPr lang="en-US" sz="2000" b="1" dirty="0" err="1">
                <a:cs typeface="Times New Roman" panose="02020603050405020304" pitchFamily="18" charset="0"/>
              </a:rPr>
              <a:t>multiplyKernel_b</a:t>
            </a:r>
            <a:r>
              <a:rPr lang="en-US" sz="2000" b="1" dirty="0">
                <a:cs typeface="Times New Roman" panose="02020603050405020304" pitchFamily="18" charset="0"/>
              </a:rPr>
              <a:t>&lt;&lt;&lt;1, </a:t>
            </a:r>
            <a:r>
              <a:rPr lang="en-US" sz="2000" b="1" dirty="0" err="1">
                <a:cs typeface="Times New Roman" panose="02020603050405020304" pitchFamily="18" charset="0"/>
              </a:rPr>
              <a:t>wb</a:t>
            </a:r>
            <a:r>
              <a:rPr lang="en-US" sz="2000" b="1" dirty="0">
                <a:cs typeface="Times New Roman" panose="02020603050405020304" pitchFamily="18" charset="0"/>
              </a:rPr>
              <a:t>&gt;&gt;&gt;(</a:t>
            </a:r>
            <a:r>
              <a:rPr lang="en-US" sz="2000" b="1" dirty="0" err="1">
                <a:cs typeface="Times New Roman" panose="02020603050405020304" pitchFamily="18" charset="0"/>
              </a:rPr>
              <a:t>d_a</a:t>
            </a:r>
            <a:r>
              <a:rPr lang="en-US" sz="2000" b="1" dirty="0">
                <a:cs typeface="Times New Roman" panose="02020603050405020304" pitchFamily="18" charset="0"/>
              </a:rPr>
              <a:t>, </a:t>
            </a:r>
            <a:r>
              <a:rPr lang="en-US" sz="2000" b="1" dirty="0" err="1">
                <a:cs typeface="Times New Roman" panose="02020603050405020304" pitchFamily="18" charset="0"/>
              </a:rPr>
              <a:t>d_b</a:t>
            </a:r>
            <a:r>
              <a:rPr lang="en-US" sz="2000" b="1" dirty="0">
                <a:cs typeface="Times New Roman" panose="02020603050405020304" pitchFamily="18" charset="0"/>
              </a:rPr>
              <a:t>, </a:t>
            </a:r>
            <a:r>
              <a:rPr lang="en-US" sz="2000" b="1" dirty="0" err="1">
                <a:cs typeface="Times New Roman" panose="02020603050405020304" pitchFamily="18" charset="0"/>
              </a:rPr>
              <a:t>d_c</a:t>
            </a:r>
            <a:r>
              <a:rPr lang="en-US" sz="2000" b="1" dirty="0">
                <a:cs typeface="Times New Roman" panose="02020603050405020304" pitchFamily="18" charset="0"/>
              </a:rPr>
              <a:t>, </a:t>
            </a:r>
            <a:r>
              <a:rPr lang="en-US" sz="2000" b="1" dirty="0" err="1">
                <a:cs typeface="Times New Roman" panose="02020603050405020304" pitchFamily="18" charset="0"/>
              </a:rPr>
              <a:t>ha,wa</a:t>
            </a:r>
            <a:r>
              <a:rPr lang="en-US" sz="2000" b="1" dirty="0">
                <a:cs typeface="Times New Roman" panose="02020603050405020304" pitchFamily="18" charset="0"/>
              </a:rPr>
              <a:t>); </a:t>
            </a:r>
          </a:p>
          <a:p>
            <a:pPr marL="0" indent="0">
              <a:buNone/>
            </a:pPr>
            <a:endParaRPr lang="en-US" sz="2000" b="1" dirty="0">
              <a:cs typeface="Times New Roman" panose="02020603050405020304" pitchFamily="18" charset="0"/>
            </a:endParaRPr>
          </a:p>
          <a:p>
            <a:pPr marL="0" indent="0">
              <a:buNone/>
            </a:pPr>
            <a:r>
              <a:rPr lang="en-US" sz="2000" dirty="0">
                <a:cs typeface="Times New Roman" panose="02020603050405020304" pitchFamily="18" charset="0"/>
              </a:rPr>
              <a:t> __global__ void </a:t>
            </a:r>
            <a:r>
              <a:rPr lang="en-US" sz="2000" dirty="0" err="1">
                <a:cs typeface="Times New Roman" panose="02020603050405020304" pitchFamily="18" charset="0"/>
              </a:rPr>
              <a:t>multiplyKernel_colwise</a:t>
            </a:r>
            <a:r>
              <a:rPr lang="en-US" sz="2000" dirty="0">
                <a:cs typeface="Times New Roman" panose="02020603050405020304" pitchFamily="18" charset="0"/>
              </a:rPr>
              <a:t>(int * a, int * b, int * c, int ha, int </a:t>
            </a:r>
            <a:r>
              <a:rPr lang="en-US" sz="2000" dirty="0" err="1">
                <a:cs typeface="Times New Roman" panose="02020603050405020304" pitchFamily="18" charset="0"/>
              </a:rPr>
              <a:t>wa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r>
              <a:rPr lang="en-US" sz="2000" dirty="0" smtClean="0">
                <a:cs typeface="Times New Roman" panose="02020603050405020304" pitchFamily="18" charset="0"/>
              </a:rPr>
              <a:t>            </a:t>
            </a:r>
            <a:r>
              <a:rPr lang="en-US" sz="2000" dirty="0" err="1" smtClean="0">
                <a:cs typeface="Times New Roman" panose="02020603050405020304" pitchFamily="18" charset="0"/>
              </a:rPr>
              <a:t>int</a:t>
            </a:r>
            <a:r>
              <a:rPr lang="en-US" sz="2000" dirty="0" smtClean="0">
                <a:cs typeface="Times New Roman" panose="02020603050405020304" pitchFamily="18" charset="0"/>
              </a:rPr>
              <a:t> </a:t>
            </a:r>
            <a:r>
              <a:rPr lang="en-US" sz="2000" dirty="0" err="1">
                <a:cs typeface="Times New Roman" panose="02020603050405020304" pitchFamily="18" charset="0"/>
              </a:rPr>
              <a:t>cidB</a:t>
            </a:r>
            <a:r>
              <a:rPr lang="en-US" sz="2000" dirty="0">
                <a:cs typeface="Times New Roman" panose="02020603050405020304" pitchFamily="18" charset="0"/>
              </a:rPr>
              <a:t> = </a:t>
            </a:r>
            <a:r>
              <a:rPr lang="en-US" sz="2000" dirty="0" err="1">
                <a:cs typeface="Times New Roman" panose="02020603050405020304" pitchFamily="18" charset="0"/>
              </a:rPr>
              <a:t>threadIdx.x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blockDim.x</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int sum, k;</a:t>
            </a:r>
          </a:p>
          <a:p>
            <a:pPr marL="0" indent="0">
              <a:buNone/>
            </a:pPr>
            <a:r>
              <a:rPr lang="en-US" sz="2000" dirty="0">
                <a:cs typeface="Times New Roman" panose="02020603050405020304" pitchFamily="18" charset="0"/>
              </a:rPr>
              <a:t>	for(</a:t>
            </a:r>
            <a:r>
              <a:rPr lang="en-US" sz="2000" dirty="0" err="1">
                <a:cs typeface="Times New Roman" panose="02020603050405020304" pitchFamily="18" charset="0"/>
              </a:rPr>
              <a:t>ridA</a:t>
            </a:r>
            <a:r>
              <a:rPr lang="en-US" sz="2000" dirty="0">
                <a:cs typeface="Times New Roman" panose="02020603050405020304" pitchFamily="18" charset="0"/>
              </a:rPr>
              <a:t> = 0; </a:t>
            </a:r>
            <a:r>
              <a:rPr lang="en-US" sz="2000" dirty="0" err="1">
                <a:cs typeface="Times New Roman" panose="02020603050405020304" pitchFamily="18" charset="0"/>
              </a:rPr>
              <a:t>ridA</a:t>
            </a:r>
            <a:r>
              <a:rPr lang="en-US" sz="2000" dirty="0">
                <a:cs typeface="Times New Roman" panose="02020603050405020304" pitchFamily="18" charset="0"/>
              </a:rPr>
              <a:t> &lt; ha; </a:t>
            </a:r>
            <a:r>
              <a:rPr lang="en-US" sz="2000" dirty="0" err="1">
                <a:cs typeface="Times New Roman" panose="02020603050405020304" pitchFamily="18" charset="0"/>
              </a:rPr>
              <a:t>ridA</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0;</a:t>
            </a:r>
          </a:p>
          <a:p>
            <a:pPr marL="0" indent="0">
              <a:buNone/>
            </a:pPr>
            <a:r>
              <a:rPr lang="en-US" sz="2000" dirty="0">
                <a:cs typeface="Times New Roman" panose="02020603050405020304" pitchFamily="18" charset="0"/>
              </a:rPr>
              <a:t>		for( k=0; k&lt; </a:t>
            </a:r>
            <a:r>
              <a:rPr lang="en-US" sz="2000" dirty="0" err="1">
                <a:cs typeface="Times New Roman" panose="02020603050405020304" pitchFamily="18" charset="0"/>
              </a:rPr>
              <a:t>wa</a:t>
            </a:r>
            <a:r>
              <a:rPr lang="en-US" sz="2000" dirty="0">
                <a:cs typeface="Times New Roman" panose="02020603050405020304" pitchFamily="18" charset="0"/>
              </a:rPr>
              <a:t>; k++)</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sum += (a[</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wa</a:t>
            </a:r>
            <a:r>
              <a:rPr lang="en-US" sz="2000" dirty="0">
                <a:cs typeface="Times New Roman" panose="02020603050405020304" pitchFamily="18" charset="0"/>
              </a:rPr>
              <a:t> + k] * b[k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             c[</a:t>
            </a:r>
            <a:r>
              <a:rPr lang="en-US" sz="2000" dirty="0" err="1">
                <a:cs typeface="Times New Roman" panose="02020603050405020304" pitchFamily="18" charset="0"/>
              </a:rPr>
              <a:t>ridA</a:t>
            </a:r>
            <a:r>
              <a:rPr lang="en-US" sz="2000" dirty="0">
                <a:cs typeface="Times New Roman" panose="02020603050405020304" pitchFamily="18" charset="0"/>
              </a:rPr>
              <a:t> * </a:t>
            </a:r>
            <a:r>
              <a:rPr lang="en-US" sz="2000" dirty="0" err="1">
                <a:cs typeface="Times New Roman" panose="02020603050405020304" pitchFamily="18" charset="0"/>
              </a:rPr>
              <a:t>wb</a:t>
            </a:r>
            <a:r>
              <a:rPr lang="en-US" sz="2000" dirty="0">
                <a:cs typeface="Times New Roman" panose="02020603050405020304" pitchFamily="18" charset="0"/>
              </a:rPr>
              <a:t> + </a:t>
            </a:r>
            <a:r>
              <a:rPr lang="en-US" sz="2000" dirty="0" err="1">
                <a:cs typeface="Times New Roman" panose="02020603050405020304" pitchFamily="18" charset="0"/>
              </a:rPr>
              <a:t>cidB</a:t>
            </a:r>
            <a:r>
              <a:rPr lang="en-US" sz="2000" dirty="0">
                <a:cs typeface="Times New Roman" panose="02020603050405020304" pitchFamily="18" charset="0"/>
              </a:rPr>
              <a:t>] =sum;</a:t>
            </a:r>
          </a:p>
          <a:p>
            <a:pPr marL="0" indent="0">
              <a:buNone/>
            </a:pPr>
            <a:r>
              <a:rPr lang="en-US" sz="2000" dirty="0">
                <a:cs typeface="Times New Roman" panose="02020603050405020304" pitchFamily="18" charset="0"/>
              </a:rPr>
              <a:t>	}</a:t>
            </a:r>
          </a:p>
          <a:p>
            <a:pPr marL="0" indent="0">
              <a:buNone/>
            </a:pPr>
            <a:r>
              <a:rPr lang="en-US" sz="2000" dirty="0">
                <a:cs typeface="Times New Roman" panose="02020603050405020304" pitchFamily="18" charset="0"/>
              </a:rPr>
              <a:t>}</a:t>
            </a:r>
          </a:p>
          <a:p>
            <a:pPr algn="just"/>
            <a:endParaRPr lang="en-IN" sz="2000" dirty="0"/>
          </a:p>
        </p:txBody>
      </p:sp>
      <p:sp>
        <p:nvSpPr>
          <p:cNvPr id="12" name="TextBox 11">
            <a:extLst>
              <a:ext uri="{FF2B5EF4-FFF2-40B4-BE49-F238E27FC236}">
                <a16:creationId xmlns:a16="http://schemas.microsoft.com/office/drawing/2014/main" id="{C853DB19-B0CB-4575-96F2-89291B307DDC}"/>
              </a:ext>
            </a:extLst>
          </p:cNvPr>
          <p:cNvSpPr txBox="1"/>
          <p:nvPr/>
        </p:nvSpPr>
        <p:spPr>
          <a:xfrm>
            <a:off x="1317674" y="80241"/>
            <a:ext cx="10456983" cy="460511"/>
          </a:xfrm>
          <a:prstGeom prst="rect">
            <a:avLst/>
          </a:prstGeom>
          <a:noFill/>
        </p:spPr>
        <p:txBody>
          <a:bodyPr wrap="square">
            <a:spAutoFit/>
          </a:bodyPr>
          <a:lstStyle/>
          <a:p>
            <a:pPr marL="0" indent="0">
              <a:lnSpc>
                <a:spcPct val="107000"/>
              </a:lnSpc>
              <a:spcBef>
                <a:spcPts val="0"/>
              </a:spcBef>
              <a:buNone/>
            </a:pPr>
            <a:r>
              <a:rPr lang="en-US" sz="2400" b="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2. </a:t>
            </a:r>
            <a:r>
              <a:rPr lang="en-US" sz="2400" b="1" dirty="0">
                <a:highlight>
                  <a:srgbClr val="FFFF00"/>
                </a:highlight>
              </a:rPr>
              <a:t>Each column of resultant matrix to be computed by one thread </a:t>
            </a:r>
          </a:p>
        </p:txBody>
      </p:sp>
    </p:spTree>
    <p:extLst>
      <p:ext uri="{BB962C8B-B14F-4D97-AF65-F5344CB8AC3E}">
        <p14:creationId xmlns:p14="http://schemas.microsoft.com/office/powerpoint/2010/main" val="3201120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6B04C30127EC4799F2D47CA835D077" ma:contentTypeVersion="6" ma:contentTypeDescription="Create a new document." ma:contentTypeScope="" ma:versionID="ae513234fbd98e888c89d0d461811110">
  <xsd:schema xmlns:xsd="http://www.w3.org/2001/XMLSchema" xmlns:xs="http://www.w3.org/2001/XMLSchema" xmlns:p="http://schemas.microsoft.com/office/2006/metadata/properties" xmlns:ns2="b84f3853-2f7f-4962-b600-8c27301db720" targetNamespace="http://schemas.microsoft.com/office/2006/metadata/properties" ma:root="true" ma:fieldsID="c0d4791a124e46ac00e44f156dec7e92" ns2:_="">
    <xsd:import namespace="b84f3853-2f7f-4962-b600-8c27301db72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4f3853-2f7f-4962-b600-8c27301db7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4E15A9-6ED3-492C-9B92-C599C95CB5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4f3853-2f7f-4962-b600-8c27301db7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3C64E2-2C02-41CB-B5B4-A95458372004}">
  <ds:schemaRefs>
    <ds:schemaRef ds:uri="http://schemas.microsoft.com/sharepoint/v3/contenttype/forms"/>
  </ds:schemaRefs>
</ds:datastoreItem>
</file>

<file path=customXml/itemProps3.xml><?xml version="1.0" encoding="utf-8"?>
<ds:datastoreItem xmlns:ds="http://schemas.openxmlformats.org/officeDocument/2006/customXml" ds:itemID="{BEB01324-37DA-4BA4-957A-BE3F9F0048BB}">
  <ds:schemaRefs>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b84f3853-2f7f-4962-b600-8c27301db720"/>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6939</TotalTime>
  <Words>7519</Words>
  <Application>Microsoft Office PowerPoint</Application>
  <PresentationFormat>Widescreen</PresentationFormat>
  <Paragraphs>1227</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Abadi</vt:lpstr>
      <vt:lpstr>Arial</vt:lpstr>
      <vt:lpstr>Bahnschrift</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Each row of resultant matrix to be computed by one thread  </vt:lpstr>
      <vt:lpstr>PowerPoint Presentation</vt:lpstr>
      <vt:lpstr>Each col of a resultant matrix to be computed by one thread  </vt:lpstr>
      <vt:lpstr>PowerPoint Presentation</vt:lpstr>
      <vt:lpstr>Each element of resultant matrix to be computed by one thread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Radhika Kamath [MAHE-MIT]</cp:lastModifiedBy>
  <cp:revision>28</cp:revision>
  <dcterms:created xsi:type="dcterms:W3CDTF">2022-03-31T08:52:09Z</dcterms:created>
  <dcterms:modified xsi:type="dcterms:W3CDTF">2023-04-27T03:30:24Z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0x010100BB6B04C30127EC4799F2D47CA835D077</vt:lpwstr>
  </property>
</Properties>
</file>