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328" r:id="rId4"/>
    <p:sldId id="331" r:id="rId5"/>
    <p:sldId id="313" r:id="rId6"/>
    <p:sldId id="308" r:id="rId7"/>
    <p:sldId id="266" r:id="rId8"/>
    <p:sldId id="329" r:id="rId9"/>
    <p:sldId id="311" r:id="rId10"/>
    <p:sldId id="330" r:id="rId11"/>
    <p:sldId id="267" r:id="rId12"/>
    <p:sldId id="272" r:id="rId13"/>
    <p:sldId id="275" r:id="rId14"/>
    <p:sldId id="323" r:id="rId15"/>
    <p:sldId id="276" r:id="rId16"/>
    <p:sldId id="324" r:id="rId17"/>
    <p:sldId id="278" r:id="rId18"/>
    <p:sldId id="279" r:id="rId19"/>
    <p:sldId id="315" r:id="rId20"/>
    <p:sldId id="321" r:id="rId21"/>
    <p:sldId id="322" r:id="rId22"/>
    <p:sldId id="280" r:id="rId23"/>
    <p:sldId id="316" r:id="rId24"/>
    <p:sldId id="281" r:id="rId25"/>
    <p:sldId id="282" r:id="rId26"/>
    <p:sldId id="283" r:id="rId27"/>
    <p:sldId id="284" r:id="rId28"/>
    <p:sldId id="317" r:id="rId29"/>
    <p:sldId id="285" r:id="rId30"/>
    <p:sldId id="318" r:id="rId31"/>
    <p:sldId id="286" r:id="rId32"/>
    <p:sldId id="319" r:id="rId33"/>
    <p:sldId id="287" r:id="rId34"/>
    <p:sldId id="325" r:id="rId35"/>
    <p:sldId id="326" r:id="rId36"/>
    <p:sldId id="288" r:id="rId37"/>
    <p:sldId id="289" r:id="rId38"/>
    <p:sldId id="290" r:id="rId39"/>
    <p:sldId id="291" r:id="rId40"/>
    <p:sldId id="292" r:id="rId41"/>
    <p:sldId id="293" r:id="rId42"/>
    <p:sldId id="327" r:id="rId43"/>
    <p:sldId id="294" r:id="rId44"/>
    <p:sldId id="295" r:id="rId45"/>
    <p:sldId id="296" r:id="rId46"/>
    <p:sldId id="297" r:id="rId47"/>
    <p:sldId id="299" r:id="rId48"/>
    <p:sldId id="298" r:id="rId49"/>
    <p:sldId id="300" r:id="rId50"/>
    <p:sldId id="33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4660"/>
  </p:normalViewPr>
  <p:slideViewPr>
    <p:cSldViewPr snapToGrid="0">
      <p:cViewPr varScale="1">
        <p:scale>
          <a:sx n="69" d="100"/>
          <a:sy n="69" d="100"/>
        </p:scale>
        <p:origin x="93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F24376-3169-4D3F-9591-E6AA6971006E}" type="datetimeFigureOut">
              <a:rPr lang="en-IN" smtClean="0"/>
              <a:t>02-02-2023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40DD0C-817A-4181-B9D7-32179BA80739}" type="slidenum">
              <a:rPr lang="en-IN" smtClean="0"/>
              <a:t>‹#›</a:t>
            </a:fld>
            <a:endParaRPr lang="en-IN"/>
          </a:p>
        </p:txBody>
      </p:sp>
    </p:spTree>
    <p:extLst>
      <p:ext uri="{BB962C8B-B14F-4D97-AF65-F5344CB8AC3E}">
        <p14:creationId xmlns:p14="http://schemas.microsoft.com/office/powerpoint/2010/main" val="2166707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40DD0C-817A-4181-B9D7-32179BA80739}" type="slidenum">
              <a:rPr lang="en-IN" smtClean="0"/>
              <a:t>22</a:t>
            </a:fld>
            <a:endParaRPr lang="en-IN"/>
          </a:p>
        </p:txBody>
      </p:sp>
    </p:spTree>
    <p:extLst>
      <p:ext uri="{BB962C8B-B14F-4D97-AF65-F5344CB8AC3E}">
        <p14:creationId xmlns:p14="http://schemas.microsoft.com/office/powerpoint/2010/main" val="3313226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40DD0C-817A-4181-B9D7-32179BA80739}" type="slidenum">
              <a:rPr lang="en-IN" smtClean="0"/>
              <a:t>28</a:t>
            </a:fld>
            <a:endParaRPr lang="en-IN"/>
          </a:p>
        </p:txBody>
      </p:sp>
    </p:spTree>
    <p:extLst>
      <p:ext uri="{BB962C8B-B14F-4D97-AF65-F5344CB8AC3E}">
        <p14:creationId xmlns:p14="http://schemas.microsoft.com/office/powerpoint/2010/main" val="634357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901E-9123-4831-818A-87CF4308A2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DD23F6-B883-4A4B-9D5D-BA1F813D49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DFB852-624A-4650-8020-BE6660CFE137}"/>
              </a:ext>
            </a:extLst>
          </p:cNvPr>
          <p:cNvSpPr>
            <a:spLocks noGrp="1"/>
          </p:cNvSpPr>
          <p:nvPr>
            <p:ph type="dt" sz="half" idx="10"/>
          </p:nvPr>
        </p:nvSpPr>
        <p:spPr/>
        <p:txBody>
          <a:bodyPr/>
          <a:lstStyle/>
          <a:p>
            <a:fld id="{5F3FC571-3C90-400B-A52A-395F83AFD7FD}" type="datetime1">
              <a:rPr lang="en-IN" smtClean="0"/>
              <a:t>02-02-2023</a:t>
            </a:fld>
            <a:endParaRPr lang="en-IN"/>
          </a:p>
        </p:txBody>
      </p:sp>
      <p:sp>
        <p:nvSpPr>
          <p:cNvPr id="5" name="Footer Placeholder 4">
            <a:extLst>
              <a:ext uri="{FF2B5EF4-FFF2-40B4-BE49-F238E27FC236}">
                <a16:creationId xmlns:a16="http://schemas.microsoft.com/office/drawing/2014/main" id="{04E5BC7A-AB5A-4568-897E-6EDF6BB2C2FF}"/>
              </a:ext>
            </a:extLst>
          </p:cNvPr>
          <p:cNvSpPr>
            <a:spLocks noGrp="1"/>
          </p:cNvSpPr>
          <p:nvPr>
            <p:ph type="ftr" sz="quarter" idx="11"/>
          </p:nvPr>
        </p:nvSpPr>
        <p:spPr/>
        <p:txBody>
          <a:bodyPr/>
          <a:lstStyle/>
          <a:p>
            <a:r>
              <a:rPr lang="en-IN"/>
              <a:t>Bhargav Bhatkalkar</a:t>
            </a:r>
          </a:p>
        </p:txBody>
      </p:sp>
      <p:sp>
        <p:nvSpPr>
          <p:cNvPr id="6" name="Slide Number Placeholder 5">
            <a:extLst>
              <a:ext uri="{FF2B5EF4-FFF2-40B4-BE49-F238E27FC236}">
                <a16:creationId xmlns:a16="http://schemas.microsoft.com/office/drawing/2014/main" id="{728526C2-BCF4-4D1E-824E-7F7B5036079E}"/>
              </a:ext>
            </a:extLst>
          </p:cNvPr>
          <p:cNvSpPr>
            <a:spLocks noGrp="1"/>
          </p:cNvSpPr>
          <p:nvPr>
            <p:ph type="sldNum" sz="quarter" idx="12"/>
          </p:nvPr>
        </p:nvSpPr>
        <p:spPr/>
        <p:txBody>
          <a:bodyPr/>
          <a:lstStyle/>
          <a:p>
            <a:fld id="{89EA65C2-317F-4825-97ED-B4A1DE5F1DA7}" type="slidenum">
              <a:rPr lang="en-IN" smtClean="0"/>
              <a:t>‹#›</a:t>
            </a:fld>
            <a:endParaRPr lang="en-IN"/>
          </a:p>
        </p:txBody>
      </p:sp>
    </p:spTree>
    <p:extLst>
      <p:ext uri="{BB962C8B-B14F-4D97-AF65-F5344CB8AC3E}">
        <p14:creationId xmlns:p14="http://schemas.microsoft.com/office/powerpoint/2010/main" val="57751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BD47-FDD2-46DA-B1E4-9AE2A5B2EB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58401C-63F9-440A-944F-FD6BBD1758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3EDD98-26F4-40D3-BB77-E93EBBA94781}"/>
              </a:ext>
            </a:extLst>
          </p:cNvPr>
          <p:cNvSpPr>
            <a:spLocks noGrp="1"/>
          </p:cNvSpPr>
          <p:nvPr>
            <p:ph type="dt" sz="half" idx="10"/>
          </p:nvPr>
        </p:nvSpPr>
        <p:spPr/>
        <p:txBody>
          <a:bodyPr/>
          <a:lstStyle/>
          <a:p>
            <a:fld id="{0BCEBF85-F709-43C4-B685-3C9ABE108ADF}" type="datetime1">
              <a:rPr lang="en-IN" smtClean="0"/>
              <a:t>02-02-2023</a:t>
            </a:fld>
            <a:endParaRPr lang="en-IN"/>
          </a:p>
        </p:txBody>
      </p:sp>
      <p:sp>
        <p:nvSpPr>
          <p:cNvPr id="5" name="Footer Placeholder 4">
            <a:extLst>
              <a:ext uri="{FF2B5EF4-FFF2-40B4-BE49-F238E27FC236}">
                <a16:creationId xmlns:a16="http://schemas.microsoft.com/office/drawing/2014/main" id="{41A557EC-D4BB-4282-907D-A65BE9F8956D}"/>
              </a:ext>
            </a:extLst>
          </p:cNvPr>
          <p:cNvSpPr>
            <a:spLocks noGrp="1"/>
          </p:cNvSpPr>
          <p:nvPr>
            <p:ph type="ftr" sz="quarter" idx="11"/>
          </p:nvPr>
        </p:nvSpPr>
        <p:spPr/>
        <p:txBody>
          <a:bodyPr/>
          <a:lstStyle/>
          <a:p>
            <a:r>
              <a:rPr lang="en-IN"/>
              <a:t>Bhargav Bhatkalkar</a:t>
            </a:r>
          </a:p>
        </p:txBody>
      </p:sp>
      <p:sp>
        <p:nvSpPr>
          <p:cNvPr id="6" name="Slide Number Placeholder 5">
            <a:extLst>
              <a:ext uri="{FF2B5EF4-FFF2-40B4-BE49-F238E27FC236}">
                <a16:creationId xmlns:a16="http://schemas.microsoft.com/office/drawing/2014/main" id="{6E83E869-CE3F-474B-A22E-ED47DB46F7EA}"/>
              </a:ext>
            </a:extLst>
          </p:cNvPr>
          <p:cNvSpPr>
            <a:spLocks noGrp="1"/>
          </p:cNvSpPr>
          <p:nvPr>
            <p:ph type="sldNum" sz="quarter" idx="12"/>
          </p:nvPr>
        </p:nvSpPr>
        <p:spPr/>
        <p:txBody>
          <a:bodyPr/>
          <a:lstStyle/>
          <a:p>
            <a:fld id="{89EA65C2-317F-4825-97ED-B4A1DE5F1DA7}" type="slidenum">
              <a:rPr lang="en-IN" smtClean="0"/>
              <a:t>‹#›</a:t>
            </a:fld>
            <a:endParaRPr lang="en-IN"/>
          </a:p>
        </p:txBody>
      </p:sp>
    </p:spTree>
    <p:extLst>
      <p:ext uri="{BB962C8B-B14F-4D97-AF65-F5344CB8AC3E}">
        <p14:creationId xmlns:p14="http://schemas.microsoft.com/office/powerpoint/2010/main" val="305605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D9656F-C998-4B1D-9B1B-8DD9AB5306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F30505-F38D-4CA2-9D51-AAD7E8A83D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178B23-3F40-451F-9035-DD32C4EDC60A}"/>
              </a:ext>
            </a:extLst>
          </p:cNvPr>
          <p:cNvSpPr>
            <a:spLocks noGrp="1"/>
          </p:cNvSpPr>
          <p:nvPr>
            <p:ph type="dt" sz="half" idx="10"/>
          </p:nvPr>
        </p:nvSpPr>
        <p:spPr/>
        <p:txBody>
          <a:bodyPr/>
          <a:lstStyle/>
          <a:p>
            <a:fld id="{25513A68-5991-4039-8C89-0C25A8652D49}" type="datetime1">
              <a:rPr lang="en-IN" smtClean="0"/>
              <a:t>02-02-2023</a:t>
            </a:fld>
            <a:endParaRPr lang="en-IN"/>
          </a:p>
        </p:txBody>
      </p:sp>
      <p:sp>
        <p:nvSpPr>
          <p:cNvPr id="5" name="Footer Placeholder 4">
            <a:extLst>
              <a:ext uri="{FF2B5EF4-FFF2-40B4-BE49-F238E27FC236}">
                <a16:creationId xmlns:a16="http://schemas.microsoft.com/office/drawing/2014/main" id="{703AD3DB-3579-4D22-919B-5F038CA76A43}"/>
              </a:ext>
            </a:extLst>
          </p:cNvPr>
          <p:cNvSpPr>
            <a:spLocks noGrp="1"/>
          </p:cNvSpPr>
          <p:nvPr>
            <p:ph type="ftr" sz="quarter" idx="11"/>
          </p:nvPr>
        </p:nvSpPr>
        <p:spPr/>
        <p:txBody>
          <a:bodyPr/>
          <a:lstStyle/>
          <a:p>
            <a:r>
              <a:rPr lang="en-IN"/>
              <a:t>Bhargav Bhatkalkar</a:t>
            </a:r>
          </a:p>
        </p:txBody>
      </p:sp>
      <p:sp>
        <p:nvSpPr>
          <p:cNvPr id="6" name="Slide Number Placeholder 5">
            <a:extLst>
              <a:ext uri="{FF2B5EF4-FFF2-40B4-BE49-F238E27FC236}">
                <a16:creationId xmlns:a16="http://schemas.microsoft.com/office/drawing/2014/main" id="{BAA1E7A2-9D7D-4746-B37B-85B613603DF5}"/>
              </a:ext>
            </a:extLst>
          </p:cNvPr>
          <p:cNvSpPr>
            <a:spLocks noGrp="1"/>
          </p:cNvSpPr>
          <p:nvPr>
            <p:ph type="sldNum" sz="quarter" idx="12"/>
          </p:nvPr>
        </p:nvSpPr>
        <p:spPr/>
        <p:txBody>
          <a:bodyPr/>
          <a:lstStyle/>
          <a:p>
            <a:fld id="{89EA65C2-317F-4825-97ED-B4A1DE5F1DA7}" type="slidenum">
              <a:rPr lang="en-IN" smtClean="0"/>
              <a:t>‹#›</a:t>
            </a:fld>
            <a:endParaRPr lang="en-IN"/>
          </a:p>
        </p:txBody>
      </p:sp>
    </p:spTree>
    <p:extLst>
      <p:ext uri="{BB962C8B-B14F-4D97-AF65-F5344CB8AC3E}">
        <p14:creationId xmlns:p14="http://schemas.microsoft.com/office/powerpoint/2010/main" val="627346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DFB2-A989-4AC8-96BB-161A95F39D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C66B06-5776-4CE9-8F03-DBA9B7107A3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C66E59-18C5-4544-90A1-D9991DB370B8}"/>
              </a:ext>
            </a:extLst>
          </p:cNvPr>
          <p:cNvSpPr>
            <a:spLocks noGrp="1"/>
          </p:cNvSpPr>
          <p:nvPr>
            <p:ph type="dt" sz="half" idx="10"/>
          </p:nvPr>
        </p:nvSpPr>
        <p:spPr/>
        <p:txBody>
          <a:bodyPr/>
          <a:lstStyle/>
          <a:p>
            <a:fld id="{E2C27BB2-3768-44FE-A851-1B1BFDDB6C5D}" type="datetime1">
              <a:rPr lang="en-IN" smtClean="0"/>
              <a:t>02-02-2023</a:t>
            </a:fld>
            <a:endParaRPr lang="en-IN"/>
          </a:p>
        </p:txBody>
      </p:sp>
      <p:sp>
        <p:nvSpPr>
          <p:cNvPr id="5" name="Footer Placeholder 4">
            <a:extLst>
              <a:ext uri="{FF2B5EF4-FFF2-40B4-BE49-F238E27FC236}">
                <a16:creationId xmlns:a16="http://schemas.microsoft.com/office/drawing/2014/main" id="{785E7252-7FAF-4CCA-BCCB-5D9C32CB9314}"/>
              </a:ext>
            </a:extLst>
          </p:cNvPr>
          <p:cNvSpPr>
            <a:spLocks noGrp="1"/>
          </p:cNvSpPr>
          <p:nvPr>
            <p:ph type="ftr" sz="quarter" idx="11"/>
          </p:nvPr>
        </p:nvSpPr>
        <p:spPr/>
        <p:txBody>
          <a:bodyPr/>
          <a:lstStyle/>
          <a:p>
            <a:r>
              <a:rPr lang="en-IN"/>
              <a:t>Bhargav Bhatkalkar</a:t>
            </a:r>
          </a:p>
        </p:txBody>
      </p:sp>
      <p:sp>
        <p:nvSpPr>
          <p:cNvPr id="6" name="Slide Number Placeholder 5">
            <a:extLst>
              <a:ext uri="{FF2B5EF4-FFF2-40B4-BE49-F238E27FC236}">
                <a16:creationId xmlns:a16="http://schemas.microsoft.com/office/drawing/2014/main" id="{2A137476-9F93-4741-B2E1-7A8BD3739607}"/>
              </a:ext>
            </a:extLst>
          </p:cNvPr>
          <p:cNvSpPr>
            <a:spLocks noGrp="1"/>
          </p:cNvSpPr>
          <p:nvPr>
            <p:ph type="sldNum" sz="quarter" idx="12"/>
          </p:nvPr>
        </p:nvSpPr>
        <p:spPr/>
        <p:txBody>
          <a:bodyPr/>
          <a:lstStyle/>
          <a:p>
            <a:fld id="{89EA65C2-317F-4825-97ED-B4A1DE5F1DA7}" type="slidenum">
              <a:rPr lang="en-IN" smtClean="0"/>
              <a:t>‹#›</a:t>
            </a:fld>
            <a:endParaRPr lang="en-IN"/>
          </a:p>
        </p:txBody>
      </p:sp>
    </p:spTree>
    <p:extLst>
      <p:ext uri="{BB962C8B-B14F-4D97-AF65-F5344CB8AC3E}">
        <p14:creationId xmlns:p14="http://schemas.microsoft.com/office/powerpoint/2010/main" val="985019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9CE4-B99A-479F-A9F0-3077674025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1E30CF-DA55-408D-A746-F316A74503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9D148C0-EC50-44E9-ADA5-94CDBF2CB5AC}"/>
              </a:ext>
            </a:extLst>
          </p:cNvPr>
          <p:cNvSpPr>
            <a:spLocks noGrp="1"/>
          </p:cNvSpPr>
          <p:nvPr>
            <p:ph type="dt" sz="half" idx="10"/>
          </p:nvPr>
        </p:nvSpPr>
        <p:spPr/>
        <p:txBody>
          <a:bodyPr/>
          <a:lstStyle/>
          <a:p>
            <a:fld id="{B14F3A5B-F3E0-4DF9-807A-8E6224DFD6D3}" type="datetime1">
              <a:rPr lang="en-IN" smtClean="0"/>
              <a:t>02-02-2023</a:t>
            </a:fld>
            <a:endParaRPr lang="en-IN"/>
          </a:p>
        </p:txBody>
      </p:sp>
      <p:sp>
        <p:nvSpPr>
          <p:cNvPr id="5" name="Footer Placeholder 4">
            <a:extLst>
              <a:ext uri="{FF2B5EF4-FFF2-40B4-BE49-F238E27FC236}">
                <a16:creationId xmlns:a16="http://schemas.microsoft.com/office/drawing/2014/main" id="{08B433B6-57FE-41EA-9528-47A981E28CE6}"/>
              </a:ext>
            </a:extLst>
          </p:cNvPr>
          <p:cNvSpPr>
            <a:spLocks noGrp="1"/>
          </p:cNvSpPr>
          <p:nvPr>
            <p:ph type="ftr" sz="quarter" idx="11"/>
          </p:nvPr>
        </p:nvSpPr>
        <p:spPr/>
        <p:txBody>
          <a:bodyPr/>
          <a:lstStyle/>
          <a:p>
            <a:r>
              <a:rPr lang="en-IN"/>
              <a:t>Bhargav Bhatkalkar</a:t>
            </a:r>
          </a:p>
        </p:txBody>
      </p:sp>
      <p:sp>
        <p:nvSpPr>
          <p:cNvPr id="6" name="Slide Number Placeholder 5">
            <a:extLst>
              <a:ext uri="{FF2B5EF4-FFF2-40B4-BE49-F238E27FC236}">
                <a16:creationId xmlns:a16="http://schemas.microsoft.com/office/drawing/2014/main" id="{8E3F6E51-E2FF-4866-BC5A-71A2470E2399}"/>
              </a:ext>
            </a:extLst>
          </p:cNvPr>
          <p:cNvSpPr>
            <a:spLocks noGrp="1"/>
          </p:cNvSpPr>
          <p:nvPr>
            <p:ph type="sldNum" sz="quarter" idx="12"/>
          </p:nvPr>
        </p:nvSpPr>
        <p:spPr/>
        <p:txBody>
          <a:bodyPr/>
          <a:lstStyle/>
          <a:p>
            <a:fld id="{89EA65C2-317F-4825-97ED-B4A1DE5F1DA7}" type="slidenum">
              <a:rPr lang="en-IN" smtClean="0"/>
              <a:t>‹#›</a:t>
            </a:fld>
            <a:endParaRPr lang="en-IN"/>
          </a:p>
        </p:txBody>
      </p:sp>
    </p:spTree>
    <p:extLst>
      <p:ext uri="{BB962C8B-B14F-4D97-AF65-F5344CB8AC3E}">
        <p14:creationId xmlns:p14="http://schemas.microsoft.com/office/powerpoint/2010/main" val="128703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145F2-2099-46D8-9F9F-317B683C82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FE17AD-B8F9-429F-8872-08B265DDB9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B50029-3CFE-4499-818C-BA98FF7698A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AD2BF1-1232-4311-8A39-F59675FDE733}"/>
              </a:ext>
            </a:extLst>
          </p:cNvPr>
          <p:cNvSpPr>
            <a:spLocks noGrp="1"/>
          </p:cNvSpPr>
          <p:nvPr>
            <p:ph type="dt" sz="half" idx="10"/>
          </p:nvPr>
        </p:nvSpPr>
        <p:spPr/>
        <p:txBody>
          <a:bodyPr/>
          <a:lstStyle/>
          <a:p>
            <a:fld id="{F661929E-DD1E-4A87-A9BF-3EB2A1D7372F}" type="datetime1">
              <a:rPr lang="en-IN" smtClean="0"/>
              <a:t>02-02-2023</a:t>
            </a:fld>
            <a:endParaRPr lang="en-IN"/>
          </a:p>
        </p:txBody>
      </p:sp>
      <p:sp>
        <p:nvSpPr>
          <p:cNvPr id="6" name="Footer Placeholder 5">
            <a:extLst>
              <a:ext uri="{FF2B5EF4-FFF2-40B4-BE49-F238E27FC236}">
                <a16:creationId xmlns:a16="http://schemas.microsoft.com/office/drawing/2014/main" id="{2A4633A3-4158-4950-AC2B-88A79EE71864}"/>
              </a:ext>
            </a:extLst>
          </p:cNvPr>
          <p:cNvSpPr>
            <a:spLocks noGrp="1"/>
          </p:cNvSpPr>
          <p:nvPr>
            <p:ph type="ftr" sz="quarter" idx="11"/>
          </p:nvPr>
        </p:nvSpPr>
        <p:spPr/>
        <p:txBody>
          <a:bodyPr/>
          <a:lstStyle/>
          <a:p>
            <a:r>
              <a:rPr lang="en-IN"/>
              <a:t>Bhargav Bhatkalkar</a:t>
            </a:r>
          </a:p>
        </p:txBody>
      </p:sp>
      <p:sp>
        <p:nvSpPr>
          <p:cNvPr id="7" name="Slide Number Placeholder 6">
            <a:extLst>
              <a:ext uri="{FF2B5EF4-FFF2-40B4-BE49-F238E27FC236}">
                <a16:creationId xmlns:a16="http://schemas.microsoft.com/office/drawing/2014/main" id="{8832D0B9-474D-4503-9FC6-47758A8BD4AF}"/>
              </a:ext>
            </a:extLst>
          </p:cNvPr>
          <p:cNvSpPr>
            <a:spLocks noGrp="1"/>
          </p:cNvSpPr>
          <p:nvPr>
            <p:ph type="sldNum" sz="quarter" idx="12"/>
          </p:nvPr>
        </p:nvSpPr>
        <p:spPr/>
        <p:txBody>
          <a:bodyPr/>
          <a:lstStyle/>
          <a:p>
            <a:fld id="{89EA65C2-317F-4825-97ED-B4A1DE5F1DA7}" type="slidenum">
              <a:rPr lang="en-IN" smtClean="0"/>
              <a:t>‹#›</a:t>
            </a:fld>
            <a:endParaRPr lang="en-IN"/>
          </a:p>
        </p:txBody>
      </p:sp>
    </p:spTree>
    <p:extLst>
      <p:ext uri="{BB962C8B-B14F-4D97-AF65-F5344CB8AC3E}">
        <p14:creationId xmlns:p14="http://schemas.microsoft.com/office/powerpoint/2010/main" val="2028086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E4665-F347-438F-81E3-1FD8552B51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BCB235-F3CA-43E6-999F-7BF2C81E17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12625D-CFBC-45E3-810E-B3728AB5048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2E87A2-C156-4667-AA08-6780777486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B1F7034-540C-47E1-97F8-ED2C6ABBEE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20A4EB-AD2C-483B-8ABE-B9C158ABCBC0}"/>
              </a:ext>
            </a:extLst>
          </p:cNvPr>
          <p:cNvSpPr>
            <a:spLocks noGrp="1"/>
          </p:cNvSpPr>
          <p:nvPr>
            <p:ph type="dt" sz="half" idx="10"/>
          </p:nvPr>
        </p:nvSpPr>
        <p:spPr/>
        <p:txBody>
          <a:bodyPr/>
          <a:lstStyle/>
          <a:p>
            <a:fld id="{A7C6D958-F414-42B3-A114-721E56CBC4D4}" type="datetime1">
              <a:rPr lang="en-IN" smtClean="0"/>
              <a:t>02-02-2023</a:t>
            </a:fld>
            <a:endParaRPr lang="en-IN"/>
          </a:p>
        </p:txBody>
      </p:sp>
      <p:sp>
        <p:nvSpPr>
          <p:cNvPr id="8" name="Footer Placeholder 7">
            <a:extLst>
              <a:ext uri="{FF2B5EF4-FFF2-40B4-BE49-F238E27FC236}">
                <a16:creationId xmlns:a16="http://schemas.microsoft.com/office/drawing/2014/main" id="{69531B70-F49C-4178-9CAB-AF78B613220C}"/>
              </a:ext>
            </a:extLst>
          </p:cNvPr>
          <p:cNvSpPr>
            <a:spLocks noGrp="1"/>
          </p:cNvSpPr>
          <p:nvPr>
            <p:ph type="ftr" sz="quarter" idx="11"/>
          </p:nvPr>
        </p:nvSpPr>
        <p:spPr/>
        <p:txBody>
          <a:bodyPr/>
          <a:lstStyle/>
          <a:p>
            <a:r>
              <a:rPr lang="en-IN"/>
              <a:t>Bhargav Bhatkalkar</a:t>
            </a:r>
          </a:p>
        </p:txBody>
      </p:sp>
      <p:sp>
        <p:nvSpPr>
          <p:cNvPr id="9" name="Slide Number Placeholder 8">
            <a:extLst>
              <a:ext uri="{FF2B5EF4-FFF2-40B4-BE49-F238E27FC236}">
                <a16:creationId xmlns:a16="http://schemas.microsoft.com/office/drawing/2014/main" id="{EC54B447-E55E-4BF5-9750-0BD69937E629}"/>
              </a:ext>
            </a:extLst>
          </p:cNvPr>
          <p:cNvSpPr>
            <a:spLocks noGrp="1"/>
          </p:cNvSpPr>
          <p:nvPr>
            <p:ph type="sldNum" sz="quarter" idx="12"/>
          </p:nvPr>
        </p:nvSpPr>
        <p:spPr/>
        <p:txBody>
          <a:bodyPr/>
          <a:lstStyle/>
          <a:p>
            <a:fld id="{89EA65C2-317F-4825-97ED-B4A1DE5F1DA7}" type="slidenum">
              <a:rPr lang="en-IN" smtClean="0"/>
              <a:t>‹#›</a:t>
            </a:fld>
            <a:endParaRPr lang="en-IN"/>
          </a:p>
        </p:txBody>
      </p:sp>
    </p:spTree>
    <p:extLst>
      <p:ext uri="{BB962C8B-B14F-4D97-AF65-F5344CB8AC3E}">
        <p14:creationId xmlns:p14="http://schemas.microsoft.com/office/powerpoint/2010/main" val="94617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F1511-2968-49AF-B474-DCBC74F73F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3C5AC6-29DA-4997-84A2-0FA1DB845200}"/>
              </a:ext>
            </a:extLst>
          </p:cNvPr>
          <p:cNvSpPr>
            <a:spLocks noGrp="1"/>
          </p:cNvSpPr>
          <p:nvPr>
            <p:ph type="dt" sz="half" idx="10"/>
          </p:nvPr>
        </p:nvSpPr>
        <p:spPr/>
        <p:txBody>
          <a:bodyPr/>
          <a:lstStyle/>
          <a:p>
            <a:fld id="{3274A526-EB70-4852-9A24-7486944213CF}" type="datetime1">
              <a:rPr lang="en-IN" smtClean="0"/>
              <a:t>02-02-2023</a:t>
            </a:fld>
            <a:endParaRPr lang="en-IN"/>
          </a:p>
        </p:txBody>
      </p:sp>
      <p:sp>
        <p:nvSpPr>
          <p:cNvPr id="4" name="Footer Placeholder 3">
            <a:extLst>
              <a:ext uri="{FF2B5EF4-FFF2-40B4-BE49-F238E27FC236}">
                <a16:creationId xmlns:a16="http://schemas.microsoft.com/office/drawing/2014/main" id="{2AFABC43-F13D-4D16-B786-E80FD549065F}"/>
              </a:ext>
            </a:extLst>
          </p:cNvPr>
          <p:cNvSpPr>
            <a:spLocks noGrp="1"/>
          </p:cNvSpPr>
          <p:nvPr>
            <p:ph type="ftr" sz="quarter" idx="11"/>
          </p:nvPr>
        </p:nvSpPr>
        <p:spPr/>
        <p:txBody>
          <a:bodyPr/>
          <a:lstStyle/>
          <a:p>
            <a:r>
              <a:rPr lang="en-IN"/>
              <a:t>Bhargav Bhatkalkar</a:t>
            </a:r>
          </a:p>
        </p:txBody>
      </p:sp>
      <p:sp>
        <p:nvSpPr>
          <p:cNvPr id="5" name="Slide Number Placeholder 4">
            <a:extLst>
              <a:ext uri="{FF2B5EF4-FFF2-40B4-BE49-F238E27FC236}">
                <a16:creationId xmlns:a16="http://schemas.microsoft.com/office/drawing/2014/main" id="{16A211C2-6944-4A14-8017-FC07B01A7B93}"/>
              </a:ext>
            </a:extLst>
          </p:cNvPr>
          <p:cNvSpPr>
            <a:spLocks noGrp="1"/>
          </p:cNvSpPr>
          <p:nvPr>
            <p:ph type="sldNum" sz="quarter" idx="12"/>
          </p:nvPr>
        </p:nvSpPr>
        <p:spPr/>
        <p:txBody>
          <a:bodyPr/>
          <a:lstStyle/>
          <a:p>
            <a:fld id="{89EA65C2-317F-4825-97ED-B4A1DE5F1DA7}" type="slidenum">
              <a:rPr lang="en-IN" smtClean="0"/>
              <a:t>‹#›</a:t>
            </a:fld>
            <a:endParaRPr lang="en-IN"/>
          </a:p>
        </p:txBody>
      </p:sp>
    </p:spTree>
    <p:extLst>
      <p:ext uri="{BB962C8B-B14F-4D97-AF65-F5344CB8AC3E}">
        <p14:creationId xmlns:p14="http://schemas.microsoft.com/office/powerpoint/2010/main" val="237152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A9C8CE-0163-4901-B3A9-0E6568283F50}"/>
              </a:ext>
            </a:extLst>
          </p:cNvPr>
          <p:cNvSpPr>
            <a:spLocks noGrp="1"/>
          </p:cNvSpPr>
          <p:nvPr>
            <p:ph type="dt" sz="half" idx="10"/>
          </p:nvPr>
        </p:nvSpPr>
        <p:spPr/>
        <p:txBody>
          <a:bodyPr/>
          <a:lstStyle/>
          <a:p>
            <a:fld id="{69B893F1-7703-43F5-897F-9B6E33E46021}" type="datetime1">
              <a:rPr lang="en-IN" smtClean="0"/>
              <a:t>02-02-2023</a:t>
            </a:fld>
            <a:endParaRPr lang="en-IN"/>
          </a:p>
        </p:txBody>
      </p:sp>
      <p:sp>
        <p:nvSpPr>
          <p:cNvPr id="3" name="Footer Placeholder 2">
            <a:extLst>
              <a:ext uri="{FF2B5EF4-FFF2-40B4-BE49-F238E27FC236}">
                <a16:creationId xmlns:a16="http://schemas.microsoft.com/office/drawing/2014/main" id="{5026497E-6964-4576-A381-E72ED07CD78E}"/>
              </a:ext>
            </a:extLst>
          </p:cNvPr>
          <p:cNvSpPr>
            <a:spLocks noGrp="1"/>
          </p:cNvSpPr>
          <p:nvPr>
            <p:ph type="ftr" sz="quarter" idx="11"/>
          </p:nvPr>
        </p:nvSpPr>
        <p:spPr/>
        <p:txBody>
          <a:bodyPr/>
          <a:lstStyle/>
          <a:p>
            <a:r>
              <a:rPr lang="en-IN"/>
              <a:t>Bhargav Bhatkalkar</a:t>
            </a:r>
          </a:p>
        </p:txBody>
      </p:sp>
      <p:sp>
        <p:nvSpPr>
          <p:cNvPr id="4" name="Slide Number Placeholder 3">
            <a:extLst>
              <a:ext uri="{FF2B5EF4-FFF2-40B4-BE49-F238E27FC236}">
                <a16:creationId xmlns:a16="http://schemas.microsoft.com/office/drawing/2014/main" id="{CC603A09-5FD2-4F72-8F06-08824EA3D204}"/>
              </a:ext>
            </a:extLst>
          </p:cNvPr>
          <p:cNvSpPr>
            <a:spLocks noGrp="1"/>
          </p:cNvSpPr>
          <p:nvPr>
            <p:ph type="sldNum" sz="quarter" idx="12"/>
          </p:nvPr>
        </p:nvSpPr>
        <p:spPr/>
        <p:txBody>
          <a:bodyPr/>
          <a:lstStyle/>
          <a:p>
            <a:fld id="{89EA65C2-317F-4825-97ED-B4A1DE5F1DA7}" type="slidenum">
              <a:rPr lang="en-IN" smtClean="0"/>
              <a:t>‹#›</a:t>
            </a:fld>
            <a:endParaRPr lang="en-IN"/>
          </a:p>
        </p:txBody>
      </p:sp>
    </p:spTree>
    <p:extLst>
      <p:ext uri="{BB962C8B-B14F-4D97-AF65-F5344CB8AC3E}">
        <p14:creationId xmlns:p14="http://schemas.microsoft.com/office/powerpoint/2010/main" val="1623910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6AA0-7816-453C-BE43-B55F41E62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90210A-112C-49EB-8A90-5581EF087B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3A07F5-FE04-4A44-8181-25BD5686BA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6D9D27-72C2-4BA6-8C60-650D4A5D3E09}"/>
              </a:ext>
            </a:extLst>
          </p:cNvPr>
          <p:cNvSpPr>
            <a:spLocks noGrp="1"/>
          </p:cNvSpPr>
          <p:nvPr>
            <p:ph type="dt" sz="half" idx="10"/>
          </p:nvPr>
        </p:nvSpPr>
        <p:spPr/>
        <p:txBody>
          <a:bodyPr/>
          <a:lstStyle/>
          <a:p>
            <a:fld id="{861FD6E5-32C5-4F3E-B4A5-6E65DF98D1EC}" type="datetime1">
              <a:rPr lang="en-IN" smtClean="0"/>
              <a:t>02-02-2023</a:t>
            </a:fld>
            <a:endParaRPr lang="en-IN"/>
          </a:p>
        </p:txBody>
      </p:sp>
      <p:sp>
        <p:nvSpPr>
          <p:cNvPr id="6" name="Footer Placeholder 5">
            <a:extLst>
              <a:ext uri="{FF2B5EF4-FFF2-40B4-BE49-F238E27FC236}">
                <a16:creationId xmlns:a16="http://schemas.microsoft.com/office/drawing/2014/main" id="{A4DBE070-81F6-460F-9FA5-EB8F3C779E34}"/>
              </a:ext>
            </a:extLst>
          </p:cNvPr>
          <p:cNvSpPr>
            <a:spLocks noGrp="1"/>
          </p:cNvSpPr>
          <p:nvPr>
            <p:ph type="ftr" sz="quarter" idx="11"/>
          </p:nvPr>
        </p:nvSpPr>
        <p:spPr/>
        <p:txBody>
          <a:bodyPr/>
          <a:lstStyle/>
          <a:p>
            <a:r>
              <a:rPr lang="en-IN"/>
              <a:t>Bhargav Bhatkalkar</a:t>
            </a:r>
          </a:p>
        </p:txBody>
      </p:sp>
      <p:sp>
        <p:nvSpPr>
          <p:cNvPr id="7" name="Slide Number Placeholder 6">
            <a:extLst>
              <a:ext uri="{FF2B5EF4-FFF2-40B4-BE49-F238E27FC236}">
                <a16:creationId xmlns:a16="http://schemas.microsoft.com/office/drawing/2014/main" id="{E841B0DD-6DC4-46CE-930D-8B515E7E5321}"/>
              </a:ext>
            </a:extLst>
          </p:cNvPr>
          <p:cNvSpPr>
            <a:spLocks noGrp="1"/>
          </p:cNvSpPr>
          <p:nvPr>
            <p:ph type="sldNum" sz="quarter" idx="12"/>
          </p:nvPr>
        </p:nvSpPr>
        <p:spPr/>
        <p:txBody>
          <a:bodyPr/>
          <a:lstStyle/>
          <a:p>
            <a:fld id="{89EA65C2-317F-4825-97ED-B4A1DE5F1DA7}" type="slidenum">
              <a:rPr lang="en-IN" smtClean="0"/>
              <a:t>‹#›</a:t>
            </a:fld>
            <a:endParaRPr lang="en-IN"/>
          </a:p>
        </p:txBody>
      </p:sp>
    </p:spTree>
    <p:extLst>
      <p:ext uri="{BB962C8B-B14F-4D97-AF65-F5344CB8AC3E}">
        <p14:creationId xmlns:p14="http://schemas.microsoft.com/office/powerpoint/2010/main" val="3377704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6617-7C66-4961-8A88-318F093CC6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FC7D91-75AE-4BE5-85A7-23D52AB172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9D858E-5192-41B1-8449-3B8529A75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A528D5-1D07-40DA-BAB5-3BA93E090F71}"/>
              </a:ext>
            </a:extLst>
          </p:cNvPr>
          <p:cNvSpPr>
            <a:spLocks noGrp="1"/>
          </p:cNvSpPr>
          <p:nvPr>
            <p:ph type="dt" sz="half" idx="10"/>
          </p:nvPr>
        </p:nvSpPr>
        <p:spPr/>
        <p:txBody>
          <a:bodyPr/>
          <a:lstStyle/>
          <a:p>
            <a:fld id="{6C43AFAE-0D8D-4254-A3F1-67C0F1BD0EDC}" type="datetime1">
              <a:rPr lang="en-IN" smtClean="0"/>
              <a:t>02-02-2023</a:t>
            </a:fld>
            <a:endParaRPr lang="en-IN"/>
          </a:p>
        </p:txBody>
      </p:sp>
      <p:sp>
        <p:nvSpPr>
          <p:cNvPr id="6" name="Footer Placeholder 5">
            <a:extLst>
              <a:ext uri="{FF2B5EF4-FFF2-40B4-BE49-F238E27FC236}">
                <a16:creationId xmlns:a16="http://schemas.microsoft.com/office/drawing/2014/main" id="{9941DF26-848E-4465-9FEE-C228CB9CE6CA}"/>
              </a:ext>
            </a:extLst>
          </p:cNvPr>
          <p:cNvSpPr>
            <a:spLocks noGrp="1"/>
          </p:cNvSpPr>
          <p:nvPr>
            <p:ph type="ftr" sz="quarter" idx="11"/>
          </p:nvPr>
        </p:nvSpPr>
        <p:spPr/>
        <p:txBody>
          <a:bodyPr/>
          <a:lstStyle/>
          <a:p>
            <a:r>
              <a:rPr lang="en-IN"/>
              <a:t>Bhargav Bhatkalkar</a:t>
            </a:r>
          </a:p>
        </p:txBody>
      </p:sp>
      <p:sp>
        <p:nvSpPr>
          <p:cNvPr id="7" name="Slide Number Placeholder 6">
            <a:extLst>
              <a:ext uri="{FF2B5EF4-FFF2-40B4-BE49-F238E27FC236}">
                <a16:creationId xmlns:a16="http://schemas.microsoft.com/office/drawing/2014/main" id="{0079CB28-2EA6-4C15-B155-96F0A7A6C971}"/>
              </a:ext>
            </a:extLst>
          </p:cNvPr>
          <p:cNvSpPr>
            <a:spLocks noGrp="1"/>
          </p:cNvSpPr>
          <p:nvPr>
            <p:ph type="sldNum" sz="quarter" idx="12"/>
          </p:nvPr>
        </p:nvSpPr>
        <p:spPr/>
        <p:txBody>
          <a:bodyPr/>
          <a:lstStyle/>
          <a:p>
            <a:fld id="{89EA65C2-317F-4825-97ED-B4A1DE5F1DA7}" type="slidenum">
              <a:rPr lang="en-IN" smtClean="0"/>
              <a:t>‹#›</a:t>
            </a:fld>
            <a:endParaRPr lang="en-IN"/>
          </a:p>
        </p:txBody>
      </p:sp>
    </p:spTree>
    <p:extLst>
      <p:ext uri="{BB962C8B-B14F-4D97-AF65-F5344CB8AC3E}">
        <p14:creationId xmlns:p14="http://schemas.microsoft.com/office/powerpoint/2010/main" val="874100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58B899-FF08-4D06-8B16-9972EADDBC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A2C5CB-C990-445A-8B88-C5EDC0DEF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C15C0C-E0F1-4260-998D-DB7D98C2C4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686A9-1AC9-4E66-BC9B-69938A0BBCF9}" type="datetime1">
              <a:rPr lang="en-IN" smtClean="0"/>
              <a:t>02-02-2023</a:t>
            </a:fld>
            <a:endParaRPr lang="en-IN"/>
          </a:p>
        </p:txBody>
      </p:sp>
      <p:sp>
        <p:nvSpPr>
          <p:cNvPr id="5" name="Footer Placeholder 4">
            <a:extLst>
              <a:ext uri="{FF2B5EF4-FFF2-40B4-BE49-F238E27FC236}">
                <a16:creationId xmlns:a16="http://schemas.microsoft.com/office/drawing/2014/main" id="{BDAD21A7-833B-4E0F-B47A-DA85D99365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Bhargav Bhatkalkar</a:t>
            </a:r>
          </a:p>
        </p:txBody>
      </p:sp>
      <p:sp>
        <p:nvSpPr>
          <p:cNvPr id="6" name="Slide Number Placeholder 5">
            <a:extLst>
              <a:ext uri="{FF2B5EF4-FFF2-40B4-BE49-F238E27FC236}">
                <a16:creationId xmlns:a16="http://schemas.microsoft.com/office/drawing/2014/main" id="{439E298C-B657-44B1-BF4C-253DF68F1D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A65C2-317F-4825-97ED-B4A1DE5F1DA7}" type="slidenum">
              <a:rPr lang="en-IN" smtClean="0"/>
              <a:t>‹#›</a:t>
            </a:fld>
            <a:endParaRPr lang="en-IN"/>
          </a:p>
        </p:txBody>
      </p:sp>
    </p:spTree>
    <p:extLst>
      <p:ext uri="{BB962C8B-B14F-4D97-AF65-F5344CB8AC3E}">
        <p14:creationId xmlns:p14="http://schemas.microsoft.com/office/powerpoint/2010/main" val="988801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pipeline-computer.p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Array-computer.P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ultiprocessor-system.p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data-space.png" TargetMode="External"/><Relationship Id="rId2" Type="http://schemas.openxmlformats.org/officeDocument/2006/relationships/hyperlink" Target="SISD.png"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hyperlink" Target="figures/SIMD.png" TargetMode="External"/><Relationship Id="rId2" Type="http://schemas.openxmlformats.org/officeDocument/2006/relationships/hyperlink" Target="SIMD.p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figures/MISD.PNG" TargetMode="External"/><Relationship Id="rId2" Type="http://schemas.openxmlformats.org/officeDocument/2006/relationships/hyperlink" Target="MISD.PNG" TargetMode="External"/><Relationship Id="rId1" Type="http://schemas.openxmlformats.org/officeDocument/2006/relationships/slideLayout" Target="../slideLayouts/slideLayout2.xml"/><Relationship Id="rId4" Type="http://schemas.openxmlformats.org/officeDocument/2006/relationships/hyperlink" Target="data-space.p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figures/MIMD.PNG" TargetMode="External"/><Relationship Id="rId2" Type="http://schemas.openxmlformats.org/officeDocument/2006/relationships/hyperlink" Target="MIMD.PNG" TargetMode="External"/><Relationship Id="rId1" Type="http://schemas.openxmlformats.org/officeDocument/2006/relationships/slideLayout" Target="../slideLayouts/slideLayout2.xml"/><Relationship Id="rId4" Type="http://schemas.openxmlformats.org/officeDocument/2006/relationships/hyperlink" Target="data-space.png"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GPUvsCPU%20FP%20performance.pn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GPUvsCPU%20archiecture.PN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CUDA-paper.pdf" TargetMode="External"/><Relationship Id="rId2" Type="http://schemas.openxmlformats.org/officeDocument/2006/relationships/hyperlink" Target="modern%20GPU-archiecture.PNG" TargetMode="External"/><Relationship Id="rId1" Type="http://schemas.openxmlformats.org/officeDocument/2006/relationships/slideLayout" Target="../slideLayouts/slideLayout2.xml"/><Relationship Id="rId4" Type="http://schemas.openxmlformats.org/officeDocument/2006/relationships/hyperlink" Target="Module-1%20Resources/CUDA-paper.pdf"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blogs.nvidia.com/blog/2009/12/16/whats-the-difference-between-a-cpu-and-a-gpu/" TargetMode="External"/><Relationship Id="rId2" Type="http://schemas.openxmlformats.org/officeDocument/2006/relationships/hyperlink" Target="https://create.pro/opencl-vs-cud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F9FF8-AC01-45F6-B214-05B495BDB0A6}"/>
              </a:ext>
            </a:extLst>
          </p:cNvPr>
          <p:cNvSpPr>
            <a:spLocks noGrp="1"/>
          </p:cNvSpPr>
          <p:nvPr>
            <p:ph type="ctrTitle"/>
          </p:nvPr>
        </p:nvSpPr>
        <p:spPr/>
        <p:txBody>
          <a:bodyPr/>
          <a:lstStyle/>
          <a:p>
            <a:r>
              <a:rPr lang="en-US" b="1" dirty="0"/>
              <a:t>Introduction to Parallel Architectures</a:t>
            </a:r>
            <a:endParaRPr lang="en-IN" b="1" dirty="0"/>
          </a:p>
        </p:txBody>
      </p:sp>
      <p:sp>
        <p:nvSpPr>
          <p:cNvPr id="4" name="Date Placeholder 3">
            <a:extLst>
              <a:ext uri="{FF2B5EF4-FFF2-40B4-BE49-F238E27FC236}">
                <a16:creationId xmlns:a16="http://schemas.microsoft.com/office/drawing/2014/main" id="{4A6400F2-0469-4AE8-80C4-82D8F0E02DFC}"/>
              </a:ext>
            </a:extLst>
          </p:cNvPr>
          <p:cNvSpPr>
            <a:spLocks noGrp="1"/>
          </p:cNvSpPr>
          <p:nvPr>
            <p:ph type="dt" sz="half" idx="10"/>
          </p:nvPr>
        </p:nvSpPr>
        <p:spPr/>
        <p:txBody>
          <a:bodyPr/>
          <a:lstStyle/>
          <a:p>
            <a:fld id="{37A7B370-97C0-4CD0-91EA-DA94174AA5D9}" type="datetime1">
              <a:rPr lang="en-IN" smtClean="0"/>
              <a:t>02-02-2023</a:t>
            </a:fld>
            <a:endParaRPr lang="en-IN"/>
          </a:p>
        </p:txBody>
      </p:sp>
      <p:sp>
        <p:nvSpPr>
          <p:cNvPr id="6" name="Slide Number Placeholder 5">
            <a:extLst>
              <a:ext uri="{FF2B5EF4-FFF2-40B4-BE49-F238E27FC236}">
                <a16:creationId xmlns:a16="http://schemas.microsoft.com/office/drawing/2014/main" id="{53AD3080-5C05-43B3-A351-5C04E5738B36}"/>
              </a:ext>
            </a:extLst>
          </p:cNvPr>
          <p:cNvSpPr>
            <a:spLocks noGrp="1"/>
          </p:cNvSpPr>
          <p:nvPr>
            <p:ph type="sldNum" sz="quarter" idx="12"/>
          </p:nvPr>
        </p:nvSpPr>
        <p:spPr/>
        <p:txBody>
          <a:bodyPr/>
          <a:lstStyle/>
          <a:p>
            <a:fld id="{89EA65C2-317F-4825-97ED-B4A1DE5F1DA7}" type="slidenum">
              <a:rPr lang="en-IN" smtClean="0"/>
              <a:t>1</a:t>
            </a:fld>
            <a:endParaRPr lang="en-IN"/>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997738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mn-lt"/>
                <a:ea typeface="+mn-ea"/>
                <a:cs typeface="+mn-cs"/>
              </a:rPr>
              <a:t>Parallel Processing</a:t>
            </a:r>
            <a:endParaRPr lang="en-US" sz="2800" dirty="0">
              <a:latin typeface="+mn-lt"/>
              <a:ea typeface="+mn-ea"/>
              <a:cs typeface="+mn-cs"/>
            </a:endParaRPr>
          </a:p>
        </p:txBody>
      </p:sp>
      <p:sp>
        <p:nvSpPr>
          <p:cNvPr id="3" name="Content Placeholder 2"/>
          <p:cNvSpPr>
            <a:spLocks noGrp="1"/>
          </p:cNvSpPr>
          <p:nvPr>
            <p:ph idx="1"/>
          </p:nvPr>
        </p:nvSpPr>
        <p:spPr/>
        <p:txBody>
          <a:bodyPr/>
          <a:lstStyle/>
          <a:p>
            <a:r>
              <a:rPr lang="en-US" dirty="0" smtClean="0"/>
              <a:t>Parallel Processing is an efficient form of information processing that emphasizes the exploitation of concurrent events in the computing process. </a:t>
            </a:r>
          </a:p>
          <a:p>
            <a:endParaRPr lang="en-US" dirty="0"/>
          </a:p>
          <a:p>
            <a:r>
              <a:rPr lang="en-US" b="1" dirty="0">
                <a:solidFill>
                  <a:srgbClr val="002060"/>
                </a:solidFill>
              </a:rPr>
              <a:t>Concurrency </a:t>
            </a:r>
            <a:r>
              <a:rPr lang="en-US" b="1" dirty="0">
                <a:solidFill>
                  <a:srgbClr val="002060"/>
                </a:solidFill>
                <a:sym typeface="Wingdings" panose="05000000000000000000" pitchFamily="2" charset="2"/>
              </a:rPr>
              <a:t> </a:t>
            </a:r>
            <a:r>
              <a:rPr lang="en-US" b="1" dirty="0">
                <a:sym typeface="Wingdings" panose="05000000000000000000" pitchFamily="2" charset="2"/>
              </a:rPr>
              <a:t>implies parallelism, simultaneity, and pipelining</a:t>
            </a:r>
            <a:endParaRPr lang="en-IN" b="1" dirty="0"/>
          </a:p>
          <a:p>
            <a:endParaRPr lang="en-US" dirty="0"/>
          </a:p>
        </p:txBody>
      </p:sp>
      <p:sp>
        <p:nvSpPr>
          <p:cNvPr id="4" name="Date Placeholder 3"/>
          <p:cNvSpPr>
            <a:spLocks noGrp="1"/>
          </p:cNvSpPr>
          <p:nvPr>
            <p:ph type="dt" sz="half" idx="10"/>
          </p:nvPr>
        </p:nvSpPr>
        <p:spPr/>
        <p:txBody>
          <a:bodyPr/>
          <a:lstStyle/>
          <a:p>
            <a:fld id="{E2C27BB2-3768-44FE-A851-1B1BFDDB6C5D}" type="datetime1">
              <a:rPr lang="en-IN" smtClean="0"/>
              <a:t>02-02-2023</a:t>
            </a:fld>
            <a:endParaRPr lang="en-IN"/>
          </a:p>
        </p:txBody>
      </p:sp>
      <p:sp>
        <p:nvSpPr>
          <p:cNvPr id="6" name="Slide Number Placeholder 5"/>
          <p:cNvSpPr>
            <a:spLocks noGrp="1"/>
          </p:cNvSpPr>
          <p:nvPr>
            <p:ph type="sldNum" sz="quarter" idx="12"/>
          </p:nvPr>
        </p:nvSpPr>
        <p:spPr/>
        <p:txBody>
          <a:bodyPr/>
          <a:lstStyle/>
          <a:p>
            <a:fld id="{89EA65C2-317F-4825-97ED-B4A1DE5F1DA7}" type="slidenum">
              <a:rPr lang="en-IN" smtClean="0"/>
              <a:t>10</a:t>
            </a:fld>
            <a:endParaRPr lang="en-IN"/>
          </a:p>
        </p:txBody>
      </p:sp>
      <p:sp>
        <p:nvSpPr>
          <p:cNvPr id="7" name="TextBox 6">
            <a:extLst>
              <a:ext uri="{FF2B5EF4-FFF2-40B4-BE49-F238E27FC236}">
                <a16:creationId xmlns:a16="http://schemas.microsoft.com/office/drawing/2014/main" id="{B83DAFC0-D63A-4366-9DEE-41E1413EAA0B}"/>
              </a:ext>
            </a:extLst>
          </p:cNvPr>
          <p:cNvSpPr txBox="1"/>
          <p:nvPr/>
        </p:nvSpPr>
        <p:spPr>
          <a:xfrm>
            <a:off x="1079089" y="4210198"/>
            <a:ext cx="10274711" cy="400110"/>
          </a:xfrm>
          <a:prstGeom prst="rect">
            <a:avLst/>
          </a:prstGeom>
          <a:noFill/>
        </p:spPr>
        <p:txBody>
          <a:bodyPr wrap="square" rtlCol="0">
            <a:spAutoFit/>
          </a:bodyPr>
          <a:lstStyle/>
          <a:p>
            <a:r>
              <a:rPr lang="en-US" sz="2000" b="1" dirty="0">
                <a:solidFill>
                  <a:srgbClr val="002060"/>
                </a:solidFill>
              </a:rPr>
              <a:t>Parallelism</a:t>
            </a:r>
            <a:r>
              <a:rPr lang="en-US" sz="2000" b="1" dirty="0">
                <a:solidFill>
                  <a:srgbClr val="002060"/>
                </a:solidFill>
                <a:sym typeface="Wingdings" panose="05000000000000000000" pitchFamily="2" charset="2"/>
              </a:rPr>
              <a:t> </a:t>
            </a:r>
            <a:r>
              <a:rPr lang="en-US" sz="2000" b="1" dirty="0">
                <a:sym typeface="Wingdings" panose="05000000000000000000" pitchFamily="2" charset="2"/>
              </a:rPr>
              <a:t>Parallel events may occur in multiple resources during the </a:t>
            </a:r>
            <a:r>
              <a:rPr lang="en-US" sz="2000" b="1" i="1" dirty="0">
                <a:sym typeface="Wingdings" panose="05000000000000000000" pitchFamily="2" charset="2"/>
              </a:rPr>
              <a:t>same time interval</a:t>
            </a:r>
            <a:endParaRPr lang="en-IN" sz="2000" b="1" i="1" dirty="0"/>
          </a:p>
        </p:txBody>
      </p:sp>
      <p:sp>
        <p:nvSpPr>
          <p:cNvPr id="8" name="TextBox 7">
            <a:extLst>
              <a:ext uri="{FF2B5EF4-FFF2-40B4-BE49-F238E27FC236}">
                <a16:creationId xmlns:a16="http://schemas.microsoft.com/office/drawing/2014/main" id="{4ED0BE27-7BBC-4262-84E3-E08AE95371D2}"/>
              </a:ext>
            </a:extLst>
          </p:cNvPr>
          <p:cNvSpPr txBox="1"/>
          <p:nvPr/>
        </p:nvSpPr>
        <p:spPr>
          <a:xfrm>
            <a:off x="1079089" y="4793470"/>
            <a:ext cx="10274711" cy="400110"/>
          </a:xfrm>
          <a:prstGeom prst="rect">
            <a:avLst/>
          </a:prstGeom>
          <a:noFill/>
        </p:spPr>
        <p:txBody>
          <a:bodyPr wrap="square" rtlCol="0">
            <a:spAutoFit/>
          </a:bodyPr>
          <a:lstStyle/>
          <a:p>
            <a:r>
              <a:rPr lang="en-US" sz="2000" b="1" dirty="0">
                <a:solidFill>
                  <a:srgbClr val="002060"/>
                </a:solidFill>
              </a:rPr>
              <a:t>Simultaneity</a:t>
            </a:r>
            <a:r>
              <a:rPr lang="en-US" sz="2000" b="1" dirty="0">
                <a:solidFill>
                  <a:srgbClr val="002060"/>
                </a:solidFill>
                <a:sym typeface="Wingdings" panose="05000000000000000000" pitchFamily="2" charset="2"/>
              </a:rPr>
              <a:t> </a:t>
            </a:r>
            <a:r>
              <a:rPr lang="en-US" sz="2000" b="1" dirty="0">
                <a:sym typeface="Wingdings" panose="05000000000000000000" pitchFamily="2" charset="2"/>
              </a:rPr>
              <a:t>Simultaneous events may occur at the </a:t>
            </a:r>
            <a:r>
              <a:rPr lang="en-US" sz="2000" b="1" i="1" dirty="0">
                <a:sym typeface="Wingdings" panose="05000000000000000000" pitchFamily="2" charset="2"/>
              </a:rPr>
              <a:t>same time instant</a:t>
            </a:r>
            <a:endParaRPr lang="en-IN" sz="2000" b="1" i="1" dirty="0"/>
          </a:p>
        </p:txBody>
      </p:sp>
      <p:sp>
        <p:nvSpPr>
          <p:cNvPr id="9" name="TextBox 8">
            <a:extLst>
              <a:ext uri="{FF2B5EF4-FFF2-40B4-BE49-F238E27FC236}">
                <a16:creationId xmlns:a16="http://schemas.microsoft.com/office/drawing/2014/main" id="{C16EF6B3-5056-4040-8441-234392223C4B}"/>
              </a:ext>
            </a:extLst>
          </p:cNvPr>
          <p:cNvSpPr txBox="1"/>
          <p:nvPr/>
        </p:nvSpPr>
        <p:spPr>
          <a:xfrm>
            <a:off x="1079089" y="5485216"/>
            <a:ext cx="10274711" cy="400110"/>
          </a:xfrm>
          <a:prstGeom prst="rect">
            <a:avLst/>
          </a:prstGeom>
          <a:noFill/>
        </p:spPr>
        <p:txBody>
          <a:bodyPr wrap="square" rtlCol="0">
            <a:spAutoFit/>
          </a:bodyPr>
          <a:lstStyle/>
          <a:p>
            <a:r>
              <a:rPr lang="en-US" sz="2000" b="1" dirty="0">
                <a:solidFill>
                  <a:srgbClr val="002060"/>
                </a:solidFill>
              </a:rPr>
              <a:t>Pipelining</a:t>
            </a:r>
            <a:r>
              <a:rPr lang="en-US" sz="2000" b="1" dirty="0">
                <a:solidFill>
                  <a:srgbClr val="002060"/>
                </a:solidFill>
                <a:sym typeface="Wingdings" panose="05000000000000000000" pitchFamily="2" charset="2"/>
              </a:rPr>
              <a:t> </a:t>
            </a:r>
            <a:r>
              <a:rPr lang="en-US" sz="2000" b="1" dirty="0">
                <a:sym typeface="Wingdings" panose="05000000000000000000" pitchFamily="2" charset="2"/>
              </a:rPr>
              <a:t> Pipelined events may occur in </a:t>
            </a:r>
            <a:r>
              <a:rPr lang="en-US" sz="2000" b="1" i="1" dirty="0">
                <a:sym typeface="Wingdings" panose="05000000000000000000" pitchFamily="2" charset="2"/>
              </a:rPr>
              <a:t>overlapped time spans</a:t>
            </a:r>
            <a:endParaRPr lang="en-IN" sz="2000" b="1" i="1" dirty="0"/>
          </a:p>
        </p:txBody>
      </p:sp>
    </p:spTree>
    <p:extLst>
      <p:ext uri="{BB962C8B-B14F-4D97-AF65-F5344CB8AC3E}">
        <p14:creationId xmlns:p14="http://schemas.microsoft.com/office/powerpoint/2010/main" val="828157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DDEC73-9C72-435A-862C-E026C2A4EBB4}"/>
              </a:ext>
            </a:extLst>
          </p:cNvPr>
          <p:cNvSpPr>
            <a:spLocks noGrp="1"/>
          </p:cNvSpPr>
          <p:nvPr>
            <p:ph idx="1"/>
          </p:nvPr>
        </p:nvSpPr>
        <p:spPr>
          <a:xfrm>
            <a:off x="379770" y="144309"/>
            <a:ext cx="11433688" cy="4351338"/>
          </a:xfrm>
        </p:spPr>
        <p:txBody>
          <a:bodyPr>
            <a:normAutofit lnSpcReduction="10000"/>
          </a:bodyPr>
          <a:lstStyle/>
          <a:p>
            <a:pPr marL="0" indent="0">
              <a:buNone/>
            </a:pPr>
            <a:r>
              <a:rPr lang="en-US" b="1" dirty="0">
                <a:latin typeface="Bahnschrift" panose="020B0502040204020203" pitchFamily="34" charset="0"/>
              </a:rPr>
              <a:t>Degree (level) of parallel processing</a:t>
            </a:r>
          </a:p>
          <a:p>
            <a:pPr marL="0" indent="0">
              <a:buNone/>
            </a:pPr>
            <a:endParaRPr lang="en-US" sz="2400" b="1" i="1" dirty="0"/>
          </a:p>
          <a:p>
            <a:pPr marL="0" indent="0">
              <a:buNone/>
            </a:pPr>
            <a:r>
              <a:rPr lang="en-US" sz="2200" b="1" dirty="0"/>
              <a:t>Job or Program level </a:t>
            </a:r>
            <a:r>
              <a:rPr lang="en-US" sz="2200" b="1" dirty="0">
                <a:sym typeface="Wingdings" panose="05000000000000000000" pitchFamily="2" charset="2"/>
              </a:rPr>
              <a:t></a:t>
            </a:r>
            <a:r>
              <a:rPr lang="en-US" sz="2200" dirty="0"/>
              <a:t>The highest level of parallel processing is conducted among multiple jobs or programs through multiprogramming, time sharing and multiprocessing </a:t>
            </a:r>
          </a:p>
          <a:p>
            <a:pPr marL="0" indent="0">
              <a:buNone/>
            </a:pPr>
            <a:endParaRPr lang="en-US" sz="2200" b="1" dirty="0"/>
          </a:p>
          <a:p>
            <a:pPr marL="0" indent="0">
              <a:buNone/>
            </a:pPr>
            <a:r>
              <a:rPr lang="en-US" sz="2200" b="1" dirty="0"/>
              <a:t>Task or Procedure level </a:t>
            </a:r>
            <a:r>
              <a:rPr lang="en-US" sz="2200" dirty="0">
                <a:sym typeface="Wingdings" panose="05000000000000000000" pitchFamily="2" charset="2"/>
              </a:rPr>
              <a:t></a:t>
            </a:r>
            <a:r>
              <a:rPr lang="en-US" sz="2200" dirty="0"/>
              <a:t>The next highest level of parallel processing is conducted among procedures or tasks (program segments)</a:t>
            </a:r>
          </a:p>
          <a:p>
            <a:pPr marL="0" indent="0">
              <a:buNone/>
            </a:pPr>
            <a:endParaRPr lang="en-US" sz="2200" b="1" dirty="0"/>
          </a:p>
          <a:p>
            <a:pPr marL="0" indent="0">
              <a:buNone/>
            </a:pPr>
            <a:r>
              <a:rPr lang="en-US" sz="2200" b="1" dirty="0"/>
              <a:t>Inter-instruction level </a:t>
            </a:r>
            <a:r>
              <a:rPr lang="en-US" sz="2200" dirty="0">
                <a:sym typeface="Wingdings" panose="05000000000000000000" pitchFamily="2" charset="2"/>
              </a:rPr>
              <a:t> </a:t>
            </a:r>
            <a:r>
              <a:rPr lang="en-US" sz="2200" dirty="0"/>
              <a:t>The third level exploit concurrency among multiple instructions</a:t>
            </a:r>
          </a:p>
          <a:p>
            <a:pPr marL="0" indent="0">
              <a:buNone/>
            </a:pPr>
            <a:endParaRPr lang="en-US" sz="2200" b="1" dirty="0"/>
          </a:p>
          <a:p>
            <a:pPr marL="0" indent="0">
              <a:buNone/>
            </a:pPr>
            <a:r>
              <a:rPr lang="en-US" sz="2200" b="1" dirty="0"/>
              <a:t>Intra-instruction level </a:t>
            </a:r>
            <a:r>
              <a:rPr lang="en-US" sz="2200" dirty="0">
                <a:sym typeface="Wingdings" panose="05000000000000000000" pitchFamily="2" charset="2"/>
              </a:rPr>
              <a:t> </a:t>
            </a:r>
            <a:r>
              <a:rPr lang="en-US" sz="2200" dirty="0"/>
              <a:t>The final last level exploit concurrency within each instruction</a:t>
            </a:r>
          </a:p>
          <a:p>
            <a:pPr marL="0" indent="0">
              <a:buNone/>
            </a:pPr>
            <a:endParaRPr lang="en-US" dirty="0"/>
          </a:p>
        </p:txBody>
      </p:sp>
      <p:sp>
        <p:nvSpPr>
          <p:cNvPr id="4" name="Arrow: Down 3">
            <a:extLst>
              <a:ext uri="{FF2B5EF4-FFF2-40B4-BE49-F238E27FC236}">
                <a16:creationId xmlns:a16="http://schemas.microsoft.com/office/drawing/2014/main" id="{09D2F20C-40F1-44D6-AEA1-ADC07B1C32D0}"/>
              </a:ext>
            </a:extLst>
          </p:cNvPr>
          <p:cNvSpPr/>
          <p:nvPr/>
        </p:nvSpPr>
        <p:spPr>
          <a:xfrm>
            <a:off x="4748057" y="1615755"/>
            <a:ext cx="275921" cy="485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C26B2AC4-FE49-40A1-B095-448446A7E813}"/>
              </a:ext>
            </a:extLst>
          </p:cNvPr>
          <p:cNvSpPr/>
          <p:nvPr/>
        </p:nvSpPr>
        <p:spPr>
          <a:xfrm>
            <a:off x="4797525" y="2683424"/>
            <a:ext cx="275921" cy="485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A2BCB60D-4F6D-484A-A878-DF4B8BDAC3B3}"/>
              </a:ext>
            </a:extLst>
          </p:cNvPr>
          <p:cNvSpPr/>
          <p:nvPr/>
        </p:nvSpPr>
        <p:spPr>
          <a:xfrm>
            <a:off x="4817500" y="3508934"/>
            <a:ext cx="275921" cy="485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ED7EAF71-D9EC-44E0-AD9D-BD8AB226076E}"/>
              </a:ext>
            </a:extLst>
          </p:cNvPr>
          <p:cNvSpPr txBox="1"/>
          <p:nvPr/>
        </p:nvSpPr>
        <p:spPr>
          <a:xfrm>
            <a:off x="-206477" y="5067273"/>
            <a:ext cx="11828205" cy="707886"/>
          </a:xfrm>
          <a:prstGeom prst="rect">
            <a:avLst/>
          </a:prstGeom>
          <a:noFill/>
        </p:spPr>
        <p:txBody>
          <a:bodyPr wrap="square" rtlCol="0">
            <a:spAutoFit/>
          </a:bodyPr>
          <a:lstStyle/>
          <a:p>
            <a:pPr algn="ctr"/>
            <a:r>
              <a:rPr lang="en-US" sz="2000" b="1" dirty="0">
                <a:solidFill>
                  <a:srgbClr val="C00000"/>
                </a:solidFill>
              </a:rPr>
              <a:t>The </a:t>
            </a:r>
            <a:r>
              <a:rPr lang="en-US" sz="2000" b="1" dirty="0">
                <a:solidFill>
                  <a:srgbClr val="002060"/>
                </a:solidFill>
              </a:rPr>
              <a:t>highest level </a:t>
            </a:r>
            <a:r>
              <a:rPr lang="en-US" sz="2000" b="1" dirty="0">
                <a:solidFill>
                  <a:srgbClr val="C00000"/>
                </a:solidFill>
              </a:rPr>
              <a:t>of parallelism is often conducted </a:t>
            </a:r>
            <a:r>
              <a:rPr lang="en-US" sz="2000" b="1" dirty="0">
                <a:solidFill>
                  <a:srgbClr val="002060"/>
                </a:solidFill>
              </a:rPr>
              <a:t>algorithmically</a:t>
            </a:r>
            <a:r>
              <a:rPr lang="en-US" sz="2000" b="1" dirty="0">
                <a:solidFill>
                  <a:srgbClr val="C00000"/>
                </a:solidFill>
              </a:rPr>
              <a:t> and the </a:t>
            </a:r>
            <a:r>
              <a:rPr lang="en-US" sz="2000" b="1" dirty="0">
                <a:solidFill>
                  <a:srgbClr val="002060"/>
                </a:solidFill>
              </a:rPr>
              <a:t>lowest</a:t>
            </a:r>
            <a:r>
              <a:rPr lang="en-US" sz="2000" b="1" dirty="0">
                <a:solidFill>
                  <a:srgbClr val="C00000"/>
                </a:solidFill>
              </a:rPr>
              <a:t> level is implemented by </a:t>
            </a:r>
            <a:r>
              <a:rPr lang="en-US" sz="2000" b="1" dirty="0">
                <a:solidFill>
                  <a:srgbClr val="002060"/>
                </a:solidFill>
              </a:rPr>
              <a:t>hardware means</a:t>
            </a:r>
            <a:endParaRPr lang="en-IN" sz="2000" b="1" dirty="0">
              <a:solidFill>
                <a:srgbClr val="002060"/>
              </a:solidFill>
            </a:endParaRPr>
          </a:p>
        </p:txBody>
      </p:sp>
      <p:sp>
        <p:nvSpPr>
          <p:cNvPr id="2" name="Date Placeholder 1">
            <a:extLst>
              <a:ext uri="{FF2B5EF4-FFF2-40B4-BE49-F238E27FC236}">
                <a16:creationId xmlns:a16="http://schemas.microsoft.com/office/drawing/2014/main" id="{A4E834AE-E40E-422B-A18F-19BF983926D8}"/>
              </a:ext>
            </a:extLst>
          </p:cNvPr>
          <p:cNvSpPr>
            <a:spLocks noGrp="1"/>
          </p:cNvSpPr>
          <p:nvPr>
            <p:ph type="dt" sz="half" idx="10"/>
          </p:nvPr>
        </p:nvSpPr>
        <p:spPr/>
        <p:txBody>
          <a:bodyPr/>
          <a:lstStyle/>
          <a:p>
            <a:fld id="{8B61A6E4-A8A8-4AA2-9079-F1B8F80A1778}" type="datetime1">
              <a:rPr lang="en-IN" smtClean="0"/>
              <a:t>02-02-2023</a:t>
            </a:fld>
            <a:endParaRPr lang="en-IN"/>
          </a:p>
        </p:txBody>
      </p:sp>
      <p:sp>
        <p:nvSpPr>
          <p:cNvPr id="6" name="Slide Number Placeholder 5">
            <a:extLst>
              <a:ext uri="{FF2B5EF4-FFF2-40B4-BE49-F238E27FC236}">
                <a16:creationId xmlns:a16="http://schemas.microsoft.com/office/drawing/2014/main" id="{0F5916C3-5402-4EA4-B4DD-5FD3B196AD4C}"/>
              </a:ext>
            </a:extLst>
          </p:cNvPr>
          <p:cNvSpPr>
            <a:spLocks noGrp="1"/>
          </p:cNvSpPr>
          <p:nvPr>
            <p:ph type="sldNum" sz="quarter" idx="12"/>
          </p:nvPr>
        </p:nvSpPr>
        <p:spPr/>
        <p:txBody>
          <a:bodyPr/>
          <a:lstStyle/>
          <a:p>
            <a:fld id="{89EA65C2-317F-4825-97ED-B4A1DE5F1DA7}" type="slidenum">
              <a:rPr lang="en-IN" smtClean="0"/>
              <a:t>11</a:t>
            </a:fld>
            <a:endParaRPr lang="en-IN"/>
          </a:p>
        </p:txBody>
      </p:sp>
    </p:spTree>
    <p:extLst>
      <p:ext uri="{BB962C8B-B14F-4D97-AF65-F5344CB8AC3E}">
        <p14:creationId xmlns:p14="http://schemas.microsoft.com/office/powerpoint/2010/main" val="3547572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D922-2AEA-45FF-8D46-5A4BC4FAD2F7}"/>
              </a:ext>
            </a:extLst>
          </p:cNvPr>
          <p:cNvSpPr>
            <a:spLocks noGrp="1"/>
          </p:cNvSpPr>
          <p:nvPr>
            <p:ph type="title"/>
          </p:nvPr>
        </p:nvSpPr>
        <p:spPr>
          <a:xfrm>
            <a:off x="838200" y="18255"/>
            <a:ext cx="10515600" cy="1325563"/>
          </a:xfrm>
        </p:spPr>
        <p:txBody>
          <a:bodyPr>
            <a:normAutofit/>
          </a:bodyPr>
          <a:lstStyle/>
          <a:p>
            <a:r>
              <a:rPr lang="en-US" sz="4000" b="1" dirty="0"/>
              <a:t>Parallel Computer Structures</a:t>
            </a:r>
            <a:endParaRPr lang="en-IN" sz="4000" b="1" dirty="0"/>
          </a:p>
        </p:txBody>
      </p:sp>
      <p:sp>
        <p:nvSpPr>
          <p:cNvPr id="3" name="Content Placeholder 2">
            <a:extLst>
              <a:ext uri="{FF2B5EF4-FFF2-40B4-BE49-F238E27FC236}">
                <a16:creationId xmlns:a16="http://schemas.microsoft.com/office/drawing/2014/main" id="{55AF4F5A-BDEE-4E6D-A040-ADA9D38B7B97}"/>
              </a:ext>
            </a:extLst>
          </p:cNvPr>
          <p:cNvSpPr>
            <a:spLocks noGrp="1"/>
          </p:cNvSpPr>
          <p:nvPr>
            <p:ph idx="1"/>
          </p:nvPr>
        </p:nvSpPr>
        <p:spPr>
          <a:xfrm>
            <a:off x="838200" y="1515909"/>
            <a:ext cx="11107994" cy="4351338"/>
          </a:xfrm>
        </p:spPr>
        <p:txBody>
          <a:bodyPr>
            <a:normAutofit/>
          </a:bodyPr>
          <a:lstStyle/>
          <a:p>
            <a:pPr marL="0" indent="0">
              <a:buNone/>
            </a:pPr>
            <a:r>
              <a:rPr lang="en-US" sz="2400" b="1" i="1" dirty="0"/>
              <a:t>Parallel computers </a:t>
            </a:r>
            <a:r>
              <a:rPr lang="en-US" sz="2400" dirty="0"/>
              <a:t>are those systems that emphasize parallel processing. Parallel computers are divided into three architectural configurations:</a:t>
            </a:r>
          </a:p>
          <a:p>
            <a:pPr marL="0" indent="0">
              <a:buNone/>
            </a:pPr>
            <a:endParaRPr lang="en-IN" sz="2400" dirty="0"/>
          </a:p>
          <a:p>
            <a:pPr marL="0" lvl="0" indent="0">
              <a:buNone/>
            </a:pPr>
            <a:r>
              <a:rPr lang="en-US" sz="2000" b="1" dirty="0">
                <a:solidFill>
                  <a:srgbClr val="002060"/>
                </a:solidFill>
              </a:rPr>
              <a:t>1. Pipeline computers </a:t>
            </a:r>
            <a:r>
              <a:rPr lang="en-US" sz="2000" dirty="0">
                <a:sym typeface="Wingdings" panose="05000000000000000000" pitchFamily="2" charset="2"/>
              </a:rPr>
              <a:t> Perform overlapped computations to exploit </a:t>
            </a:r>
            <a:r>
              <a:rPr lang="en-US" sz="2000" i="1" dirty="0">
                <a:sym typeface="Wingdings" panose="05000000000000000000" pitchFamily="2" charset="2"/>
              </a:rPr>
              <a:t>temporal parallelism</a:t>
            </a:r>
            <a:endParaRPr lang="en-US" sz="2000" dirty="0">
              <a:sym typeface="Wingdings" panose="05000000000000000000" pitchFamily="2" charset="2"/>
            </a:endParaRPr>
          </a:p>
          <a:p>
            <a:pPr marL="0" lvl="0" indent="0">
              <a:buNone/>
            </a:pPr>
            <a:endParaRPr lang="en-IN" sz="2000" dirty="0"/>
          </a:p>
          <a:p>
            <a:pPr marL="0" lvl="0" indent="0">
              <a:buNone/>
            </a:pPr>
            <a:r>
              <a:rPr lang="en-IN" sz="2000" b="1" dirty="0">
                <a:solidFill>
                  <a:srgbClr val="002060"/>
                </a:solidFill>
              </a:rPr>
              <a:t>2. </a:t>
            </a:r>
            <a:r>
              <a:rPr lang="en-US" sz="2000" b="1" dirty="0">
                <a:solidFill>
                  <a:srgbClr val="002060"/>
                </a:solidFill>
              </a:rPr>
              <a:t>Array processors </a:t>
            </a:r>
            <a:r>
              <a:rPr lang="en-US" sz="2000" dirty="0">
                <a:sym typeface="Wingdings" panose="05000000000000000000" pitchFamily="2" charset="2"/>
              </a:rPr>
              <a:t> Use multiple synchronized arithmetic logic units to achieve </a:t>
            </a:r>
            <a:r>
              <a:rPr lang="en-US" sz="2000" i="1" dirty="0">
                <a:sym typeface="Wingdings" panose="05000000000000000000" pitchFamily="2" charset="2"/>
              </a:rPr>
              <a:t>spatial parallelism</a:t>
            </a:r>
            <a:endParaRPr lang="en-US" sz="2000" dirty="0">
              <a:sym typeface="Wingdings" panose="05000000000000000000" pitchFamily="2" charset="2"/>
            </a:endParaRPr>
          </a:p>
          <a:p>
            <a:pPr marL="0" lvl="0" indent="0">
              <a:buNone/>
            </a:pPr>
            <a:endParaRPr lang="en-IN" sz="2000" dirty="0"/>
          </a:p>
          <a:p>
            <a:pPr marL="3141663" lvl="0" indent="-3141663">
              <a:buNone/>
            </a:pPr>
            <a:r>
              <a:rPr lang="en-IN" sz="2000" b="1" dirty="0">
                <a:solidFill>
                  <a:srgbClr val="002060"/>
                </a:solidFill>
              </a:rPr>
              <a:t>3. </a:t>
            </a:r>
            <a:r>
              <a:rPr lang="en-US" sz="2000" b="1" dirty="0">
                <a:solidFill>
                  <a:srgbClr val="002060"/>
                </a:solidFill>
              </a:rPr>
              <a:t>Multiprocessor systems </a:t>
            </a:r>
            <a:r>
              <a:rPr lang="en-US" sz="2000" dirty="0">
                <a:sym typeface="Wingdings" panose="05000000000000000000" pitchFamily="2" charset="2"/>
              </a:rPr>
              <a:t> Use a set of interactive processors with shared resources(memory, etc.) to achieve </a:t>
            </a:r>
            <a:r>
              <a:rPr lang="en-US" sz="2000" i="1" dirty="0">
                <a:sym typeface="Wingdings" panose="05000000000000000000" pitchFamily="2" charset="2"/>
              </a:rPr>
              <a:t>asynchronous parallelism</a:t>
            </a:r>
            <a:endParaRPr lang="en-IN" i="1" dirty="0"/>
          </a:p>
          <a:p>
            <a:pPr marL="0" indent="0">
              <a:buNone/>
            </a:pPr>
            <a:endParaRPr lang="en-IN" dirty="0"/>
          </a:p>
          <a:p>
            <a:pPr marL="514350" indent="-514350">
              <a:buFont typeface="+mj-lt"/>
              <a:buAutoNum type="arabicPeriod"/>
            </a:pPr>
            <a:endParaRPr lang="en-US" dirty="0"/>
          </a:p>
          <a:p>
            <a:pPr marL="0" indent="0">
              <a:buNone/>
            </a:pPr>
            <a:endParaRPr lang="en-IN" dirty="0"/>
          </a:p>
        </p:txBody>
      </p:sp>
      <p:sp>
        <p:nvSpPr>
          <p:cNvPr id="4" name="Date Placeholder 3">
            <a:extLst>
              <a:ext uri="{FF2B5EF4-FFF2-40B4-BE49-F238E27FC236}">
                <a16:creationId xmlns:a16="http://schemas.microsoft.com/office/drawing/2014/main" id="{3792A21F-0D87-48E0-B87E-93234332D424}"/>
              </a:ext>
            </a:extLst>
          </p:cNvPr>
          <p:cNvSpPr>
            <a:spLocks noGrp="1"/>
          </p:cNvSpPr>
          <p:nvPr>
            <p:ph type="dt" sz="half" idx="10"/>
          </p:nvPr>
        </p:nvSpPr>
        <p:spPr/>
        <p:txBody>
          <a:bodyPr/>
          <a:lstStyle/>
          <a:p>
            <a:fld id="{B2BF360A-EC1A-430F-B593-899B971986A4}" type="datetime1">
              <a:rPr lang="en-IN" smtClean="0"/>
              <a:t>02-02-2023</a:t>
            </a:fld>
            <a:endParaRPr lang="en-IN"/>
          </a:p>
        </p:txBody>
      </p:sp>
      <p:sp>
        <p:nvSpPr>
          <p:cNvPr id="6" name="Slide Number Placeholder 5">
            <a:extLst>
              <a:ext uri="{FF2B5EF4-FFF2-40B4-BE49-F238E27FC236}">
                <a16:creationId xmlns:a16="http://schemas.microsoft.com/office/drawing/2014/main" id="{0D82B32D-1724-492E-8960-7AA3B092D4A8}"/>
              </a:ext>
            </a:extLst>
          </p:cNvPr>
          <p:cNvSpPr>
            <a:spLocks noGrp="1"/>
          </p:cNvSpPr>
          <p:nvPr>
            <p:ph type="sldNum" sz="quarter" idx="12"/>
          </p:nvPr>
        </p:nvSpPr>
        <p:spPr/>
        <p:txBody>
          <a:bodyPr/>
          <a:lstStyle/>
          <a:p>
            <a:fld id="{89EA65C2-317F-4825-97ED-B4A1DE5F1DA7}" type="slidenum">
              <a:rPr lang="en-IN" smtClean="0"/>
              <a:t>12</a:t>
            </a:fld>
            <a:endParaRPr lang="en-IN"/>
          </a:p>
        </p:txBody>
      </p:sp>
    </p:spTree>
    <p:extLst>
      <p:ext uri="{BB962C8B-B14F-4D97-AF65-F5344CB8AC3E}">
        <p14:creationId xmlns:p14="http://schemas.microsoft.com/office/powerpoint/2010/main" val="2381703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DDEC73-9C72-435A-862C-E026C2A4EBB4}"/>
              </a:ext>
            </a:extLst>
          </p:cNvPr>
          <p:cNvSpPr>
            <a:spLocks noGrp="1"/>
          </p:cNvSpPr>
          <p:nvPr>
            <p:ph idx="1"/>
          </p:nvPr>
        </p:nvSpPr>
        <p:spPr>
          <a:xfrm>
            <a:off x="438764" y="225169"/>
            <a:ext cx="11345197" cy="6500095"/>
          </a:xfrm>
        </p:spPr>
        <p:txBody>
          <a:bodyPr>
            <a:normAutofit/>
          </a:bodyPr>
          <a:lstStyle/>
          <a:p>
            <a:pPr marL="514350" indent="-514350">
              <a:buAutoNum type="arabicPeriod"/>
            </a:pPr>
            <a:r>
              <a:rPr lang="en-US" sz="3200" b="1" i="1" dirty="0"/>
              <a:t>Pipeline computers</a:t>
            </a:r>
          </a:p>
          <a:p>
            <a:pPr marL="0" indent="0">
              <a:buNone/>
            </a:pPr>
            <a:endParaRPr lang="en-US" b="1" i="1" dirty="0"/>
          </a:p>
          <a:p>
            <a:r>
              <a:rPr lang="en-US" sz="2000" dirty="0"/>
              <a:t>Normally, the process of executing an instruction in a digital computer involves four major steps: </a:t>
            </a:r>
          </a:p>
          <a:p>
            <a:pPr marL="0" indent="0">
              <a:buNone/>
            </a:pPr>
            <a:r>
              <a:rPr lang="en-US" sz="2000" i="1" dirty="0"/>
              <a:t>   1. </a:t>
            </a:r>
            <a:r>
              <a:rPr lang="en-US" sz="2000" b="1" dirty="0">
                <a:solidFill>
                  <a:srgbClr val="002060"/>
                </a:solidFill>
              </a:rPr>
              <a:t>Instruction Fetch </a:t>
            </a:r>
            <a:r>
              <a:rPr lang="en-US" sz="2000" b="1" dirty="0">
                <a:solidFill>
                  <a:srgbClr val="C00000"/>
                </a:solidFill>
              </a:rPr>
              <a:t>(IF)</a:t>
            </a:r>
            <a:r>
              <a:rPr lang="en-US" sz="2000" dirty="0">
                <a:sym typeface="Wingdings" panose="05000000000000000000" pitchFamily="2" charset="2"/>
              </a:rPr>
              <a:t> fetching instruction </a:t>
            </a:r>
            <a:r>
              <a:rPr lang="en-US" sz="2000" dirty="0"/>
              <a:t>from the main memory</a:t>
            </a:r>
          </a:p>
          <a:p>
            <a:pPr marL="0" indent="0">
              <a:buNone/>
            </a:pPr>
            <a:r>
              <a:rPr lang="en-US" sz="2000" dirty="0"/>
              <a:t>   2. </a:t>
            </a:r>
            <a:r>
              <a:rPr lang="en-US" sz="2000" b="1" dirty="0">
                <a:solidFill>
                  <a:srgbClr val="002060"/>
                </a:solidFill>
              </a:rPr>
              <a:t>Instruction Decoding </a:t>
            </a:r>
            <a:r>
              <a:rPr lang="en-US" sz="2000" b="1" dirty="0">
                <a:solidFill>
                  <a:srgbClr val="C00000"/>
                </a:solidFill>
              </a:rPr>
              <a:t>(ID) </a:t>
            </a:r>
            <a:r>
              <a:rPr lang="en-US" sz="2000" dirty="0">
                <a:sym typeface="Wingdings" panose="05000000000000000000" pitchFamily="2" charset="2"/>
              </a:rPr>
              <a:t> </a:t>
            </a:r>
            <a:r>
              <a:rPr lang="en-US" sz="2000" dirty="0"/>
              <a:t>identifying the operation to be performed</a:t>
            </a:r>
          </a:p>
          <a:p>
            <a:pPr marL="0" indent="0">
              <a:buNone/>
            </a:pPr>
            <a:r>
              <a:rPr lang="en-US" sz="2000" dirty="0"/>
              <a:t>   3. </a:t>
            </a:r>
            <a:r>
              <a:rPr lang="en-US" sz="2000" b="1" dirty="0">
                <a:solidFill>
                  <a:srgbClr val="002060"/>
                </a:solidFill>
              </a:rPr>
              <a:t>Operand Fetch </a:t>
            </a:r>
            <a:r>
              <a:rPr lang="en-US" sz="2000" b="1" dirty="0">
                <a:solidFill>
                  <a:srgbClr val="C00000"/>
                </a:solidFill>
              </a:rPr>
              <a:t>(OF)</a:t>
            </a:r>
            <a:r>
              <a:rPr lang="en-US" sz="2000" b="1" dirty="0">
                <a:solidFill>
                  <a:srgbClr val="002060"/>
                </a:solidFill>
              </a:rPr>
              <a:t> </a:t>
            </a:r>
            <a:r>
              <a:rPr lang="en-US" sz="2000" dirty="0">
                <a:sym typeface="Wingdings" panose="05000000000000000000" pitchFamily="2" charset="2"/>
              </a:rPr>
              <a:t> fetching the operands is needed in the execution</a:t>
            </a:r>
            <a:endParaRPr lang="en-US" sz="2000" dirty="0"/>
          </a:p>
          <a:p>
            <a:pPr marL="0" indent="0">
              <a:buNone/>
            </a:pPr>
            <a:r>
              <a:rPr lang="en-US" sz="2000" dirty="0"/>
              <a:t>   4</a:t>
            </a:r>
            <a:r>
              <a:rPr lang="en-US" sz="2000" b="1" dirty="0">
                <a:solidFill>
                  <a:srgbClr val="002060"/>
                </a:solidFill>
              </a:rPr>
              <a:t>. Execution </a:t>
            </a:r>
            <a:r>
              <a:rPr lang="en-US" sz="2000" b="1" dirty="0">
                <a:solidFill>
                  <a:srgbClr val="C00000"/>
                </a:solidFill>
              </a:rPr>
              <a:t>(EX)</a:t>
            </a:r>
            <a:r>
              <a:rPr lang="en-US" sz="2000" b="1" dirty="0">
                <a:solidFill>
                  <a:srgbClr val="002060"/>
                </a:solidFill>
              </a:rPr>
              <a:t> </a:t>
            </a:r>
            <a:r>
              <a:rPr lang="en-US" sz="2000" dirty="0">
                <a:sym typeface="Wingdings" panose="05000000000000000000" pitchFamily="2" charset="2"/>
              </a:rPr>
              <a:t></a:t>
            </a:r>
            <a:r>
              <a:rPr lang="en-US" sz="2000" dirty="0"/>
              <a:t> Execution of the decoded arithmetic-logic operation</a:t>
            </a:r>
          </a:p>
          <a:p>
            <a:pPr marL="0" indent="0">
              <a:buNone/>
            </a:pPr>
            <a:endParaRPr lang="en-US" sz="2000" dirty="0"/>
          </a:p>
          <a:p>
            <a:pPr algn="just"/>
            <a:r>
              <a:rPr lang="en-US" sz="2000" dirty="0"/>
              <a:t>In a nonpipelined computer, </a:t>
            </a:r>
            <a:r>
              <a:rPr lang="en-US" sz="2000" i="1" dirty="0"/>
              <a:t>these four steps must be completed before the next instruction can be issued</a:t>
            </a:r>
          </a:p>
          <a:p>
            <a:pPr algn="just"/>
            <a:endParaRPr lang="en-US" sz="2000" i="1" dirty="0"/>
          </a:p>
          <a:p>
            <a:pPr algn="just"/>
            <a:r>
              <a:rPr lang="en-US" sz="2000" dirty="0"/>
              <a:t>ln a pipelined computer, </a:t>
            </a:r>
            <a:r>
              <a:rPr lang="en-US" sz="2000" i="1" dirty="0"/>
              <a:t>successive instructions are executed in an overlapped fashion</a:t>
            </a:r>
            <a:r>
              <a:rPr lang="en-US" sz="2000" dirty="0"/>
              <a:t>. The Four pipeline stages, </a:t>
            </a:r>
            <a:r>
              <a:rPr lang="en-US" sz="2000" dirty="0" err="1"/>
              <a:t>lF</a:t>
            </a:r>
            <a:r>
              <a:rPr lang="en-US" sz="2000" dirty="0"/>
              <a:t>, ID, OF, and EX, are arranged into a linear cascade</a:t>
            </a:r>
          </a:p>
          <a:p>
            <a:pPr algn="just"/>
            <a:endParaRPr lang="en-US" sz="2000" dirty="0"/>
          </a:p>
          <a:p>
            <a:pPr algn="just"/>
            <a:r>
              <a:rPr lang="en-US" sz="2000" dirty="0"/>
              <a:t>The two </a:t>
            </a:r>
            <a:r>
              <a:rPr lang="en-US" sz="2000" i="1" dirty="0"/>
              <a:t>space-time diagrams </a:t>
            </a:r>
            <a:r>
              <a:rPr lang="en-US" sz="2000" dirty="0"/>
              <a:t>in the next slide show the difference between overlapped instruction execution </a:t>
            </a:r>
            <a:r>
              <a:rPr lang="en-US" sz="2000" i="1" dirty="0"/>
              <a:t>(pipelining) </a:t>
            </a:r>
            <a:r>
              <a:rPr lang="en-US" sz="2000" dirty="0"/>
              <a:t>and sequentially nonoverlapped execution </a:t>
            </a:r>
            <a:r>
              <a:rPr lang="en-US" sz="2000" i="1" dirty="0"/>
              <a:t>(non-pipelining)</a:t>
            </a:r>
            <a:endParaRPr lang="en-IN" sz="2000" i="1" dirty="0"/>
          </a:p>
          <a:p>
            <a:pPr marL="0" indent="0">
              <a:buNone/>
            </a:pPr>
            <a:endParaRPr lang="en-US" dirty="0"/>
          </a:p>
        </p:txBody>
      </p:sp>
      <p:sp>
        <p:nvSpPr>
          <p:cNvPr id="2" name="Date Placeholder 1">
            <a:extLst>
              <a:ext uri="{FF2B5EF4-FFF2-40B4-BE49-F238E27FC236}">
                <a16:creationId xmlns:a16="http://schemas.microsoft.com/office/drawing/2014/main" id="{6A5E65AA-9378-4294-B3E0-3EE21BC76A2E}"/>
              </a:ext>
            </a:extLst>
          </p:cNvPr>
          <p:cNvSpPr>
            <a:spLocks noGrp="1"/>
          </p:cNvSpPr>
          <p:nvPr>
            <p:ph type="dt" sz="half" idx="10"/>
          </p:nvPr>
        </p:nvSpPr>
        <p:spPr/>
        <p:txBody>
          <a:bodyPr/>
          <a:lstStyle/>
          <a:p>
            <a:fld id="{3D773074-5989-4D5C-83EC-886A2FF7727D}" type="datetime1">
              <a:rPr lang="en-IN" smtClean="0"/>
              <a:t>02-02-2023</a:t>
            </a:fld>
            <a:endParaRPr lang="en-IN"/>
          </a:p>
        </p:txBody>
      </p:sp>
      <p:sp>
        <p:nvSpPr>
          <p:cNvPr id="5" name="Slide Number Placeholder 4">
            <a:extLst>
              <a:ext uri="{FF2B5EF4-FFF2-40B4-BE49-F238E27FC236}">
                <a16:creationId xmlns:a16="http://schemas.microsoft.com/office/drawing/2014/main" id="{A0DD43EA-21AC-46B1-A6F7-33AC238EF9DC}"/>
              </a:ext>
            </a:extLst>
          </p:cNvPr>
          <p:cNvSpPr>
            <a:spLocks noGrp="1"/>
          </p:cNvSpPr>
          <p:nvPr>
            <p:ph type="sldNum" sz="quarter" idx="12"/>
          </p:nvPr>
        </p:nvSpPr>
        <p:spPr/>
        <p:txBody>
          <a:bodyPr/>
          <a:lstStyle/>
          <a:p>
            <a:fld id="{89EA65C2-317F-4825-97ED-B4A1DE5F1DA7}" type="slidenum">
              <a:rPr lang="en-IN" smtClean="0"/>
              <a:t>13</a:t>
            </a:fld>
            <a:endParaRPr lang="en-IN"/>
          </a:p>
        </p:txBody>
      </p:sp>
    </p:spTree>
    <p:extLst>
      <p:ext uri="{BB962C8B-B14F-4D97-AF65-F5344CB8AC3E}">
        <p14:creationId xmlns:p14="http://schemas.microsoft.com/office/powerpoint/2010/main" val="2469934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E2C27BB2-3768-44FE-A851-1B1BFDDB6C5D}" type="datetime1">
              <a:rPr lang="en-IN" smtClean="0"/>
              <a:t>02-02-2023</a:t>
            </a:fld>
            <a:endParaRPr lang="en-IN"/>
          </a:p>
        </p:txBody>
      </p:sp>
      <p:sp>
        <p:nvSpPr>
          <p:cNvPr id="6" name="Slide Number Placeholder 5"/>
          <p:cNvSpPr>
            <a:spLocks noGrp="1"/>
          </p:cNvSpPr>
          <p:nvPr>
            <p:ph type="sldNum" sz="quarter" idx="12"/>
          </p:nvPr>
        </p:nvSpPr>
        <p:spPr/>
        <p:txBody>
          <a:bodyPr/>
          <a:lstStyle/>
          <a:p>
            <a:fld id="{89EA65C2-317F-4825-97ED-B4A1DE5F1DA7}" type="slidenum">
              <a:rPr lang="en-IN" smtClean="0"/>
              <a:t>14</a:t>
            </a:fld>
            <a:endParaRPr lang="en-IN"/>
          </a:p>
        </p:txBody>
      </p:sp>
    </p:spTree>
    <p:extLst>
      <p:ext uri="{BB962C8B-B14F-4D97-AF65-F5344CB8AC3E}">
        <p14:creationId xmlns:p14="http://schemas.microsoft.com/office/powerpoint/2010/main" val="3228284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DDEC73-9C72-435A-862C-E026C2A4EBB4}"/>
              </a:ext>
            </a:extLst>
          </p:cNvPr>
          <p:cNvSpPr>
            <a:spLocks noGrp="1"/>
          </p:cNvSpPr>
          <p:nvPr>
            <p:ph idx="1"/>
          </p:nvPr>
        </p:nvSpPr>
        <p:spPr>
          <a:xfrm>
            <a:off x="423401" y="132736"/>
            <a:ext cx="11345197" cy="6500095"/>
          </a:xfrm>
        </p:spPr>
        <p:txBody>
          <a:bodyPr>
            <a:normAutofit/>
          </a:bodyPr>
          <a:lstStyle/>
          <a:p>
            <a:pPr marL="0" indent="0">
              <a:buNone/>
            </a:pPr>
            <a:r>
              <a:rPr lang="en-US" sz="3200" b="1" i="1" dirty="0"/>
              <a:t>Pipeline computers</a:t>
            </a:r>
          </a:p>
          <a:p>
            <a:pPr marL="0" indent="0">
              <a:buNone/>
            </a:pPr>
            <a:endParaRPr lang="en-US" b="1" i="1" dirty="0"/>
          </a:p>
          <a:p>
            <a:pPr marL="0" indent="0">
              <a:buNone/>
            </a:pPr>
            <a:endParaRPr lang="en-US" sz="2000" dirty="0"/>
          </a:p>
          <a:p>
            <a:pPr marL="0" indent="0">
              <a:buNone/>
            </a:pPr>
            <a:endParaRPr lang="en-US" dirty="0"/>
          </a:p>
        </p:txBody>
      </p:sp>
      <p:pic>
        <p:nvPicPr>
          <p:cNvPr id="2" name="Picture 1">
            <a:extLst>
              <a:ext uri="{FF2B5EF4-FFF2-40B4-BE49-F238E27FC236}">
                <a16:creationId xmlns:a16="http://schemas.microsoft.com/office/drawing/2014/main" id="{E7CD6D7C-986D-4A67-9D75-85EF87627EF2}"/>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1" y="658453"/>
            <a:ext cx="9350479" cy="6066811"/>
          </a:xfrm>
          <a:prstGeom prst="rect">
            <a:avLst/>
          </a:prstGeom>
        </p:spPr>
      </p:pic>
      <p:sp>
        <p:nvSpPr>
          <p:cNvPr id="4" name="TextBox 3">
            <a:extLst>
              <a:ext uri="{FF2B5EF4-FFF2-40B4-BE49-F238E27FC236}">
                <a16:creationId xmlns:a16="http://schemas.microsoft.com/office/drawing/2014/main" id="{51E68255-CAB9-40AB-9A26-51E8935A0171}"/>
              </a:ext>
            </a:extLst>
          </p:cNvPr>
          <p:cNvSpPr txBox="1"/>
          <p:nvPr/>
        </p:nvSpPr>
        <p:spPr>
          <a:xfrm>
            <a:off x="7315200" y="225169"/>
            <a:ext cx="4876800" cy="5078313"/>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t>A pipeline cycle can be set equal to the delay of the </a:t>
            </a:r>
            <a:r>
              <a:rPr lang="en-US" i="1" dirty="0"/>
              <a:t>slowest stage</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The flow of data (input operands, intermediate results, and output results) from stage to stage is triggered by a </a:t>
            </a:r>
            <a:r>
              <a:rPr lang="en-US" i="1" dirty="0"/>
              <a:t>common clock </a:t>
            </a:r>
            <a:r>
              <a:rPr lang="en-US" dirty="0"/>
              <a:t>of the pipeline</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The operation of all stages is </a:t>
            </a:r>
            <a:r>
              <a:rPr lang="en-US" i="1" dirty="0"/>
              <a:t>synchronized</a:t>
            </a:r>
            <a:r>
              <a:rPr lang="en-US" dirty="0"/>
              <a:t> under a common clock control</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i="1" dirty="0"/>
              <a:t>Interface latches </a:t>
            </a:r>
            <a:r>
              <a:rPr lang="en-US" dirty="0"/>
              <a:t>are used between adjacent segments to hold the intermediate results</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The instruction cycle has been effectively </a:t>
            </a:r>
            <a:r>
              <a:rPr lang="en-US" i="1" dirty="0"/>
              <a:t>reduced to one-fourth </a:t>
            </a:r>
            <a:r>
              <a:rPr lang="en-US" dirty="0"/>
              <a:t>of the original cycle time by such overlapped execution.</a:t>
            </a:r>
            <a:endParaRPr lang="en-IN"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IN" dirty="0"/>
          </a:p>
        </p:txBody>
      </p:sp>
      <p:sp>
        <p:nvSpPr>
          <p:cNvPr id="5" name="Date Placeholder 4">
            <a:extLst>
              <a:ext uri="{FF2B5EF4-FFF2-40B4-BE49-F238E27FC236}">
                <a16:creationId xmlns:a16="http://schemas.microsoft.com/office/drawing/2014/main" id="{E32C8E3D-FC04-4C9F-B54E-E1900662F2BB}"/>
              </a:ext>
            </a:extLst>
          </p:cNvPr>
          <p:cNvSpPr>
            <a:spLocks noGrp="1"/>
          </p:cNvSpPr>
          <p:nvPr>
            <p:ph type="dt" sz="half" idx="10"/>
          </p:nvPr>
        </p:nvSpPr>
        <p:spPr/>
        <p:txBody>
          <a:bodyPr/>
          <a:lstStyle/>
          <a:p>
            <a:fld id="{A2466F29-B78A-4A63-AB41-D3F9B8F59603}" type="datetime1">
              <a:rPr lang="en-IN" smtClean="0"/>
              <a:t>02-02-2023</a:t>
            </a:fld>
            <a:endParaRPr lang="en-IN"/>
          </a:p>
        </p:txBody>
      </p:sp>
      <p:sp>
        <p:nvSpPr>
          <p:cNvPr id="7" name="Slide Number Placeholder 6">
            <a:extLst>
              <a:ext uri="{FF2B5EF4-FFF2-40B4-BE49-F238E27FC236}">
                <a16:creationId xmlns:a16="http://schemas.microsoft.com/office/drawing/2014/main" id="{CC59931A-613D-43FE-B77C-DE35E382B8D5}"/>
              </a:ext>
            </a:extLst>
          </p:cNvPr>
          <p:cNvSpPr>
            <a:spLocks noGrp="1"/>
          </p:cNvSpPr>
          <p:nvPr>
            <p:ph type="sldNum" sz="quarter" idx="12"/>
          </p:nvPr>
        </p:nvSpPr>
        <p:spPr/>
        <p:txBody>
          <a:bodyPr/>
          <a:lstStyle/>
          <a:p>
            <a:fld id="{89EA65C2-317F-4825-97ED-B4A1DE5F1DA7}" type="slidenum">
              <a:rPr lang="en-IN" smtClean="0"/>
              <a:t>15</a:t>
            </a:fld>
            <a:endParaRPr lang="en-IN"/>
          </a:p>
        </p:txBody>
      </p:sp>
    </p:spTree>
    <p:extLst>
      <p:ext uri="{BB962C8B-B14F-4D97-AF65-F5344CB8AC3E}">
        <p14:creationId xmlns:p14="http://schemas.microsoft.com/office/powerpoint/2010/main" val="1848451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200026" y="-128588"/>
            <a:ext cx="11587162" cy="6850063"/>
          </a:xfrm>
          <a:prstGeom prst="rect">
            <a:avLst/>
          </a:prstGeom>
        </p:spPr>
      </p:pic>
      <p:sp>
        <p:nvSpPr>
          <p:cNvPr id="4" name="Date Placeholder 3"/>
          <p:cNvSpPr>
            <a:spLocks noGrp="1"/>
          </p:cNvSpPr>
          <p:nvPr>
            <p:ph type="dt" sz="half" idx="10"/>
          </p:nvPr>
        </p:nvSpPr>
        <p:spPr/>
        <p:txBody>
          <a:bodyPr/>
          <a:lstStyle/>
          <a:p>
            <a:fld id="{E2C27BB2-3768-44FE-A851-1B1BFDDB6C5D}" type="datetime1">
              <a:rPr lang="en-IN" smtClean="0"/>
              <a:t>02-02-2023</a:t>
            </a:fld>
            <a:endParaRPr lang="en-IN"/>
          </a:p>
        </p:txBody>
      </p:sp>
      <p:sp>
        <p:nvSpPr>
          <p:cNvPr id="6" name="Slide Number Placeholder 5"/>
          <p:cNvSpPr>
            <a:spLocks noGrp="1"/>
          </p:cNvSpPr>
          <p:nvPr>
            <p:ph type="sldNum" sz="quarter" idx="12"/>
          </p:nvPr>
        </p:nvSpPr>
        <p:spPr/>
        <p:txBody>
          <a:bodyPr/>
          <a:lstStyle/>
          <a:p>
            <a:fld id="{89EA65C2-317F-4825-97ED-B4A1DE5F1DA7}" type="slidenum">
              <a:rPr lang="en-IN" smtClean="0"/>
              <a:t>16</a:t>
            </a:fld>
            <a:endParaRPr lang="en-IN"/>
          </a:p>
        </p:txBody>
      </p:sp>
    </p:spTree>
    <p:extLst>
      <p:ext uri="{BB962C8B-B14F-4D97-AF65-F5344CB8AC3E}">
        <p14:creationId xmlns:p14="http://schemas.microsoft.com/office/powerpoint/2010/main" val="247287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DDEC73-9C72-435A-862C-E026C2A4EBB4}"/>
              </a:ext>
            </a:extLst>
          </p:cNvPr>
          <p:cNvSpPr>
            <a:spLocks noGrp="1"/>
          </p:cNvSpPr>
          <p:nvPr>
            <p:ph idx="1"/>
          </p:nvPr>
        </p:nvSpPr>
        <p:spPr>
          <a:xfrm>
            <a:off x="438764" y="225169"/>
            <a:ext cx="11345197" cy="6500095"/>
          </a:xfrm>
        </p:spPr>
        <p:txBody>
          <a:bodyPr>
            <a:normAutofit/>
          </a:bodyPr>
          <a:lstStyle/>
          <a:p>
            <a:pPr marL="0" indent="0">
              <a:buNone/>
            </a:pPr>
            <a:r>
              <a:rPr lang="en-US" sz="3200" b="1" i="1" dirty="0"/>
              <a:t>Pipeline computers (limitations)</a:t>
            </a:r>
          </a:p>
          <a:p>
            <a:pPr marL="0" indent="0">
              <a:buNone/>
            </a:pPr>
            <a:endParaRPr lang="en-US" b="1" i="1" dirty="0"/>
          </a:p>
          <a:p>
            <a:pPr algn="just"/>
            <a:r>
              <a:rPr lang="en-US" sz="2000" dirty="0"/>
              <a:t>Due to the overlapped instruction and arithmetic execution, it is obvious that pipeline machines are </a:t>
            </a:r>
            <a:r>
              <a:rPr lang="en-US" sz="2000" i="1" dirty="0"/>
              <a:t>better tuned to perform the same operations repeatedly </a:t>
            </a:r>
            <a:r>
              <a:rPr lang="en-US" sz="2000" dirty="0"/>
              <a:t>through the pipeline. </a:t>
            </a:r>
          </a:p>
          <a:p>
            <a:pPr algn="just"/>
            <a:endParaRPr lang="en-US" sz="2000" dirty="0"/>
          </a:p>
          <a:p>
            <a:pPr algn="just"/>
            <a:r>
              <a:rPr lang="en-US" sz="2000" dirty="0"/>
              <a:t>Whenever there is a change of operation, say from </a:t>
            </a:r>
            <a:r>
              <a:rPr lang="en-US" sz="2000" i="1" dirty="0"/>
              <a:t>add</a:t>
            </a:r>
            <a:r>
              <a:rPr lang="en-US" sz="2000" dirty="0"/>
              <a:t> to </a:t>
            </a:r>
            <a:r>
              <a:rPr lang="en-US" sz="2000" i="1" dirty="0"/>
              <a:t>multiply</a:t>
            </a:r>
            <a:r>
              <a:rPr lang="en-US" sz="2000" dirty="0"/>
              <a:t>, the arithmetic pipeline must be </a:t>
            </a:r>
            <a:r>
              <a:rPr lang="en-US" sz="2000" i="1" dirty="0"/>
              <a:t>drained and reconfigured</a:t>
            </a:r>
            <a:r>
              <a:rPr lang="en-US" sz="2000" dirty="0"/>
              <a:t>, which will cause extra time delays. </a:t>
            </a:r>
          </a:p>
          <a:p>
            <a:pPr algn="just"/>
            <a:endParaRPr lang="en-US" sz="2000" dirty="0"/>
          </a:p>
          <a:p>
            <a:pPr algn="just"/>
            <a:r>
              <a:rPr lang="en-US" sz="2000" dirty="0"/>
              <a:t>Therefore, pipeline computers are more attractive for </a:t>
            </a:r>
            <a:r>
              <a:rPr lang="en-US" sz="2000" i="1" dirty="0"/>
              <a:t>vector processing</a:t>
            </a:r>
            <a:r>
              <a:rPr lang="en-US" sz="2000" dirty="0"/>
              <a:t>, where component operations may be repeated many times. </a:t>
            </a:r>
          </a:p>
          <a:p>
            <a:pPr algn="just"/>
            <a:endParaRPr lang="en-US" sz="2000" dirty="0"/>
          </a:p>
          <a:p>
            <a:pPr marL="0" indent="0" algn="ctr">
              <a:buNone/>
            </a:pPr>
            <a:r>
              <a:rPr lang="en-US" sz="2000" b="1" dirty="0">
                <a:highlight>
                  <a:srgbClr val="FFFF00"/>
                </a:highlight>
                <a:hlinkClick r:id="rId2" action="ppaction://hlinkfile">
                  <a:extLst>
                    <a:ext uri="{A12FA001-AC4F-418D-AE19-62706E023703}">
                      <ahyp:hlinkClr xmlns="" xmlns:ahyp="http://schemas.microsoft.com/office/drawing/2018/hyperlinkcolor" val="tx"/>
                    </a:ext>
                  </a:extLst>
                </a:hlinkClick>
              </a:rPr>
              <a:t>Pipeline computer</a:t>
            </a:r>
            <a:endParaRPr lang="en-US" sz="2000" b="1" dirty="0">
              <a:highlight>
                <a:srgbClr val="FFFF00"/>
              </a:highlight>
            </a:endParaRPr>
          </a:p>
          <a:p>
            <a:pPr algn="just"/>
            <a:endParaRPr lang="en-US" sz="2000" dirty="0"/>
          </a:p>
          <a:p>
            <a:pPr algn="just"/>
            <a:endParaRPr lang="en-US" sz="2000" dirty="0"/>
          </a:p>
          <a:p>
            <a:pPr marL="0" indent="0" algn="just">
              <a:buNone/>
            </a:pPr>
            <a:endParaRPr lang="en-US" sz="2000" dirty="0"/>
          </a:p>
          <a:p>
            <a:pPr algn="just"/>
            <a:endParaRPr lang="en-US" sz="2000" dirty="0"/>
          </a:p>
        </p:txBody>
      </p:sp>
      <p:sp>
        <p:nvSpPr>
          <p:cNvPr id="2" name="Date Placeholder 1">
            <a:extLst>
              <a:ext uri="{FF2B5EF4-FFF2-40B4-BE49-F238E27FC236}">
                <a16:creationId xmlns:a16="http://schemas.microsoft.com/office/drawing/2014/main" id="{9D1A067A-A4DF-485E-BC1D-37853F5E957C}"/>
              </a:ext>
            </a:extLst>
          </p:cNvPr>
          <p:cNvSpPr>
            <a:spLocks noGrp="1"/>
          </p:cNvSpPr>
          <p:nvPr>
            <p:ph type="dt" sz="half" idx="10"/>
          </p:nvPr>
        </p:nvSpPr>
        <p:spPr/>
        <p:txBody>
          <a:bodyPr/>
          <a:lstStyle/>
          <a:p>
            <a:fld id="{824541EA-7730-4C95-AA4D-14FE62FB1BD6}" type="datetime1">
              <a:rPr lang="en-IN" smtClean="0"/>
              <a:t>02-02-2023</a:t>
            </a:fld>
            <a:endParaRPr lang="en-IN"/>
          </a:p>
        </p:txBody>
      </p:sp>
      <p:sp>
        <p:nvSpPr>
          <p:cNvPr id="5" name="Slide Number Placeholder 4">
            <a:extLst>
              <a:ext uri="{FF2B5EF4-FFF2-40B4-BE49-F238E27FC236}">
                <a16:creationId xmlns:a16="http://schemas.microsoft.com/office/drawing/2014/main" id="{2FC8029F-93C5-40C7-B20B-7F19BDA02983}"/>
              </a:ext>
            </a:extLst>
          </p:cNvPr>
          <p:cNvSpPr>
            <a:spLocks noGrp="1"/>
          </p:cNvSpPr>
          <p:nvPr>
            <p:ph type="sldNum" sz="quarter" idx="12"/>
          </p:nvPr>
        </p:nvSpPr>
        <p:spPr/>
        <p:txBody>
          <a:bodyPr/>
          <a:lstStyle/>
          <a:p>
            <a:fld id="{89EA65C2-317F-4825-97ED-B4A1DE5F1DA7}" type="slidenum">
              <a:rPr lang="en-IN" smtClean="0"/>
              <a:t>17</a:t>
            </a:fld>
            <a:endParaRPr lang="en-IN"/>
          </a:p>
        </p:txBody>
      </p:sp>
    </p:spTree>
    <p:extLst>
      <p:ext uri="{BB962C8B-B14F-4D97-AF65-F5344CB8AC3E}">
        <p14:creationId xmlns:p14="http://schemas.microsoft.com/office/powerpoint/2010/main" val="13418181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DDEC73-9C72-435A-862C-E026C2A4EBB4}"/>
              </a:ext>
            </a:extLst>
          </p:cNvPr>
          <p:cNvSpPr>
            <a:spLocks noGrp="1"/>
          </p:cNvSpPr>
          <p:nvPr>
            <p:ph idx="1"/>
          </p:nvPr>
        </p:nvSpPr>
        <p:spPr>
          <a:xfrm>
            <a:off x="438764" y="225169"/>
            <a:ext cx="11345197" cy="6500095"/>
          </a:xfrm>
        </p:spPr>
        <p:txBody>
          <a:bodyPr>
            <a:normAutofit fontScale="62500" lnSpcReduction="20000"/>
          </a:bodyPr>
          <a:lstStyle/>
          <a:p>
            <a:pPr marL="0" indent="0">
              <a:buNone/>
            </a:pPr>
            <a:r>
              <a:rPr lang="en-US" sz="5100" b="1" i="1" dirty="0"/>
              <a:t>2.</a:t>
            </a:r>
            <a:r>
              <a:rPr lang="en-US" sz="4000" b="1" i="1" dirty="0"/>
              <a:t> </a:t>
            </a:r>
            <a:r>
              <a:rPr lang="en-US" sz="5100" b="1" i="1" dirty="0"/>
              <a:t>Array computers</a:t>
            </a:r>
          </a:p>
          <a:p>
            <a:pPr marL="0" indent="0">
              <a:buNone/>
            </a:pPr>
            <a:endParaRPr lang="en-US" b="1" i="1" dirty="0"/>
          </a:p>
          <a:p>
            <a:r>
              <a:rPr lang="en-US" dirty="0"/>
              <a:t>An </a:t>
            </a:r>
            <a:r>
              <a:rPr lang="en-US" i="1" dirty="0"/>
              <a:t>array processor </a:t>
            </a:r>
            <a:r>
              <a:rPr lang="en-US" dirty="0"/>
              <a:t>is a synchronous parallel computer with </a:t>
            </a:r>
            <a:r>
              <a:rPr lang="en-US" b="1" dirty="0"/>
              <a:t>multiple arithmetic logic units</a:t>
            </a:r>
            <a:r>
              <a:rPr lang="en-US" dirty="0"/>
              <a:t>, called </a:t>
            </a:r>
            <a:r>
              <a:rPr lang="en-US" i="1" dirty="0"/>
              <a:t>processing elements</a:t>
            </a:r>
            <a:r>
              <a:rPr lang="en-US" dirty="0"/>
              <a:t>(PE), that can operate in parallel in a lock- step fashion</a:t>
            </a:r>
          </a:p>
          <a:p>
            <a:endParaRPr lang="en-US" dirty="0"/>
          </a:p>
          <a:p>
            <a:r>
              <a:rPr lang="en-US" dirty="0"/>
              <a:t>By replication of ALUs, we can achieve the </a:t>
            </a:r>
            <a:r>
              <a:rPr lang="en-US" i="1" dirty="0"/>
              <a:t>spatial parallelism</a:t>
            </a:r>
          </a:p>
          <a:p>
            <a:pPr marL="0" indent="0">
              <a:buNone/>
            </a:pPr>
            <a:r>
              <a:rPr lang="en-US" dirty="0"/>
              <a:t>									</a:t>
            </a:r>
          </a:p>
          <a:p>
            <a:r>
              <a:rPr lang="en-US" dirty="0"/>
              <a:t>The PEs are </a:t>
            </a:r>
            <a:r>
              <a:rPr lang="en-US" i="1" dirty="0"/>
              <a:t>synchronized </a:t>
            </a:r>
            <a:r>
              <a:rPr lang="en-US" dirty="0"/>
              <a:t>to perform the same function at the same time              </a:t>
            </a:r>
          </a:p>
          <a:p>
            <a:endParaRPr lang="en-US" dirty="0"/>
          </a:p>
          <a:p>
            <a:r>
              <a:rPr lang="en-US" i="1" dirty="0"/>
              <a:t>Scalar</a:t>
            </a:r>
            <a:r>
              <a:rPr lang="en-US" dirty="0"/>
              <a:t> and </a:t>
            </a:r>
            <a:r>
              <a:rPr lang="en-US" i="1" dirty="0"/>
              <a:t>control-type</a:t>
            </a:r>
            <a:r>
              <a:rPr lang="en-US" dirty="0"/>
              <a:t> </a:t>
            </a:r>
            <a:r>
              <a:rPr lang="en-US" i="1" dirty="0"/>
              <a:t>instructions</a:t>
            </a:r>
            <a:r>
              <a:rPr lang="en-US" dirty="0"/>
              <a:t> are directly executed in the </a:t>
            </a:r>
            <a:r>
              <a:rPr lang="en-US" i="1" dirty="0"/>
              <a:t>control unit </a:t>
            </a:r>
            <a:r>
              <a:rPr lang="en-US" dirty="0"/>
              <a:t>(CU)</a:t>
            </a:r>
          </a:p>
          <a:p>
            <a:endParaRPr lang="en-US" dirty="0"/>
          </a:p>
          <a:p>
            <a:r>
              <a:rPr lang="en-US" dirty="0"/>
              <a:t> Each PE consists of an </a:t>
            </a:r>
            <a:r>
              <a:rPr lang="en-US" i="1" dirty="0"/>
              <a:t>ALU with registers </a:t>
            </a:r>
            <a:r>
              <a:rPr lang="en-US" dirty="0"/>
              <a:t>and a </a:t>
            </a:r>
            <a:r>
              <a:rPr lang="en-US" i="1" dirty="0"/>
              <a:t>local memory</a:t>
            </a:r>
            <a:endParaRPr lang="en-US" dirty="0"/>
          </a:p>
          <a:p>
            <a:pPr marL="0" indent="0">
              <a:buNone/>
            </a:pPr>
            <a:r>
              <a:rPr lang="en-US" dirty="0"/>
              <a:t>                                                                                                                                                      </a:t>
            </a:r>
            <a:r>
              <a:rPr lang="en-US" b="1" dirty="0">
                <a:highlight>
                  <a:srgbClr val="FFFF00"/>
                </a:highlight>
                <a:hlinkClick r:id="rId2" action="ppaction://hlinkfile">
                  <a:extLst>
                    <a:ext uri="{A12FA001-AC4F-418D-AE19-62706E023703}">
                      <ahyp:hlinkClr xmlns="" xmlns:ahyp="http://schemas.microsoft.com/office/drawing/2018/hyperlinkcolor" val="tx"/>
                    </a:ext>
                  </a:extLst>
                </a:hlinkClick>
              </a:rPr>
              <a:t>Array computer</a:t>
            </a:r>
            <a:endParaRPr lang="en-US" b="1" dirty="0">
              <a:highlight>
                <a:srgbClr val="FFFF00"/>
              </a:highlight>
            </a:endParaRPr>
          </a:p>
          <a:p>
            <a:r>
              <a:rPr lang="en-US" dirty="0"/>
              <a:t>The PEs are inter connected by a </a:t>
            </a:r>
            <a:r>
              <a:rPr lang="en-US" i="1" dirty="0"/>
              <a:t>data-routing network</a:t>
            </a:r>
            <a:endParaRPr lang="en-US" dirty="0"/>
          </a:p>
          <a:p>
            <a:endParaRPr lang="en-US" dirty="0"/>
          </a:p>
          <a:p>
            <a:r>
              <a:rPr lang="en-US" i="1" dirty="0"/>
              <a:t>Vector- instructions </a:t>
            </a:r>
            <a:r>
              <a:rPr lang="en-US" dirty="0"/>
              <a:t>are </a:t>
            </a:r>
            <a:r>
              <a:rPr lang="en-US" i="1" dirty="0"/>
              <a:t>broadcast</a:t>
            </a:r>
            <a:r>
              <a:rPr lang="en-US" dirty="0"/>
              <a:t> to the PEs for </a:t>
            </a:r>
            <a:r>
              <a:rPr lang="en-US" i="1" dirty="0"/>
              <a:t>distributed execution </a:t>
            </a:r>
            <a:r>
              <a:rPr lang="en-US" dirty="0"/>
              <a:t>over different component operands fetched directly from the local memories.</a:t>
            </a:r>
          </a:p>
          <a:p>
            <a:endParaRPr lang="en-US" dirty="0"/>
          </a:p>
          <a:p>
            <a:r>
              <a:rPr lang="en-US" i="1" dirty="0"/>
              <a:t>Instruction fetch </a:t>
            </a:r>
            <a:r>
              <a:rPr lang="en-US" dirty="0"/>
              <a:t>(from local memories or from the control memory) and </a:t>
            </a:r>
            <a:r>
              <a:rPr lang="en-US" i="1" dirty="0"/>
              <a:t>decode </a:t>
            </a:r>
            <a:r>
              <a:rPr lang="en-US" dirty="0"/>
              <a:t>is done by the control unit. The PEs are </a:t>
            </a:r>
            <a:r>
              <a:rPr lang="en-US" i="1" dirty="0"/>
              <a:t>passive devices </a:t>
            </a:r>
            <a:r>
              <a:rPr lang="en-US" dirty="0"/>
              <a:t>without instruction decoding capabilities.</a:t>
            </a:r>
            <a:endParaRPr lang="en-IN" dirty="0"/>
          </a:p>
          <a:p>
            <a:endParaRPr lang="en-IN" dirty="0"/>
          </a:p>
          <a:p>
            <a:pPr marL="0" indent="0">
              <a:buNone/>
            </a:pPr>
            <a:endParaRPr lang="en-US" dirty="0"/>
          </a:p>
        </p:txBody>
      </p:sp>
      <p:sp>
        <p:nvSpPr>
          <p:cNvPr id="2" name="Date Placeholder 1">
            <a:extLst>
              <a:ext uri="{FF2B5EF4-FFF2-40B4-BE49-F238E27FC236}">
                <a16:creationId xmlns:a16="http://schemas.microsoft.com/office/drawing/2014/main" id="{9BB1AAEA-3424-407B-8778-97C9587967CD}"/>
              </a:ext>
            </a:extLst>
          </p:cNvPr>
          <p:cNvSpPr>
            <a:spLocks noGrp="1"/>
          </p:cNvSpPr>
          <p:nvPr>
            <p:ph type="dt" sz="half" idx="10"/>
          </p:nvPr>
        </p:nvSpPr>
        <p:spPr/>
        <p:txBody>
          <a:bodyPr/>
          <a:lstStyle/>
          <a:p>
            <a:fld id="{3C8884C8-3E89-4FAF-8692-DB616E2E3973}" type="datetime1">
              <a:rPr lang="en-IN" smtClean="0"/>
              <a:t>02-02-2023</a:t>
            </a:fld>
            <a:endParaRPr lang="en-IN"/>
          </a:p>
        </p:txBody>
      </p:sp>
      <p:sp>
        <p:nvSpPr>
          <p:cNvPr id="5" name="Slide Number Placeholder 4">
            <a:extLst>
              <a:ext uri="{FF2B5EF4-FFF2-40B4-BE49-F238E27FC236}">
                <a16:creationId xmlns:a16="http://schemas.microsoft.com/office/drawing/2014/main" id="{DB172605-F1DE-46B6-A4FC-918C3EACDE1E}"/>
              </a:ext>
            </a:extLst>
          </p:cNvPr>
          <p:cNvSpPr>
            <a:spLocks noGrp="1"/>
          </p:cNvSpPr>
          <p:nvPr>
            <p:ph type="sldNum" sz="quarter" idx="12"/>
          </p:nvPr>
        </p:nvSpPr>
        <p:spPr/>
        <p:txBody>
          <a:bodyPr/>
          <a:lstStyle/>
          <a:p>
            <a:fld id="{89EA65C2-317F-4825-97ED-B4A1DE5F1DA7}" type="slidenum">
              <a:rPr lang="en-IN" smtClean="0"/>
              <a:t>18</a:t>
            </a:fld>
            <a:endParaRPr lang="en-IN"/>
          </a:p>
        </p:txBody>
      </p:sp>
    </p:spTree>
    <p:extLst>
      <p:ext uri="{BB962C8B-B14F-4D97-AF65-F5344CB8AC3E}">
        <p14:creationId xmlns:p14="http://schemas.microsoft.com/office/powerpoint/2010/main" val="2892682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442913" y="-142875"/>
            <a:ext cx="11272837" cy="6319838"/>
          </a:xfrm>
          <a:prstGeom prst="rect">
            <a:avLst/>
          </a:prstGeom>
        </p:spPr>
      </p:pic>
      <p:sp>
        <p:nvSpPr>
          <p:cNvPr id="4" name="Date Placeholder 3"/>
          <p:cNvSpPr>
            <a:spLocks noGrp="1"/>
          </p:cNvSpPr>
          <p:nvPr>
            <p:ph type="dt" sz="half" idx="10"/>
          </p:nvPr>
        </p:nvSpPr>
        <p:spPr/>
        <p:txBody>
          <a:bodyPr/>
          <a:lstStyle/>
          <a:p>
            <a:fld id="{E2C27BB2-3768-44FE-A851-1B1BFDDB6C5D}" type="datetime1">
              <a:rPr lang="en-IN" smtClean="0"/>
              <a:t>02-02-2023</a:t>
            </a:fld>
            <a:endParaRPr lang="en-IN"/>
          </a:p>
        </p:txBody>
      </p:sp>
      <p:sp>
        <p:nvSpPr>
          <p:cNvPr id="6" name="Slide Number Placeholder 5"/>
          <p:cNvSpPr>
            <a:spLocks noGrp="1"/>
          </p:cNvSpPr>
          <p:nvPr>
            <p:ph type="sldNum" sz="quarter" idx="12"/>
          </p:nvPr>
        </p:nvSpPr>
        <p:spPr/>
        <p:txBody>
          <a:bodyPr/>
          <a:lstStyle/>
          <a:p>
            <a:fld id="{89EA65C2-317F-4825-97ED-B4A1DE5F1DA7}" type="slidenum">
              <a:rPr lang="en-IN" smtClean="0"/>
              <a:t>19</a:t>
            </a:fld>
            <a:endParaRPr lang="en-IN"/>
          </a:p>
        </p:txBody>
      </p:sp>
    </p:spTree>
    <p:extLst>
      <p:ext uri="{BB962C8B-B14F-4D97-AF65-F5344CB8AC3E}">
        <p14:creationId xmlns:p14="http://schemas.microsoft.com/office/powerpoint/2010/main" val="1779823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D922-2AEA-45FF-8D46-5A4BC4FAD2F7}"/>
              </a:ext>
            </a:extLst>
          </p:cNvPr>
          <p:cNvSpPr>
            <a:spLocks noGrp="1"/>
          </p:cNvSpPr>
          <p:nvPr>
            <p:ph type="title"/>
          </p:nvPr>
        </p:nvSpPr>
        <p:spPr>
          <a:xfrm>
            <a:off x="838200" y="0"/>
            <a:ext cx="10515600" cy="1325563"/>
          </a:xfrm>
        </p:spPr>
        <p:txBody>
          <a:bodyPr>
            <a:normAutofit/>
          </a:bodyPr>
          <a:lstStyle/>
          <a:p>
            <a:r>
              <a:rPr lang="en-US" sz="4000" b="1" dirty="0"/>
              <a:t>Topics covered:</a:t>
            </a:r>
            <a:endParaRPr lang="en-IN" sz="4000" b="1" dirty="0"/>
          </a:p>
        </p:txBody>
      </p:sp>
      <p:sp>
        <p:nvSpPr>
          <p:cNvPr id="3" name="Content Placeholder 2">
            <a:extLst>
              <a:ext uri="{FF2B5EF4-FFF2-40B4-BE49-F238E27FC236}">
                <a16:creationId xmlns:a16="http://schemas.microsoft.com/office/drawing/2014/main" id="{55AF4F5A-BDEE-4E6D-A040-ADA9D38B7B97}"/>
              </a:ext>
            </a:extLst>
          </p:cNvPr>
          <p:cNvSpPr>
            <a:spLocks noGrp="1"/>
          </p:cNvSpPr>
          <p:nvPr>
            <p:ph idx="1"/>
          </p:nvPr>
        </p:nvSpPr>
        <p:spPr>
          <a:xfrm>
            <a:off x="838200" y="1325563"/>
            <a:ext cx="10515600" cy="4351338"/>
          </a:xfrm>
        </p:spPr>
        <p:txBody>
          <a:bodyPr>
            <a:normAutofit fontScale="92500" lnSpcReduction="20000"/>
          </a:bodyPr>
          <a:lstStyle/>
          <a:p>
            <a:pPr marL="514350" indent="-514350">
              <a:buFont typeface="+mj-lt"/>
              <a:buAutoNum type="arabicPeriod"/>
            </a:pPr>
            <a:r>
              <a:rPr lang="en-US" dirty="0" smtClean="0"/>
              <a:t>Introduction </a:t>
            </a:r>
            <a:r>
              <a:rPr lang="en-US" dirty="0"/>
              <a:t>to Parallel Processing</a:t>
            </a:r>
          </a:p>
          <a:p>
            <a:pPr marL="514350" indent="-514350">
              <a:buFont typeface="+mj-lt"/>
              <a:buAutoNum type="arabicPeriod"/>
            </a:pPr>
            <a:r>
              <a:rPr lang="en-US" dirty="0"/>
              <a:t>Parallel Computer Structures</a:t>
            </a:r>
          </a:p>
          <a:p>
            <a:pPr marL="514350" indent="-514350">
              <a:buFont typeface="+mj-lt"/>
              <a:buAutoNum type="arabicPeriod"/>
            </a:pPr>
            <a:r>
              <a:rPr lang="en-US" dirty="0"/>
              <a:t>Architectural Classification Schemes</a:t>
            </a:r>
          </a:p>
          <a:p>
            <a:pPr marL="514350" indent="-514350">
              <a:buFont typeface="+mj-lt"/>
              <a:buAutoNum type="arabicPeriod"/>
            </a:pPr>
            <a:r>
              <a:rPr lang="en-US" dirty="0"/>
              <a:t>GPU as Parallel Computers</a:t>
            </a:r>
          </a:p>
          <a:p>
            <a:pPr marL="514350" indent="-514350">
              <a:buFont typeface="+mj-lt"/>
              <a:buAutoNum type="arabicPeriod"/>
            </a:pPr>
            <a:r>
              <a:rPr lang="en-US" dirty="0"/>
              <a:t>Architecture of a Modern GPU</a:t>
            </a:r>
          </a:p>
          <a:p>
            <a:pPr marL="514350" indent="-514350">
              <a:buFont typeface="+mj-lt"/>
              <a:buAutoNum type="arabicPeriod"/>
            </a:pPr>
            <a:r>
              <a:rPr lang="en-US" dirty="0"/>
              <a:t>Need for Parallelism</a:t>
            </a:r>
          </a:p>
          <a:p>
            <a:pPr marL="514350" indent="-514350">
              <a:buFont typeface="+mj-lt"/>
              <a:buAutoNum type="arabicPeriod"/>
            </a:pPr>
            <a:r>
              <a:rPr lang="en-US" dirty="0"/>
              <a:t>Parallel Programming Languages and Models</a:t>
            </a:r>
          </a:p>
          <a:p>
            <a:pPr marL="514350" indent="-514350">
              <a:buFont typeface="+mj-lt"/>
              <a:buAutoNum type="arabicPeriod"/>
            </a:pPr>
            <a:endParaRPr lang="en-US" dirty="0"/>
          </a:p>
          <a:p>
            <a:pPr marL="514350" indent="-514350">
              <a:buFont typeface="+mj-lt"/>
              <a:buAutoNum type="arabicPeriod"/>
            </a:pPr>
            <a:endParaRPr lang="en-US" dirty="0"/>
          </a:p>
          <a:p>
            <a:pPr>
              <a:buFont typeface="Wingdings" panose="05000000000000000000" pitchFamily="2" charset="2"/>
              <a:buChar char="v"/>
            </a:pPr>
            <a:r>
              <a:rPr lang="en-US" b="1" dirty="0"/>
              <a:t> </a:t>
            </a:r>
            <a:r>
              <a:rPr lang="en-US" sz="2400" b="1" u="sng" dirty="0">
                <a:highlight>
                  <a:srgbClr val="FFFF00"/>
                </a:highlight>
              </a:rPr>
              <a:t>Please click on the links in following slides to display the relevant figures and web pages</a:t>
            </a:r>
            <a:endParaRPr lang="en-IN" sz="2400" b="1" u="sng" dirty="0">
              <a:highlight>
                <a:srgbClr val="FFFF00"/>
              </a:highlight>
            </a:endParaRPr>
          </a:p>
        </p:txBody>
      </p:sp>
      <p:sp>
        <p:nvSpPr>
          <p:cNvPr id="4" name="Date Placeholder 3">
            <a:extLst>
              <a:ext uri="{FF2B5EF4-FFF2-40B4-BE49-F238E27FC236}">
                <a16:creationId xmlns:a16="http://schemas.microsoft.com/office/drawing/2014/main" id="{B6A90E3B-1036-4D9E-A69E-58C78022315F}"/>
              </a:ext>
            </a:extLst>
          </p:cNvPr>
          <p:cNvSpPr>
            <a:spLocks noGrp="1"/>
          </p:cNvSpPr>
          <p:nvPr>
            <p:ph type="dt" sz="half" idx="10"/>
          </p:nvPr>
        </p:nvSpPr>
        <p:spPr/>
        <p:txBody>
          <a:bodyPr/>
          <a:lstStyle/>
          <a:p>
            <a:fld id="{6C1782C9-2606-403A-A9EE-CD3E02E25EFB}" type="datetime1">
              <a:rPr lang="en-IN" smtClean="0"/>
              <a:t>02-02-2023</a:t>
            </a:fld>
            <a:endParaRPr lang="en-IN"/>
          </a:p>
        </p:txBody>
      </p:sp>
      <p:sp>
        <p:nvSpPr>
          <p:cNvPr id="6" name="Slide Number Placeholder 5">
            <a:extLst>
              <a:ext uri="{FF2B5EF4-FFF2-40B4-BE49-F238E27FC236}">
                <a16:creationId xmlns:a16="http://schemas.microsoft.com/office/drawing/2014/main" id="{39A74D20-A9D1-4FDC-BDDB-80CC6611C9E4}"/>
              </a:ext>
            </a:extLst>
          </p:cNvPr>
          <p:cNvSpPr>
            <a:spLocks noGrp="1"/>
          </p:cNvSpPr>
          <p:nvPr>
            <p:ph type="sldNum" sz="quarter" idx="12"/>
          </p:nvPr>
        </p:nvSpPr>
        <p:spPr/>
        <p:txBody>
          <a:bodyPr/>
          <a:lstStyle/>
          <a:p>
            <a:fld id="{89EA65C2-317F-4825-97ED-B4A1DE5F1DA7}" type="slidenum">
              <a:rPr lang="en-IN" smtClean="0"/>
              <a:t>2</a:t>
            </a:fld>
            <a:endParaRPr lang="en-IN"/>
          </a:p>
        </p:txBody>
      </p:sp>
    </p:spTree>
    <p:extLst>
      <p:ext uri="{BB962C8B-B14F-4D97-AF65-F5344CB8AC3E}">
        <p14:creationId xmlns:p14="http://schemas.microsoft.com/office/powerpoint/2010/main" val="4206016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DDEC73-9C72-435A-862C-E026C2A4EBB4}"/>
              </a:ext>
            </a:extLst>
          </p:cNvPr>
          <p:cNvSpPr>
            <a:spLocks noGrp="1"/>
          </p:cNvSpPr>
          <p:nvPr>
            <p:ph idx="1"/>
          </p:nvPr>
        </p:nvSpPr>
        <p:spPr>
          <a:xfrm>
            <a:off x="379770" y="144309"/>
            <a:ext cx="11433688" cy="6433472"/>
          </a:xfrm>
        </p:spPr>
        <p:txBody>
          <a:bodyPr>
            <a:normAutofit/>
          </a:bodyPr>
          <a:lstStyle/>
          <a:p>
            <a:pPr marL="0" indent="0">
              <a:buNone/>
            </a:pPr>
            <a:r>
              <a:rPr lang="en-US" b="1" dirty="0">
                <a:latin typeface="Bahnschrift" panose="020B0502040204020203" pitchFamily="34" charset="0"/>
              </a:rPr>
              <a:t>Temporal </a:t>
            </a:r>
            <a:r>
              <a:rPr lang="en-US" b="1" dirty="0" smtClean="0">
                <a:latin typeface="Bahnschrift" panose="020B0502040204020203" pitchFamily="34" charset="0"/>
              </a:rPr>
              <a:t>parallelism   Task is partitioned in time</a:t>
            </a:r>
            <a:endParaRPr lang="en-US" b="1" dirty="0">
              <a:latin typeface="Bahnschrift" panose="020B0502040204020203" pitchFamily="34" charset="0"/>
            </a:endParaRPr>
          </a:p>
          <a:p>
            <a:pPr marL="0" indent="0">
              <a:buNone/>
            </a:pPr>
            <a:endParaRPr lang="en-US" b="1" dirty="0">
              <a:latin typeface="Bahnschrift" panose="020B0502040204020203" pitchFamily="34" charset="0"/>
            </a:endParaRPr>
          </a:p>
          <a:p>
            <a:r>
              <a:rPr lang="en-US" sz="2000" i="1" dirty="0"/>
              <a:t>Temporal parallelism </a:t>
            </a:r>
            <a:r>
              <a:rPr lang="en-US" sz="2000" dirty="0"/>
              <a:t>or</a:t>
            </a:r>
            <a:r>
              <a:rPr lang="en-US" sz="2000" i="1" dirty="0"/>
              <a:t> pipelining </a:t>
            </a:r>
            <a:r>
              <a:rPr lang="en-US" sz="2000" dirty="0"/>
              <a:t>refers to the execution of a task as a </a:t>
            </a:r>
            <a:r>
              <a:rPr lang="en-US" sz="2000" b="1" i="1" dirty="0">
                <a:solidFill>
                  <a:srgbClr val="002060"/>
                </a:solidFill>
              </a:rPr>
              <a:t>'cascade'</a:t>
            </a:r>
            <a:r>
              <a:rPr lang="en-US" sz="2000" dirty="0"/>
              <a:t> </a:t>
            </a:r>
            <a:r>
              <a:rPr lang="en-US" sz="2000" b="1" i="1" dirty="0">
                <a:solidFill>
                  <a:srgbClr val="002060"/>
                </a:solidFill>
              </a:rPr>
              <a:t>of sub-tasks</a:t>
            </a:r>
          </a:p>
          <a:p>
            <a:endParaRPr lang="en-US" sz="2000" dirty="0"/>
          </a:p>
          <a:p>
            <a:r>
              <a:rPr lang="en-US" sz="2000" dirty="0"/>
              <a:t>There exists one functional unit to carry out each sub-task</a:t>
            </a:r>
          </a:p>
          <a:p>
            <a:endParaRPr lang="en-US" sz="2000" dirty="0"/>
          </a:p>
          <a:p>
            <a:r>
              <a:rPr lang="en-US" sz="2000" dirty="0"/>
              <a:t>All these successive units can work at the same time, in an overlapped fashion</a:t>
            </a:r>
          </a:p>
          <a:p>
            <a:endParaRPr lang="en-US" sz="2000" dirty="0"/>
          </a:p>
          <a:p>
            <a:pPr algn="just"/>
            <a:r>
              <a:rPr lang="en-US" sz="2000" dirty="0"/>
              <a:t>As data are processed by a given unit </a:t>
            </a:r>
            <a:r>
              <a:rPr lang="en-US" sz="2000" b="1" dirty="0"/>
              <a:t>U</a:t>
            </a:r>
            <a:r>
              <a:rPr lang="en-US" sz="2000" b="1" baseline="-20000" dirty="0"/>
              <a:t>i</a:t>
            </a:r>
            <a:r>
              <a:rPr lang="en-US" sz="2000" dirty="0"/>
              <a:t> , they are sent to the next unit </a:t>
            </a:r>
            <a:r>
              <a:rPr lang="en-US" sz="2000" b="1" dirty="0"/>
              <a:t>U</a:t>
            </a:r>
            <a:r>
              <a:rPr lang="en-US" sz="2000" b="1" baseline="-20000" dirty="0"/>
              <a:t>i+1</a:t>
            </a:r>
            <a:r>
              <a:rPr lang="en-US" sz="2000" baseline="-20000" dirty="0"/>
              <a:t> </a:t>
            </a:r>
            <a:r>
              <a:rPr lang="en-US" sz="2000" dirty="0"/>
              <a:t>and the unit </a:t>
            </a:r>
            <a:r>
              <a:rPr lang="en-US" sz="2000" b="1" dirty="0"/>
              <a:t>U</a:t>
            </a:r>
            <a:r>
              <a:rPr lang="en-US" sz="2000" b="1" baseline="-20000" dirty="0"/>
              <a:t>i</a:t>
            </a:r>
            <a:r>
              <a:rPr lang="en-US" sz="2000" dirty="0"/>
              <a:t> restarts its processing on new data, analogously to the flow of work in a car production line. Each functional unit can be seen as a "specialized" processor in the sense that it always execute the same sub-task</a:t>
            </a:r>
          </a:p>
          <a:p>
            <a:pPr algn="just"/>
            <a:endParaRPr lang="en-US" sz="2000" dirty="0"/>
          </a:p>
        </p:txBody>
      </p:sp>
      <p:pic>
        <p:nvPicPr>
          <p:cNvPr id="2" name="Picture 1">
            <a:extLst>
              <a:ext uri="{FF2B5EF4-FFF2-40B4-BE49-F238E27FC236}">
                <a16:creationId xmlns:a16="http://schemas.microsoft.com/office/drawing/2014/main" id="{3777F396-2AAE-4C3A-B4F3-DF534472D5F1}"/>
              </a:ext>
            </a:extLst>
          </p:cNvPr>
          <p:cNvPicPr>
            <a:picLocks noChangeAspect="1"/>
          </p:cNvPicPr>
          <p:nvPr/>
        </p:nvPicPr>
        <p:blipFill>
          <a:blip r:embed="rId2"/>
          <a:stretch>
            <a:fillRect/>
          </a:stretch>
        </p:blipFill>
        <p:spPr>
          <a:xfrm rot="16200000">
            <a:off x="3449527" y="2243142"/>
            <a:ext cx="2289175" cy="6659206"/>
          </a:xfrm>
          <a:prstGeom prst="rect">
            <a:avLst/>
          </a:prstGeom>
        </p:spPr>
      </p:pic>
      <p:sp>
        <p:nvSpPr>
          <p:cNvPr id="4" name="TextBox 3">
            <a:extLst>
              <a:ext uri="{FF2B5EF4-FFF2-40B4-BE49-F238E27FC236}">
                <a16:creationId xmlns:a16="http://schemas.microsoft.com/office/drawing/2014/main" id="{FBA21F0A-AA1F-4059-8707-193829E85DAA}"/>
              </a:ext>
            </a:extLst>
          </p:cNvPr>
          <p:cNvSpPr txBox="1"/>
          <p:nvPr/>
        </p:nvSpPr>
        <p:spPr>
          <a:xfrm>
            <a:off x="2590023" y="5476567"/>
            <a:ext cx="398207" cy="369332"/>
          </a:xfrm>
          <a:prstGeom prst="rect">
            <a:avLst/>
          </a:prstGeom>
          <a:noFill/>
        </p:spPr>
        <p:txBody>
          <a:bodyPr wrap="square" rtlCol="0">
            <a:spAutoFit/>
          </a:bodyPr>
          <a:lstStyle/>
          <a:p>
            <a:r>
              <a:rPr lang="en-US" b="1" dirty="0"/>
              <a:t>U</a:t>
            </a:r>
            <a:r>
              <a:rPr lang="en-US" b="1" baseline="-20000" dirty="0"/>
              <a:t>i</a:t>
            </a:r>
            <a:endParaRPr lang="en-IN" b="1" dirty="0"/>
          </a:p>
        </p:txBody>
      </p:sp>
      <p:sp>
        <p:nvSpPr>
          <p:cNvPr id="5" name="TextBox 4">
            <a:extLst>
              <a:ext uri="{FF2B5EF4-FFF2-40B4-BE49-F238E27FC236}">
                <a16:creationId xmlns:a16="http://schemas.microsoft.com/office/drawing/2014/main" id="{EAF8DE16-F05A-4B20-8B85-5E3F25BEE004}"/>
              </a:ext>
            </a:extLst>
          </p:cNvPr>
          <p:cNvSpPr txBox="1"/>
          <p:nvPr/>
        </p:nvSpPr>
        <p:spPr>
          <a:xfrm>
            <a:off x="3944255" y="5476567"/>
            <a:ext cx="579797" cy="369332"/>
          </a:xfrm>
          <a:prstGeom prst="rect">
            <a:avLst/>
          </a:prstGeom>
          <a:noFill/>
        </p:spPr>
        <p:txBody>
          <a:bodyPr wrap="square" rtlCol="0">
            <a:spAutoFit/>
          </a:bodyPr>
          <a:lstStyle/>
          <a:p>
            <a:r>
              <a:rPr lang="en-US" b="1" dirty="0"/>
              <a:t>U</a:t>
            </a:r>
            <a:r>
              <a:rPr lang="en-US" b="1" baseline="-20000" dirty="0"/>
              <a:t>i+1</a:t>
            </a:r>
            <a:endParaRPr lang="en-IN" b="1" dirty="0"/>
          </a:p>
        </p:txBody>
      </p:sp>
      <p:sp>
        <p:nvSpPr>
          <p:cNvPr id="6" name="TextBox 5">
            <a:extLst>
              <a:ext uri="{FF2B5EF4-FFF2-40B4-BE49-F238E27FC236}">
                <a16:creationId xmlns:a16="http://schemas.microsoft.com/office/drawing/2014/main" id="{8795BBD2-A9B4-43A7-808B-7C0BCBE5D2D4}"/>
              </a:ext>
            </a:extLst>
          </p:cNvPr>
          <p:cNvSpPr txBox="1"/>
          <p:nvPr/>
        </p:nvSpPr>
        <p:spPr>
          <a:xfrm>
            <a:off x="6578703" y="5476567"/>
            <a:ext cx="579797" cy="369332"/>
          </a:xfrm>
          <a:prstGeom prst="rect">
            <a:avLst/>
          </a:prstGeom>
          <a:noFill/>
        </p:spPr>
        <p:txBody>
          <a:bodyPr wrap="square" rtlCol="0">
            <a:spAutoFit/>
          </a:bodyPr>
          <a:lstStyle/>
          <a:p>
            <a:r>
              <a:rPr lang="en-US" b="1" dirty="0"/>
              <a:t>U</a:t>
            </a:r>
            <a:r>
              <a:rPr lang="en-US" b="1" baseline="-20000" dirty="0"/>
              <a:t>n</a:t>
            </a:r>
            <a:endParaRPr lang="en-IN" b="1" dirty="0"/>
          </a:p>
        </p:txBody>
      </p:sp>
      <p:sp>
        <p:nvSpPr>
          <p:cNvPr id="8" name="Date Placeholder 7">
            <a:extLst>
              <a:ext uri="{FF2B5EF4-FFF2-40B4-BE49-F238E27FC236}">
                <a16:creationId xmlns:a16="http://schemas.microsoft.com/office/drawing/2014/main" id="{002E6204-DFB3-4E4E-9C1B-1CA82E412E82}"/>
              </a:ext>
            </a:extLst>
          </p:cNvPr>
          <p:cNvSpPr>
            <a:spLocks noGrp="1"/>
          </p:cNvSpPr>
          <p:nvPr>
            <p:ph type="dt" sz="half" idx="10"/>
          </p:nvPr>
        </p:nvSpPr>
        <p:spPr/>
        <p:txBody>
          <a:bodyPr/>
          <a:lstStyle/>
          <a:p>
            <a:fld id="{18A6F045-BFFD-4A8F-8993-F1D7493F16A8}" type="datetime1">
              <a:rPr lang="en-IN" smtClean="0"/>
              <a:t>02-02-2023</a:t>
            </a:fld>
            <a:endParaRPr lang="en-IN"/>
          </a:p>
        </p:txBody>
      </p:sp>
      <p:sp>
        <p:nvSpPr>
          <p:cNvPr id="10" name="Slide Number Placeholder 9">
            <a:extLst>
              <a:ext uri="{FF2B5EF4-FFF2-40B4-BE49-F238E27FC236}">
                <a16:creationId xmlns:a16="http://schemas.microsoft.com/office/drawing/2014/main" id="{E6B6F15E-0E8C-4A7E-A9AA-69593A65033D}"/>
              </a:ext>
            </a:extLst>
          </p:cNvPr>
          <p:cNvSpPr>
            <a:spLocks noGrp="1"/>
          </p:cNvSpPr>
          <p:nvPr>
            <p:ph type="sldNum" sz="quarter" idx="12"/>
          </p:nvPr>
        </p:nvSpPr>
        <p:spPr/>
        <p:txBody>
          <a:bodyPr/>
          <a:lstStyle/>
          <a:p>
            <a:fld id="{89EA65C2-317F-4825-97ED-B4A1DE5F1DA7}" type="slidenum">
              <a:rPr lang="en-IN" smtClean="0"/>
              <a:t>20</a:t>
            </a:fld>
            <a:endParaRPr lang="en-IN"/>
          </a:p>
        </p:txBody>
      </p:sp>
    </p:spTree>
    <p:extLst>
      <p:ext uri="{BB962C8B-B14F-4D97-AF65-F5344CB8AC3E}">
        <p14:creationId xmlns:p14="http://schemas.microsoft.com/office/powerpoint/2010/main" val="34142560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DDEC73-9C72-435A-862C-E026C2A4EBB4}"/>
              </a:ext>
            </a:extLst>
          </p:cNvPr>
          <p:cNvSpPr>
            <a:spLocks noGrp="1"/>
          </p:cNvSpPr>
          <p:nvPr>
            <p:ph idx="1"/>
          </p:nvPr>
        </p:nvSpPr>
        <p:spPr>
          <a:xfrm>
            <a:off x="379770" y="144309"/>
            <a:ext cx="11433688" cy="6433472"/>
          </a:xfrm>
        </p:spPr>
        <p:txBody>
          <a:bodyPr>
            <a:normAutofit/>
          </a:bodyPr>
          <a:lstStyle/>
          <a:p>
            <a:pPr marL="0" indent="0">
              <a:buNone/>
            </a:pPr>
            <a:r>
              <a:rPr lang="en-US" b="1" dirty="0">
                <a:latin typeface="Bahnschrift" panose="020B0502040204020203" pitchFamily="34" charset="0"/>
              </a:rPr>
              <a:t>Spatial </a:t>
            </a:r>
            <a:r>
              <a:rPr lang="en-US" b="1" dirty="0" smtClean="0">
                <a:latin typeface="Bahnschrift" panose="020B0502040204020203" pitchFamily="34" charset="0"/>
              </a:rPr>
              <a:t>parallelism   Task is replicated</a:t>
            </a:r>
            <a:endParaRPr lang="en-US" b="1" dirty="0">
              <a:latin typeface="Bahnschrift" panose="020B0502040204020203" pitchFamily="34" charset="0"/>
            </a:endParaRPr>
          </a:p>
          <a:p>
            <a:pPr marL="0" indent="0">
              <a:buNone/>
            </a:pPr>
            <a:endParaRPr lang="en-US" b="1" dirty="0">
              <a:latin typeface="Bahnschrift" panose="020B0502040204020203" pitchFamily="34" charset="0"/>
            </a:endParaRPr>
          </a:p>
          <a:p>
            <a:r>
              <a:rPr lang="en-US" sz="2000" i="1" dirty="0"/>
              <a:t>Spatial parallelism </a:t>
            </a:r>
            <a:r>
              <a:rPr lang="en-US" sz="2000" dirty="0"/>
              <a:t>refers to the </a:t>
            </a:r>
            <a:r>
              <a:rPr lang="en-US" sz="2000" b="1" i="1" dirty="0">
                <a:solidFill>
                  <a:srgbClr val="002060"/>
                </a:solidFill>
              </a:rPr>
              <a:t>simultaneous execution </a:t>
            </a:r>
            <a:r>
              <a:rPr lang="en-US" sz="2000" dirty="0"/>
              <a:t>of tasks by </a:t>
            </a:r>
            <a:r>
              <a:rPr lang="en-US" sz="2000" b="1" i="1" dirty="0">
                <a:solidFill>
                  <a:srgbClr val="002060"/>
                </a:solidFill>
              </a:rPr>
              <a:t>several processing units</a:t>
            </a:r>
          </a:p>
          <a:p>
            <a:endParaRPr lang="en-US" sz="2000" dirty="0"/>
          </a:p>
          <a:p>
            <a:r>
              <a:rPr lang="en-US" sz="2000" dirty="0"/>
              <a:t> At a given instant, these units can be executing the </a:t>
            </a:r>
            <a:r>
              <a:rPr lang="en-US" sz="2000" i="1" dirty="0"/>
              <a:t>same task</a:t>
            </a:r>
            <a:r>
              <a:rPr lang="en-US" sz="2000" dirty="0"/>
              <a:t> (or instruction</a:t>
            </a:r>
            <a:r>
              <a:rPr lang="en-US" sz="2000" dirty="0" smtClean="0"/>
              <a:t>) or different task. </a:t>
            </a:r>
            <a:r>
              <a:rPr lang="en-US" sz="2000" dirty="0"/>
              <a:t>The former case is called </a:t>
            </a:r>
            <a:r>
              <a:rPr lang="en-US" sz="2000" b="1" i="1" dirty="0">
                <a:solidFill>
                  <a:srgbClr val="002060"/>
                </a:solidFill>
              </a:rPr>
              <a:t>SIMD </a:t>
            </a:r>
            <a:r>
              <a:rPr lang="en-US" sz="2000" b="1" i="1" dirty="0">
                <a:solidFill>
                  <a:srgbClr val="FF0000"/>
                </a:solidFill>
              </a:rPr>
              <a:t>(Single Instruction stream, Multiple Data stream)</a:t>
            </a:r>
            <a:r>
              <a:rPr lang="en-US" sz="2000" dirty="0"/>
              <a:t>, whereas the latter is called </a:t>
            </a:r>
            <a:r>
              <a:rPr lang="en-US" sz="2000" b="1" i="1" dirty="0">
                <a:solidFill>
                  <a:srgbClr val="002060"/>
                </a:solidFill>
              </a:rPr>
              <a:t>MIMD</a:t>
            </a:r>
            <a:r>
              <a:rPr lang="en-US" sz="2000" b="1" i="1" dirty="0"/>
              <a:t> </a:t>
            </a:r>
            <a:r>
              <a:rPr lang="en-US" sz="2000" b="1" i="1" dirty="0">
                <a:solidFill>
                  <a:srgbClr val="FF0000"/>
                </a:solidFill>
              </a:rPr>
              <a:t>(Multiple Instruction stream, Multiple Data stream)</a:t>
            </a:r>
            <a:endParaRPr lang="en-US" sz="2000" dirty="0"/>
          </a:p>
        </p:txBody>
      </p:sp>
      <p:pic>
        <p:nvPicPr>
          <p:cNvPr id="4" name="Picture 3">
            <a:extLst>
              <a:ext uri="{FF2B5EF4-FFF2-40B4-BE49-F238E27FC236}">
                <a16:creationId xmlns:a16="http://schemas.microsoft.com/office/drawing/2014/main" id="{D4CB457A-F46E-4CA2-ABDF-4CD445663EBF}"/>
              </a:ext>
            </a:extLst>
          </p:cNvPr>
          <p:cNvPicPr>
            <a:picLocks noChangeAspect="1"/>
          </p:cNvPicPr>
          <p:nvPr/>
        </p:nvPicPr>
        <p:blipFill>
          <a:blip r:embed="rId2"/>
          <a:stretch>
            <a:fillRect/>
          </a:stretch>
        </p:blipFill>
        <p:spPr>
          <a:xfrm rot="16200000">
            <a:off x="4255679" y="671818"/>
            <a:ext cx="3125121" cy="7978880"/>
          </a:xfrm>
          <a:prstGeom prst="rect">
            <a:avLst/>
          </a:prstGeom>
        </p:spPr>
      </p:pic>
      <p:sp>
        <p:nvSpPr>
          <p:cNvPr id="5" name="TextBox 4">
            <a:extLst>
              <a:ext uri="{FF2B5EF4-FFF2-40B4-BE49-F238E27FC236}">
                <a16:creationId xmlns:a16="http://schemas.microsoft.com/office/drawing/2014/main" id="{0FCD7BD7-9F7A-4500-8F47-78833CEFAE5C}"/>
              </a:ext>
            </a:extLst>
          </p:cNvPr>
          <p:cNvSpPr txBox="1"/>
          <p:nvPr/>
        </p:nvSpPr>
        <p:spPr>
          <a:xfrm>
            <a:off x="3346346" y="3960581"/>
            <a:ext cx="591473" cy="369332"/>
          </a:xfrm>
          <a:prstGeom prst="rect">
            <a:avLst/>
          </a:prstGeom>
          <a:noFill/>
        </p:spPr>
        <p:txBody>
          <a:bodyPr wrap="square" rtlCol="0">
            <a:spAutoFit/>
          </a:bodyPr>
          <a:lstStyle/>
          <a:p>
            <a:r>
              <a:rPr lang="en-US" b="1" dirty="0"/>
              <a:t>U</a:t>
            </a:r>
            <a:r>
              <a:rPr lang="en-US" b="1" baseline="-20000" dirty="0"/>
              <a:t>1</a:t>
            </a:r>
            <a:endParaRPr lang="en-IN" b="1" dirty="0"/>
          </a:p>
        </p:txBody>
      </p:sp>
      <p:sp>
        <p:nvSpPr>
          <p:cNvPr id="6" name="TextBox 5">
            <a:extLst>
              <a:ext uri="{FF2B5EF4-FFF2-40B4-BE49-F238E27FC236}">
                <a16:creationId xmlns:a16="http://schemas.microsoft.com/office/drawing/2014/main" id="{0FEA83F2-BA5B-4D9A-9D4B-CE3860DF01FA}"/>
              </a:ext>
            </a:extLst>
          </p:cNvPr>
          <p:cNvSpPr txBox="1"/>
          <p:nvPr/>
        </p:nvSpPr>
        <p:spPr>
          <a:xfrm>
            <a:off x="5386848" y="3960581"/>
            <a:ext cx="591473" cy="369332"/>
          </a:xfrm>
          <a:prstGeom prst="rect">
            <a:avLst/>
          </a:prstGeom>
          <a:noFill/>
        </p:spPr>
        <p:txBody>
          <a:bodyPr wrap="square" rtlCol="0">
            <a:spAutoFit/>
          </a:bodyPr>
          <a:lstStyle/>
          <a:p>
            <a:r>
              <a:rPr lang="en-US" b="1" dirty="0"/>
              <a:t>U</a:t>
            </a:r>
            <a:r>
              <a:rPr lang="en-US" b="1" baseline="-20000" dirty="0"/>
              <a:t>2</a:t>
            </a:r>
            <a:endParaRPr lang="en-IN" b="1" dirty="0"/>
          </a:p>
        </p:txBody>
      </p:sp>
      <p:sp>
        <p:nvSpPr>
          <p:cNvPr id="7" name="TextBox 6">
            <a:extLst>
              <a:ext uri="{FF2B5EF4-FFF2-40B4-BE49-F238E27FC236}">
                <a16:creationId xmlns:a16="http://schemas.microsoft.com/office/drawing/2014/main" id="{C35B3BDF-9DF6-4AC6-B808-63C98561FC10}"/>
              </a:ext>
            </a:extLst>
          </p:cNvPr>
          <p:cNvSpPr txBox="1"/>
          <p:nvPr/>
        </p:nvSpPr>
        <p:spPr>
          <a:xfrm>
            <a:off x="8734423" y="3960581"/>
            <a:ext cx="591473" cy="369332"/>
          </a:xfrm>
          <a:prstGeom prst="rect">
            <a:avLst/>
          </a:prstGeom>
          <a:noFill/>
        </p:spPr>
        <p:txBody>
          <a:bodyPr wrap="square" rtlCol="0">
            <a:spAutoFit/>
          </a:bodyPr>
          <a:lstStyle/>
          <a:p>
            <a:r>
              <a:rPr lang="en-US" b="1" dirty="0"/>
              <a:t>U</a:t>
            </a:r>
            <a:r>
              <a:rPr lang="en-US" b="1" baseline="-20000" dirty="0"/>
              <a:t>n</a:t>
            </a:r>
            <a:endParaRPr lang="en-IN" b="1" dirty="0"/>
          </a:p>
        </p:txBody>
      </p:sp>
      <p:sp>
        <p:nvSpPr>
          <p:cNvPr id="2" name="Date Placeholder 1">
            <a:extLst>
              <a:ext uri="{FF2B5EF4-FFF2-40B4-BE49-F238E27FC236}">
                <a16:creationId xmlns:a16="http://schemas.microsoft.com/office/drawing/2014/main" id="{60FEFFE5-DECA-4E82-9FBA-D64D1CC3CDF5}"/>
              </a:ext>
            </a:extLst>
          </p:cNvPr>
          <p:cNvSpPr>
            <a:spLocks noGrp="1"/>
          </p:cNvSpPr>
          <p:nvPr>
            <p:ph type="dt" sz="half" idx="10"/>
          </p:nvPr>
        </p:nvSpPr>
        <p:spPr/>
        <p:txBody>
          <a:bodyPr/>
          <a:lstStyle/>
          <a:p>
            <a:fld id="{DD97A14D-2850-413E-B939-A147943CC6FB}" type="datetime1">
              <a:rPr lang="en-IN" smtClean="0"/>
              <a:t>02-02-2023</a:t>
            </a:fld>
            <a:endParaRPr lang="en-IN"/>
          </a:p>
        </p:txBody>
      </p:sp>
      <p:sp>
        <p:nvSpPr>
          <p:cNvPr id="10" name="Slide Number Placeholder 9">
            <a:extLst>
              <a:ext uri="{FF2B5EF4-FFF2-40B4-BE49-F238E27FC236}">
                <a16:creationId xmlns:a16="http://schemas.microsoft.com/office/drawing/2014/main" id="{7273BD7C-F0B3-4675-8C09-EFF9B97C2E04}"/>
              </a:ext>
            </a:extLst>
          </p:cNvPr>
          <p:cNvSpPr>
            <a:spLocks noGrp="1"/>
          </p:cNvSpPr>
          <p:nvPr>
            <p:ph type="sldNum" sz="quarter" idx="12"/>
          </p:nvPr>
        </p:nvSpPr>
        <p:spPr/>
        <p:txBody>
          <a:bodyPr/>
          <a:lstStyle/>
          <a:p>
            <a:fld id="{89EA65C2-317F-4825-97ED-B4A1DE5F1DA7}" type="slidenum">
              <a:rPr lang="en-IN" smtClean="0"/>
              <a:t>21</a:t>
            </a:fld>
            <a:endParaRPr lang="en-IN"/>
          </a:p>
        </p:txBody>
      </p:sp>
    </p:spTree>
    <p:extLst>
      <p:ext uri="{BB962C8B-B14F-4D97-AF65-F5344CB8AC3E}">
        <p14:creationId xmlns:p14="http://schemas.microsoft.com/office/powerpoint/2010/main" val="5363570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DDEC73-9C72-435A-862C-E026C2A4EBB4}"/>
              </a:ext>
            </a:extLst>
          </p:cNvPr>
          <p:cNvSpPr>
            <a:spLocks noGrp="1"/>
          </p:cNvSpPr>
          <p:nvPr>
            <p:ph idx="1"/>
          </p:nvPr>
        </p:nvSpPr>
        <p:spPr>
          <a:xfrm>
            <a:off x="438764" y="117987"/>
            <a:ext cx="11345197" cy="6990736"/>
          </a:xfrm>
        </p:spPr>
        <p:txBody>
          <a:bodyPr>
            <a:normAutofit/>
          </a:bodyPr>
          <a:lstStyle/>
          <a:p>
            <a:pPr marL="0" indent="0">
              <a:buNone/>
            </a:pPr>
            <a:r>
              <a:rPr lang="en-US" sz="3200" b="1" i="1" dirty="0"/>
              <a:t>3.  Multiprocessor systems</a:t>
            </a:r>
          </a:p>
          <a:p>
            <a:endParaRPr lang="en-US" dirty="0"/>
          </a:p>
          <a:p>
            <a:r>
              <a:rPr lang="en-US" sz="2000" dirty="0"/>
              <a:t>Research and development of multiprocessor systems are aimed at improving </a:t>
            </a:r>
            <a:r>
              <a:rPr lang="en-US" sz="2000" i="1" dirty="0"/>
              <a:t>throughput</a:t>
            </a:r>
            <a:r>
              <a:rPr lang="en-US" sz="2000" dirty="0"/>
              <a:t>, </a:t>
            </a:r>
            <a:r>
              <a:rPr lang="en-US" sz="2000" i="1" dirty="0"/>
              <a:t>reliability</a:t>
            </a:r>
            <a:r>
              <a:rPr lang="en-US" sz="2000" dirty="0"/>
              <a:t>, </a:t>
            </a:r>
            <a:r>
              <a:rPr lang="en-US" sz="2000" i="1" dirty="0"/>
              <a:t>flexibility</a:t>
            </a:r>
            <a:r>
              <a:rPr lang="en-US" sz="2000" dirty="0"/>
              <a:t>, and </a:t>
            </a:r>
            <a:r>
              <a:rPr lang="en-US" sz="2000" i="1" dirty="0"/>
              <a:t>availability </a:t>
            </a:r>
          </a:p>
          <a:p>
            <a:pPr marL="0" indent="0">
              <a:buNone/>
            </a:pPr>
            <a:r>
              <a:rPr lang="en-US" sz="2000" dirty="0"/>
              <a:t>          </a:t>
            </a:r>
          </a:p>
          <a:p>
            <a:r>
              <a:rPr lang="en-US" sz="2000" dirty="0"/>
              <a:t>A basic multiprocessor organization is conceptually depicted in this figure </a:t>
            </a:r>
            <a:r>
              <a:rPr lang="en-US" sz="2000" b="1" dirty="0">
                <a:highlight>
                  <a:srgbClr val="FFFF00"/>
                </a:highlight>
                <a:hlinkClick r:id="rId3" action="ppaction://hlinkfile">
                  <a:extLst>
                    <a:ext uri="{A12FA001-AC4F-418D-AE19-62706E023703}">
                      <ahyp:hlinkClr xmlns="" xmlns:ahyp="http://schemas.microsoft.com/office/drawing/2018/hyperlinkcolor" val="tx"/>
                    </a:ext>
                  </a:extLst>
                </a:hlinkClick>
              </a:rPr>
              <a:t>Multiprocessor systems</a:t>
            </a:r>
            <a:r>
              <a:rPr lang="en-US" sz="2000" dirty="0">
                <a:hlinkClick r:id="rId3" action="ppaction://hlinkfile">
                  <a:extLst>
                    <a:ext uri="{A12FA001-AC4F-418D-AE19-62706E023703}">
                      <ahyp:hlinkClr xmlns="" xmlns:ahyp="http://schemas.microsoft.com/office/drawing/2018/hyperlinkcolor" val="tx"/>
                    </a:ext>
                  </a:extLst>
                </a:hlinkClick>
              </a:rPr>
              <a:t> </a:t>
            </a:r>
            <a:endParaRPr lang="en-US" sz="2000" dirty="0"/>
          </a:p>
          <a:p>
            <a:endParaRPr lang="en-US" sz="2000" dirty="0"/>
          </a:p>
          <a:p>
            <a:r>
              <a:rPr lang="en-US" sz="2000" dirty="0"/>
              <a:t>The system contains </a:t>
            </a:r>
            <a:r>
              <a:rPr lang="en-US" sz="2000" i="1" dirty="0"/>
              <a:t>two or more processors </a:t>
            </a:r>
            <a:r>
              <a:rPr lang="en-US" sz="2000" dirty="0"/>
              <a:t>of approximately </a:t>
            </a:r>
            <a:r>
              <a:rPr lang="en-US" sz="2000" i="1" dirty="0"/>
              <a:t>comparable capabilities</a:t>
            </a:r>
          </a:p>
          <a:p>
            <a:endParaRPr lang="en-US" sz="2000" dirty="0"/>
          </a:p>
          <a:p>
            <a:r>
              <a:rPr lang="en-US" sz="2000" dirty="0"/>
              <a:t>All processors </a:t>
            </a:r>
            <a:r>
              <a:rPr lang="en-US" sz="2000" i="1" dirty="0"/>
              <a:t>share access to </a:t>
            </a:r>
            <a:r>
              <a:rPr lang="en-US" sz="2000" dirty="0"/>
              <a:t>common sets of memory modules, I/O channels, and peripheral devices</a:t>
            </a:r>
          </a:p>
          <a:p>
            <a:endParaRPr lang="en-US" sz="2600" dirty="0"/>
          </a:p>
          <a:p>
            <a:endParaRPr lang="en-IN" sz="2200" dirty="0"/>
          </a:p>
          <a:p>
            <a:pPr marL="0" indent="0">
              <a:buNone/>
            </a:pPr>
            <a:endParaRPr lang="en-US" dirty="0"/>
          </a:p>
        </p:txBody>
      </p:sp>
      <p:sp>
        <p:nvSpPr>
          <p:cNvPr id="2" name="Date Placeholder 1">
            <a:extLst>
              <a:ext uri="{FF2B5EF4-FFF2-40B4-BE49-F238E27FC236}">
                <a16:creationId xmlns:a16="http://schemas.microsoft.com/office/drawing/2014/main" id="{F6333B81-4C8E-4A1E-9C9D-70A8A75ED033}"/>
              </a:ext>
            </a:extLst>
          </p:cNvPr>
          <p:cNvSpPr>
            <a:spLocks noGrp="1"/>
          </p:cNvSpPr>
          <p:nvPr>
            <p:ph type="dt" sz="half" idx="10"/>
          </p:nvPr>
        </p:nvSpPr>
        <p:spPr/>
        <p:txBody>
          <a:bodyPr/>
          <a:lstStyle/>
          <a:p>
            <a:fld id="{1A3843EE-464E-4F77-9886-B07E3B895A5D}" type="datetime1">
              <a:rPr lang="en-IN" smtClean="0"/>
              <a:t>02-02-2023</a:t>
            </a:fld>
            <a:endParaRPr lang="en-IN"/>
          </a:p>
        </p:txBody>
      </p:sp>
      <p:sp>
        <p:nvSpPr>
          <p:cNvPr id="5" name="Slide Number Placeholder 4">
            <a:extLst>
              <a:ext uri="{FF2B5EF4-FFF2-40B4-BE49-F238E27FC236}">
                <a16:creationId xmlns:a16="http://schemas.microsoft.com/office/drawing/2014/main" id="{66E71B2E-1100-4053-98EB-79D264F2111D}"/>
              </a:ext>
            </a:extLst>
          </p:cNvPr>
          <p:cNvSpPr>
            <a:spLocks noGrp="1"/>
          </p:cNvSpPr>
          <p:nvPr>
            <p:ph type="sldNum" sz="quarter" idx="12"/>
          </p:nvPr>
        </p:nvSpPr>
        <p:spPr/>
        <p:txBody>
          <a:bodyPr/>
          <a:lstStyle/>
          <a:p>
            <a:fld id="{89EA65C2-317F-4825-97ED-B4A1DE5F1DA7}" type="slidenum">
              <a:rPr lang="en-IN" smtClean="0"/>
              <a:t>22</a:t>
            </a:fld>
            <a:endParaRPr lang="en-IN"/>
          </a:p>
        </p:txBody>
      </p:sp>
    </p:spTree>
    <p:extLst>
      <p:ext uri="{BB962C8B-B14F-4D97-AF65-F5344CB8AC3E}">
        <p14:creationId xmlns:p14="http://schemas.microsoft.com/office/powerpoint/2010/main" val="4030525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1" y="185738"/>
            <a:ext cx="11815763" cy="5991225"/>
          </a:xfrm>
          <a:prstGeom prst="rect">
            <a:avLst/>
          </a:prstGeom>
        </p:spPr>
      </p:pic>
      <p:sp>
        <p:nvSpPr>
          <p:cNvPr id="4" name="Date Placeholder 3"/>
          <p:cNvSpPr>
            <a:spLocks noGrp="1"/>
          </p:cNvSpPr>
          <p:nvPr>
            <p:ph type="dt" sz="half" idx="10"/>
          </p:nvPr>
        </p:nvSpPr>
        <p:spPr/>
        <p:txBody>
          <a:bodyPr/>
          <a:lstStyle/>
          <a:p>
            <a:fld id="{E2C27BB2-3768-44FE-A851-1B1BFDDB6C5D}" type="datetime1">
              <a:rPr lang="en-IN" smtClean="0"/>
              <a:t>02-02-2023</a:t>
            </a:fld>
            <a:endParaRPr lang="en-IN"/>
          </a:p>
        </p:txBody>
      </p:sp>
      <p:sp>
        <p:nvSpPr>
          <p:cNvPr id="6" name="Slide Number Placeholder 5"/>
          <p:cNvSpPr>
            <a:spLocks noGrp="1"/>
          </p:cNvSpPr>
          <p:nvPr>
            <p:ph type="sldNum" sz="quarter" idx="12"/>
          </p:nvPr>
        </p:nvSpPr>
        <p:spPr/>
        <p:txBody>
          <a:bodyPr/>
          <a:lstStyle/>
          <a:p>
            <a:fld id="{89EA65C2-317F-4825-97ED-B4A1DE5F1DA7}" type="slidenum">
              <a:rPr lang="en-IN" smtClean="0"/>
              <a:t>23</a:t>
            </a:fld>
            <a:endParaRPr lang="en-IN"/>
          </a:p>
        </p:txBody>
      </p:sp>
    </p:spTree>
    <p:extLst>
      <p:ext uri="{BB962C8B-B14F-4D97-AF65-F5344CB8AC3E}">
        <p14:creationId xmlns:p14="http://schemas.microsoft.com/office/powerpoint/2010/main" val="3185745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DDEC73-9C72-435A-862C-E026C2A4EBB4}"/>
              </a:ext>
            </a:extLst>
          </p:cNvPr>
          <p:cNvSpPr>
            <a:spLocks noGrp="1"/>
          </p:cNvSpPr>
          <p:nvPr>
            <p:ph idx="1"/>
          </p:nvPr>
        </p:nvSpPr>
        <p:spPr>
          <a:xfrm>
            <a:off x="438764" y="117987"/>
            <a:ext cx="11345197" cy="6990736"/>
          </a:xfrm>
        </p:spPr>
        <p:txBody>
          <a:bodyPr>
            <a:normAutofit/>
          </a:bodyPr>
          <a:lstStyle/>
          <a:p>
            <a:pPr marL="0" indent="0">
              <a:buNone/>
            </a:pPr>
            <a:r>
              <a:rPr lang="en-US" sz="3200" b="1" i="1" dirty="0"/>
              <a:t>Multiprocessor systems</a:t>
            </a:r>
          </a:p>
          <a:p>
            <a:endParaRPr lang="en-US" dirty="0"/>
          </a:p>
          <a:p>
            <a:r>
              <a:rPr lang="en-US" sz="2000" dirty="0"/>
              <a:t>Most importantly, the entire system </a:t>
            </a:r>
            <a:r>
              <a:rPr lang="en-US" sz="2000" i="1" dirty="0"/>
              <a:t>must be controlled by a single integrated operating system</a:t>
            </a:r>
            <a:r>
              <a:rPr lang="en-US" sz="2000" dirty="0"/>
              <a:t> providing interactions between processors and their programs at various levels</a:t>
            </a:r>
          </a:p>
          <a:p>
            <a:endParaRPr lang="en-US" sz="2000" dirty="0"/>
          </a:p>
          <a:p>
            <a:r>
              <a:rPr lang="en-US" sz="2000" dirty="0"/>
              <a:t>Besides the shared memories and I/O devices, each processor has its own </a:t>
            </a:r>
            <a:r>
              <a:rPr lang="en-US" sz="2000" i="1" dirty="0"/>
              <a:t>local memory</a:t>
            </a:r>
          </a:p>
          <a:p>
            <a:endParaRPr lang="en-US" sz="2000" dirty="0"/>
          </a:p>
          <a:p>
            <a:r>
              <a:rPr lang="en-US" sz="2000" dirty="0"/>
              <a:t> </a:t>
            </a:r>
            <a:r>
              <a:rPr lang="en-US" sz="2000" i="1" dirty="0"/>
              <a:t>Interprocessor communications </a:t>
            </a:r>
            <a:r>
              <a:rPr lang="en-US" sz="2000" dirty="0"/>
              <a:t>can be done through the </a:t>
            </a:r>
            <a:r>
              <a:rPr lang="en-US" sz="2000" i="1" dirty="0"/>
              <a:t>shared memories </a:t>
            </a:r>
            <a:r>
              <a:rPr lang="en-US" sz="2000" dirty="0"/>
              <a:t>or through an </a:t>
            </a:r>
            <a:r>
              <a:rPr lang="en-US" sz="2000" i="1" dirty="0"/>
              <a:t>interrupt network</a:t>
            </a:r>
          </a:p>
          <a:p>
            <a:endParaRPr lang="en-IN" sz="2000" dirty="0"/>
          </a:p>
          <a:p>
            <a:r>
              <a:rPr lang="en-US" sz="2000" dirty="0"/>
              <a:t>The interconnection structure between the memories and processors can be implemented using:</a:t>
            </a:r>
            <a:endParaRPr lang="en-IN" sz="2000" dirty="0"/>
          </a:p>
          <a:p>
            <a:endParaRPr lang="en-IN" sz="2000" dirty="0"/>
          </a:p>
          <a:p>
            <a:pPr marL="811213" lvl="0">
              <a:buFont typeface="Wingdings" panose="05000000000000000000" pitchFamily="2" charset="2"/>
              <a:buChar char="§"/>
            </a:pPr>
            <a:r>
              <a:rPr lang="en-US" sz="2000" dirty="0"/>
              <a:t>Time-shared common bus</a:t>
            </a:r>
            <a:endParaRPr lang="en-IN" sz="2000" dirty="0"/>
          </a:p>
          <a:p>
            <a:pPr marL="811213" lvl="0">
              <a:buFont typeface="Wingdings" panose="05000000000000000000" pitchFamily="2" charset="2"/>
              <a:buChar char="§"/>
            </a:pPr>
            <a:r>
              <a:rPr lang="en-US" sz="2000" dirty="0"/>
              <a:t>Crossbar switch network</a:t>
            </a:r>
            <a:endParaRPr lang="en-IN" sz="2000" dirty="0"/>
          </a:p>
          <a:p>
            <a:pPr marL="811213" lvl="0">
              <a:buFont typeface="Wingdings" panose="05000000000000000000" pitchFamily="2" charset="2"/>
              <a:buChar char="§"/>
            </a:pPr>
            <a:r>
              <a:rPr lang="en-US" sz="2000" dirty="0"/>
              <a:t>Multiport memories</a:t>
            </a:r>
            <a:endParaRPr lang="en-IN" sz="2000" dirty="0"/>
          </a:p>
          <a:p>
            <a:endParaRPr lang="en-IN" sz="2200" dirty="0"/>
          </a:p>
          <a:p>
            <a:pPr marL="0" indent="0">
              <a:buNone/>
            </a:pPr>
            <a:endParaRPr lang="en-US" dirty="0"/>
          </a:p>
        </p:txBody>
      </p:sp>
      <p:sp>
        <p:nvSpPr>
          <p:cNvPr id="2" name="Date Placeholder 1">
            <a:extLst>
              <a:ext uri="{FF2B5EF4-FFF2-40B4-BE49-F238E27FC236}">
                <a16:creationId xmlns:a16="http://schemas.microsoft.com/office/drawing/2014/main" id="{C8F2B842-7EDB-4B55-869F-E6F3FE76FBED}"/>
              </a:ext>
            </a:extLst>
          </p:cNvPr>
          <p:cNvSpPr>
            <a:spLocks noGrp="1"/>
          </p:cNvSpPr>
          <p:nvPr>
            <p:ph type="dt" sz="half" idx="10"/>
          </p:nvPr>
        </p:nvSpPr>
        <p:spPr/>
        <p:txBody>
          <a:bodyPr/>
          <a:lstStyle/>
          <a:p>
            <a:fld id="{E3A22322-8463-4D90-8D7E-0CF8C111F8BC}" type="datetime1">
              <a:rPr lang="en-IN" smtClean="0"/>
              <a:t>02-02-2023</a:t>
            </a:fld>
            <a:endParaRPr lang="en-IN"/>
          </a:p>
        </p:txBody>
      </p:sp>
      <p:sp>
        <p:nvSpPr>
          <p:cNvPr id="5" name="Slide Number Placeholder 4">
            <a:extLst>
              <a:ext uri="{FF2B5EF4-FFF2-40B4-BE49-F238E27FC236}">
                <a16:creationId xmlns:a16="http://schemas.microsoft.com/office/drawing/2014/main" id="{8AF240C7-BEC8-473F-931C-0FDEEBBB5B72}"/>
              </a:ext>
            </a:extLst>
          </p:cNvPr>
          <p:cNvSpPr>
            <a:spLocks noGrp="1"/>
          </p:cNvSpPr>
          <p:nvPr>
            <p:ph type="sldNum" sz="quarter" idx="12"/>
          </p:nvPr>
        </p:nvSpPr>
        <p:spPr/>
        <p:txBody>
          <a:bodyPr/>
          <a:lstStyle/>
          <a:p>
            <a:fld id="{89EA65C2-317F-4825-97ED-B4A1DE5F1DA7}" type="slidenum">
              <a:rPr lang="en-IN" smtClean="0"/>
              <a:t>24</a:t>
            </a:fld>
            <a:endParaRPr lang="en-IN"/>
          </a:p>
        </p:txBody>
      </p:sp>
    </p:spTree>
    <p:extLst>
      <p:ext uri="{BB962C8B-B14F-4D97-AF65-F5344CB8AC3E}">
        <p14:creationId xmlns:p14="http://schemas.microsoft.com/office/powerpoint/2010/main" val="9309186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D922-2AEA-45FF-8D46-5A4BC4FAD2F7}"/>
              </a:ext>
            </a:extLst>
          </p:cNvPr>
          <p:cNvSpPr>
            <a:spLocks noGrp="1"/>
          </p:cNvSpPr>
          <p:nvPr>
            <p:ph type="title"/>
          </p:nvPr>
        </p:nvSpPr>
        <p:spPr>
          <a:xfrm>
            <a:off x="401053" y="-207861"/>
            <a:ext cx="11107995" cy="1106220"/>
          </a:xfrm>
        </p:spPr>
        <p:txBody>
          <a:bodyPr>
            <a:normAutofit/>
          </a:bodyPr>
          <a:lstStyle/>
          <a:p>
            <a:r>
              <a:rPr lang="en-US" sz="4000" b="1" dirty="0"/>
              <a:t>Architectural classification scheme</a:t>
            </a:r>
            <a:endParaRPr lang="en-IN" sz="4000" b="1" dirty="0"/>
          </a:p>
        </p:txBody>
      </p:sp>
      <p:sp>
        <p:nvSpPr>
          <p:cNvPr id="3" name="Content Placeholder 2">
            <a:extLst>
              <a:ext uri="{FF2B5EF4-FFF2-40B4-BE49-F238E27FC236}">
                <a16:creationId xmlns:a16="http://schemas.microsoft.com/office/drawing/2014/main" id="{55AF4F5A-BDEE-4E6D-A040-ADA9D38B7B97}"/>
              </a:ext>
            </a:extLst>
          </p:cNvPr>
          <p:cNvSpPr>
            <a:spLocks noGrp="1"/>
          </p:cNvSpPr>
          <p:nvPr>
            <p:ph idx="1"/>
          </p:nvPr>
        </p:nvSpPr>
        <p:spPr>
          <a:xfrm>
            <a:off x="401053" y="898359"/>
            <a:ext cx="11545141" cy="5475603"/>
          </a:xfrm>
        </p:spPr>
        <p:txBody>
          <a:bodyPr>
            <a:normAutofit fontScale="85000" lnSpcReduction="20000"/>
          </a:bodyPr>
          <a:lstStyle/>
          <a:p>
            <a:r>
              <a:rPr lang="en-US" sz="2200" dirty="0"/>
              <a:t>In general, digital computers may be classified into four categories, according to the </a:t>
            </a:r>
            <a:r>
              <a:rPr lang="en-US" sz="2200" i="1" dirty="0"/>
              <a:t>multiplicity of instruction and data streams </a:t>
            </a:r>
            <a:r>
              <a:rPr lang="en-US" sz="2200" dirty="0"/>
              <a:t>(Flynn’s classification)</a:t>
            </a:r>
          </a:p>
          <a:p>
            <a:pPr marL="0" indent="0">
              <a:buNone/>
            </a:pPr>
            <a:endParaRPr lang="en-US" sz="2200" dirty="0"/>
          </a:p>
          <a:p>
            <a:r>
              <a:rPr lang="en-US" sz="2200" dirty="0"/>
              <a:t>An </a:t>
            </a:r>
            <a:r>
              <a:rPr lang="en-US" sz="2200" i="1" dirty="0"/>
              <a:t>instruction  stream</a:t>
            </a:r>
            <a:r>
              <a:rPr lang="en-US" sz="2200" dirty="0"/>
              <a:t> is  a sequence of instructions as executed by the machine; a </a:t>
            </a:r>
            <a:r>
              <a:rPr lang="en-US" sz="2200" i="1" dirty="0"/>
              <a:t>data stream </a:t>
            </a:r>
            <a:r>
              <a:rPr lang="en-US" sz="2200" dirty="0"/>
              <a:t>is a sequence of data including input, partial, or temporary results called for by the instruction stream</a:t>
            </a:r>
          </a:p>
          <a:p>
            <a:endParaRPr lang="en-US" sz="2200" dirty="0"/>
          </a:p>
          <a:p>
            <a:r>
              <a:rPr lang="en-US" sz="2200" dirty="0"/>
              <a:t>There are four categories of digital computers based on the multiplicity of instruction and data streams:</a:t>
            </a:r>
          </a:p>
          <a:p>
            <a:pPr marL="898525" lvl="0" indent="-514350">
              <a:buAutoNum type="arabicPeriod"/>
            </a:pPr>
            <a:r>
              <a:rPr lang="en-US" sz="2200" dirty="0"/>
              <a:t>Single instruction stream-single data stream (</a:t>
            </a:r>
            <a:r>
              <a:rPr lang="en-US" sz="2200" b="1" dirty="0"/>
              <a:t>SISD</a:t>
            </a:r>
            <a:r>
              <a:rPr lang="en-US" sz="2200" dirty="0"/>
              <a:t>)</a:t>
            </a:r>
            <a:endParaRPr lang="en-IN" sz="2200" dirty="0"/>
          </a:p>
          <a:p>
            <a:pPr marL="898525" lvl="0" indent="-514350">
              <a:buAutoNum type="arabicPeriod"/>
            </a:pPr>
            <a:r>
              <a:rPr lang="en-US" sz="2200" dirty="0"/>
              <a:t>Single instruction stream-multiple data stream (</a:t>
            </a:r>
            <a:r>
              <a:rPr lang="en-US" sz="2200" b="1" dirty="0"/>
              <a:t>SIMD</a:t>
            </a:r>
            <a:r>
              <a:rPr lang="en-US" sz="2200" dirty="0"/>
              <a:t>)</a:t>
            </a:r>
            <a:endParaRPr lang="en-IN" sz="2200" dirty="0"/>
          </a:p>
          <a:p>
            <a:pPr marL="898525" lvl="0" indent="-514350">
              <a:buAutoNum type="arabicPeriod"/>
            </a:pPr>
            <a:r>
              <a:rPr lang="en-US" sz="2200" dirty="0"/>
              <a:t>Multiple instruction stream-single date stream (</a:t>
            </a:r>
            <a:r>
              <a:rPr lang="en-US" sz="2200" b="1" dirty="0"/>
              <a:t>MISD</a:t>
            </a:r>
            <a:r>
              <a:rPr lang="en-US" sz="2200" dirty="0"/>
              <a:t>)</a:t>
            </a:r>
            <a:endParaRPr lang="en-IN" sz="2200" dirty="0"/>
          </a:p>
          <a:p>
            <a:pPr marL="898525" lvl="0" indent="-514350">
              <a:buAutoNum type="arabicPeriod"/>
            </a:pPr>
            <a:r>
              <a:rPr lang="en-US" sz="2200" dirty="0"/>
              <a:t>Multiple instruction stream-multiple data stream (</a:t>
            </a:r>
            <a:r>
              <a:rPr lang="en-US" sz="2200" b="1" dirty="0"/>
              <a:t>MIMD</a:t>
            </a:r>
            <a:r>
              <a:rPr lang="en-US" sz="2200" dirty="0"/>
              <a:t>)</a:t>
            </a:r>
            <a:endParaRPr lang="en-IN" sz="2200" dirty="0"/>
          </a:p>
          <a:p>
            <a:pPr marL="0" indent="0">
              <a:buNone/>
            </a:pPr>
            <a:r>
              <a:rPr lang="en-US" sz="2200" dirty="0"/>
              <a:t> </a:t>
            </a:r>
            <a:endParaRPr lang="en-IN" sz="2200" dirty="0"/>
          </a:p>
          <a:p>
            <a:r>
              <a:rPr lang="en-US" sz="2200" dirty="0"/>
              <a:t>Conceptually, only three types of system components are needed in the illustration. Both instructions and data are fetched from the </a:t>
            </a:r>
            <a:r>
              <a:rPr lang="en-US" sz="2200" b="1" i="1" dirty="0">
                <a:solidFill>
                  <a:srgbClr val="0070C0"/>
                </a:solidFill>
              </a:rPr>
              <a:t>memory modules</a:t>
            </a:r>
            <a:r>
              <a:rPr lang="en-US" sz="2200" i="1" dirty="0"/>
              <a:t>. </a:t>
            </a:r>
            <a:r>
              <a:rPr lang="en-US" sz="2200" dirty="0"/>
              <a:t>Instructions are decoded by the </a:t>
            </a:r>
            <a:r>
              <a:rPr lang="en-US" sz="2200" b="1" i="1" dirty="0">
                <a:solidFill>
                  <a:srgbClr val="0070C0"/>
                </a:solidFill>
              </a:rPr>
              <a:t>control unit</a:t>
            </a:r>
            <a:r>
              <a:rPr lang="en-US" sz="2200" i="1" dirty="0"/>
              <a:t>, </a:t>
            </a:r>
            <a:r>
              <a:rPr lang="en-US" sz="2200" dirty="0"/>
              <a:t>which sends the decoded instruction stream to the </a:t>
            </a:r>
            <a:r>
              <a:rPr lang="en-US" sz="2200" b="1" i="1" dirty="0">
                <a:solidFill>
                  <a:srgbClr val="0070C0"/>
                </a:solidFill>
              </a:rPr>
              <a:t>processor units </a:t>
            </a:r>
            <a:r>
              <a:rPr lang="en-US" sz="2200" dirty="0"/>
              <a:t>for execution</a:t>
            </a:r>
          </a:p>
          <a:p>
            <a:endParaRPr lang="en-US" sz="2200" dirty="0"/>
          </a:p>
          <a:p>
            <a:r>
              <a:rPr lang="en-US" sz="2400" i="1" dirty="0"/>
              <a:t>Each instruction stream </a:t>
            </a:r>
            <a:r>
              <a:rPr lang="en-US" sz="2400" dirty="0"/>
              <a:t>is generated by an </a:t>
            </a:r>
            <a:r>
              <a:rPr lang="en-US" sz="2400" b="1" i="1" dirty="0">
                <a:solidFill>
                  <a:srgbClr val="0070C0"/>
                </a:solidFill>
              </a:rPr>
              <a:t>independent control unit</a:t>
            </a:r>
            <a:r>
              <a:rPr lang="en-US" sz="2400" dirty="0"/>
              <a:t>. </a:t>
            </a:r>
            <a:r>
              <a:rPr lang="en-US" sz="2400" i="1" dirty="0"/>
              <a:t>Multiple data streams </a:t>
            </a:r>
            <a:r>
              <a:rPr lang="en-US" sz="2400" dirty="0"/>
              <a:t>originate from the subsystem of </a:t>
            </a:r>
            <a:r>
              <a:rPr lang="en-US" sz="2400" b="1" i="1" dirty="0">
                <a:solidFill>
                  <a:srgbClr val="0070C0"/>
                </a:solidFill>
              </a:rPr>
              <a:t>shared memory modules</a:t>
            </a:r>
            <a:endParaRPr lang="en-US" sz="2400" dirty="0"/>
          </a:p>
          <a:p>
            <a:endParaRPr lang="en-US" sz="2200" dirty="0"/>
          </a:p>
          <a:p>
            <a:pPr marL="0" indent="0">
              <a:buNone/>
            </a:pPr>
            <a:endParaRPr lang="en-US" sz="2200" dirty="0"/>
          </a:p>
          <a:p>
            <a:pPr marL="0" indent="0">
              <a:buNone/>
            </a:pPr>
            <a:endParaRPr lang="en-US" dirty="0"/>
          </a:p>
          <a:p>
            <a:pPr marL="0" indent="0">
              <a:buNone/>
            </a:pPr>
            <a:endParaRPr lang="en-IN" dirty="0"/>
          </a:p>
          <a:p>
            <a:pPr marL="514350" indent="-514350">
              <a:buFont typeface="+mj-lt"/>
              <a:buAutoNum type="arabicPeriod"/>
            </a:pPr>
            <a:endParaRPr lang="en-US" dirty="0"/>
          </a:p>
          <a:p>
            <a:pPr marL="0" indent="0">
              <a:buNone/>
            </a:pPr>
            <a:endParaRPr lang="en-IN" dirty="0"/>
          </a:p>
        </p:txBody>
      </p:sp>
      <p:sp>
        <p:nvSpPr>
          <p:cNvPr id="4" name="Date Placeholder 3">
            <a:extLst>
              <a:ext uri="{FF2B5EF4-FFF2-40B4-BE49-F238E27FC236}">
                <a16:creationId xmlns:a16="http://schemas.microsoft.com/office/drawing/2014/main" id="{E4FE5EC2-5B9E-4437-8E42-F39F42D04D4E}"/>
              </a:ext>
            </a:extLst>
          </p:cNvPr>
          <p:cNvSpPr>
            <a:spLocks noGrp="1"/>
          </p:cNvSpPr>
          <p:nvPr>
            <p:ph type="dt" sz="half" idx="10"/>
          </p:nvPr>
        </p:nvSpPr>
        <p:spPr/>
        <p:txBody>
          <a:bodyPr/>
          <a:lstStyle/>
          <a:p>
            <a:fld id="{906170A9-E1E0-4677-BC48-C09C7305ED81}" type="datetime1">
              <a:rPr lang="en-IN" smtClean="0"/>
              <a:t>02-02-2023</a:t>
            </a:fld>
            <a:endParaRPr lang="en-IN"/>
          </a:p>
        </p:txBody>
      </p:sp>
      <p:sp>
        <p:nvSpPr>
          <p:cNvPr id="6" name="Slide Number Placeholder 5">
            <a:extLst>
              <a:ext uri="{FF2B5EF4-FFF2-40B4-BE49-F238E27FC236}">
                <a16:creationId xmlns:a16="http://schemas.microsoft.com/office/drawing/2014/main" id="{78141693-3AB3-43B9-B920-1506B6B9DA44}"/>
              </a:ext>
            </a:extLst>
          </p:cNvPr>
          <p:cNvSpPr>
            <a:spLocks noGrp="1"/>
          </p:cNvSpPr>
          <p:nvPr>
            <p:ph type="sldNum" sz="quarter" idx="12"/>
          </p:nvPr>
        </p:nvSpPr>
        <p:spPr/>
        <p:txBody>
          <a:bodyPr/>
          <a:lstStyle/>
          <a:p>
            <a:fld id="{89EA65C2-317F-4825-97ED-B4A1DE5F1DA7}" type="slidenum">
              <a:rPr lang="en-IN" smtClean="0"/>
              <a:t>25</a:t>
            </a:fld>
            <a:endParaRPr lang="en-IN"/>
          </a:p>
        </p:txBody>
      </p:sp>
    </p:spTree>
    <p:extLst>
      <p:ext uri="{BB962C8B-B14F-4D97-AF65-F5344CB8AC3E}">
        <p14:creationId xmlns:p14="http://schemas.microsoft.com/office/powerpoint/2010/main" val="20158902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DDEC73-9C72-435A-862C-E026C2A4EBB4}"/>
              </a:ext>
            </a:extLst>
          </p:cNvPr>
          <p:cNvSpPr>
            <a:spLocks noGrp="1"/>
          </p:cNvSpPr>
          <p:nvPr>
            <p:ph idx="1"/>
          </p:nvPr>
        </p:nvSpPr>
        <p:spPr>
          <a:xfrm>
            <a:off x="408958" y="159056"/>
            <a:ext cx="11256707" cy="5887781"/>
          </a:xfrm>
        </p:spPr>
        <p:txBody>
          <a:bodyPr>
            <a:normAutofit/>
          </a:bodyPr>
          <a:lstStyle/>
          <a:p>
            <a:pPr marL="457200" indent="-457200">
              <a:buAutoNum type="arabicPeriod"/>
            </a:pPr>
            <a:r>
              <a:rPr lang="en-US" sz="3200" b="1" i="1" dirty="0"/>
              <a:t>SISD computer organization</a:t>
            </a:r>
          </a:p>
          <a:p>
            <a:pPr marL="0" indent="0">
              <a:buNone/>
            </a:pPr>
            <a:endParaRPr lang="en-US" sz="2000" dirty="0"/>
          </a:p>
          <a:p>
            <a:pPr marL="0" indent="0" algn="ctr">
              <a:buNone/>
            </a:pPr>
            <a:r>
              <a:rPr lang="en-US" sz="2000" b="1" dirty="0">
                <a:highlight>
                  <a:srgbClr val="FFFF00"/>
                </a:highlight>
                <a:hlinkClick r:id="rId2" action="ppaction://hlinkfile">
                  <a:extLst>
                    <a:ext uri="{A12FA001-AC4F-418D-AE19-62706E023703}">
                      <ahyp:hlinkClr xmlns="" xmlns:ahyp="http://schemas.microsoft.com/office/drawing/2018/hyperlinkcolor" val="tx"/>
                    </a:ext>
                  </a:extLst>
                </a:hlinkClick>
              </a:rPr>
              <a:t>SISD</a:t>
            </a:r>
            <a:endParaRPr lang="en-US" sz="2000" b="1" dirty="0">
              <a:highlight>
                <a:srgbClr val="FFFF00"/>
              </a:highlight>
            </a:endParaRPr>
          </a:p>
          <a:p>
            <a:endParaRPr lang="en-US" sz="2000" dirty="0"/>
          </a:p>
          <a:p>
            <a:r>
              <a:rPr lang="en-US" sz="2000" dirty="0"/>
              <a:t>This organization represents most serial computers available today</a:t>
            </a:r>
          </a:p>
          <a:p>
            <a:pPr marL="0" indent="0">
              <a:buNone/>
            </a:pPr>
            <a:endParaRPr lang="en-US" sz="2000" dirty="0"/>
          </a:p>
          <a:p>
            <a:r>
              <a:rPr lang="en-US" sz="2000" dirty="0"/>
              <a:t> Instructions are executed sequentially but may be overlapped in their execution stages (pipelining)</a:t>
            </a:r>
          </a:p>
          <a:p>
            <a:endParaRPr lang="en-US" sz="2000" dirty="0"/>
          </a:p>
          <a:p>
            <a:r>
              <a:rPr lang="en-US" sz="2000" dirty="0"/>
              <a:t>An SISD computer may have more than one functional unit in It. All the functional units are under the supervision of one control unit</a:t>
            </a:r>
          </a:p>
          <a:p>
            <a:endParaRPr lang="en-US" sz="2000" dirty="0">
              <a:sym typeface="Wingdings" panose="05000000000000000000" pitchFamily="2" charset="2"/>
            </a:endParaRPr>
          </a:p>
          <a:p>
            <a:r>
              <a:rPr lang="en-US" altLang="en-US" sz="2000" dirty="0"/>
              <a:t>Applications:</a:t>
            </a:r>
          </a:p>
          <a:p>
            <a:pPr marL="801688">
              <a:buFont typeface="Wingdings" panose="05000000000000000000" pitchFamily="2" charset="2"/>
              <a:buChar char="§"/>
            </a:pPr>
            <a:r>
              <a:rPr lang="en-US" altLang="en-US" sz="2000" dirty="0"/>
              <a:t> Whatever we do with our personal computers today</a:t>
            </a:r>
          </a:p>
          <a:p>
            <a:pPr marL="573088" indent="0">
              <a:buNone/>
            </a:pPr>
            <a:endParaRPr lang="en-US" sz="2000" dirty="0">
              <a:sym typeface="Wingdings" panose="05000000000000000000" pitchFamily="2" charset="2"/>
            </a:endParaRPr>
          </a:p>
          <a:p>
            <a:pPr marL="573088" indent="0">
              <a:buNone/>
            </a:pPr>
            <a:endParaRPr lang="en-US" sz="2000" dirty="0">
              <a:sym typeface="Wingdings" panose="05000000000000000000" pitchFamily="2" charset="2"/>
            </a:endParaRPr>
          </a:p>
          <a:p>
            <a:pPr marL="573088" indent="0">
              <a:buNone/>
            </a:pPr>
            <a:endParaRPr lang="en-US" sz="2000" dirty="0">
              <a:sym typeface="Wingdings" panose="05000000000000000000" pitchFamily="2" charset="2"/>
            </a:endParaRPr>
          </a:p>
          <a:p>
            <a:pPr marL="0" indent="0" algn="ctr">
              <a:buNone/>
            </a:pPr>
            <a:endParaRPr lang="en-US" sz="2000" b="1" dirty="0">
              <a:highlight>
                <a:srgbClr val="FFFF00"/>
              </a:highlight>
              <a:sym typeface="Wingdings" panose="05000000000000000000" pitchFamily="2" charset="2"/>
              <a:hlinkClick r:id="rId3" action="ppaction://hlinkfile"/>
            </a:endParaRPr>
          </a:p>
          <a:p>
            <a:pPr marL="0" indent="0">
              <a:buNone/>
            </a:pPr>
            <a:endParaRPr lang="en-US" dirty="0"/>
          </a:p>
        </p:txBody>
      </p:sp>
      <p:sp>
        <p:nvSpPr>
          <p:cNvPr id="2" name="Date Placeholder 1">
            <a:extLst>
              <a:ext uri="{FF2B5EF4-FFF2-40B4-BE49-F238E27FC236}">
                <a16:creationId xmlns:a16="http://schemas.microsoft.com/office/drawing/2014/main" id="{5300B3C9-749D-4C61-A3AB-7C42C5899EF6}"/>
              </a:ext>
            </a:extLst>
          </p:cNvPr>
          <p:cNvSpPr>
            <a:spLocks noGrp="1"/>
          </p:cNvSpPr>
          <p:nvPr>
            <p:ph type="dt" sz="half" idx="10"/>
          </p:nvPr>
        </p:nvSpPr>
        <p:spPr/>
        <p:txBody>
          <a:bodyPr/>
          <a:lstStyle/>
          <a:p>
            <a:fld id="{86A68D9F-436D-435C-A4A1-6BE5A5AC3AFD}" type="datetime1">
              <a:rPr lang="en-IN" smtClean="0"/>
              <a:t>02-02-2023</a:t>
            </a:fld>
            <a:endParaRPr lang="en-IN"/>
          </a:p>
        </p:txBody>
      </p:sp>
      <p:sp>
        <p:nvSpPr>
          <p:cNvPr id="6" name="Slide Number Placeholder 5">
            <a:extLst>
              <a:ext uri="{FF2B5EF4-FFF2-40B4-BE49-F238E27FC236}">
                <a16:creationId xmlns:a16="http://schemas.microsoft.com/office/drawing/2014/main" id="{174502FF-1446-4AD9-ADDA-21211D827EC8}"/>
              </a:ext>
            </a:extLst>
          </p:cNvPr>
          <p:cNvSpPr>
            <a:spLocks noGrp="1"/>
          </p:cNvSpPr>
          <p:nvPr>
            <p:ph type="sldNum" sz="quarter" idx="12"/>
          </p:nvPr>
        </p:nvSpPr>
        <p:spPr/>
        <p:txBody>
          <a:bodyPr/>
          <a:lstStyle/>
          <a:p>
            <a:fld id="{89EA65C2-317F-4825-97ED-B4A1DE5F1DA7}" type="slidenum">
              <a:rPr lang="en-IN" smtClean="0"/>
              <a:t>26</a:t>
            </a:fld>
            <a:endParaRPr lang="en-IN"/>
          </a:p>
        </p:txBody>
      </p:sp>
      <p:pic>
        <p:nvPicPr>
          <p:cNvPr id="5" name="Picture 4"/>
          <p:cNvPicPr>
            <a:picLocks noChangeAspect="1"/>
          </p:cNvPicPr>
          <p:nvPr/>
        </p:nvPicPr>
        <p:blipFill>
          <a:blip r:embed="rId4"/>
          <a:stretch>
            <a:fillRect/>
          </a:stretch>
        </p:blipFill>
        <p:spPr>
          <a:xfrm>
            <a:off x="5719762" y="-150457"/>
            <a:ext cx="6124575" cy="2105025"/>
          </a:xfrm>
          <a:prstGeom prst="rect">
            <a:avLst/>
          </a:prstGeom>
        </p:spPr>
      </p:pic>
    </p:spTree>
    <p:extLst>
      <p:ext uri="{BB962C8B-B14F-4D97-AF65-F5344CB8AC3E}">
        <p14:creationId xmlns:p14="http://schemas.microsoft.com/office/powerpoint/2010/main" val="4149871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DDEC73-9C72-435A-862C-E026C2A4EBB4}"/>
              </a:ext>
            </a:extLst>
          </p:cNvPr>
          <p:cNvSpPr>
            <a:spLocks noGrp="1"/>
          </p:cNvSpPr>
          <p:nvPr>
            <p:ph idx="1"/>
          </p:nvPr>
        </p:nvSpPr>
        <p:spPr>
          <a:xfrm>
            <a:off x="408958" y="159056"/>
            <a:ext cx="11256707" cy="5887781"/>
          </a:xfrm>
        </p:spPr>
        <p:txBody>
          <a:bodyPr>
            <a:normAutofit fontScale="92500" lnSpcReduction="20000"/>
          </a:bodyPr>
          <a:lstStyle/>
          <a:p>
            <a:pPr marL="0" indent="0">
              <a:buNone/>
            </a:pPr>
            <a:r>
              <a:rPr lang="en-US" sz="3200" b="1" i="1" dirty="0"/>
              <a:t>2. SIMD computer organization</a:t>
            </a:r>
          </a:p>
          <a:p>
            <a:pPr marL="0" indent="0">
              <a:buNone/>
            </a:pPr>
            <a:endParaRPr lang="en-US" sz="2000" dirty="0"/>
          </a:p>
          <a:p>
            <a:pPr marL="0" indent="0" algn="ctr">
              <a:buNone/>
            </a:pPr>
            <a:r>
              <a:rPr lang="en-US" sz="2000" b="1" dirty="0">
                <a:highlight>
                  <a:srgbClr val="FFFF00"/>
                </a:highlight>
                <a:sym typeface="Wingdings" panose="05000000000000000000" pitchFamily="2" charset="2"/>
                <a:hlinkClick r:id="rId2" action="ppaction://hlinkfile">
                  <a:extLst>
                    <a:ext uri="{A12FA001-AC4F-418D-AE19-62706E023703}">
                      <ahyp:hlinkClr xmlns="" xmlns:ahyp="http://schemas.microsoft.com/office/drawing/2018/hyperlinkcolor" val="tx"/>
                    </a:ext>
                  </a:extLst>
                </a:hlinkClick>
              </a:rPr>
              <a:t>SIMD</a:t>
            </a:r>
            <a:endParaRPr lang="en-US" sz="2000" b="1" dirty="0">
              <a:highlight>
                <a:srgbClr val="FFFF00"/>
              </a:highlight>
              <a:sym typeface="Wingdings" panose="05000000000000000000" pitchFamily="2" charset="2"/>
            </a:endParaRPr>
          </a:p>
          <a:p>
            <a:pPr marL="0" indent="0">
              <a:buNone/>
            </a:pPr>
            <a:endParaRPr lang="en-US" sz="2000" dirty="0"/>
          </a:p>
          <a:p>
            <a:r>
              <a:rPr lang="en-US" sz="2200" dirty="0"/>
              <a:t>In this organization, there are </a:t>
            </a:r>
            <a:r>
              <a:rPr lang="en-US" sz="2200" i="1" dirty="0"/>
              <a:t>multiple processing elements </a:t>
            </a:r>
            <a:r>
              <a:rPr lang="en-US" sz="2200" dirty="0"/>
              <a:t>supervised by the same </a:t>
            </a:r>
            <a:r>
              <a:rPr lang="en-US" sz="2200" i="1" dirty="0"/>
              <a:t>control unit</a:t>
            </a:r>
          </a:p>
          <a:p>
            <a:endParaRPr lang="en-US" sz="2200" dirty="0"/>
          </a:p>
          <a:p>
            <a:r>
              <a:rPr lang="en-US" sz="2200" dirty="0"/>
              <a:t>All PEs receive the </a:t>
            </a:r>
            <a:r>
              <a:rPr lang="en-US" sz="2200" i="1" dirty="0"/>
              <a:t>same instruction broadcast </a:t>
            </a:r>
            <a:r>
              <a:rPr lang="en-US" sz="2200" dirty="0"/>
              <a:t>from the </a:t>
            </a:r>
            <a:r>
              <a:rPr lang="en-US" sz="2200" i="1" dirty="0"/>
              <a:t>control unit </a:t>
            </a:r>
            <a:r>
              <a:rPr lang="en-US" sz="2200" dirty="0"/>
              <a:t>but operate on </a:t>
            </a:r>
            <a:r>
              <a:rPr lang="en-US" sz="2200" i="1" dirty="0"/>
              <a:t>different data sets </a:t>
            </a:r>
            <a:r>
              <a:rPr lang="en-US" sz="2200" dirty="0"/>
              <a:t>from </a:t>
            </a:r>
            <a:r>
              <a:rPr lang="en-US" sz="2200" i="1" dirty="0"/>
              <a:t>distinct data streams</a:t>
            </a:r>
            <a:endParaRPr lang="en-US" sz="2200" dirty="0"/>
          </a:p>
          <a:p>
            <a:endParaRPr lang="en-US" sz="2200" dirty="0">
              <a:sym typeface="Wingdings" panose="05000000000000000000" pitchFamily="2" charset="2"/>
            </a:endParaRPr>
          </a:p>
          <a:p>
            <a:pPr>
              <a:buFontTx/>
              <a:buChar char="•"/>
            </a:pPr>
            <a:r>
              <a:rPr lang="en-US" altLang="en-US" sz="2200" dirty="0"/>
              <a:t>The SIMD model of parallel computing consists of two parts: </a:t>
            </a:r>
          </a:p>
          <a:p>
            <a:pPr lvl="1">
              <a:buFont typeface="Wingdings" panose="05000000000000000000" pitchFamily="2" charset="2"/>
              <a:buChar char="§"/>
            </a:pPr>
            <a:r>
              <a:rPr lang="en-US" altLang="en-US" sz="2200" dirty="0"/>
              <a:t>A front-end computer of the usual von Neumann style </a:t>
            </a:r>
          </a:p>
          <a:p>
            <a:pPr lvl="1">
              <a:buFont typeface="Wingdings" panose="05000000000000000000" pitchFamily="2" charset="2"/>
              <a:buChar char="§"/>
            </a:pPr>
            <a:r>
              <a:rPr lang="en-US" altLang="en-US" sz="2200" dirty="0"/>
              <a:t>And a processor array </a:t>
            </a:r>
          </a:p>
          <a:p>
            <a:endParaRPr lang="en-US" sz="2200" dirty="0">
              <a:sym typeface="Wingdings" panose="05000000000000000000" pitchFamily="2" charset="2"/>
            </a:endParaRPr>
          </a:p>
          <a:p>
            <a:r>
              <a:rPr lang="en-US" altLang="en-US" sz="2200" dirty="0"/>
              <a:t>Applications:</a:t>
            </a:r>
          </a:p>
          <a:p>
            <a:pPr marL="801688">
              <a:buFont typeface="Wingdings" panose="05000000000000000000" pitchFamily="2" charset="2"/>
              <a:buChar char="§"/>
            </a:pPr>
            <a:r>
              <a:rPr lang="en-US" altLang="en-US" sz="2200" dirty="0"/>
              <a:t> Image processing</a:t>
            </a:r>
          </a:p>
          <a:p>
            <a:pPr marL="801688">
              <a:buFont typeface="Wingdings" panose="05000000000000000000" pitchFamily="2" charset="2"/>
              <a:buChar char="§"/>
            </a:pPr>
            <a:r>
              <a:rPr lang="en-US" altLang="en-US" sz="2200" dirty="0"/>
              <a:t> Matrix manipulations</a:t>
            </a:r>
          </a:p>
          <a:p>
            <a:pPr marL="801688">
              <a:buFont typeface="Wingdings" panose="05000000000000000000" pitchFamily="2" charset="2"/>
              <a:buChar char="§"/>
            </a:pPr>
            <a:r>
              <a:rPr lang="en-US" altLang="en-US" sz="2200" dirty="0"/>
              <a:t> Sorting</a:t>
            </a:r>
            <a:endParaRPr lang="en-US" sz="2200" dirty="0">
              <a:sym typeface="Wingdings" panose="05000000000000000000" pitchFamily="2" charset="2"/>
            </a:endParaRPr>
          </a:p>
          <a:p>
            <a:pPr marL="0" indent="0" algn="ctr">
              <a:buNone/>
            </a:pPr>
            <a:endParaRPr lang="en-US" sz="2000" b="1" dirty="0">
              <a:highlight>
                <a:srgbClr val="FFFF00"/>
              </a:highlight>
              <a:sym typeface="Wingdings" panose="05000000000000000000" pitchFamily="2" charset="2"/>
              <a:hlinkClick r:id="rId3" action="ppaction://hlinkfile">
                <a:extLst>
                  <a:ext uri="{A12FA001-AC4F-418D-AE19-62706E023703}">
                    <ahyp:hlinkClr xmlns="" xmlns:ahyp="http://schemas.microsoft.com/office/drawing/2018/hyperlinkcolor" val="tx"/>
                  </a:ext>
                </a:extLst>
              </a:hlinkClick>
            </a:endParaRPr>
          </a:p>
          <a:p>
            <a:pPr marL="0" indent="0" algn="ctr">
              <a:buNone/>
            </a:pPr>
            <a:endParaRPr lang="en-US" sz="2000" b="1" dirty="0">
              <a:highlight>
                <a:srgbClr val="FFFF00"/>
              </a:highlight>
              <a:sym typeface="Wingdings" panose="05000000000000000000" pitchFamily="2" charset="2"/>
            </a:endParaRPr>
          </a:p>
          <a:p>
            <a:pPr marL="0" indent="0">
              <a:buNone/>
            </a:pPr>
            <a:endParaRPr lang="en-US" dirty="0"/>
          </a:p>
        </p:txBody>
      </p:sp>
      <p:sp>
        <p:nvSpPr>
          <p:cNvPr id="2" name="Date Placeholder 1">
            <a:extLst>
              <a:ext uri="{FF2B5EF4-FFF2-40B4-BE49-F238E27FC236}">
                <a16:creationId xmlns:a16="http://schemas.microsoft.com/office/drawing/2014/main" id="{42212421-63F7-4ACB-9A4B-57BE04EF893C}"/>
              </a:ext>
            </a:extLst>
          </p:cNvPr>
          <p:cNvSpPr>
            <a:spLocks noGrp="1"/>
          </p:cNvSpPr>
          <p:nvPr>
            <p:ph type="dt" sz="half" idx="10"/>
          </p:nvPr>
        </p:nvSpPr>
        <p:spPr/>
        <p:txBody>
          <a:bodyPr/>
          <a:lstStyle/>
          <a:p>
            <a:fld id="{A1045AAB-E424-4FC9-BB69-5A4D51847FEF}" type="datetime1">
              <a:rPr lang="en-IN" smtClean="0"/>
              <a:t>02-02-2023</a:t>
            </a:fld>
            <a:endParaRPr lang="en-IN"/>
          </a:p>
        </p:txBody>
      </p:sp>
      <p:sp>
        <p:nvSpPr>
          <p:cNvPr id="5" name="Slide Number Placeholder 4">
            <a:extLst>
              <a:ext uri="{FF2B5EF4-FFF2-40B4-BE49-F238E27FC236}">
                <a16:creationId xmlns:a16="http://schemas.microsoft.com/office/drawing/2014/main" id="{A89E4036-E473-4AB9-87D9-76215A693144}"/>
              </a:ext>
            </a:extLst>
          </p:cNvPr>
          <p:cNvSpPr>
            <a:spLocks noGrp="1"/>
          </p:cNvSpPr>
          <p:nvPr>
            <p:ph type="sldNum" sz="quarter" idx="12"/>
          </p:nvPr>
        </p:nvSpPr>
        <p:spPr/>
        <p:txBody>
          <a:bodyPr/>
          <a:lstStyle/>
          <a:p>
            <a:fld id="{89EA65C2-317F-4825-97ED-B4A1DE5F1DA7}" type="slidenum">
              <a:rPr lang="en-IN" smtClean="0"/>
              <a:t>27</a:t>
            </a:fld>
            <a:endParaRPr lang="en-IN"/>
          </a:p>
        </p:txBody>
      </p:sp>
    </p:spTree>
    <p:extLst>
      <p:ext uri="{BB962C8B-B14F-4D97-AF65-F5344CB8AC3E}">
        <p14:creationId xmlns:p14="http://schemas.microsoft.com/office/powerpoint/2010/main" val="25489327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150"/>
          </a:xfrm>
        </p:spPr>
        <p:txBody>
          <a:bodyPr>
            <a:normAutofit fontScale="90000"/>
          </a:bodyPr>
          <a:lstStyle/>
          <a:p>
            <a:r>
              <a:rPr lang="en-US" b="1" i="1" dirty="0"/>
              <a:t>SIMD computer organization</a:t>
            </a:r>
            <a:br>
              <a:rPr lang="en-US" b="1" i="1" dirty="0"/>
            </a:br>
            <a:endParaRPr lang="en-US" dirty="0"/>
          </a:p>
        </p:txBody>
      </p:sp>
      <p:sp>
        <p:nvSpPr>
          <p:cNvPr id="4" name="Date Placeholder 3"/>
          <p:cNvSpPr>
            <a:spLocks noGrp="1"/>
          </p:cNvSpPr>
          <p:nvPr>
            <p:ph type="dt" sz="half" idx="10"/>
          </p:nvPr>
        </p:nvSpPr>
        <p:spPr/>
        <p:txBody>
          <a:bodyPr/>
          <a:lstStyle/>
          <a:p>
            <a:fld id="{E2C27BB2-3768-44FE-A851-1B1BFDDB6C5D}" type="datetime1">
              <a:rPr lang="en-IN" smtClean="0"/>
              <a:t>02-02-2023</a:t>
            </a:fld>
            <a:endParaRPr lang="en-IN"/>
          </a:p>
        </p:txBody>
      </p:sp>
      <p:sp>
        <p:nvSpPr>
          <p:cNvPr id="6" name="Slide Number Placeholder 5"/>
          <p:cNvSpPr>
            <a:spLocks noGrp="1"/>
          </p:cNvSpPr>
          <p:nvPr>
            <p:ph type="sldNum" sz="quarter" idx="12"/>
          </p:nvPr>
        </p:nvSpPr>
        <p:spPr/>
        <p:txBody>
          <a:bodyPr/>
          <a:lstStyle/>
          <a:p>
            <a:fld id="{89EA65C2-317F-4825-97ED-B4A1DE5F1DA7}" type="slidenum">
              <a:rPr lang="en-IN" smtClean="0"/>
              <a:t>28</a:t>
            </a:fld>
            <a:endParaRPr lang="en-IN"/>
          </a:p>
        </p:txBody>
      </p:sp>
      <p:pic>
        <p:nvPicPr>
          <p:cNvPr id="9" name="Content Placeholder 8"/>
          <p:cNvPicPr>
            <a:picLocks noGrp="1" noChangeAspect="1"/>
          </p:cNvPicPr>
          <p:nvPr>
            <p:ph idx="1"/>
          </p:nvPr>
        </p:nvPicPr>
        <p:blipFill>
          <a:blip r:embed="rId3"/>
          <a:stretch>
            <a:fillRect/>
          </a:stretch>
        </p:blipFill>
        <p:spPr>
          <a:xfrm>
            <a:off x="1185863" y="900113"/>
            <a:ext cx="10053637" cy="5456237"/>
          </a:xfrm>
          <a:prstGeom prst="rect">
            <a:avLst/>
          </a:prstGeom>
        </p:spPr>
      </p:pic>
    </p:spTree>
    <p:extLst>
      <p:ext uri="{BB962C8B-B14F-4D97-AF65-F5344CB8AC3E}">
        <p14:creationId xmlns:p14="http://schemas.microsoft.com/office/powerpoint/2010/main" val="18877266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DDEC73-9C72-435A-862C-E026C2A4EBB4}"/>
              </a:ext>
            </a:extLst>
          </p:cNvPr>
          <p:cNvSpPr>
            <a:spLocks noGrp="1"/>
          </p:cNvSpPr>
          <p:nvPr>
            <p:ph idx="1"/>
          </p:nvPr>
        </p:nvSpPr>
        <p:spPr>
          <a:xfrm>
            <a:off x="408958" y="159056"/>
            <a:ext cx="11256707" cy="5887781"/>
          </a:xfrm>
        </p:spPr>
        <p:txBody>
          <a:bodyPr>
            <a:normAutofit/>
          </a:bodyPr>
          <a:lstStyle/>
          <a:p>
            <a:pPr marL="0" indent="0">
              <a:buNone/>
            </a:pPr>
            <a:r>
              <a:rPr lang="en-US" sz="3200" b="1" i="1" dirty="0"/>
              <a:t>3. MISD computer organization</a:t>
            </a:r>
          </a:p>
          <a:p>
            <a:pPr marL="0" indent="0">
              <a:buNone/>
            </a:pPr>
            <a:endParaRPr lang="en-US" sz="2000" dirty="0"/>
          </a:p>
          <a:p>
            <a:pPr marL="0" indent="0" algn="ctr">
              <a:buNone/>
            </a:pPr>
            <a:r>
              <a:rPr lang="en-US" sz="2000" b="1" dirty="0">
                <a:highlight>
                  <a:srgbClr val="FFFF00"/>
                </a:highlight>
                <a:sym typeface="Wingdings" panose="05000000000000000000" pitchFamily="2" charset="2"/>
                <a:hlinkClick r:id="rId2" action="ppaction://hlinkfile">
                  <a:extLst>
                    <a:ext uri="{A12FA001-AC4F-418D-AE19-62706E023703}">
                      <ahyp:hlinkClr xmlns="" xmlns:ahyp="http://schemas.microsoft.com/office/drawing/2018/hyperlinkcolor" val="tx"/>
                    </a:ext>
                  </a:extLst>
                </a:hlinkClick>
              </a:rPr>
              <a:t>MISD</a:t>
            </a:r>
            <a:endParaRPr lang="en-US" sz="2000" b="1" dirty="0">
              <a:highlight>
                <a:srgbClr val="FFFF00"/>
              </a:highlight>
              <a:sym typeface="Wingdings" panose="05000000000000000000" pitchFamily="2" charset="2"/>
            </a:endParaRPr>
          </a:p>
          <a:p>
            <a:pPr marL="0" indent="0">
              <a:buNone/>
            </a:pPr>
            <a:endParaRPr lang="en-US" sz="2000" dirty="0"/>
          </a:p>
          <a:p>
            <a:r>
              <a:rPr lang="en-US" sz="2200" dirty="0"/>
              <a:t>In this organization, there are </a:t>
            </a:r>
            <a:r>
              <a:rPr lang="en-US" sz="2200" b="1" i="1" dirty="0">
                <a:solidFill>
                  <a:srgbClr val="0070C0"/>
                </a:solidFill>
              </a:rPr>
              <a:t>n</a:t>
            </a:r>
            <a:r>
              <a:rPr lang="en-US" sz="2200" dirty="0"/>
              <a:t> processor units, each </a:t>
            </a:r>
            <a:r>
              <a:rPr lang="en-US" sz="2200" i="1" dirty="0"/>
              <a:t>receiving distinct instructions </a:t>
            </a:r>
            <a:r>
              <a:rPr lang="en-US" sz="2200" dirty="0"/>
              <a:t>operating over the </a:t>
            </a:r>
            <a:r>
              <a:rPr lang="en-US" sz="2200" i="1" dirty="0"/>
              <a:t>same data stream </a:t>
            </a:r>
            <a:r>
              <a:rPr lang="en-US" sz="2200" dirty="0"/>
              <a:t>and its derivatives</a:t>
            </a:r>
          </a:p>
          <a:p>
            <a:endParaRPr lang="en-US" sz="2200" dirty="0"/>
          </a:p>
          <a:p>
            <a:r>
              <a:rPr lang="en-US" sz="2200" dirty="0"/>
              <a:t> The </a:t>
            </a:r>
            <a:r>
              <a:rPr lang="en-US" sz="2200" i="1" dirty="0"/>
              <a:t>results</a:t>
            </a:r>
            <a:r>
              <a:rPr lang="en-US" sz="2200" dirty="0"/>
              <a:t> (output) of one processor become the </a:t>
            </a:r>
            <a:r>
              <a:rPr lang="en-US" sz="2200" i="1" dirty="0"/>
              <a:t>input </a:t>
            </a:r>
            <a:r>
              <a:rPr lang="en-US" sz="2200" dirty="0"/>
              <a:t>(operands) of the next processor in the macropipe. </a:t>
            </a:r>
          </a:p>
          <a:p>
            <a:endParaRPr lang="en-US" sz="2200" dirty="0"/>
          </a:p>
          <a:p>
            <a:r>
              <a:rPr lang="en-US" sz="2200" dirty="0"/>
              <a:t>This structure has received much less attention and has been challenged as impractical by some computer architects. No real embodiment of this class exists.</a:t>
            </a:r>
          </a:p>
          <a:p>
            <a:pPr marL="0" indent="0">
              <a:buNone/>
            </a:pPr>
            <a:endParaRPr lang="en-US" sz="2200" dirty="0">
              <a:sym typeface="Wingdings" panose="05000000000000000000" pitchFamily="2" charset="2"/>
            </a:endParaRPr>
          </a:p>
          <a:p>
            <a:pPr marL="0" indent="0">
              <a:buNone/>
            </a:pPr>
            <a:endParaRPr lang="en-US" altLang="en-US" sz="2200" dirty="0"/>
          </a:p>
          <a:p>
            <a:pPr marL="0" indent="0" algn="ctr">
              <a:buNone/>
            </a:pPr>
            <a:endParaRPr lang="en-US" sz="2000" b="1" dirty="0">
              <a:highlight>
                <a:srgbClr val="FFFF00"/>
              </a:highlight>
              <a:sym typeface="Wingdings" panose="05000000000000000000" pitchFamily="2" charset="2"/>
              <a:hlinkClick r:id="rId3" action="ppaction://hlinkfile">
                <a:extLst>
                  <a:ext uri="{A12FA001-AC4F-418D-AE19-62706E023703}">
                    <ahyp:hlinkClr xmlns="" xmlns:ahyp="http://schemas.microsoft.com/office/drawing/2018/hyperlinkcolor" val="tx"/>
                  </a:ext>
                </a:extLst>
              </a:hlinkClick>
            </a:endParaRPr>
          </a:p>
          <a:p>
            <a:pPr marL="0" indent="0" algn="ctr">
              <a:buNone/>
            </a:pPr>
            <a:endParaRPr lang="en-US" sz="2000" b="1" dirty="0">
              <a:highlight>
                <a:srgbClr val="FFFF00"/>
              </a:highlight>
              <a:sym typeface="Wingdings" panose="05000000000000000000" pitchFamily="2" charset="2"/>
              <a:hlinkClick r:id="rId4" action="ppaction://hlinkfile"/>
            </a:endParaRPr>
          </a:p>
          <a:p>
            <a:pPr marL="0" indent="0">
              <a:buNone/>
            </a:pPr>
            <a:endParaRPr lang="en-US" dirty="0"/>
          </a:p>
        </p:txBody>
      </p:sp>
      <p:sp>
        <p:nvSpPr>
          <p:cNvPr id="2" name="Date Placeholder 1">
            <a:extLst>
              <a:ext uri="{FF2B5EF4-FFF2-40B4-BE49-F238E27FC236}">
                <a16:creationId xmlns:a16="http://schemas.microsoft.com/office/drawing/2014/main" id="{B5B319ED-C38B-40B7-814B-04A74919C516}"/>
              </a:ext>
            </a:extLst>
          </p:cNvPr>
          <p:cNvSpPr>
            <a:spLocks noGrp="1"/>
          </p:cNvSpPr>
          <p:nvPr>
            <p:ph type="dt" sz="half" idx="10"/>
          </p:nvPr>
        </p:nvSpPr>
        <p:spPr/>
        <p:txBody>
          <a:bodyPr/>
          <a:lstStyle/>
          <a:p>
            <a:fld id="{8C9AEC44-076A-4FD7-8935-D79A03680984}" type="datetime1">
              <a:rPr lang="en-IN" smtClean="0"/>
              <a:t>02-02-2023</a:t>
            </a:fld>
            <a:endParaRPr lang="en-IN"/>
          </a:p>
        </p:txBody>
      </p:sp>
      <p:sp>
        <p:nvSpPr>
          <p:cNvPr id="5" name="Slide Number Placeholder 4">
            <a:extLst>
              <a:ext uri="{FF2B5EF4-FFF2-40B4-BE49-F238E27FC236}">
                <a16:creationId xmlns:a16="http://schemas.microsoft.com/office/drawing/2014/main" id="{A981FB1E-651D-4DCB-9532-C2006C945406}"/>
              </a:ext>
            </a:extLst>
          </p:cNvPr>
          <p:cNvSpPr>
            <a:spLocks noGrp="1"/>
          </p:cNvSpPr>
          <p:nvPr>
            <p:ph type="sldNum" sz="quarter" idx="12"/>
          </p:nvPr>
        </p:nvSpPr>
        <p:spPr/>
        <p:txBody>
          <a:bodyPr/>
          <a:lstStyle/>
          <a:p>
            <a:fld id="{89EA65C2-317F-4825-97ED-B4A1DE5F1DA7}" type="slidenum">
              <a:rPr lang="en-IN" smtClean="0"/>
              <a:t>29</a:t>
            </a:fld>
            <a:endParaRPr lang="en-IN"/>
          </a:p>
        </p:txBody>
      </p:sp>
    </p:spTree>
    <p:extLst>
      <p:ext uri="{BB962C8B-B14F-4D97-AF65-F5344CB8AC3E}">
        <p14:creationId xmlns:p14="http://schemas.microsoft.com/office/powerpoint/2010/main" val="105752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27602"/>
          </a:xfrm>
        </p:spPr>
        <p:txBody>
          <a:bodyPr>
            <a:normAutofit fontScale="90000"/>
          </a:bodyPr>
          <a:lstStyle/>
          <a:p>
            <a:endParaRPr lang="en-US" dirty="0"/>
          </a:p>
        </p:txBody>
      </p:sp>
      <p:sp>
        <p:nvSpPr>
          <p:cNvPr id="3" name="Content Placeholder 2"/>
          <p:cNvSpPr>
            <a:spLocks noGrp="1"/>
          </p:cNvSpPr>
          <p:nvPr>
            <p:ph idx="1"/>
          </p:nvPr>
        </p:nvSpPr>
        <p:spPr>
          <a:xfrm>
            <a:off x="838200" y="997527"/>
            <a:ext cx="10515600" cy="5179436"/>
          </a:xfrm>
        </p:spPr>
        <p:txBody>
          <a:bodyPr>
            <a:normAutofit/>
          </a:bodyPr>
          <a:lstStyle/>
          <a:p>
            <a:r>
              <a:rPr lang="en-US" dirty="0" smtClean="0"/>
              <a:t>A modern computer system is a composite of such items as processors, memories, functional units, interconnection n/w, compilers, OS, peripheral devices, communication channels and database banks.</a:t>
            </a:r>
          </a:p>
          <a:p>
            <a:r>
              <a:rPr lang="en-US" dirty="0" smtClean="0"/>
              <a:t>Computer Architecture is a system concept of integrating h/w, s/w, algorithms, and languages to perform extensive computations.  </a:t>
            </a:r>
          </a:p>
          <a:p>
            <a:endParaRPr lang="en-US" dirty="0" smtClean="0"/>
          </a:p>
          <a:p>
            <a:r>
              <a:rPr lang="en-US" dirty="0" smtClean="0"/>
              <a:t>The trend towards parallel processing is seen from</a:t>
            </a:r>
          </a:p>
          <a:p>
            <a:pPr lvl="1"/>
            <a:r>
              <a:rPr lang="en-US" dirty="0" smtClean="0"/>
              <a:t>Application point of view</a:t>
            </a:r>
          </a:p>
          <a:p>
            <a:pPr lvl="1"/>
            <a:r>
              <a:rPr lang="en-US" dirty="0" smtClean="0"/>
              <a:t>Operating system point of view</a:t>
            </a:r>
            <a:endParaRPr lang="en-US" dirty="0"/>
          </a:p>
        </p:txBody>
      </p:sp>
      <p:sp>
        <p:nvSpPr>
          <p:cNvPr id="4" name="Date Placeholder 3"/>
          <p:cNvSpPr>
            <a:spLocks noGrp="1"/>
          </p:cNvSpPr>
          <p:nvPr>
            <p:ph type="dt" sz="half" idx="10"/>
          </p:nvPr>
        </p:nvSpPr>
        <p:spPr/>
        <p:txBody>
          <a:bodyPr/>
          <a:lstStyle/>
          <a:p>
            <a:fld id="{E2C27BB2-3768-44FE-A851-1B1BFDDB6C5D}" type="datetime1">
              <a:rPr lang="en-IN" smtClean="0"/>
              <a:t>02-02-2023</a:t>
            </a:fld>
            <a:endParaRPr lang="en-IN"/>
          </a:p>
        </p:txBody>
      </p:sp>
      <p:sp>
        <p:nvSpPr>
          <p:cNvPr id="5" name="Footer Placeholder 4"/>
          <p:cNvSpPr>
            <a:spLocks noGrp="1"/>
          </p:cNvSpPr>
          <p:nvPr>
            <p:ph type="ftr" sz="quarter" idx="11"/>
          </p:nvPr>
        </p:nvSpPr>
        <p:spPr/>
        <p:txBody>
          <a:bodyPr/>
          <a:lstStyle/>
          <a:p>
            <a:r>
              <a:rPr lang="en-IN" smtClean="0"/>
              <a:t>Bhargav Bhatkalkar</a:t>
            </a:r>
            <a:endParaRPr lang="en-IN"/>
          </a:p>
        </p:txBody>
      </p:sp>
      <p:sp>
        <p:nvSpPr>
          <p:cNvPr id="6" name="Slide Number Placeholder 5"/>
          <p:cNvSpPr>
            <a:spLocks noGrp="1"/>
          </p:cNvSpPr>
          <p:nvPr>
            <p:ph type="sldNum" sz="quarter" idx="12"/>
          </p:nvPr>
        </p:nvSpPr>
        <p:spPr/>
        <p:txBody>
          <a:bodyPr/>
          <a:lstStyle/>
          <a:p>
            <a:fld id="{89EA65C2-317F-4825-97ED-B4A1DE5F1DA7}" type="slidenum">
              <a:rPr lang="en-IN" smtClean="0"/>
              <a:t>3</a:t>
            </a:fld>
            <a:endParaRPr lang="en-IN"/>
          </a:p>
        </p:txBody>
      </p:sp>
    </p:spTree>
    <p:extLst>
      <p:ext uri="{BB962C8B-B14F-4D97-AF65-F5344CB8AC3E}">
        <p14:creationId xmlns:p14="http://schemas.microsoft.com/office/powerpoint/2010/main" val="26034850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MISD computer organization</a:t>
            </a:r>
            <a:br>
              <a:rPr lang="en-US" b="1" i="1" dirty="0"/>
            </a:br>
            <a:endParaRPr lang="en-US" dirty="0"/>
          </a:p>
        </p:txBody>
      </p:sp>
      <p:pic>
        <p:nvPicPr>
          <p:cNvPr id="7" name="Content Placeholder 6"/>
          <p:cNvPicPr>
            <a:picLocks noGrp="1" noChangeAspect="1"/>
          </p:cNvPicPr>
          <p:nvPr>
            <p:ph idx="1"/>
          </p:nvPr>
        </p:nvPicPr>
        <p:blipFill>
          <a:blip r:embed="rId2"/>
          <a:stretch>
            <a:fillRect/>
          </a:stretch>
        </p:blipFill>
        <p:spPr>
          <a:xfrm>
            <a:off x="552450" y="1054171"/>
            <a:ext cx="11087100" cy="5639594"/>
          </a:xfrm>
          <a:prstGeom prst="rect">
            <a:avLst/>
          </a:prstGeom>
        </p:spPr>
      </p:pic>
      <p:sp>
        <p:nvSpPr>
          <p:cNvPr id="4" name="Date Placeholder 3"/>
          <p:cNvSpPr>
            <a:spLocks noGrp="1"/>
          </p:cNvSpPr>
          <p:nvPr>
            <p:ph type="dt" sz="half" idx="10"/>
          </p:nvPr>
        </p:nvSpPr>
        <p:spPr/>
        <p:txBody>
          <a:bodyPr/>
          <a:lstStyle/>
          <a:p>
            <a:fld id="{E2C27BB2-3768-44FE-A851-1B1BFDDB6C5D}" type="datetime1">
              <a:rPr lang="en-IN" smtClean="0"/>
              <a:t>02-02-2023</a:t>
            </a:fld>
            <a:endParaRPr lang="en-IN"/>
          </a:p>
        </p:txBody>
      </p:sp>
      <p:sp>
        <p:nvSpPr>
          <p:cNvPr id="6" name="Slide Number Placeholder 5"/>
          <p:cNvSpPr>
            <a:spLocks noGrp="1"/>
          </p:cNvSpPr>
          <p:nvPr>
            <p:ph type="sldNum" sz="quarter" idx="12"/>
          </p:nvPr>
        </p:nvSpPr>
        <p:spPr/>
        <p:txBody>
          <a:bodyPr/>
          <a:lstStyle/>
          <a:p>
            <a:fld id="{89EA65C2-317F-4825-97ED-B4A1DE5F1DA7}" type="slidenum">
              <a:rPr lang="en-IN" smtClean="0"/>
              <a:t>30</a:t>
            </a:fld>
            <a:endParaRPr lang="en-IN"/>
          </a:p>
        </p:txBody>
      </p:sp>
    </p:spTree>
    <p:extLst>
      <p:ext uri="{BB962C8B-B14F-4D97-AF65-F5344CB8AC3E}">
        <p14:creationId xmlns:p14="http://schemas.microsoft.com/office/powerpoint/2010/main" val="21971462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DDEC73-9C72-435A-862C-E026C2A4EBB4}"/>
              </a:ext>
            </a:extLst>
          </p:cNvPr>
          <p:cNvSpPr>
            <a:spLocks noGrp="1"/>
          </p:cNvSpPr>
          <p:nvPr>
            <p:ph idx="1"/>
          </p:nvPr>
        </p:nvSpPr>
        <p:spPr>
          <a:xfrm>
            <a:off x="408958" y="159056"/>
            <a:ext cx="11256707" cy="6698944"/>
          </a:xfrm>
        </p:spPr>
        <p:txBody>
          <a:bodyPr>
            <a:normAutofit lnSpcReduction="10000"/>
          </a:bodyPr>
          <a:lstStyle/>
          <a:p>
            <a:pPr marL="0" indent="0">
              <a:buNone/>
            </a:pPr>
            <a:r>
              <a:rPr lang="en-US" sz="3200" b="1" i="1" dirty="0"/>
              <a:t>3. MIMD computer organization</a:t>
            </a:r>
          </a:p>
          <a:p>
            <a:pPr marL="0" indent="0">
              <a:buNone/>
            </a:pPr>
            <a:endParaRPr lang="en-US" sz="2000" dirty="0"/>
          </a:p>
          <a:p>
            <a:pPr marL="0" indent="0" algn="ctr">
              <a:buNone/>
            </a:pPr>
            <a:r>
              <a:rPr lang="en-US" sz="2000" b="1" dirty="0">
                <a:highlight>
                  <a:srgbClr val="FFFF00"/>
                </a:highlight>
                <a:sym typeface="Wingdings" panose="05000000000000000000" pitchFamily="2" charset="2"/>
                <a:hlinkClick r:id="rId2" action="ppaction://hlinkfile">
                  <a:extLst>
                    <a:ext uri="{A12FA001-AC4F-418D-AE19-62706E023703}">
                      <ahyp:hlinkClr xmlns="" xmlns:ahyp="http://schemas.microsoft.com/office/drawing/2018/hyperlinkcolor" val="tx"/>
                    </a:ext>
                  </a:extLst>
                </a:hlinkClick>
              </a:rPr>
              <a:t>MIMD</a:t>
            </a:r>
            <a:endParaRPr lang="en-US" sz="2000" b="1" dirty="0">
              <a:highlight>
                <a:srgbClr val="FFFF00"/>
              </a:highlight>
              <a:sym typeface="Wingdings" panose="05000000000000000000" pitchFamily="2" charset="2"/>
            </a:endParaRPr>
          </a:p>
          <a:p>
            <a:pPr marL="0" indent="0">
              <a:buNone/>
            </a:pPr>
            <a:endParaRPr lang="en-US" sz="2000" dirty="0"/>
          </a:p>
          <a:p>
            <a:r>
              <a:rPr lang="en-US" sz="2000" dirty="0"/>
              <a:t>Most </a:t>
            </a:r>
            <a:r>
              <a:rPr lang="en-US" sz="2000" i="1" dirty="0"/>
              <a:t>multiprocessor systems </a:t>
            </a:r>
            <a:r>
              <a:rPr lang="en-US" sz="2000" dirty="0"/>
              <a:t>and </a:t>
            </a:r>
            <a:r>
              <a:rPr lang="en-US" sz="2000" i="1" dirty="0"/>
              <a:t>multiple computer systems </a:t>
            </a:r>
            <a:r>
              <a:rPr lang="en-US" sz="2000" dirty="0"/>
              <a:t>can be classified in this category</a:t>
            </a:r>
          </a:p>
          <a:p>
            <a:endParaRPr lang="en-US" sz="2000" dirty="0"/>
          </a:p>
          <a:p>
            <a:r>
              <a:rPr lang="en-US" sz="2000" dirty="0"/>
              <a:t>An </a:t>
            </a:r>
            <a:r>
              <a:rPr lang="en-US" sz="2000" i="1" dirty="0"/>
              <a:t>intrinsic MIMD computer </a:t>
            </a:r>
            <a:r>
              <a:rPr lang="en-US" sz="2000" dirty="0"/>
              <a:t>implies interactions among the </a:t>
            </a:r>
            <a:r>
              <a:rPr lang="en-US" sz="2000" b="1" i="1" dirty="0">
                <a:solidFill>
                  <a:srgbClr val="0070C0"/>
                </a:solidFill>
              </a:rPr>
              <a:t>n</a:t>
            </a:r>
            <a:r>
              <a:rPr lang="en-US" sz="2000" i="1" dirty="0"/>
              <a:t> </a:t>
            </a:r>
            <a:r>
              <a:rPr lang="en-US" sz="2000" dirty="0"/>
              <a:t>processors</a:t>
            </a:r>
          </a:p>
          <a:p>
            <a:endParaRPr lang="en-US" sz="2000" dirty="0"/>
          </a:p>
          <a:p>
            <a:r>
              <a:rPr lang="en-US" sz="2000" dirty="0"/>
              <a:t>An intrinsic MIMD computer is </a:t>
            </a:r>
            <a:r>
              <a:rPr lang="en-US" sz="2000" i="1" dirty="0"/>
              <a:t>tightly coupled </a:t>
            </a:r>
            <a:r>
              <a:rPr lang="en-US" sz="2000" dirty="0"/>
              <a:t>if the degree of interactions among the processors is high. Otherwise, we consider them </a:t>
            </a:r>
            <a:r>
              <a:rPr lang="en-US" sz="2000" i="1" dirty="0"/>
              <a:t>loosely coupled</a:t>
            </a:r>
          </a:p>
          <a:p>
            <a:endParaRPr lang="en-US" sz="2000" dirty="0"/>
          </a:p>
          <a:p>
            <a:r>
              <a:rPr lang="en-US" sz="2000" dirty="0"/>
              <a:t>Most commercial MIMD computers are loosely coupled.</a:t>
            </a:r>
          </a:p>
          <a:p>
            <a:endParaRPr lang="en-US" sz="2000" dirty="0"/>
          </a:p>
          <a:p>
            <a:r>
              <a:rPr lang="en-US" altLang="en-US" sz="2000" dirty="0"/>
              <a:t>Applications:</a:t>
            </a:r>
          </a:p>
          <a:p>
            <a:pPr marL="801688">
              <a:buFont typeface="Wingdings" panose="05000000000000000000" pitchFamily="2" charset="2"/>
              <a:buChar char="§"/>
            </a:pPr>
            <a:r>
              <a:rPr lang="en-US" altLang="en-US" sz="2000" dirty="0"/>
              <a:t> C</a:t>
            </a:r>
            <a:r>
              <a:rPr lang="en-US" sz="2000" dirty="0"/>
              <a:t>omputer-aided design/computer-aided manufacturing</a:t>
            </a:r>
          </a:p>
          <a:p>
            <a:pPr marL="801688">
              <a:buFont typeface="Wingdings" panose="05000000000000000000" pitchFamily="2" charset="2"/>
              <a:buChar char="§"/>
            </a:pPr>
            <a:r>
              <a:rPr lang="en-US" sz="2000" dirty="0"/>
              <a:t> Simulation, modeling</a:t>
            </a:r>
          </a:p>
          <a:p>
            <a:pPr marL="801688">
              <a:buFont typeface="Wingdings" panose="05000000000000000000" pitchFamily="2" charset="2"/>
              <a:buChar char="§"/>
            </a:pPr>
            <a:r>
              <a:rPr lang="en-US" sz="2000" dirty="0"/>
              <a:t>Communication switches</a:t>
            </a:r>
            <a:endParaRPr lang="en-US" sz="2000" dirty="0">
              <a:highlight>
                <a:srgbClr val="FFFF00"/>
              </a:highlight>
              <a:sym typeface="Wingdings" panose="05000000000000000000" pitchFamily="2" charset="2"/>
              <a:hlinkClick r:id="rId3" action="ppaction://hlinkfile">
                <a:extLst>
                  <a:ext uri="{A12FA001-AC4F-418D-AE19-62706E023703}">
                    <ahyp:hlinkClr xmlns="" xmlns:ahyp="http://schemas.microsoft.com/office/drawing/2018/hyperlinkcolor" val="tx"/>
                  </a:ext>
                </a:extLst>
              </a:hlinkClick>
            </a:endParaRPr>
          </a:p>
          <a:p>
            <a:endParaRPr lang="en-US" sz="2000" b="1" dirty="0">
              <a:highlight>
                <a:srgbClr val="FFFF00"/>
              </a:highlight>
              <a:sym typeface="Wingdings" panose="05000000000000000000" pitchFamily="2" charset="2"/>
              <a:hlinkClick r:id="rId3" action="ppaction://hlinkfile">
                <a:extLst>
                  <a:ext uri="{A12FA001-AC4F-418D-AE19-62706E023703}">
                    <ahyp:hlinkClr xmlns="" xmlns:ahyp="http://schemas.microsoft.com/office/drawing/2018/hyperlinkcolor" val="tx"/>
                  </a:ext>
                </a:extLst>
              </a:hlinkClick>
            </a:endParaRPr>
          </a:p>
          <a:p>
            <a:pPr marL="0" indent="0" algn="ctr">
              <a:buNone/>
            </a:pPr>
            <a:endParaRPr lang="en-US" sz="2000" b="1" dirty="0">
              <a:highlight>
                <a:srgbClr val="FFFF00"/>
              </a:highlight>
              <a:sym typeface="Wingdings" panose="05000000000000000000" pitchFamily="2" charset="2"/>
              <a:hlinkClick r:id="rId4" action="ppaction://hlinkfile"/>
            </a:endParaRPr>
          </a:p>
          <a:p>
            <a:pPr marL="0" indent="0">
              <a:buNone/>
            </a:pPr>
            <a:endParaRPr lang="en-US" dirty="0"/>
          </a:p>
        </p:txBody>
      </p:sp>
      <p:sp>
        <p:nvSpPr>
          <p:cNvPr id="2" name="Date Placeholder 1">
            <a:extLst>
              <a:ext uri="{FF2B5EF4-FFF2-40B4-BE49-F238E27FC236}">
                <a16:creationId xmlns:a16="http://schemas.microsoft.com/office/drawing/2014/main" id="{8110F963-420E-4319-B1A7-9A260AC3ECD7}"/>
              </a:ext>
            </a:extLst>
          </p:cNvPr>
          <p:cNvSpPr>
            <a:spLocks noGrp="1"/>
          </p:cNvSpPr>
          <p:nvPr>
            <p:ph type="dt" sz="half" idx="10"/>
          </p:nvPr>
        </p:nvSpPr>
        <p:spPr/>
        <p:txBody>
          <a:bodyPr/>
          <a:lstStyle/>
          <a:p>
            <a:fld id="{9C7E2BC7-AD4C-4F20-A78E-05E27DB505E5}" type="datetime1">
              <a:rPr lang="en-IN" smtClean="0"/>
              <a:t>02-02-2023</a:t>
            </a:fld>
            <a:endParaRPr lang="en-IN"/>
          </a:p>
        </p:txBody>
      </p:sp>
      <p:sp>
        <p:nvSpPr>
          <p:cNvPr id="5" name="Slide Number Placeholder 4">
            <a:extLst>
              <a:ext uri="{FF2B5EF4-FFF2-40B4-BE49-F238E27FC236}">
                <a16:creationId xmlns:a16="http://schemas.microsoft.com/office/drawing/2014/main" id="{02BE513C-58B9-45A4-93CC-FB968B15DD00}"/>
              </a:ext>
            </a:extLst>
          </p:cNvPr>
          <p:cNvSpPr>
            <a:spLocks noGrp="1"/>
          </p:cNvSpPr>
          <p:nvPr>
            <p:ph type="sldNum" sz="quarter" idx="12"/>
          </p:nvPr>
        </p:nvSpPr>
        <p:spPr/>
        <p:txBody>
          <a:bodyPr/>
          <a:lstStyle/>
          <a:p>
            <a:fld id="{89EA65C2-317F-4825-97ED-B4A1DE5F1DA7}" type="slidenum">
              <a:rPr lang="en-IN" smtClean="0"/>
              <a:t>31</a:t>
            </a:fld>
            <a:endParaRPr lang="en-IN"/>
          </a:p>
        </p:txBody>
      </p:sp>
    </p:spTree>
    <p:extLst>
      <p:ext uri="{BB962C8B-B14F-4D97-AF65-F5344CB8AC3E}">
        <p14:creationId xmlns:p14="http://schemas.microsoft.com/office/powerpoint/2010/main" val="3374530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894" y="50799"/>
            <a:ext cx="10515600" cy="1163638"/>
          </a:xfrm>
        </p:spPr>
        <p:txBody>
          <a:bodyPr/>
          <a:lstStyle/>
          <a:p>
            <a:pPr marL="0" indent="0"/>
            <a:r>
              <a:rPr lang="en-US" b="1" i="1" dirty="0"/>
              <a:t>MIMD computer organization</a:t>
            </a:r>
          </a:p>
        </p:txBody>
      </p:sp>
      <p:pic>
        <p:nvPicPr>
          <p:cNvPr id="7" name="Content Placeholder 6"/>
          <p:cNvPicPr>
            <a:picLocks noGrp="1" noChangeAspect="1"/>
          </p:cNvPicPr>
          <p:nvPr>
            <p:ph idx="1"/>
          </p:nvPr>
        </p:nvPicPr>
        <p:blipFill>
          <a:blip r:embed="rId2"/>
          <a:stretch>
            <a:fillRect/>
          </a:stretch>
        </p:blipFill>
        <p:spPr>
          <a:xfrm>
            <a:off x="673894" y="1214437"/>
            <a:ext cx="10844212" cy="5957888"/>
          </a:xfrm>
          <a:prstGeom prst="rect">
            <a:avLst/>
          </a:prstGeom>
        </p:spPr>
      </p:pic>
      <p:sp>
        <p:nvSpPr>
          <p:cNvPr id="4" name="Date Placeholder 3"/>
          <p:cNvSpPr>
            <a:spLocks noGrp="1"/>
          </p:cNvSpPr>
          <p:nvPr>
            <p:ph type="dt" sz="half" idx="10"/>
          </p:nvPr>
        </p:nvSpPr>
        <p:spPr/>
        <p:txBody>
          <a:bodyPr/>
          <a:lstStyle/>
          <a:p>
            <a:fld id="{E2C27BB2-3768-44FE-A851-1B1BFDDB6C5D}" type="datetime1">
              <a:rPr lang="en-IN" smtClean="0"/>
              <a:t>02-02-2023</a:t>
            </a:fld>
            <a:endParaRPr lang="en-IN"/>
          </a:p>
        </p:txBody>
      </p:sp>
      <p:sp>
        <p:nvSpPr>
          <p:cNvPr id="6" name="Slide Number Placeholder 5"/>
          <p:cNvSpPr>
            <a:spLocks noGrp="1"/>
          </p:cNvSpPr>
          <p:nvPr>
            <p:ph type="sldNum" sz="quarter" idx="12"/>
          </p:nvPr>
        </p:nvSpPr>
        <p:spPr/>
        <p:txBody>
          <a:bodyPr/>
          <a:lstStyle/>
          <a:p>
            <a:fld id="{89EA65C2-317F-4825-97ED-B4A1DE5F1DA7}" type="slidenum">
              <a:rPr lang="en-IN" smtClean="0"/>
              <a:t>32</a:t>
            </a:fld>
            <a:endParaRPr lang="en-IN"/>
          </a:p>
        </p:txBody>
      </p:sp>
    </p:spTree>
    <p:extLst>
      <p:ext uri="{BB962C8B-B14F-4D97-AF65-F5344CB8AC3E}">
        <p14:creationId xmlns:p14="http://schemas.microsoft.com/office/powerpoint/2010/main" val="22780998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D922-2AEA-45FF-8D46-5A4BC4FAD2F7}"/>
              </a:ext>
            </a:extLst>
          </p:cNvPr>
          <p:cNvSpPr>
            <a:spLocks noGrp="1"/>
          </p:cNvSpPr>
          <p:nvPr>
            <p:ph type="title"/>
          </p:nvPr>
        </p:nvSpPr>
        <p:spPr>
          <a:xfrm>
            <a:off x="838200" y="0"/>
            <a:ext cx="10515600" cy="1325563"/>
          </a:xfrm>
        </p:spPr>
        <p:txBody>
          <a:bodyPr>
            <a:normAutofit/>
          </a:bodyPr>
          <a:lstStyle/>
          <a:p>
            <a:r>
              <a:rPr lang="en-US" sz="4000" b="1" dirty="0"/>
              <a:t>GPU as Parallel Computers</a:t>
            </a:r>
            <a:endParaRPr lang="en-IN" sz="4000" b="1" dirty="0"/>
          </a:p>
        </p:txBody>
      </p:sp>
      <p:sp>
        <p:nvSpPr>
          <p:cNvPr id="3" name="Content Placeholder 2">
            <a:extLst>
              <a:ext uri="{FF2B5EF4-FFF2-40B4-BE49-F238E27FC236}">
                <a16:creationId xmlns:a16="http://schemas.microsoft.com/office/drawing/2014/main" id="{55AF4F5A-BDEE-4E6D-A040-ADA9D38B7B97}"/>
              </a:ext>
            </a:extLst>
          </p:cNvPr>
          <p:cNvSpPr>
            <a:spLocks noGrp="1"/>
          </p:cNvSpPr>
          <p:nvPr>
            <p:ph idx="1"/>
          </p:nvPr>
        </p:nvSpPr>
        <p:spPr>
          <a:xfrm>
            <a:off x="613610" y="1135814"/>
            <a:ext cx="10952748" cy="4351338"/>
          </a:xfrm>
        </p:spPr>
        <p:txBody>
          <a:bodyPr>
            <a:normAutofit fontScale="92500" lnSpcReduction="10000"/>
          </a:bodyPr>
          <a:lstStyle/>
          <a:p>
            <a:pPr marL="0" indent="0">
              <a:buNone/>
            </a:pPr>
            <a:r>
              <a:rPr lang="en-US" sz="2200" dirty="0"/>
              <a:t>Since 2003, the semiconductor industry has settled on two main trajectories for designing microprocessor (MP):</a:t>
            </a:r>
          </a:p>
          <a:p>
            <a:pPr marL="0" indent="0">
              <a:buNone/>
            </a:pPr>
            <a:endParaRPr lang="en-US" sz="2200" dirty="0"/>
          </a:p>
          <a:p>
            <a:pPr marL="273050" indent="-273050" algn="just">
              <a:buAutoNum type="arabicPeriod"/>
            </a:pPr>
            <a:r>
              <a:rPr lang="en-US" sz="2600" b="1" i="1" dirty="0">
                <a:solidFill>
                  <a:srgbClr val="0070C0"/>
                </a:solidFill>
              </a:rPr>
              <a:t>The</a:t>
            </a:r>
            <a:r>
              <a:rPr lang="en-US" sz="2200" b="1" i="1" dirty="0">
                <a:solidFill>
                  <a:srgbClr val="0070C0"/>
                </a:solidFill>
              </a:rPr>
              <a:t> </a:t>
            </a:r>
            <a:r>
              <a:rPr lang="en-US" sz="2600" b="1" i="1" dirty="0">
                <a:solidFill>
                  <a:srgbClr val="0070C0"/>
                </a:solidFill>
              </a:rPr>
              <a:t>multi-core trajectory:</a:t>
            </a:r>
          </a:p>
          <a:p>
            <a:pPr marL="273050" indent="-273050" algn="just">
              <a:buAutoNum type="arabicPeriod"/>
            </a:pPr>
            <a:endParaRPr lang="en-US" sz="2200" b="1" i="1" dirty="0">
              <a:solidFill>
                <a:srgbClr val="0070C0"/>
              </a:solidFill>
            </a:endParaRPr>
          </a:p>
          <a:p>
            <a:pPr marL="546100" algn="just"/>
            <a:r>
              <a:rPr lang="en-US" sz="2200" dirty="0"/>
              <a:t>It seeks to maintain the execution speed of sequential programs while moving into multiple  cores. </a:t>
            </a:r>
          </a:p>
          <a:p>
            <a:pPr marL="546100" algn="just"/>
            <a:endParaRPr lang="en-US" sz="2200" dirty="0"/>
          </a:p>
          <a:p>
            <a:pPr marL="546100" algn="just"/>
            <a:r>
              <a:rPr lang="en-US" sz="2200" i="1" dirty="0"/>
              <a:t>Multicore trajectory </a:t>
            </a:r>
            <a:r>
              <a:rPr lang="en-US" sz="2200" dirty="0"/>
              <a:t>began as two-core processors, with the number of cores doubling every generation of MP. </a:t>
            </a:r>
          </a:p>
          <a:p>
            <a:pPr marL="801688" indent="-449263" algn="just">
              <a:buFont typeface="Wingdings" panose="05000000000000000000" pitchFamily="2" charset="2"/>
              <a:buChar char="Ø"/>
            </a:pPr>
            <a:r>
              <a:rPr lang="en-US" sz="2200" dirty="0" err="1"/>
              <a:t>Eg</a:t>
            </a:r>
            <a:r>
              <a:rPr lang="en-US" sz="2200" dirty="0"/>
              <a:t>: Intel Corei7 MP which has 4 processor cores, each of which is an out-of-order, multiple instruction issue processor implementing the full x86 instruction set.</a:t>
            </a:r>
          </a:p>
          <a:p>
            <a:pPr marL="801688" indent="-404813" algn="just">
              <a:buFont typeface="Wingdings" panose="05000000000000000000" pitchFamily="2" charset="2"/>
              <a:buChar char="Ø"/>
            </a:pPr>
            <a:r>
              <a:rPr lang="en-US" sz="2200" dirty="0"/>
              <a:t>This MP supports </a:t>
            </a:r>
            <a:r>
              <a:rPr lang="en-US" sz="2200" i="1" dirty="0"/>
              <a:t>hyperthreading</a:t>
            </a:r>
            <a:r>
              <a:rPr lang="en-US" sz="2200" dirty="0"/>
              <a:t> with two </a:t>
            </a:r>
            <a:r>
              <a:rPr lang="en-US" sz="2200" i="1" dirty="0"/>
              <a:t>hardware threads </a:t>
            </a:r>
            <a:r>
              <a:rPr lang="en-US" sz="2200" dirty="0"/>
              <a:t>per core and is  designed to maximize the exec speed of sequential programs.</a:t>
            </a:r>
          </a:p>
          <a:p>
            <a:pPr marL="0" indent="0">
              <a:buNone/>
            </a:pPr>
            <a:endParaRPr lang="en-IN" dirty="0"/>
          </a:p>
        </p:txBody>
      </p:sp>
      <p:sp>
        <p:nvSpPr>
          <p:cNvPr id="4" name="Date Placeholder 3">
            <a:extLst>
              <a:ext uri="{FF2B5EF4-FFF2-40B4-BE49-F238E27FC236}">
                <a16:creationId xmlns:a16="http://schemas.microsoft.com/office/drawing/2014/main" id="{0B119C27-F926-45B7-B02D-6901DB57C4E1}"/>
              </a:ext>
            </a:extLst>
          </p:cNvPr>
          <p:cNvSpPr>
            <a:spLocks noGrp="1"/>
          </p:cNvSpPr>
          <p:nvPr>
            <p:ph type="dt" sz="half" idx="10"/>
          </p:nvPr>
        </p:nvSpPr>
        <p:spPr/>
        <p:txBody>
          <a:bodyPr/>
          <a:lstStyle/>
          <a:p>
            <a:fld id="{18ADC10B-ED64-4621-844B-6F440D9B1396}" type="datetime1">
              <a:rPr lang="en-IN" smtClean="0"/>
              <a:t>02-02-2023</a:t>
            </a:fld>
            <a:endParaRPr lang="en-IN"/>
          </a:p>
        </p:txBody>
      </p:sp>
      <p:sp>
        <p:nvSpPr>
          <p:cNvPr id="6" name="Slide Number Placeholder 5">
            <a:extLst>
              <a:ext uri="{FF2B5EF4-FFF2-40B4-BE49-F238E27FC236}">
                <a16:creationId xmlns:a16="http://schemas.microsoft.com/office/drawing/2014/main" id="{1BD0EB4E-8931-4C5C-A1DE-31B4DFB69C56}"/>
              </a:ext>
            </a:extLst>
          </p:cNvPr>
          <p:cNvSpPr>
            <a:spLocks noGrp="1"/>
          </p:cNvSpPr>
          <p:nvPr>
            <p:ph type="sldNum" sz="quarter" idx="12"/>
          </p:nvPr>
        </p:nvSpPr>
        <p:spPr/>
        <p:txBody>
          <a:bodyPr/>
          <a:lstStyle/>
          <a:p>
            <a:fld id="{89EA65C2-317F-4825-97ED-B4A1DE5F1DA7}" type="slidenum">
              <a:rPr lang="en-IN" smtClean="0"/>
              <a:t>33</a:t>
            </a:fld>
            <a:endParaRPr lang="en-IN"/>
          </a:p>
        </p:txBody>
      </p:sp>
    </p:spTree>
    <p:extLst>
      <p:ext uri="{BB962C8B-B14F-4D97-AF65-F5344CB8AC3E}">
        <p14:creationId xmlns:p14="http://schemas.microsoft.com/office/powerpoint/2010/main" val="12241189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70C0"/>
                </a:solidFill>
              </a:rPr>
              <a:t>The</a:t>
            </a:r>
            <a:r>
              <a:rPr lang="en-US" sz="4000" b="1" i="1" dirty="0">
                <a:solidFill>
                  <a:srgbClr val="0070C0"/>
                </a:solidFill>
              </a:rPr>
              <a:t> </a:t>
            </a:r>
            <a:r>
              <a:rPr lang="en-US" b="1" i="1" dirty="0">
                <a:solidFill>
                  <a:srgbClr val="0070C0"/>
                </a:solidFill>
              </a:rPr>
              <a:t>multi-core </a:t>
            </a:r>
            <a:r>
              <a:rPr lang="en-US" b="1" i="1" dirty="0" smtClean="0">
                <a:solidFill>
                  <a:srgbClr val="0070C0"/>
                </a:solidFill>
              </a:rPr>
              <a:t>trajectory   -  Latency oriented Design</a:t>
            </a:r>
            <a:endParaRPr lang="en-US" dirty="0"/>
          </a:p>
        </p:txBody>
      </p:sp>
      <p:pic>
        <p:nvPicPr>
          <p:cNvPr id="7" name="Content Placeholder 6"/>
          <p:cNvPicPr>
            <a:picLocks noGrp="1" noChangeAspect="1"/>
          </p:cNvPicPr>
          <p:nvPr>
            <p:ph idx="1"/>
          </p:nvPr>
        </p:nvPicPr>
        <p:blipFill>
          <a:blip r:embed="rId2"/>
          <a:stretch>
            <a:fillRect/>
          </a:stretch>
        </p:blipFill>
        <p:spPr>
          <a:xfrm>
            <a:off x="366712" y="1511301"/>
            <a:ext cx="9029700" cy="5210174"/>
          </a:xfrm>
          <a:prstGeom prst="rect">
            <a:avLst/>
          </a:prstGeom>
        </p:spPr>
      </p:pic>
      <p:sp>
        <p:nvSpPr>
          <p:cNvPr id="4" name="Date Placeholder 3"/>
          <p:cNvSpPr>
            <a:spLocks noGrp="1"/>
          </p:cNvSpPr>
          <p:nvPr>
            <p:ph type="dt" sz="half" idx="10"/>
          </p:nvPr>
        </p:nvSpPr>
        <p:spPr/>
        <p:txBody>
          <a:bodyPr/>
          <a:lstStyle/>
          <a:p>
            <a:fld id="{E2C27BB2-3768-44FE-A851-1B1BFDDB6C5D}" type="datetime1">
              <a:rPr lang="en-IN" smtClean="0"/>
              <a:t>02-02-2023</a:t>
            </a:fld>
            <a:endParaRPr lang="en-IN"/>
          </a:p>
        </p:txBody>
      </p:sp>
      <p:sp>
        <p:nvSpPr>
          <p:cNvPr id="6" name="Slide Number Placeholder 5"/>
          <p:cNvSpPr>
            <a:spLocks noGrp="1"/>
          </p:cNvSpPr>
          <p:nvPr>
            <p:ph type="sldNum" sz="quarter" idx="12"/>
          </p:nvPr>
        </p:nvSpPr>
        <p:spPr/>
        <p:txBody>
          <a:bodyPr/>
          <a:lstStyle/>
          <a:p>
            <a:fld id="{89EA65C2-317F-4825-97ED-B4A1DE5F1DA7}" type="slidenum">
              <a:rPr lang="en-IN" smtClean="0"/>
              <a:t>34</a:t>
            </a:fld>
            <a:endParaRPr lang="en-IN"/>
          </a:p>
        </p:txBody>
      </p:sp>
    </p:spTree>
    <p:extLst>
      <p:ext uri="{BB962C8B-B14F-4D97-AF65-F5344CB8AC3E}">
        <p14:creationId xmlns:p14="http://schemas.microsoft.com/office/powerpoint/2010/main" val="36788012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solidFill>
                  <a:srgbClr val="0070C0"/>
                </a:solidFill>
              </a:rPr>
              <a:t>The many-core (many-thread) trajectory</a:t>
            </a:r>
            <a:r>
              <a:rPr lang="en-US" b="1" i="1" dirty="0" smtClean="0">
                <a:solidFill>
                  <a:srgbClr val="0070C0"/>
                </a:solidFill>
              </a:rPr>
              <a:t>: Throughput Oriented Design</a:t>
            </a:r>
            <a:r>
              <a:rPr lang="en-US" b="1" i="1" dirty="0">
                <a:solidFill>
                  <a:srgbClr val="0070C0"/>
                </a:solidFill>
              </a:rPr>
              <a:t/>
            </a:r>
            <a:br>
              <a:rPr lang="en-US" b="1" i="1" dirty="0">
                <a:solidFill>
                  <a:srgbClr val="0070C0"/>
                </a:solidFill>
              </a:rPr>
            </a:br>
            <a:endParaRPr lang="en-US" dirty="0"/>
          </a:p>
        </p:txBody>
      </p:sp>
      <p:pic>
        <p:nvPicPr>
          <p:cNvPr id="7" name="Content Placeholder 6"/>
          <p:cNvPicPr>
            <a:picLocks noGrp="1" noChangeAspect="1"/>
          </p:cNvPicPr>
          <p:nvPr>
            <p:ph idx="1"/>
          </p:nvPr>
        </p:nvPicPr>
        <p:blipFill>
          <a:blip r:embed="rId2"/>
          <a:stretch>
            <a:fillRect/>
          </a:stretch>
        </p:blipFill>
        <p:spPr>
          <a:xfrm>
            <a:off x="985838" y="1690688"/>
            <a:ext cx="9386887" cy="4324350"/>
          </a:xfrm>
          <a:prstGeom prst="rect">
            <a:avLst/>
          </a:prstGeom>
        </p:spPr>
      </p:pic>
      <p:sp>
        <p:nvSpPr>
          <p:cNvPr id="4" name="Date Placeholder 3"/>
          <p:cNvSpPr>
            <a:spLocks noGrp="1"/>
          </p:cNvSpPr>
          <p:nvPr>
            <p:ph type="dt" sz="half" idx="10"/>
          </p:nvPr>
        </p:nvSpPr>
        <p:spPr/>
        <p:txBody>
          <a:bodyPr/>
          <a:lstStyle/>
          <a:p>
            <a:fld id="{E2C27BB2-3768-44FE-A851-1B1BFDDB6C5D}" type="datetime1">
              <a:rPr lang="en-IN" smtClean="0"/>
              <a:t>02-02-2023</a:t>
            </a:fld>
            <a:endParaRPr lang="en-IN"/>
          </a:p>
        </p:txBody>
      </p:sp>
      <p:sp>
        <p:nvSpPr>
          <p:cNvPr id="6" name="Slide Number Placeholder 5"/>
          <p:cNvSpPr>
            <a:spLocks noGrp="1"/>
          </p:cNvSpPr>
          <p:nvPr>
            <p:ph type="sldNum" sz="quarter" idx="12"/>
          </p:nvPr>
        </p:nvSpPr>
        <p:spPr/>
        <p:txBody>
          <a:bodyPr/>
          <a:lstStyle/>
          <a:p>
            <a:fld id="{89EA65C2-317F-4825-97ED-B4A1DE5F1DA7}" type="slidenum">
              <a:rPr lang="en-IN" smtClean="0"/>
              <a:t>35</a:t>
            </a:fld>
            <a:endParaRPr lang="en-IN"/>
          </a:p>
        </p:txBody>
      </p:sp>
    </p:spTree>
    <p:extLst>
      <p:ext uri="{BB962C8B-B14F-4D97-AF65-F5344CB8AC3E}">
        <p14:creationId xmlns:p14="http://schemas.microsoft.com/office/powerpoint/2010/main" val="28360447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AF4F5A-BDEE-4E6D-A040-ADA9D38B7B97}"/>
              </a:ext>
            </a:extLst>
          </p:cNvPr>
          <p:cNvSpPr>
            <a:spLocks noGrp="1"/>
          </p:cNvSpPr>
          <p:nvPr>
            <p:ph idx="1"/>
          </p:nvPr>
        </p:nvSpPr>
        <p:spPr>
          <a:xfrm>
            <a:off x="485273" y="317665"/>
            <a:ext cx="10952748" cy="6291681"/>
          </a:xfrm>
        </p:spPr>
        <p:txBody>
          <a:bodyPr>
            <a:normAutofit fontScale="92500" lnSpcReduction="10000"/>
          </a:bodyPr>
          <a:lstStyle/>
          <a:p>
            <a:pPr marL="0" indent="0" algn="just">
              <a:buNone/>
            </a:pPr>
            <a:r>
              <a:rPr lang="en-US" sz="2600" b="1" i="1" dirty="0">
                <a:solidFill>
                  <a:srgbClr val="0070C0"/>
                </a:solidFill>
              </a:rPr>
              <a:t>2. The many-core (many-thread) trajectory:</a:t>
            </a:r>
          </a:p>
          <a:p>
            <a:pPr marL="0" indent="0" algn="just">
              <a:buNone/>
            </a:pPr>
            <a:endParaRPr lang="en-US" sz="2000" b="1" i="1" dirty="0">
              <a:solidFill>
                <a:srgbClr val="0070C0"/>
              </a:solidFill>
            </a:endParaRPr>
          </a:p>
          <a:p>
            <a:pPr algn="just"/>
            <a:r>
              <a:rPr lang="en-US" sz="2200" dirty="0"/>
              <a:t>It focuses more on the </a:t>
            </a:r>
            <a:r>
              <a:rPr lang="en-US" sz="2200" i="1" dirty="0"/>
              <a:t>execution throughput </a:t>
            </a:r>
            <a:r>
              <a:rPr lang="en-US" sz="2200" dirty="0"/>
              <a:t>of parallel applications</a:t>
            </a:r>
          </a:p>
          <a:p>
            <a:pPr algn="just"/>
            <a:endParaRPr lang="en-US" sz="2200" dirty="0"/>
          </a:p>
          <a:p>
            <a:r>
              <a:rPr lang="en-US" sz="2200" dirty="0"/>
              <a:t>The many-cores began as a </a:t>
            </a:r>
            <a:r>
              <a:rPr lang="en-US" sz="2200" i="1" dirty="0"/>
              <a:t>large number of much smaller cores</a:t>
            </a:r>
            <a:r>
              <a:rPr lang="en-US" sz="2200" dirty="0"/>
              <a:t>, and, once again, the number of cores doubles </a:t>
            </a:r>
            <a:r>
              <a:rPr lang="en-IN" sz="2200" dirty="0"/>
              <a:t>with each generation</a:t>
            </a:r>
          </a:p>
          <a:p>
            <a:pPr marL="625475" indent="-404813">
              <a:buFont typeface="Wingdings" panose="05000000000000000000" pitchFamily="2" charset="2"/>
              <a:buChar char="Ø"/>
            </a:pPr>
            <a:r>
              <a:rPr lang="en-US" sz="2200" dirty="0" err="1"/>
              <a:t>Eg</a:t>
            </a:r>
            <a:r>
              <a:rPr lang="en-US" sz="2200" dirty="0"/>
              <a:t>: The NVIDIA GeForce GTX 280 graphics processing unit (GPU) with 240  cores, each of which is a heavily multithreaded</a:t>
            </a:r>
          </a:p>
          <a:p>
            <a:pPr marL="625475" indent="-404813">
              <a:buFont typeface="Wingdings" panose="05000000000000000000" pitchFamily="2" charset="2"/>
              <a:buChar char="Ø"/>
            </a:pPr>
            <a:endParaRPr lang="en-US" sz="2200" dirty="0"/>
          </a:p>
          <a:p>
            <a:pPr algn="just"/>
            <a:r>
              <a:rPr lang="en-US" sz="2200" dirty="0"/>
              <a:t>Many-core processors, especially the GPUs, dominated the race of Floating-point (FP) performance. The ratio between many-core GPUs and multicore CPUs for peak floating-point calculation throughput is about 10 to 1. </a:t>
            </a:r>
          </a:p>
          <a:p>
            <a:pPr marL="0" indent="0" algn="just">
              <a:buNone/>
            </a:pPr>
            <a:r>
              <a:rPr lang="en-US" sz="2200" dirty="0"/>
              <a:t>			                </a:t>
            </a:r>
            <a:r>
              <a:rPr lang="en-US" sz="2200" b="1" dirty="0"/>
              <a:t> </a:t>
            </a:r>
            <a:r>
              <a:rPr lang="en-US" sz="2200" b="1" u="sng" dirty="0">
                <a:highlight>
                  <a:srgbClr val="FFFF00"/>
                </a:highlight>
                <a:hlinkClick r:id="rId2" action="ppaction://hlinkfile">
                  <a:extLst>
                    <a:ext uri="{A12FA001-AC4F-418D-AE19-62706E023703}">
                      <ahyp:hlinkClr xmlns="" xmlns:ahyp="http://schemas.microsoft.com/office/drawing/2018/hyperlinkcolor" val="tx"/>
                    </a:ext>
                  </a:extLst>
                </a:hlinkClick>
              </a:rPr>
              <a:t>GPU vs CPU FP performance</a:t>
            </a:r>
            <a:endParaRPr lang="en-US" sz="2200" b="1" u="sng" dirty="0">
              <a:highlight>
                <a:srgbClr val="FFFF00"/>
              </a:highlight>
            </a:endParaRPr>
          </a:p>
          <a:p>
            <a:pPr marL="0" indent="0" algn="just">
              <a:buNone/>
            </a:pPr>
            <a:r>
              <a:rPr lang="en-US" sz="2200" b="1" u="sng" dirty="0"/>
              <a:t> </a:t>
            </a:r>
          </a:p>
          <a:p>
            <a:pPr algn="just"/>
            <a:r>
              <a:rPr lang="en-US" sz="2200" dirty="0"/>
              <a:t> This gap has motivated many app developers to </a:t>
            </a:r>
            <a:r>
              <a:rPr lang="en-US" sz="2200" i="1" dirty="0"/>
              <a:t>move the computationally intensive parts of their software to GPUs for execution</a:t>
            </a:r>
            <a:r>
              <a:rPr lang="en-US" sz="2200" dirty="0"/>
              <a:t>. </a:t>
            </a:r>
          </a:p>
          <a:p>
            <a:pPr algn="just"/>
            <a:endParaRPr lang="en-US" sz="2200" dirty="0"/>
          </a:p>
          <a:p>
            <a:pPr algn="just"/>
            <a:r>
              <a:rPr lang="en-US" sz="2200" dirty="0"/>
              <a:t>When there is more work to do, there is more opportunity to divide the work among cooperating parallel workers.</a:t>
            </a:r>
          </a:p>
          <a:p>
            <a:pPr algn="just"/>
            <a:endParaRPr lang="en-US" sz="2000" dirty="0"/>
          </a:p>
          <a:p>
            <a:pPr marL="768350" indent="-514350">
              <a:buAutoNum type="arabicPeriod"/>
            </a:pPr>
            <a:endParaRPr lang="en-US" sz="2000" dirty="0"/>
          </a:p>
          <a:p>
            <a:pPr marL="0" indent="0">
              <a:buNone/>
            </a:pPr>
            <a:endParaRPr lang="en-IN" sz="2000" dirty="0"/>
          </a:p>
        </p:txBody>
      </p:sp>
      <p:sp>
        <p:nvSpPr>
          <p:cNvPr id="2" name="Date Placeholder 1">
            <a:extLst>
              <a:ext uri="{FF2B5EF4-FFF2-40B4-BE49-F238E27FC236}">
                <a16:creationId xmlns:a16="http://schemas.microsoft.com/office/drawing/2014/main" id="{FE869308-1C91-480E-A5E4-4B74E4C8AB5D}"/>
              </a:ext>
            </a:extLst>
          </p:cNvPr>
          <p:cNvSpPr>
            <a:spLocks noGrp="1"/>
          </p:cNvSpPr>
          <p:nvPr>
            <p:ph type="dt" sz="half" idx="10"/>
          </p:nvPr>
        </p:nvSpPr>
        <p:spPr/>
        <p:txBody>
          <a:bodyPr/>
          <a:lstStyle/>
          <a:p>
            <a:fld id="{D5AEC05F-31EA-40E6-8AD4-AA1B34DD9C57}" type="datetime1">
              <a:rPr lang="en-IN" smtClean="0"/>
              <a:t>02-02-2023</a:t>
            </a:fld>
            <a:endParaRPr lang="en-IN"/>
          </a:p>
        </p:txBody>
      </p:sp>
      <p:sp>
        <p:nvSpPr>
          <p:cNvPr id="5" name="Slide Number Placeholder 4">
            <a:extLst>
              <a:ext uri="{FF2B5EF4-FFF2-40B4-BE49-F238E27FC236}">
                <a16:creationId xmlns:a16="http://schemas.microsoft.com/office/drawing/2014/main" id="{710FE1EA-3AB2-4926-8198-0B73A27177C4}"/>
              </a:ext>
            </a:extLst>
          </p:cNvPr>
          <p:cNvSpPr>
            <a:spLocks noGrp="1"/>
          </p:cNvSpPr>
          <p:nvPr>
            <p:ph type="sldNum" sz="quarter" idx="12"/>
          </p:nvPr>
        </p:nvSpPr>
        <p:spPr/>
        <p:txBody>
          <a:bodyPr/>
          <a:lstStyle/>
          <a:p>
            <a:fld id="{89EA65C2-317F-4825-97ED-B4A1DE5F1DA7}" type="slidenum">
              <a:rPr lang="en-IN" smtClean="0"/>
              <a:t>36</a:t>
            </a:fld>
            <a:endParaRPr lang="en-IN"/>
          </a:p>
        </p:txBody>
      </p:sp>
    </p:spTree>
    <p:extLst>
      <p:ext uri="{BB962C8B-B14F-4D97-AF65-F5344CB8AC3E}">
        <p14:creationId xmlns:p14="http://schemas.microsoft.com/office/powerpoint/2010/main" val="39419421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495A-E6DD-434D-986A-A8D24313DA3E}"/>
              </a:ext>
            </a:extLst>
          </p:cNvPr>
          <p:cNvSpPr>
            <a:spLocks noGrp="1"/>
          </p:cNvSpPr>
          <p:nvPr>
            <p:ph type="title"/>
          </p:nvPr>
        </p:nvSpPr>
        <p:spPr>
          <a:xfrm>
            <a:off x="838200" y="288757"/>
            <a:ext cx="10515600" cy="593559"/>
          </a:xfrm>
        </p:spPr>
        <p:txBody>
          <a:bodyPr>
            <a:noAutofit/>
          </a:bodyPr>
          <a:lstStyle/>
          <a:p>
            <a:pPr algn="ctr"/>
            <a:r>
              <a:rPr lang="en-US" sz="2400" b="1" dirty="0">
                <a:latin typeface="+mn-lt"/>
              </a:rPr>
              <a:t>Why there is such a </a:t>
            </a:r>
            <a:r>
              <a:rPr lang="en-US" sz="2400" b="1" dirty="0">
                <a:solidFill>
                  <a:srgbClr val="C00000"/>
                </a:solidFill>
                <a:latin typeface="+mn-lt"/>
              </a:rPr>
              <a:t>large performance </a:t>
            </a:r>
            <a:r>
              <a:rPr lang="en-US" sz="2400" b="1" dirty="0">
                <a:latin typeface="+mn-lt"/>
              </a:rPr>
              <a:t>gap between many-core GPUs and general-purpose multicore CPUs?</a:t>
            </a:r>
            <a:r>
              <a:rPr lang="en-US" sz="2400" dirty="0">
                <a:solidFill>
                  <a:srgbClr val="002060"/>
                </a:solidFill>
                <a:latin typeface="+mn-lt"/>
              </a:rPr>
              <a:t/>
            </a:r>
            <a:br>
              <a:rPr lang="en-US" sz="2400" dirty="0">
                <a:solidFill>
                  <a:srgbClr val="002060"/>
                </a:solidFill>
                <a:latin typeface="+mn-lt"/>
              </a:rPr>
            </a:br>
            <a:endParaRPr lang="en-IN" sz="2400" dirty="0">
              <a:solidFill>
                <a:srgbClr val="002060"/>
              </a:solidFill>
              <a:latin typeface="+mn-lt"/>
            </a:endParaRPr>
          </a:p>
        </p:txBody>
      </p:sp>
      <p:sp>
        <p:nvSpPr>
          <p:cNvPr id="3" name="Content Placeholder 2">
            <a:extLst>
              <a:ext uri="{FF2B5EF4-FFF2-40B4-BE49-F238E27FC236}">
                <a16:creationId xmlns:a16="http://schemas.microsoft.com/office/drawing/2014/main" id="{55AF4F5A-BDEE-4E6D-A040-ADA9D38B7B97}"/>
              </a:ext>
            </a:extLst>
          </p:cNvPr>
          <p:cNvSpPr>
            <a:spLocks noGrp="1"/>
          </p:cNvSpPr>
          <p:nvPr>
            <p:ph idx="1"/>
          </p:nvPr>
        </p:nvSpPr>
        <p:spPr>
          <a:xfrm>
            <a:off x="838200" y="882315"/>
            <a:ext cx="10515600" cy="5686927"/>
          </a:xfrm>
        </p:spPr>
        <p:txBody>
          <a:bodyPr>
            <a:normAutofit/>
          </a:bodyPr>
          <a:lstStyle/>
          <a:p>
            <a:pPr algn="just"/>
            <a:r>
              <a:rPr lang="en-US" sz="2000" dirty="0"/>
              <a:t>The answer lies in the differences in the fundamental design philosophies between the two types of processors</a:t>
            </a:r>
          </a:p>
          <a:p>
            <a:pPr marL="0" indent="0" algn="ctr">
              <a:buNone/>
            </a:pPr>
            <a:r>
              <a:rPr lang="en-US" sz="2000" b="1" u="sng" dirty="0">
                <a:highlight>
                  <a:srgbClr val="FFFF00"/>
                </a:highlight>
                <a:hlinkClick r:id="rId2" action="ppaction://hlinkfile">
                  <a:extLst>
                    <a:ext uri="{A12FA001-AC4F-418D-AE19-62706E023703}">
                      <ahyp:hlinkClr xmlns="" xmlns:ahyp="http://schemas.microsoft.com/office/drawing/2018/hyperlinkcolor" val="tx"/>
                    </a:ext>
                  </a:extLst>
                </a:hlinkClick>
              </a:rPr>
              <a:t>GPU vs CPU architecture</a:t>
            </a:r>
            <a:endParaRPr lang="en-US" sz="2000" b="1" u="sng" dirty="0">
              <a:highlight>
                <a:srgbClr val="FFFF00"/>
              </a:highlight>
            </a:endParaRPr>
          </a:p>
          <a:p>
            <a:pPr marL="0" indent="0">
              <a:buNone/>
            </a:pPr>
            <a:endParaRPr lang="en-US" sz="2000" b="1" dirty="0">
              <a:solidFill>
                <a:srgbClr val="C00000"/>
              </a:solidFill>
            </a:endParaRPr>
          </a:p>
          <a:p>
            <a:pPr marL="0" indent="0">
              <a:buNone/>
            </a:pPr>
            <a:r>
              <a:rPr lang="en-US" sz="2000" b="1" dirty="0">
                <a:solidFill>
                  <a:srgbClr val="7030A0"/>
                </a:solidFill>
              </a:rPr>
              <a:t>CPU design principle:</a:t>
            </a:r>
            <a:endParaRPr lang="en-US" sz="2000" dirty="0">
              <a:solidFill>
                <a:srgbClr val="7030A0"/>
              </a:solidFill>
            </a:endParaRPr>
          </a:p>
          <a:p>
            <a:pPr algn="just"/>
            <a:r>
              <a:rPr lang="en-US" sz="2000" dirty="0"/>
              <a:t>The design of a CPU is optimized for sequential code performance</a:t>
            </a:r>
          </a:p>
          <a:p>
            <a:pPr algn="just"/>
            <a:endParaRPr lang="en-US" sz="2000" dirty="0"/>
          </a:p>
          <a:p>
            <a:pPr algn="just"/>
            <a:r>
              <a:rPr lang="en-US" sz="2000" dirty="0"/>
              <a:t>It makes use of sophisticated control logic to allow instructions from a single thread of execution to execute in parallel</a:t>
            </a:r>
          </a:p>
          <a:p>
            <a:pPr algn="just"/>
            <a:endParaRPr lang="en-US" sz="2000" dirty="0"/>
          </a:p>
          <a:p>
            <a:pPr algn="just"/>
            <a:r>
              <a:rPr lang="en-US" sz="2000" dirty="0"/>
              <a:t>The large cache memories are provided to reduce the instruction and data access latencies of large complex applications </a:t>
            </a:r>
            <a:r>
              <a:rPr lang="en-US" sz="2000" dirty="0">
                <a:sym typeface="Wingdings" panose="05000000000000000000" pitchFamily="2" charset="2"/>
              </a:rPr>
              <a:t> </a:t>
            </a:r>
            <a:r>
              <a:rPr lang="en-US" sz="2000" i="1" dirty="0">
                <a:sym typeface="Wingdings" panose="05000000000000000000" pitchFamily="2" charset="2"/>
              </a:rPr>
              <a:t>latency-oriented design</a:t>
            </a:r>
            <a:endParaRPr lang="en-US" sz="2000" i="1" dirty="0"/>
          </a:p>
          <a:p>
            <a:pPr algn="just"/>
            <a:endParaRPr lang="en-US" sz="2000" dirty="0"/>
          </a:p>
          <a:p>
            <a:pPr algn="just"/>
            <a:r>
              <a:rPr lang="en-US" sz="2000" dirty="0"/>
              <a:t>Memory bandwidth limit the speed of applications by limiting the rate at which data can be delivered from the memory system to processors.</a:t>
            </a:r>
          </a:p>
          <a:p>
            <a:pPr algn="just"/>
            <a:endParaRPr lang="en-US" sz="2000" dirty="0"/>
          </a:p>
          <a:p>
            <a:pPr marL="0" indent="0">
              <a:buNone/>
            </a:pPr>
            <a:endParaRPr lang="en-IN" sz="2000" dirty="0"/>
          </a:p>
        </p:txBody>
      </p:sp>
      <p:sp>
        <p:nvSpPr>
          <p:cNvPr id="4" name="Date Placeholder 3">
            <a:extLst>
              <a:ext uri="{FF2B5EF4-FFF2-40B4-BE49-F238E27FC236}">
                <a16:creationId xmlns:a16="http://schemas.microsoft.com/office/drawing/2014/main" id="{6EA6CD32-1E2F-4484-AB54-95D630ACB61D}"/>
              </a:ext>
            </a:extLst>
          </p:cNvPr>
          <p:cNvSpPr>
            <a:spLocks noGrp="1"/>
          </p:cNvSpPr>
          <p:nvPr>
            <p:ph type="dt" sz="half" idx="10"/>
          </p:nvPr>
        </p:nvSpPr>
        <p:spPr/>
        <p:txBody>
          <a:bodyPr/>
          <a:lstStyle/>
          <a:p>
            <a:fld id="{AD9171FC-2769-42AE-B760-7833F24237A8}" type="datetime1">
              <a:rPr lang="en-IN" smtClean="0"/>
              <a:t>02-02-2023</a:t>
            </a:fld>
            <a:endParaRPr lang="en-IN"/>
          </a:p>
        </p:txBody>
      </p:sp>
      <p:sp>
        <p:nvSpPr>
          <p:cNvPr id="6" name="Slide Number Placeholder 5">
            <a:extLst>
              <a:ext uri="{FF2B5EF4-FFF2-40B4-BE49-F238E27FC236}">
                <a16:creationId xmlns:a16="http://schemas.microsoft.com/office/drawing/2014/main" id="{EE0E08E3-FB81-40BA-9FB1-14F71AE8467A}"/>
              </a:ext>
            </a:extLst>
          </p:cNvPr>
          <p:cNvSpPr>
            <a:spLocks noGrp="1"/>
          </p:cNvSpPr>
          <p:nvPr>
            <p:ph type="sldNum" sz="quarter" idx="12"/>
          </p:nvPr>
        </p:nvSpPr>
        <p:spPr/>
        <p:txBody>
          <a:bodyPr/>
          <a:lstStyle/>
          <a:p>
            <a:fld id="{89EA65C2-317F-4825-97ED-B4A1DE5F1DA7}" type="slidenum">
              <a:rPr lang="en-IN" smtClean="0"/>
              <a:t>37</a:t>
            </a:fld>
            <a:endParaRPr lang="en-IN"/>
          </a:p>
        </p:txBody>
      </p:sp>
    </p:spTree>
    <p:extLst>
      <p:ext uri="{BB962C8B-B14F-4D97-AF65-F5344CB8AC3E}">
        <p14:creationId xmlns:p14="http://schemas.microsoft.com/office/powerpoint/2010/main" val="13227815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495A-E6DD-434D-986A-A8D24313DA3E}"/>
              </a:ext>
            </a:extLst>
          </p:cNvPr>
          <p:cNvSpPr>
            <a:spLocks noGrp="1"/>
          </p:cNvSpPr>
          <p:nvPr>
            <p:ph type="title"/>
          </p:nvPr>
        </p:nvSpPr>
        <p:spPr>
          <a:xfrm>
            <a:off x="838200" y="288757"/>
            <a:ext cx="10515600" cy="593559"/>
          </a:xfrm>
        </p:spPr>
        <p:txBody>
          <a:bodyPr>
            <a:normAutofit fontScale="90000"/>
          </a:bodyPr>
          <a:lstStyle/>
          <a:p>
            <a:pPr algn="ctr"/>
            <a:r>
              <a:rPr lang="en-US" sz="2700" b="1" dirty="0">
                <a:latin typeface="+mn-lt"/>
              </a:rPr>
              <a:t>Why there is such a </a:t>
            </a:r>
            <a:r>
              <a:rPr lang="en-US" sz="2700" b="1" dirty="0">
                <a:solidFill>
                  <a:srgbClr val="C00000"/>
                </a:solidFill>
                <a:latin typeface="+mn-lt"/>
              </a:rPr>
              <a:t>large performance gap </a:t>
            </a:r>
            <a:r>
              <a:rPr lang="en-US" sz="2700" b="1" dirty="0">
                <a:latin typeface="+mn-lt"/>
              </a:rPr>
              <a:t>between many-core GPUs and general-purpose multicore CPUs?</a:t>
            </a:r>
            <a:r>
              <a:rPr lang="en-US" sz="2400" dirty="0">
                <a:solidFill>
                  <a:srgbClr val="002060"/>
                </a:solidFill>
                <a:latin typeface="+mn-lt"/>
              </a:rPr>
              <a:t/>
            </a:r>
            <a:br>
              <a:rPr lang="en-US" sz="2400" dirty="0">
                <a:solidFill>
                  <a:srgbClr val="002060"/>
                </a:solidFill>
                <a:latin typeface="+mn-lt"/>
              </a:rPr>
            </a:br>
            <a:endParaRPr lang="en-IN" sz="2400" dirty="0">
              <a:solidFill>
                <a:srgbClr val="002060"/>
              </a:solidFill>
              <a:latin typeface="+mn-lt"/>
            </a:endParaRPr>
          </a:p>
        </p:txBody>
      </p:sp>
      <p:sp>
        <p:nvSpPr>
          <p:cNvPr id="3" name="Content Placeholder 2">
            <a:extLst>
              <a:ext uri="{FF2B5EF4-FFF2-40B4-BE49-F238E27FC236}">
                <a16:creationId xmlns:a16="http://schemas.microsoft.com/office/drawing/2014/main" id="{55AF4F5A-BDEE-4E6D-A040-ADA9D38B7B97}"/>
              </a:ext>
            </a:extLst>
          </p:cNvPr>
          <p:cNvSpPr>
            <a:spLocks noGrp="1"/>
          </p:cNvSpPr>
          <p:nvPr>
            <p:ph idx="1"/>
          </p:nvPr>
        </p:nvSpPr>
        <p:spPr>
          <a:xfrm>
            <a:off x="838200" y="1138989"/>
            <a:ext cx="10515600" cy="5686927"/>
          </a:xfrm>
        </p:spPr>
        <p:txBody>
          <a:bodyPr>
            <a:normAutofit/>
          </a:bodyPr>
          <a:lstStyle/>
          <a:p>
            <a:pPr marL="0" indent="0">
              <a:buNone/>
            </a:pPr>
            <a:r>
              <a:rPr lang="en-US" sz="2000" b="1" dirty="0">
                <a:solidFill>
                  <a:srgbClr val="7030A0"/>
                </a:solidFill>
              </a:rPr>
              <a:t>GPU design principle:</a:t>
            </a:r>
            <a:endParaRPr lang="en-US" sz="2000" dirty="0">
              <a:solidFill>
                <a:srgbClr val="7030A0"/>
              </a:solidFill>
            </a:endParaRPr>
          </a:p>
          <a:p>
            <a:pPr algn="just"/>
            <a:r>
              <a:rPr lang="en-US" sz="2000" dirty="0"/>
              <a:t>The design philosophy of the GPUs is shaped by the fast growing video game industry, which requires the ability to perform a massive number of floating-point calculations per video frame</a:t>
            </a:r>
          </a:p>
          <a:p>
            <a:pPr algn="just"/>
            <a:endParaRPr lang="en-US" sz="2000" dirty="0"/>
          </a:p>
          <a:p>
            <a:pPr algn="just"/>
            <a:r>
              <a:rPr lang="en-IN" sz="2000" dirty="0"/>
              <a:t>GPU performs well by </a:t>
            </a:r>
            <a:r>
              <a:rPr lang="en-IN" sz="2000" i="1" dirty="0"/>
              <a:t>executing </a:t>
            </a:r>
            <a:r>
              <a:rPr lang="en-US" sz="2000" i="1" dirty="0"/>
              <a:t>massive numbers of threads</a:t>
            </a:r>
          </a:p>
          <a:p>
            <a:pPr algn="just"/>
            <a:endParaRPr lang="en-US" sz="2000" dirty="0"/>
          </a:p>
          <a:p>
            <a:pPr algn="just"/>
            <a:r>
              <a:rPr lang="en-US" sz="2000" dirty="0"/>
              <a:t>GPU hardware takes advantage of a large number of execution threads to find work to do when some of them are waiting for long-latency memory accesses</a:t>
            </a:r>
          </a:p>
          <a:p>
            <a:pPr algn="just"/>
            <a:endParaRPr lang="en-US" sz="2000" dirty="0"/>
          </a:p>
          <a:p>
            <a:pPr algn="just"/>
            <a:r>
              <a:rPr lang="en-US" sz="2000" dirty="0"/>
              <a:t>Small cache memories are provided to help the bandwidth requirements of applications, so multiple threads that access the same memory data need not always access the DRAM </a:t>
            </a:r>
            <a:r>
              <a:rPr lang="en-US" sz="2000" i="1" dirty="0">
                <a:sym typeface="Wingdings" panose="05000000000000000000" pitchFamily="2" charset="2"/>
              </a:rPr>
              <a:t> </a:t>
            </a:r>
            <a:r>
              <a:rPr lang="en-US" sz="2000" i="1" dirty="0"/>
              <a:t>throughput-oriented design</a:t>
            </a:r>
          </a:p>
          <a:p>
            <a:pPr algn="just"/>
            <a:endParaRPr lang="en-US" sz="2000" dirty="0"/>
          </a:p>
          <a:p>
            <a:pPr algn="just"/>
            <a:r>
              <a:rPr lang="en-US" sz="2000" dirty="0">
                <a:highlight>
                  <a:srgbClr val="FFFF00"/>
                </a:highlight>
              </a:rPr>
              <a:t>Most apps will use both CPUs and GPUs, executing the sequential parts on the CPU and numerically intensive parts on the GPUs</a:t>
            </a:r>
          </a:p>
          <a:p>
            <a:pPr algn="just"/>
            <a:endParaRPr lang="en-US" sz="2000" dirty="0"/>
          </a:p>
          <a:p>
            <a:pPr marL="0" indent="0">
              <a:buNone/>
            </a:pPr>
            <a:endParaRPr lang="en-IN" sz="2000" dirty="0"/>
          </a:p>
        </p:txBody>
      </p:sp>
      <p:sp>
        <p:nvSpPr>
          <p:cNvPr id="4" name="Date Placeholder 3">
            <a:extLst>
              <a:ext uri="{FF2B5EF4-FFF2-40B4-BE49-F238E27FC236}">
                <a16:creationId xmlns:a16="http://schemas.microsoft.com/office/drawing/2014/main" id="{73D9AF11-49FE-4144-90A1-7B469DAC7D9C}"/>
              </a:ext>
            </a:extLst>
          </p:cNvPr>
          <p:cNvSpPr>
            <a:spLocks noGrp="1"/>
          </p:cNvSpPr>
          <p:nvPr>
            <p:ph type="dt" sz="half" idx="10"/>
          </p:nvPr>
        </p:nvSpPr>
        <p:spPr/>
        <p:txBody>
          <a:bodyPr/>
          <a:lstStyle/>
          <a:p>
            <a:fld id="{519DCE99-2F53-4B59-AE45-09EF28916537}" type="datetime1">
              <a:rPr lang="en-IN" smtClean="0"/>
              <a:t>02-02-2023</a:t>
            </a:fld>
            <a:endParaRPr lang="en-IN"/>
          </a:p>
        </p:txBody>
      </p:sp>
      <p:sp>
        <p:nvSpPr>
          <p:cNvPr id="6" name="Slide Number Placeholder 5">
            <a:extLst>
              <a:ext uri="{FF2B5EF4-FFF2-40B4-BE49-F238E27FC236}">
                <a16:creationId xmlns:a16="http://schemas.microsoft.com/office/drawing/2014/main" id="{899B3025-7CC3-4C6D-B8D6-EB555F4CA8BB}"/>
              </a:ext>
            </a:extLst>
          </p:cNvPr>
          <p:cNvSpPr>
            <a:spLocks noGrp="1"/>
          </p:cNvSpPr>
          <p:nvPr>
            <p:ph type="sldNum" sz="quarter" idx="12"/>
          </p:nvPr>
        </p:nvSpPr>
        <p:spPr/>
        <p:txBody>
          <a:bodyPr/>
          <a:lstStyle/>
          <a:p>
            <a:fld id="{89EA65C2-317F-4825-97ED-B4A1DE5F1DA7}" type="slidenum">
              <a:rPr lang="en-IN" smtClean="0"/>
              <a:t>38</a:t>
            </a:fld>
            <a:endParaRPr lang="en-IN"/>
          </a:p>
        </p:txBody>
      </p:sp>
    </p:spTree>
    <p:extLst>
      <p:ext uri="{BB962C8B-B14F-4D97-AF65-F5344CB8AC3E}">
        <p14:creationId xmlns:p14="http://schemas.microsoft.com/office/powerpoint/2010/main" val="3455858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495A-E6DD-434D-986A-A8D24313DA3E}"/>
              </a:ext>
            </a:extLst>
          </p:cNvPr>
          <p:cNvSpPr>
            <a:spLocks noGrp="1"/>
          </p:cNvSpPr>
          <p:nvPr>
            <p:ph type="title"/>
          </p:nvPr>
        </p:nvSpPr>
        <p:spPr>
          <a:xfrm>
            <a:off x="838200" y="288757"/>
            <a:ext cx="10515600" cy="593559"/>
          </a:xfrm>
        </p:spPr>
        <p:txBody>
          <a:bodyPr>
            <a:noAutofit/>
          </a:bodyPr>
          <a:lstStyle/>
          <a:p>
            <a:pPr algn="ctr"/>
            <a:r>
              <a:rPr lang="en-US" sz="2400" b="1" dirty="0">
                <a:solidFill>
                  <a:srgbClr val="C00000"/>
                </a:solidFill>
                <a:latin typeface="+mn-lt"/>
              </a:rPr>
              <a:t>Factors to be considered by the application developers </a:t>
            </a:r>
            <a:r>
              <a:rPr lang="en-US" sz="2400" b="1" dirty="0">
                <a:solidFill>
                  <a:srgbClr val="002060"/>
                </a:solidFill>
                <a:latin typeface="+mn-lt"/>
              </a:rPr>
              <a:t>to</a:t>
            </a:r>
            <a:r>
              <a:rPr lang="en-US" sz="2400" b="1" dirty="0">
                <a:solidFill>
                  <a:srgbClr val="C00000"/>
                </a:solidFill>
                <a:latin typeface="+mn-lt"/>
              </a:rPr>
              <a:t> </a:t>
            </a:r>
            <a:r>
              <a:rPr lang="en-US" sz="2400" b="1" dirty="0">
                <a:solidFill>
                  <a:srgbClr val="002060"/>
                </a:solidFill>
                <a:latin typeface="+mn-lt"/>
              </a:rPr>
              <a:t>choose the processors </a:t>
            </a:r>
            <a:r>
              <a:rPr lang="en-US" sz="2400" b="1" dirty="0">
                <a:solidFill>
                  <a:srgbClr val="C00000"/>
                </a:solidFill>
                <a:latin typeface="+mn-lt"/>
              </a:rPr>
              <a:t>for running their applications</a:t>
            </a:r>
            <a:r>
              <a:rPr lang="en-US" sz="2400" dirty="0">
                <a:solidFill>
                  <a:srgbClr val="C00000"/>
                </a:solidFill>
                <a:latin typeface="+mn-lt"/>
              </a:rPr>
              <a:t/>
            </a:r>
            <a:br>
              <a:rPr lang="en-US" sz="2400" dirty="0">
                <a:solidFill>
                  <a:srgbClr val="C00000"/>
                </a:solidFill>
                <a:latin typeface="+mn-lt"/>
              </a:rPr>
            </a:br>
            <a:endParaRPr lang="en-IN" sz="2400" dirty="0">
              <a:solidFill>
                <a:srgbClr val="C00000"/>
              </a:solidFill>
              <a:latin typeface="+mn-lt"/>
            </a:endParaRPr>
          </a:p>
        </p:txBody>
      </p:sp>
      <p:sp>
        <p:nvSpPr>
          <p:cNvPr id="3" name="Content Placeholder 2">
            <a:extLst>
              <a:ext uri="{FF2B5EF4-FFF2-40B4-BE49-F238E27FC236}">
                <a16:creationId xmlns:a16="http://schemas.microsoft.com/office/drawing/2014/main" id="{55AF4F5A-BDEE-4E6D-A040-ADA9D38B7B97}"/>
              </a:ext>
            </a:extLst>
          </p:cNvPr>
          <p:cNvSpPr>
            <a:spLocks noGrp="1"/>
          </p:cNvSpPr>
          <p:nvPr>
            <p:ph idx="1"/>
          </p:nvPr>
        </p:nvSpPr>
        <p:spPr>
          <a:xfrm>
            <a:off x="838199" y="1138989"/>
            <a:ext cx="10945761" cy="5686927"/>
          </a:xfrm>
        </p:spPr>
        <p:txBody>
          <a:bodyPr>
            <a:normAutofit/>
          </a:bodyPr>
          <a:lstStyle/>
          <a:p>
            <a:pPr marL="0" indent="0" algn="just">
              <a:buNone/>
            </a:pPr>
            <a:r>
              <a:rPr lang="en-US" sz="2000" dirty="0"/>
              <a:t>Along with the performance, there are several other factors which an application developer has to look upon when selecting a processor.</a:t>
            </a:r>
          </a:p>
          <a:p>
            <a:pPr marL="0" indent="0" algn="just">
              <a:buNone/>
            </a:pPr>
            <a:endParaRPr lang="en-US" sz="2000" dirty="0"/>
          </a:p>
          <a:p>
            <a:pPr marL="265113" indent="-265113" algn="just">
              <a:buAutoNum type="arabicPeriod"/>
            </a:pPr>
            <a:r>
              <a:rPr lang="en-US" sz="2000" b="1" dirty="0">
                <a:solidFill>
                  <a:srgbClr val="7030A0"/>
                </a:solidFill>
              </a:rPr>
              <a:t>Installation base:</a:t>
            </a:r>
          </a:p>
          <a:p>
            <a:pPr marL="265113" indent="0" algn="just">
              <a:buNone/>
            </a:pPr>
            <a:r>
              <a:rPr lang="en-US" sz="2000" dirty="0">
                <a:sym typeface="Wingdings" panose="05000000000000000000" pitchFamily="2" charset="2"/>
              </a:rPr>
              <a:t>T</a:t>
            </a:r>
            <a:r>
              <a:rPr lang="en-US" sz="2000" dirty="0"/>
              <a:t>he processors of choice must have a </a:t>
            </a:r>
            <a:r>
              <a:rPr lang="en-US" sz="2000" i="1" dirty="0"/>
              <a:t>very large presence in the </a:t>
            </a:r>
            <a:r>
              <a:rPr lang="en-IN" sz="2000" i="1" dirty="0"/>
              <a:t>marketplace</a:t>
            </a:r>
            <a:r>
              <a:rPr lang="en-IN" sz="2000" dirty="0"/>
              <a:t>. </a:t>
            </a:r>
            <a:r>
              <a:rPr lang="en-US" sz="2000" dirty="0"/>
              <a:t>The cost of software development is reduced significantly with a very large customer population</a:t>
            </a:r>
          </a:p>
          <a:p>
            <a:pPr marL="265113" indent="0" algn="just">
              <a:buNone/>
            </a:pPr>
            <a:endParaRPr lang="en-US" sz="2000" dirty="0"/>
          </a:p>
          <a:p>
            <a:pPr marL="0" indent="0" algn="just">
              <a:buNone/>
            </a:pPr>
            <a:r>
              <a:rPr lang="en-IN" sz="2000" b="1" dirty="0">
                <a:solidFill>
                  <a:srgbClr val="7030A0"/>
                </a:solidFill>
              </a:rPr>
              <a:t>2. </a:t>
            </a:r>
            <a:r>
              <a:rPr lang="en-US" sz="2000" b="1" dirty="0">
                <a:solidFill>
                  <a:srgbClr val="7030A0"/>
                </a:solidFill>
              </a:rPr>
              <a:t>Practical form factors and easy accessibility:</a:t>
            </a:r>
          </a:p>
          <a:p>
            <a:pPr marL="176213" indent="-176213" algn="just">
              <a:buNone/>
            </a:pPr>
            <a:r>
              <a:rPr lang="en-US" sz="2000" b="1" i="1" dirty="0">
                <a:solidFill>
                  <a:srgbClr val="7030A0"/>
                </a:solidFill>
              </a:rPr>
              <a:t>   </a:t>
            </a:r>
            <a:r>
              <a:rPr lang="en-US" sz="2000" dirty="0"/>
              <a:t>The parallel software applications should be </a:t>
            </a:r>
            <a:r>
              <a:rPr lang="en-US" sz="2000" i="1" dirty="0"/>
              <a:t>easily accessible to customers </a:t>
            </a:r>
            <a:r>
              <a:rPr lang="en-US" sz="2000" dirty="0"/>
              <a:t>and should provide the </a:t>
            </a:r>
            <a:r>
              <a:rPr lang="en-US" sz="2000" i="1" dirty="0"/>
              <a:t>solutions to a large set of common customer needs</a:t>
            </a:r>
            <a:r>
              <a:rPr lang="en-US" sz="2000" dirty="0"/>
              <a:t>  </a:t>
            </a:r>
          </a:p>
          <a:p>
            <a:pPr algn="just"/>
            <a:endParaRPr lang="en-US" sz="2000" dirty="0"/>
          </a:p>
          <a:p>
            <a:pPr marL="0" indent="0" algn="just">
              <a:buNone/>
            </a:pPr>
            <a:r>
              <a:rPr lang="en-US" sz="2000" b="1" dirty="0">
                <a:solidFill>
                  <a:srgbClr val="7030A0"/>
                </a:solidFill>
              </a:rPr>
              <a:t>3. Support for the IEEE floating-point standard:</a:t>
            </a:r>
          </a:p>
          <a:p>
            <a:pPr marL="265113" indent="0" algn="just">
              <a:buNone/>
            </a:pPr>
            <a:r>
              <a:rPr lang="en-US" sz="2000" dirty="0"/>
              <a:t>The standard makes it possible to have </a:t>
            </a:r>
            <a:r>
              <a:rPr lang="en-US" sz="2000" i="1" dirty="0"/>
              <a:t>predictable results across processors </a:t>
            </a:r>
            <a:r>
              <a:rPr lang="en-US" sz="2000" dirty="0"/>
              <a:t>from different vendors</a:t>
            </a:r>
          </a:p>
          <a:p>
            <a:pPr marL="0" indent="0" algn="just">
              <a:buNone/>
            </a:pPr>
            <a:endParaRPr lang="en-IN" sz="2000" dirty="0"/>
          </a:p>
        </p:txBody>
      </p:sp>
      <p:sp>
        <p:nvSpPr>
          <p:cNvPr id="4" name="Date Placeholder 3">
            <a:extLst>
              <a:ext uri="{FF2B5EF4-FFF2-40B4-BE49-F238E27FC236}">
                <a16:creationId xmlns:a16="http://schemas.microsoft.com/office/drawing/2014/main" id="{9DB85F64-A14E-4DDA-AA93-9F501B5DF030}"/>
              </a:ext>
            </a:extLst>
          </p:cNvPr>
          <p:cNvSpPr>
            <a:spLocks noGrp="1"/>
          </p:cNvSpPr>
          <p:nvPr>
            <p:ph type="dt" sz="half" idx="10"/>
          </p:nvPr>
        </p:nvSpPr>
        <p:spPr/>
        <p:txBody>
          <a:bodyPr/>
          <a:lstStyle/>
          <a:p>
            <a:fld id="{3E9915D0-DAE0-48BB-9449-6493ADCF01A4}" type="datetime1">
              <a:rPr lang="en-IN" smtClean="0"/>
              <a:t>02-02-2023</a:t>
            </a:fld>
            <a:endParaRPr lang="en-IN"/>
          </a:p>
        </p:txBody>
      </p:sp>
      <p:sp>
        <p:nvSpPr>
          <p:cNvPr id="6" name="Slide Number Placeholder 5">
            <a:extLst>
              <a:ext uri="{FF2B5EF4-FFF2-40B4-BE49-F238E27FC236}">
                <a16:creationId xmlns:a16="http://schemas.microsoft.com/office/drawing/2014/main" id="{5CAA24C0-813F-4C65-8BEA-A4206537A548}"/>
              </a:ext>
            </a:extLst>
          </p:cNvPr>
          <p:cNvSpPr>
            <a:spLocks noGrp="1"/>
          </p:cNvSpPr>
          <p:nvPr>
            <p:ph type="sldNum" sz="quarter" idx="12"/>
          </p:nvPr>
        </p:nvSpPr>
        <p:spPr/>
        <p:txBody>
          <a:bodyPr/>
          <a:lstStyle/>
          <a:p>
            <a:fld id="{89EA65C2-317F-4825-97ED-B4A1DE5F1DA7}" type="slidenum">
              <a:rPr lang="en-IN" smtClean="0"/>
              <a:t>39</a:t>
            </a:fld>
            <a:endParaRPr lang="en-IN"/>
          </a:p>
        </p:txBody>
      </p:sp>
    </p:spTree>
    <p:extLst>
      <p:ext uri="{BB962C8B-B14F-4D97-AF65-F5344CB8AC3E}">
        <p14:creationId xmlns:p14="http://schemas.microsoft.com/office/powerpoint/2010/main" val="1026715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Application point of view</a:t>
            </a:r>
            <a:endParaRPr lang="en-US" dirty="0"/>
          </a:p>
        </p:txBody>
      </p:sp>
      <p:sp>
        <p:nvSpPr>
          <p:cNvPr id="3" name="Content Placeholder 2"/>
          <p:cNvSpPr>
            <a:spLocks noGrp="1"/>
          </p:cNvSpPr>
          <p:nvPr>
            <p:ph idx="1"/>
          </p:nvPr>
        </p:nvSpPr>
        <p:spPr/>
        <p:txBody>
          <a:bodyPr/>
          <a:lstStyle/>
          <a:p>
            <a:r>
              <a:rPr lang="en-US" dirty="0"/>
              <a:t>Mainstream usage of computers are:</a:t>
            </a:r>
          </a:p>
          <a:p>
            <a:pPr lvl="1"/>
            <a:r>
              <a:rPr lang="en-US" dirty="0"/>
              <a:t>Data processing</a:t>
            </a:r>
          </a:p>
          <a:p>
            <a:pPr lvl="1"/>
            <a:r>
              <a:rPr lang="en-US" dirty="0"/>
              <a:t>Information processing</a:t>
            </a:r>
          </a:p>
          <a:p>
            <a:pPr lvl="1"/>
            <a:r>
              <a:rPr lang="en-US" dirty="0"/>
              <a:t>Knowledge processing</a:t>
            </a:r>
          </a:p>
          <a:p>
            <a:pPr lvl="1"/>
            <a:r>
              <a:rPr lang="en-US" dirty="0"/>
              <a:t>Intelligence Processing</a:t>
            </a:r>
          </a:p>
          <a:p>
            <a:endParaRPr lang="en-US" dirty="0"/>
          </a:p>
        </p:txBody>
      </p:sp>
      <p:sp>
        <p:nvSpPr>
          <p:cNvPr id="4" name="Date Placeholder 3"/>
          <p:cNvSpPr>
            <a:spLocks noGrp="1"/>
          </p:cNvSpPr>
          <p:nvPr>
            <p:ph type="dt" sz="half" idx="10"/>
          </p:nvPr>
        </p:nvSpPr>
        <p:spPr/>
        <p:txBody>
          <a:bodyPr/>
          <a:lstStyle/>
          <a:p>
            <a:fld id="{E2C27BB2-3768-44FE-A851-1B1BFDDB6C5D}" type="datetime1">
              <a:rPr lang="en-IN" smtClean="0"/>
              <a:t>02-02-2023</a:t>
            </a:fld>
            <a:endParaRPr lang="en-IN"/>
          </a:p>
        </p:txBody>
      </p:sp>
      <p:sp>
        <p:nvSpPr>
          <p:cNvPr id="5" name="Footer Placeholder 4"/>
          <p:cNvSpPr>
            <a:spLocks noGrp="1"/>
          </p:cNvSpPr>
          <p:nvPr>
            <p:ph type="ftr" sz="quarter" idx="11"/>
          </p:nvPr>
        </p:nvSpPr>
        <p:spPr/>
        <p:txBody>
          <a:bodyPr/>
          <a:lstStyle/>
          <a:p>
            <a:r>
              <a:rPr lang="en-IN" smtClean="0"/>
              <a:t>Bhargav Bhatkalkar</a:t>
            </a:r>
            <a:endParaRPr lang="en-IN"/>
          </a:p>
        </p:txBody>
      </p:sp>
      <p:sp>
        <p:nvSpPr>
          <p:cNvPr id="6" name="Slide Number Placeholder 5"/>
          <p:cNvSpPr>
            <a:spLocks noGrp="1"/>
          </p:cNvSpPr>
          <p:nvPr>
            <p:ph type="sldNum" sz="quarter" idx="12"/>
          </p:nvPr>
        </p:nvSpPr>
        <p:spPr/>
        <p:txBody>
          <a:bodyPr/>
          <a:lstStyle/>
          <a:p>
            <a:fld id="{89EA65C2-317F-4825-97ED-B4A1DE5F1DA7}" type="slidenum">
              <a:rPr lang="en-IN" smtClean="0"/>
              <a:t>4</a:t>
            </a:fld>
            <a:endParaRPr lang="en-IN"/>
          </a:p>
        </p:txBody>
      </p:sp>
    </p:spTree>
    <p:extLst>
      <p:ext uri="{BB962C8B-B14F-4D97-AF65-F5344CB8AC3E}">
        <p14:creationId xmlns:p14="http://schemas.microsoft.com/office/powerpoint/2010/main" val="24812242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AF4F5A-BDEE-4E6D-A040-ADA9D38B7B97}"/>
              </a:ext>
            </a:extLst>
          </p:cNvPr>
          <p:cNvSpPr>
            <a:spLocks noGrp="1"/>
          </p:cNvSpPr>
          <p:nvPr>
            <p:ph idx="1"/>
          </p:nvPr>
        </p:nvSpPr>
        <p:spPr>
          <a:xfrm>
            <a:off x="623119" y="1323769"/>
            <a:ext cx="10945761" cy="5686927"/>
          </a:xfrm>
        </p:spPr>
        <p:txBody>
          <a:bodyPr>
            <a:normAutofit/>
          </a:bodyPr>
          <a:lstStyle/>
          <a:p>
            <a:pPr marL="0" indent="0" algn="just">
              <a:buNone/>
            </a:pPr>
            <a:r>
              <a:rPr lang="en-US" sz="2000" b="1" dirty="0">
                <a:solidFill>
                  <a:srgbClr val="7030A0"/>
                </a:solidFill>
              </a:rPr>
              <a:t>4. Ease of programming for accessing the GPU cores:</a:t>
            </a:r>
          </a:p>
          <a:p>
            <a:pPr marL="442913" algn="just">
              <a:buFont typeface="Wingdings" panose="05000000000000000000" pitchFamily="2" charset="2"/>
              <a:buChar char="§"/>
            </a:pPr>
            <a:r>
              <a:rPr lang="en-US" sz="2000" dirty="0"/>
              <a:t>Early GPU programmers had to use the </a:t>
            </a:r>
            <a:r>
              <a:rPr lang="en-US" sz="2000" i="1" dirty="0"/>
              <a:t>equivalent of graphics API functions </a:t>
            </a:r>
            <a:r>
              <a:rPr lang="en-US" sz="2000" dirty="0"/>
              <a:t>to access the GPU cores (tedious task)</a:t>
            </a:r>
          </a:p>
          <a:p>
            <a:pPr marL="442913" algn="just">
              <a:buFont typeface="Wingdings" panose="05000000000000000000" pitchFamily="2" charset="2"/>
              <a:buChar char="§"/>
            </a:pPr>
            <a:r>
              <a:rPr lang="en-US" sz="2000" dirty="0"/>
              <a:t>This practice was called general-purpose programming using GPU (</a:t>
            </a:r>
            <a:r>
              <a:rPr lang="en-US" sz="2000" b="1" dirty="0"/>
              <a:t>GPGPU</a:t>
            </a:r>
            <a:r>
              <a:rPr lang="en-US" sz="2000" dirty="0"/>
              <a:t>)</a:t>
            </a:r>
          </a:p>
          <a:p>
            <a:pPr marL="442913" algn="just">
              <a:buFont typeface="Wingdings" panose="05000000000000000000" pitchFamily="2" charset="2"/>
              <a:buChar char="§"/>
            </a:pPr>
            <a:r>
              <a:rPr lang="en-US" sz="2000" dirty="0"/>
              <a:t>These  APIs </a:t>
            </a:r>
            <a:r>
              <a:rPr lang="en-US" sz="2000" i="1" dirty="0"/>
              <a:t>limit the kinds of applications </a:t>
            </a:r>
            <a:r>
              <a:rPr lang="en-US" sz="2000" dirty="0"/>
              <a:t>that one can actually write for these chips</a:t>
            </a:r>
          </a:p>
          <a:p>
            <a:pPr marL="442913" algn="just">
              <a:buFont typeface="Wingdings" panose="05000000000000000000" pitchFamily="2" charset="2"/>
              <a:buChar char="§"/>
            </a:pPr>
            <a:endParaRPr lang="en-US" sz="2000" dirty="0"/>
          </a:p>
          <a:p>
            <a:pPr marL="0" indent="0" algn="just">
              <a:buNone/>
            </a:pPr>
            <a:r>
              <a:rPr lang="en-US" sz="2000" b="1" dirty="0">
                <a:solidFill>
                  <a:srgbClr val="7030A0"/>
                </a:solidFill>
              </a:rPr>
              <a:t>5. Introduction of CUDA:</a:t>
            </a:r>
          </a:p>
          <a:p>
            <a:pPr marL="557213" indent="-342900" algn="just">
              <a:buFont typeface="Wingdings" panose="05000000000000000000" pitchFamily="2" charset="2"/>
              <a:buChar char="§"/>
            </a:pPr>
            <a:r>
              <a:rPr lang="en-US" sz="2000" dirty="0"/>
              <a:t>NVIDIA released CUDA (</a:t>
            </a:r>
            <a:r>
              <a:rPr lang="en-IN" sz="2000" dirty="0">
                <a:latin typeface="Aharoni" panose="02010803020104030203" pitchFamily="2" charset="-79"/>
                <a:cs typeface="Aharoni" panose="02010803020104030203" pitchFamily="2" charset="-79"/>
              </a:rPr>
              <a:t>Compute Unified Device Architecture</a:t>
            </a:r>
            <a:r>
              <a:rPr lang="en-US" sz="2000" dirty="0"/>
              <a:t>) and devoted silicon area in GPU to facilitate the ease of parallel programming</a:t>
            </a:r>
          </a:p>
          <a:p>
            <a:pPr marL="557213" indent="-342900" algn="just">
              <a:buFont typeface="Wingdings" panose="05000000000000000000" pitchFamily="2" charset="2"/>
              <a:buChar char="§"/>
            </a:pPr>
            <a:r>
              <a:rPr lang="en-US" sz="2000" dirty="0"/>
              <a:t>Along with the </a:t>
            </a:r>
            <a:r>
              <a:rPr lang="en-US" sz="2000" i="1" dirty="0"/>
              <a:t>change in software</a:t>
            </a:r>
            <a:r>
              <a:rPr lang="en-US" sz="2000" dirty="0"/>
              <a:t>, </a:t>
            </a:r>
            <a:r>
              <a:rPr lang="en-US" sz="2000" i="1" dirty="0"/>
              <a:t>additional hardware was added </a:t>
            </a:r>
            <a:r>
              <a:rPr lang="en-US" sz="2000" dirty="0"/>
              <a:t>to the chip</a:t>
            </a:r>
          </a:p>
          <a:p>
            <a:pPr marL="557213" indent="-342900" algn="just">
              <a:buFont typeface="Wingdings" panose="05000000000000000000" pitchFamily="2" charset="2"/>
              <a:buChar char="§"/>
            </a:pPr>
            <a:r>
              <a:rPr lang="en-US" sz="2000" dirty="0"/>
              <a:t>CUDA programs </a:t>
            </a:r>
            <a:r>
              <a:rPr lang="en-US" sz="2000" i="1" dirty="0"/>
              <a:t>do not </a:t>
            </a:r>
            <a:r>
              <a:rPr lang="en-US" sz="2000" dirty="0"/>
              <a:t>go through the graphics interface at all. Instead, a new </a:t>
            </a:r>
            <a:r>
              <a:rPr lang="en-US" sz="2000" i="1" dirty="0"/>
              <a:t>general-purpose parallel programming interface</a:t>
            </a:r>
            <a:r>
              <a:rPr lang="en-US" sz="2000" dirty="0"/>
              <a:t> on the silicon chip serves the requests of CUDA programs</a:t>
            </a:r>
          </a:p>
          <a:p>
            <a:pPr marL="557213" indent="-342900" algn="just">
              <a:buFont typeface="Wingdings" panose="05000000000000000000" pitchFamily="2" charset="2"/>
              <a:buChar char="§"/>
            </a:pPr>
            <a:r>
              <a:rPr lang="en-US" sz="2000" dirty="0"/>
              <a:t>All  of the other </a:t>
            </a:r>
            <a:r>
              <a:rPr lang="en-US" sz="2000" i="1" dirty="0"/>
              <a:t>software layers were redone </a:t>
            </a:r>
            <a:r>
              <a:rPr lang="en-US" sz="2000" dirty="0"/>
              <a:t>so the programmers can use the familiar C/C++ programming tools</a:t>
            </a:r>
          </a:p>
          <a:p>
            <a:pPr marL="0" indent="0" algn="just">
              <a:buNone/>
            </a:pPr>
            <a:endParaRPr lang="en-US" sz="2000" dirty="0"/>
          </a:p>
          <a:p>
            <a:pPr marL="0" indent="0" algn="just">
              <a:buNone/>
            </a:pPr>
            <a:endParaRPr lang="en-IN" sz="2000" dirty="0"/>
          </a:p>
        </p:txBody>
      </p:sp>
      <p:sp>
        <p:nvSpPr>
          <p:cNvPr id="5" name="Title 4">
            <a:extLst>
              <a:ext uri="{FF2B5EF4-FFF2-40B4-BE49-F238E27FC236}">
                <a16:creationId xmlns:a16="http://schemas.microsoft.com/office/drawing/2014/main" id="{12D5190D-AEB9-4AA8-9A38-C9BA540AEB46}"/>
              </a:ext>
            </a:extLst>
          </p:cNvPr>
          <p:cNvSpPr>
            <a:spLocks noGrp="1"/>
          </p:cNvSpPr>
          <p:nvPr>
            <p:ph type="title"/>
          </p:nvPr>
        </p:nvSpPr>
        <p:spPr/>
        <p:txBody>
          <a:bodyPr/>
          <a:lstStyle/>
          <a:p>
            <a:r>
              <a:rPr lang="en-US" dirty="0"/>
              <a:t> </a:t>
            </a:r>
            <a:endParaRPr lang="en-IN" dirty="0"/>
          </a:p>
        </p:txBody>
      </p:sp>
      <p:sp>
        <p:nvSpPr>
          <p:cNvPr id="6" name="Title 1">
            <a:extLst>
              <a:ext uri="{FF2B5EF4-FFF2-40B4-BE49-F238E27FC236}">
                <a16:creationId xmlns:a16="http://schemas.microsoft.com/office/drawing/2014/main" id="{5312C108-7446-4B15-A3B4-5C44155705CC}"/>
              </a:ext>
            </a:extLst>
          </p:cNvPr>
          <p:cNvSpPr txBox="1">
            <a:spLocks/>
          </p:cNvSpPr>
          <p:nvPr/>
        </p:nvSpPr>
        <p:spPr>
          <a:xfrm>
            <a:off x="838200" y="288757"/>
            <a:ext cx="10515600" cy="5935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a:solidFill>
                  <a:srgbClr val="C00000"/>
                </a:solidFill>
                <a:latin typeface="+mn-lt"/>
              </a:rPr>
              <a:t>Factors to be considered by the application developers </a:t>
            </a:r>
            <a:r>
              <a:rPr lang="en-US" sz="2400" b="1">
                <a:solidFill>
                  <a:srgbClr val="002060"/>
                </a:solidFill>
                <a:latin typeface="+mn-lt"/>
              </a:rPr>
              <a:t>to</a:t>
            </a:r>
            <a:r>
              <a:rPr lang="en-US" sz="2400" b="1">
                <a:solidFill>
                  <a:srgbClr val="C00000"/>
                </a:solidFill>
                <a:latin typeface="+mn-lt"/>
              </a:rPr>
              <a:t> </a:t>
            </a:r>
            <a:r>
              <a:rPr lang="en-US" sz="2400" b="1">
                <a:solidFill>
                  <a:srgbClr val="002060"/>
                </a:solidFill>
                <a:latin typeface="+mn-lt"/>
              </a:rPr>
              <a:t>choose the processors </a:t>
            </a:r>
            <a:r>
              <a:rPr lang="en-US" sz="2400" b="1">
                <a:solidFill>
                  <a:srgbClr val="C00000"/>
                </a:solidFill>
                <a:latin typeface="+mn-lt"/>
              </a:rPr>
              <a:t>for running their applications</a:t>
            </a:r>
            <a:r>
              <a:rPr lang="en-US" sz="2400">
                <a:solidFill>
                  <a:srgbClr val="C00000"/>
                </a:solidFill>
                <a:latin typeface="+mn-lt"/>
              </a:rPr>
              <a:t/>
            </a:r>
            <a:br>
              <a:rPr lang="en-US" sz="2400">
                <a:solidFill>
                  <a:srgbClr val="C00000"/>
                </a:solidFill>
                <a:latin typeface="+mn-lt"/>
              </a:rPr>
            </a:br>
            <a:endParaRPr lang="en-IN" sz="2400" dirty="0">
              <a:solidFill>
                <a:srgbClr val="C00000"/>
              </a:solidFill>
              <a:latin typeface="+mn-lt"/>
            </a:endParaRPr>
          </a:p>
        </p:txBody>
      </p:sp>
      <p:sp>
        <p:nvSpPr>
          <p:cNvPr id="7" name="Date Placeholder 6">
            <a:extLst>
              <a:ext uri="{FF2B5EF4-FFF2-40B4-BE49-F238E27FC236}">
                <a16:creationId xmlns:a16="http://schemas.microsoft.com/office/drawing/2014/main" id="{91717EAA-5A2B-4958-BAD2-B16EACF40330}"/>
              </a:ext>
            </a:extLst>
          </p:cNvPr>
          <p:cNvSpPr>
            <a:spLocks noGrp="1"/>
          </p:cNvSpPr>
          <p:nvPr>
            <p:ph type="dt" sz="half" idx="10"/>
          </p:nvPr>
        </p:nvSpPr>
        <p:spPr/>
        <p:txBody>
          <a:bodyPr/>
          <a:lstStyle/>
          <a:p>
            <a:fld id="{6E45AEC3-ADC4-4364-8CB7-06EBF969D37E}" type="datetime1">
              <a:rPr lang="en-IN" smtClean="0"/>
              <a:t>02-02-2023</a:t>
            </a:fld>
            <a:endParaRPr lang="en-IN"/>
          </a:p>
        </p:txBody>
      </p:sp>
      <p:sp>
        <p:nvSpPr>
          <p:cNvPr id="9" name="Slide Number Placeholder 8">
            <a:extLst>
              <a:ext uri="{FF2B5EF4-FFF2-40B4-BE49-F238E27FC236}">
                <a16:creationId xmlns:a16="http://schemas.microsoft.com/office/drawing/2014/main" id="{C3A38831-065D-4ED1-98DF-36CEAFC6748B}"/>
              </a:ext>
            </a:extLst>
          </p:cNvPr>
          <p:cNvSpPr>
            <a:spLocks noGrp="1"/>
          </p:cNvSpPr>
          <p:nvPr>
            <p:ph type="sldNum" sz="quarter" idx="12"/>
          </p:nvPr>
        </p:nvSpPr>
        <p:spPr/>
        <p:txBody>
          <a:bodyPr/>
          <a:lstStyle/>
          <a:p>
            <a:fld id="{89EA65C2-317F-4825-97ED-B4A1DE5F1DA7}" type="slidenum">
              <a:rPr lang="en-IN" smtClean="0"/>
              <a:t>40</a:t>
            </a:fld>
            <a:endParaRPr lang="en-IN"/>
          </a:p>
        </p:txBody>
      </p:sp>
    </p:spTree>
    <p:extLst>
      <p:ext uri="{BB962C8B-B14F-4D97-AF65-F5344CB8AC3E}">
        <p14:creationId xmlns:p14="http://schemas.microsoft.com/office/powerpoint/2010/main" val="5695389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D922-2AEA-45FF-8D46-5A4BC4FAD2F7}"/>
              </a:ext>
            </a:extLst>
          </p:cNvPr>
          <p:cNvSpPr>
            <a:spLocks noGrp="1"/>
          </p:cNvSpPr>
          <p:nvPr>
            <p:ph type="title"/>
          </p:nvPr>
        </p:nvSpPr>
        <p:spPr>
          <a:xfrm>
            <a:off x="838200" y="1"/>
            <a:ext cx="10515600" cy="766916"/>
          </a:xfrm>
        </p:spPr>
        <p:txBody>
          <a:bodyPr>
            <a:normAutofit/>
          </a:bodyPr>
          <a:lstStyle/>
          <a:p>
            <a:r>
              <a:rPr lang="en-US" sz="4000" b="1" dirty="0"/>
              <a:t>Architecture of a Modern GPU</a:t>
            </a:r>
            <a:endParaRPr lang="en-IN" sz="4000" b="1" dirty="0"/>
          </a:p>
        </p:txBody>
      </p:sp>
      <p:sp>
        <p:nvSpPr>
          <p:cNvPr id="3" name="Content Placeholder 2">
            <a:extLst>
              <a:ext uri="{FF2B5EF4-FFF2-40B4-BE49-F238E27FC236}">
                <a16:creationId xmlns:a16="http://schemas.microsoft.com/office/drawing/2014/main" id="{55AF4F5A-BDEE-4E6D-A040-ADA9D38B7B97}"/>
              </a:ext>
            </a:extLst>
          </p:cNvPr>
          <p:cNvSpPr>
            <a:spLocks noGrp="1"/>
          </p:cNvSpPr>
          <p:nvPr>
            <p:ph idx="1"/>
          </p:nvPr>
        </p:nvSpPr>
        <p:spPr>
          <a:xfrm>
            <a:off x="613609" y="766917"/>
            <a:ext cx="11303087" cy="5987843"/>
          </a:xfrm>
        </p:spPr>
        <p:txBody>
          <a:bodyPr>
            <a:normAutofit fontScale="55000" lnSpcReduction="20000"/>
          </a:bodyPr>
          <a:lstStyle/>
          <a:p>
            <a:pPr marL="0" indent="0" algn="ctr">
              <a:buNone/>
            </a:pPr>
            <a:r>
              <a:rPr lang="en-US" sz="3600" b="1" u="sng" dirty="0">
                <a:highlight>
                  <a:srgbClr val="FFFF00"/>
                </a:highlight>
                <a:hlinkClick r:id="rId2" action="ppaction://hlinkfile">
                  <a:extLst>
                    <a:ext uri="{A12FA001-AC4F-418D-AE19-62706E023703}">
                      <ahyp:hlinkClr xmlns="" xmlns:ahyp="http://schemas.microsoft.com/office/drawing/2018/hyperlinkcolor" val="tx"/>
                    </a:ext>
                  </a:extLst>
                </a:hlinkClick>
              </a:rPr>
              <a:t>Modern GPU architecture</a:t>
            </a:r>
            <a:endParaRPr lang="en-US" sz="3600" b="1" u="sng" dirty="0">
              <a:highlight>
                <a:srgbClr val="FFFF00"/>
              </a:highlight>
            </a:endParaRPr>
          </a:p>
          <a:p>
            <a:pPr algn="just"/>
            <a:r>
              <a:rPr lang="en-US" sz="3600" dirty="0"/>
              <a:t>It is organized into an array of highly threaded </a:t>
            </a:r>
            <a:r>
              <a:rPr lang="en-US" sz="3600" i="1" dirty="0"/>
              <a:t>streaming multiprocessors </a:t>
            </a:r>
            <a:r>
              <a:rPr lang="en-US" sz="3600" dirty="0"/>
              <a:t>(SMs)</a:t>
            </a:r>
          </a:p>
          <a:p>
            <a:pPr algn="just"/>
            <a:endParaRPr lang="en-US" sz="3600" dirty="0"/>
          </a:p>
          <a:p>
            <a:pPr algn="just"/>
            <a:r>
              <a:rPr lang="en-US" sz="3600" dirty="0"/>
              <a:t>In the figure, two SMs form a building block; however, the number of SMs in a building block can vary from one generation of CUDA GPUs to another generation</a:t>
            </a:r>
          </a:p>
          <a:p>
            <a:pPr algn="just"/>
            <a:endParaRPr lang="en-US" sz="3600" dirty="0"/>
          </a:p>
          <a:p>
            <a:pPr algn="just"/>
            <a:r>
              <a:rPr lang="en-US" sz="3600" dirty="0"/>
              <a:t>Each SM has a number of </a:t>
            </a:r>
            <a:r>
              <a:rPr lang="en-US" sz="3600" i="1" dirty="0"/>
              <a:t>streaming processors </a:t>
            </a:r>
            <a:r>
              <a:rPr lang="en-US" sz="3600" dirty="0"/>
              <a:t>(SPs) that share control logic and instruction cache</a:t>
            </a:r>
          </a:p>
          <a:p>
            <a:pPr algn="just"/>
            <a:endParaRPr lang="en-US" sz="3600" dirty="0"/>
          </a:p>
          <a:p>
            <a:pPr algn="just"/>
            <a:r>
              <a:rPr lang="en-US" sz="3600" dirty="0"/>
              <a:t>Each GPU currently comes with up to 4 GB of graphics double data rate (GDDR) DRAM, referred to as </a:t>
            </a:r>
            <a:r>
              <a:rPr lang="en-US" sz="3600" i="1" dirty="0"/>
              <a:t>global memory</a:t>
            </a:r>
          </a:p>
          <a:p>
            <a:pPr marL="0" indent="0" algn="just">
              <a:buNone/>
            </a:pPr>
            <a:r>
              <a:rPr lang="en-US" sz="3600" dirty="0"/>
              <a:t>     </a:t>
            </a:r>
            <a:r>
              <a:rPr lang="en-US" sz="3600" b="1" u="sng" dirty="0"/>
              <a:t>GDDR DRAMs</a:t>
            </a:r>
          </a:p>
          <a:p>
            <a:pPr marL="442913" algn="just">
              <a:buFont typeface="Wingdings" panose="05000000000000000000" pitchFamily="2" charset="2"/>
              <a:buChar char="§"/>
            </a:pPr>
            <a:r>
              <a:rPr lang="en-US" sz="3600" dirty="0"/>
              <a:t>The GDDR DRAMs differ from the system DRAMs on the CPU motherboard in that they are essentially the frame buffer memory  that is  used  for  graphics processing</a:t>
            </a:r>
          </a:p>
          <a:p>
            <a:pPr marL="442913" algn="just">
              <a:buFont typeface="Wingdings" panose="05000000000000000000" pitchFamily="2" charset="2"/>
              <a:buChar char="§"/>
            </a:pPr>
            <a:r>
              <a:rPr lang="en-US" sz="3600" dirty="0"/>
              <a:t>For graphics applications, GDDR DRARs hold </a:t>
            </a:r>
            <a:r>
              <a:rPr lang="en-US" sz="3600" i="1" dirty="0"/>
              <a:t>video images</a:t>
            </a:r>
            <a:r>
              <a:rPr lang="en-US" sz="3600" dirty="0"/>
              <a:t>, and </a:t>
            </a:r>
            <a:r>
              <a:rPr lang="en-US" sz="3600" i="1" dirty="0"/>
              <a:t>texture information </a:t>
            </a:r>
            <a:r>
              <a:rPr lang="en-US" sz="3600" dirty="0"/>
              <a:t>for </a:t>
            </a:r>
            <a:r>
              <a:rPr lang="en-US" sz="3600" i="1" dirty="0"/>
              <a:t>three-dimensional (3D) rendering</a:t>
            </a:r>
          </a:p>
          <a:p>
            <a:pPr marL="442913" algn="just">
              <a:buFont typeface="Wingdings" panose="05000000000000000000" pitchFamily="2" charset="2"/>
              <a:buChar char="§"/>
            </a:pPr>
            <a:r>
              <a:rPr lang="en-US" sz="3600" dirty="0"/>
              <a:t>For  normal computing  they  function as </a:t>
            </a:r>
            <a:r>
              <a:rPr lang="en-US" sz="3600" i="1" dirty="0"/>
              <a:t>very-high-bandwidth, off-chip memory</a:t>
            </a:r>
            <a:r>
              <a:rPr lang="en-US" sz="3600" dirty="0"/>
              <a:t>, though with somewhat more latency than typical system memory. </a:t>
            </a:r>
            <a:r>
              <a:rPr lang="en-US" sz="3600" dirty="0">
                <a:latin typeface="Britannic Bold" panose="020B0903060703020204" pitchFamily="34" charset="0"/>
              </a:rPr>
              <a:t>For massively parallel applications, the higher bandwidth makes up for the longer latency</a:t>
            </a:r>
            <a:endParaRPr lang="en-US" sz="3600" b="1" u="sng" dirty="0">
              <a:highlight>
                <a:srgbClr val="FFFF00"/>
              </a:highlight>
              <a:latin typeface="Britannic Bold" panose="020B0903060703020204" pitchFamily="34" charset="0"/>
            </a:endParaRPr>
          </a:p>
          <a:p>
            <a:pPr marL="0" indent="0" algn="ctr">
              <a:buNone/>
            </a:pPr>
            <a:r>
              <a:rPr lang="en-US" sz="3600" b="1" u="sng" dirty="0">
                <a:highlight>
                  <a:srgbClr val="FFFF00"/>
                </a:highlight>
                <a:hlinkClick r:id="rId3" action="ppaction://hlinkfile">
                  <a:extLst>
                    <a:ext uri="{A12FA001-AC4F-418D-AE19-62706E023703}">
                      <ahyp:hlinkClr xmlns="" xmlns:ahyp="http://schemas.microsoft.com/office/drawing/2018/hyperlinkcolor" val="tx"/>
                    </a:ext>
                  </a:extLst>
                </a:hlinkClick>
              </a:rPr>
              <a:t>CUDA-pape</a:t>
            </a:r>
            <a:r>
              <a:rPr lang="en-US" sz="3600" b="1" u="sng" dirty="0">
                <a:highlight>
                  <a:srgbClr val="FFFF00"/>
                </a:highlight>
                <a:hlinkClick r:id="rId4" action="ppaction://hlinkfile">
                  <a:extLst>
                    <a:ext uri="{A12FA001-AC4F-418D-AE19-62706E023703}">
                      <ahyp:hlinkClr xmlns="" xmlns:ahyp="http://schemas.microsoft.com/office/drawing/2018/hyperlinkcolor" val="tx"/>
                    </a:ext>
                  </a:extLst>
                </a:hlinkClick>
              </a:rPr>
              <a:t>r</a:t>
            </a:r>
            <a:endParaRPr lang="en-IN" sz="3600" dirty="0">
              <a:highlight>
                <a:srgbClr val="FFFF00"/>
              </a:highlight>
            </a:endParaRPr>
          </a:p>
          <a:p>
            <a:pPr marL="0" indent="0" algn="ctr">
              <a:buNone/>
            </a:pPr>
            <a:endParaRPr lang="en-IN" dirty="0"/>
          </a:p>
        </p:txBody>
      </p:sp>
      <p:sp>
        <p:nvSpPr>
          <p:cNvPr id="4" name="Date Placeholder 3">
            <a:extLst>
              <a:ext uri="{FF2B5EF4-FFF2-40B4-BE49-F238E27FC236}">
                <a16:creationId xmlns:a16="http://schemas.microsoft.com/office/drawing/2014/main" id="{AE084F28-172E-4F75-95E6-99AC5F76305D}"/>
              </a:ext>
            </a:extLst>
          </p:cNvPr>
          <p:cNvSpPr>
            <a:spLocks noGrp="1"/>
          </p:cNvSpPr>
          <p:nvPr>
            <p:ph type="dt" sz="half" idx="10"/>
          </p:nvPr>
        </p:nvSpPr>
        <p:spPr/>
        <p:txBody>
          <a:bodyPr/>
          <a:lstStyle/>
          <a:p>
            <a:fld id="{89454000-71C2-496C-B8C5-F3CDF660B947}" type="datetime1">
              <a:rPr lang="en-IN" smtClean="0"/>
              <a:t>02-02-2023</a:t>
            </a:fld>
            <a:endParaRPr lang="en-IN"/>
          </a:p>
        </p:txBody>
      </p:sp>
      <p:sp>
        <p:nvSpPr>
          <p:cNvPr id="6" name="Slide Number Placeholder 5">
            <a:extLst>
              <a:ext uri="{FF2B5EF4-FFF2-40B4-BE49-F238E27FC236}">
                <a16:creationId xmlns:a16="http://schemas.microsoft.com/office/drawing/2014/main" id="{30412A31-9B36-46D4-815B-A1F13C06DE52}"/>
              </a:ext>
            </a:extLst>
          </p:cNvPr>
          <p:cNvSpPr>
            <a:spLocks noGrp="1"/>
          </p:cNvSpPr>
          <p:nvPr>
            <p:ph type="sldNum" sz="quarter" idx="12"/>
          </p:nvPr>
        </p:nvSpPr>
        <p:spPr/>
        <p:txBody>
          <a:bodyPr/>
          <a:lstStyle/>
          <a:p>
            <a:fld id="{89EA65C2-317F-4825-97ED-B4A1DE5F1DA7}" type="slidenum">
              <a:rPr lang="en-IN" smtClean="0"/>
              <a:t>41</a:t>
            </a:fld>
            <a:endParaRPr lang="en-IN"/>
          </a:p>
        </p:txBody>
      </p:sp>
    </p:spTree>
    <p:extLst>
      <p:ext uri="{BB962C8B-B14F-4D97-AF65-F5344CB8AC3E}">
        <p14:creationId xmlns:p14="http://schemas.microsoft.com/office/powerpoint/2010/main" val="35878273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628651" y="228600"/>
            <a:ext cx="11301412" cy="6127750"/>
          </a:xfrm>
          <a:prstGeom prst="rect">
            <a:avLst/>
          </a:prstGeom>
        </p:spPr>
      </p:pic>
      <p:sp>
        <p:nvSpPr>
          <p:cNvPr id="4" name="Date Placeholder 3"/>
          <p:cNvSpPr>
            <a:spLocks noGrp="1"/>
          </p:cNvSpPr>
          <p:nvPr>
            <p:ph type="dt" sz="half" idx="10"/>
          </p:nvPr>
        </p:nvSpPr>
        <p:spPr/>
        <p:txBody>
          <a:bodyPr/>
          <a:lstStyle/>
          <a:p>
            <a:fld id="{E2C27BB2-3768-44FE-A851-1B1BFDDB6C5D}" type="datetime1">
              <a:rPr lang="en-IN" smtClean="0"/>
              <a:t>02-02-2023</a:t>
            </a:fld>
            <a:endParaRPr lang="en-IN"/>
          </a:p>
        </p:txBody>
      </p:sp>
      <p:sp>
        <p:nvSpPr>
          <p:cNvPr id="6" name="Slide Number Placeholder 5"/>
          <p:cNvSpPr>
            <a:spLocks noGrp="1"/>
          </p:cNvSpPr>
          <p:nvPr>
            <p:ph type="sldNum" sz="quarter" idx="12"/>
          </p:nvPr>
        </p:nvSpPr>
        <p:spPr/>
        <p:txBody>
          <a:bodyPr/>
          <a:lstStyle/>
          <a:p>
            <a:fld id="{89EA65C2-317F-4825-97ED-B4A1DE5F1DA7}" type="slidenum">
              <a:rPr lang="en-IN" smtClean="0"/>
              <a:t>42</a:t>
            </a:fld>
            <a:endParaRPr lang="en-IN"/>
          </a:p>
        </p:txBody>
      </p:sp>
    </p:spTree>
    <p:extLst>
      <p:ext uri="{BB962C8B-B14F-4D97-AF65-F5344CB8AC3E}">
        <p14:creationId xmlns:p14="http://schemas.microsoft.com/office/powerpoint/2010/main" val="6778496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D922-2AEA-45FF-8D46-5A4BC4FAD2F7}"/>
              </a:ext>
            </a:extLst>
          </p:cNvPr>
          <p:cNvSpPr>
            <a:spLocks noGrp="1"/>
          </p:cNvSpPr>
          <p:nvPr>
            <p:ph type="title"/>
          </p:nvPr>
        </p:nvSpPr>
        <p:spPr>
          <a:xfrm>
            <a:off x="838200" y="1"/>
            <a:ext cx="10515600" cy="766916"/>
          </a:xfrm>
        </p:spPr>
        <p:txBody>
          <a:bodyPr>
            <a:normAutofit/>
          </a:bodyPr>
          <a:lstStyle/>
          <a:p>
            <a:r>
              <a:rPr lang="en-US" sz="4000" b="1" dirty="0"/>
              <a:t>Need for Parallelism – Why do we need ??</a:t>
            </a:r>
            <a:endParaRPr lang="en-IN" sz="4000" b="1" dirty="0"/>
          </a:p>
        </p:txBody>
      </p:sp>
      <p:sp>
        <p:nvSpPr>
          <p:cNvPr id="3" name="Content Placeholder 2">
            <a:extLst>
              <a:ext uri="{FF2B5EF4-FFF2-40B4-BE49-F238E27FC236}">
                <a16:creationId xmlns:a16="http://schemas.microsoft.com/office/drawing/2014/main" id="{55AF4F5A-BDEE-4E6D-A040-ADA9D38B7B97}"/>
              </a:ext>
            </a:extLst>
          </p:cNvPr>
          <p:cNvSpPr>
            <a:spLocks noGrp="1"/>
          </p:cNvSpPr>
          <p:nvPr>
            <p:ph idx="1"/>
          </p:nvPr>
        </p:nvSpPr>
        <p:spPr>
          <a:xfrm>
            <a:off x="598861" y="1297859"/>
            <a:ext cx="11303087" cy="5987843"/>
          </a:xfrm>
        </p:spPr>
        <p:txBody>
          <a:bodyPr>
            <a:normAutofit/>
          </a:bodyPr>
          <a:lstStyle/>
          <a:p>
            <a:pPr algn="just"/>
            <a:r>
              <a:rPr lang="en-US" sz="2000" dirty="0"/>
              <a:t>Many applications that we have today will continue to demand for increased speed in future</a:t>
            </a:r>
          </a:p>
          <a:p>
            <a:pPr algn="just"/>
            <a:endParaRPr lang="en-US" sz="2000" dirty="0"/>
          </a:p>
          <a:p>
            <a:pPr algn="just"/>
            <a:r>
              <a:rPr lang="en-US" sz="2000" dirty="0"/>
              <a:t>When an application is suitable for parallel execution, a good implementation on a GPU can achieve more than </a:t>
            </a:r>
            <a:r>
              <a:rPr lang="en-US" sz="2000" i="1" dirty="0"/>
              <a:t>100 times speedup over sequential execution</a:t>
            </a:r>
          </a:p>
          <a:p>
            <a:pPr algn="just"/>
            <a:endParaRPr lang="en-US" sz="2000" dirty="0"/>
          </a:p>
          <a:p>
            <a:pPr algn="just"/>
            <a:r>
              <a:rPr lang="en-US" sz="2000" dirty="0"/>
              <a:t>Many applications of the future will be what we currently consider to be </a:t>
            </a:r>
            <a:r>
              <a:rPr lang="en-US" sz="2000" i="1" dirty="0"/>
              <a:t>supercomputing applications </a:t>
            </a:r>
            <a:r>
              <a:rPr lang="en-US" sz="2000" dirty="0"/>
              <a:t>(</a:t>
            </a:r>
            <a:r>
              <a:rPr lang="en-US" sz="2000" dirty="0" err="1"/>
              <a:t>Superapps</a:t>
            </a:r>
            <a:r>
              <a:rPr lang="en-US" sz="2000" dirty="0"/>
              <a:t>)</a:t>
            </a:r>
          </a:p>
          <a:p>
            <a:pPr algn="just"/>
            <a:endParaRPr lang="en-US" sz="2000" dirty="0"/>
          </a:p>
          <a:p>
            <a:pPr algn="just"/>
            <a:r>
              <a:rPr lang="en-US" sz="2000" dirty="0"/>
              <a:t>The limitations of todays scientific experiments can be effectively addressed by incorporating a GPU enabled computational model to </a:t>
            </a:r>
            <a:r>
              <a:rPr lang="en-US" sz="2000" i="1" dirty="0"/>
              <a:t>simulate</a:t>
            </a:r>
            <a:r>
              <a:rPr lang="en-US" sz="2000" dirty="0"/>
              <a:t> the underlying activities. From the simulation we can measure even more details and test more hypotheses than with traditional instruments</a:t>
            </a:r>
          </a:p>
          <a:p>
            <a:pPr algn="just"/>
            <a:endParaRPr lang="en-US" sz="2400" dirty="0"/>
          </a:p>
          <a:p>
            <a:pPr algn="just"/>
            <a:endParaRPr lang="en-IN" dirty="0"/>
          </a:p>
          <a:p>
            <a:pPr algn="just"/>
            <a:endParaRPr lang="en-US" dirty="0"/>
          </a:p>
          <a:p>
            <a:pPr algn="just"/>
            <a:endParaRPr lang="en-US" dirty="0"/>
          </a:p>
          <a:p>
            <a:pPr algn="just"/>
            <a:endParaRPr lang="en-IN" dirty="0"/>
          </a:p>
        </p:txBody>
      </p:sp>
      <p:sp>
        <p:nvSpPr>
          <p:cNvPr id="4" name="Date Placeholder 3">
            <a:extLst>
              <a:ext uri="{FF2B5EF4-FFF2-40B4-BE49-F238E27FC236}">
                <a16:creationId xmlns:a16="http://schemas.microsoft.com/office/drawing/2014/main" id="{A69621BE-E15E-4EF8-BD79-A7F60DBC3233}"/>
              </a:ext>
            </a:extLst>
          </p:cNvPr>
          <p:cNvSpPr>
            <a:spLocks noGrp="1"/>
          </p:cNvSpPr>
          <p:nvPr>
            <p:ph type="dt" sz="half" idx="10"/>
          </p:nvPr>
        </p:nvSpPr>
        <p:spPr/>
        <p:txBody>
          <a:bodyPr/>
          <a:lstStyle/>
          <a:p>
            <a:fld id="{50BC6ADC-1FA1-4FA1-98C4-F9BC4C11F714}" type="datetime1">
              <a:rPr lang="en-IN" smtClean="0"/>
              <a:t>02-02-2023</a:t>
            </a:fld>
            <a:endParaRPr lang="en-IN"/>
          </a:p>
        </p:txBody>
      </p:sp>
      <p:sp>
        <p:nvSpPr>
          <p:cNvPr id="6" name="Slide Number Placeholder 5">
            <a:extLst>
              <a:ext uri="{FF2B5EF4-FFF2-40B4-BE49-F238E27FC236}">
                <a16:creationId xmlns:a16="http://schemas.microsoft.com/office/drawing/2014/main" id="{56246EE6-08A9-4C8C-A3FC-43017FE5B3B4}"/>
              </a:ext>
            </a:extLst>
          </p:cNvPr>
          <p:cNvSpPr>
            <a:spLocks noGrp="1"/>
          </p:cNvSpPr>
          <p:nvPr>
            <p:ph type="sldNum" sz="quarter" idx="12"/>
          </p:nvPr>
        </p:nvSpPr>
        <p:spPr/>
        <p:txBody>
          <a:bodyPr/>
          <a:lstStyle/>
          <a:p>
            <a:fld id="{89EA65C2-317F-4825-97ED-B4A1DE5F1DA7}" type="slidenum">
              <a:rPr lang="en-IN" smtClean="0"/>
              <a:t>43</a:t>
            </a:fld>
            <a:endParaRPr lang="en-IN"/>
          </a:p>
        </p:txBody>
      </p:sp>
    </p:spTree>
    <p:extLst>
      <p:ext uri="{BB962C8B-B14F-4D97-AF65-F5344CB8AC3E}">
        <p14:creationId xmlns:p14="http://schemas.microsoft.com/office/powerpoint/2010/main" val="18062079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D922-2AEA-45FF-8D46-5A4BC4FAD2F7}"/>
              </a:ext>
            </a:extLst>
          </p:cNvPr>
          <p:cNvSpPr>
            <a:spLocks noGrp="1"/>
          </p:cNvSpPr>
          <p:nvPr>
            <p:ph type="title"/>
          </p:nvPr>
        </p:nvSpPr>
        <p:spPr>
          <a:xfrm>
            <a:off x="838200" y="1"/>
            <a:ext cx="10515600" cy="766916"/>
          </a:xfrm>
        </p:spPr>
        <p:txBody>
          <a:bodyPr>
            <a:normAutofit/>
          </a:bodyPr>
          <a:lstStyle/>
          <a:p>
            <a:r>
              <a:rPr lang="en-US" sz="4000" b="1" dirty="0"/>
              <a:t>Need for Parallelism – Why do we need ??</a:t>
            </a:r>
            <a:endParaRPr lang="en-IN" sz="4000" b="1" dirty="0"/>
          </a:p>
        </p:txBody>
      </p:sp>
      <p:sp>
        <p:nvSpPr>
          <p:cNvPr id="3" name="Content Placeholder 2">
            <a:extLst>
              <a:ext uri="{FF2B5EF4-FFF2-40B4-BE49-F238E27FC236}">
                <a16:creationId xmlns:a16="http://schemas.microsoft.com/office/drawing/2014/main" id="{55AF4F5A-BDEE-4E6D-A040-ADA9D38B7B97}"/>
              </a:ext>
            </a:extLst>
          </p:cNvPr>
          <p:cNvSpPr>
            <a:spLocks noGrp="1"/>
          </p:cNvSpPr>
          <p:nvPr>
            <p:ph idx="1"/>
          </p:nvPr>
        </p:nvSpPr>
        <p:spPr>
          <a:xfrm>
            <a:off x="628358" y="1474839"/>
            <a:ext cx="11303087" cy="5987843"/>
          </a:xfrm>
        </p:spPr>
        <p:txBody>
          <a:bodyPr>
            <a:normAutofit/>
          </a:bodyPr>
          <a:lstStyle/>
          <a:p>
            <a:pPr algn="just"/>
            <a:r>
              <a:rPr lang="en-US" sz="2000" dirty="0"/>
              <a:t>In the future, new functionalities such as view synthesis and high-resolution display of low-resolution videos will demand that televisions have more computing power</a:t>
            </a:r>
          </a:p>
          <a:p>
            <a:pPr algn="just"/>
            <a:endParaRPr lang="en-US" sz="2000" dirty="0"/>
          </a:p>
          <a:p>
            <a:r>
              <a:rPr lang="en-US" sz="2000" dirty="0"/>
              <a:t>future versions of user interfaces will incorporate higher definition, three-dimensional perspectives, voice and computer vision based interfaces, requiring even more computing speed</a:t>
            </a:r>
          </a:p>
          <a:p>
            <a:endParaRPr lang="en-US" sz="2000" dirty="0"/>
          </a:p>
          <a:p>
            <a:r>
              <a:rPr lang="en-US" sz="2000" dirty="0"/>
              <a:t>With increased computing speed, the future games can be based on dynamic simulation rather than pre-arranged scenes</a:t>
            </a:r>
          </a:p>
          <a:p>
            <a:endParaRPr lang="en-US" sz="2000" dirty="0"/>
          </a:p>
          <a:p>
            <a:r>
              <a:rPr lang="en-US" sz="2000" dirty="0"/>
              <a:t>Applications handling bigdata will require exploiting parallelism in datasets</a:t>
            </a:r>
          </a:p>
          <a:p>
            <a:endParaRPr lang="en-IN" sz="2000" dirty="0"/>
          </a:p>
          <a:p>
            <a:pPr algn="just"/>
            <a:endParaRPr lang="en-IN" dirty="0"/>
          </a:p>
          <a:p>
            <a:pPr algn="just"/>
            <a:endParaRPr lang="en-US" dirty="0"/>
          </a:p>
          <a:p>
            <a:pPr algn="just"/>
            <a:endParaRPr lang="en-US" dirty="0"/>
          </a:p>
          <a:p>
            <a:pPr algn="just"/>
            <a:endParaRPr lang="en-IN" dirty="0"/>
          </a:p>
        </p:txBody>
      </p:sp>
      <p:sp>
        <p:nvSpPr>
          <p:cNvPr id="4" name="Date Placeholder 3">
            <a:extLst>
              <a:ext uri="{FF2B5EF4-FFF2-40B4-BE49-F238E27FC236}">
                <a16:creationId xmlns:a16="http://schemas.microsoft.com/office/drawing/2014/main" id="{7FFD0805-B288-47E3-992D-6CEE11CF8256}"/>
              </a:ext>
            </a:extLst>
          </p:cNvPr>
          <p:cNvSpPr>
            <a:spLocks noGrp="1"/>
          </p:cNvSpPr>
          <p:nvPr>
            <p:ph type="dt" sz="half" idx="10"/>
          </p:nvPr>
        </p:nvSpPr>
        <p:spPr/>
        <p:txBody>
          <a:bodyPr/>
          <a:lstStyle/>
          <a:p>
            <a:fld id="{DE2354CB-ABBF-4204-9216-CC4002BAC418}" type="datetime1">
              <a:rPr lang="en-IN" smtClean="0"/>
              <a:t>02-02-2023</a:t>
            </a:fld>
            <a:endParaRPr lang="en-IN"/>
          </a:p>
        </p:txBody>
      </p:sp>
      <p:sp>
        <p:nvSpPr>
          <p:cNvPr id="6" name="Slide Number Placeholder 5">
            <a:extLst>
              <a:ext uri="{FF2B5EF4-FFF2-40B4-BE49-F238E27FC236}">
                <a16:creationId xmlns:a16="http://schemas.microsoft.com/office/drawing/2014/main" id="{B825B6D5-8C5A-433A-B54D-2C57BF6D4DF3}"/>
              </a:ext>
            </a:extLst>
          </p:cNvPr>
          <p:cNvSpPr>
            <a:spLocks noGrp="1"/>
          </p:cNvSpPr>
          <p:nvPr>
            <p:ph type="sldNum" sz="quarter" idx="12"/>
          </p:nvPr>
        </p:nvSpPr>
        <p:spPr/>
        <p:txBody>
          <a:bodyPr/>
          <a:lstStyle/>
          <a:p>
            <a:fld id="{89EA65C2-317F-4825-97ED-B4A1DE5F1DA7}" type="slidenum">
              <a:rPr lang="en-IN" smtClean="0"/>
              <a:t>44</a:t>
            </a:fld>
            <a:endParaRPr lang="en-IN"/>
          </a:p>
        </p:txBody>
      </p:sp>
    </p:spTree>
    <p:extLst>
      <p:ext uri="{BB962C8B-B14F-4D97-AF65-F5344CB8AC3E}">
        <p14:creationId xmlns:p14="http://schemas.microsoft.com/office/powerpoint/2010/main" val="36030258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D922-2AEA-45FF-8D46-5A4BC4FAD2F7}"/>
              </a:ext>
            </a:extLst>
          </p:cNvPr>
          <p:cNvSpPr>
            <a:spLocks noGrp="1"/>
          </p:cNvSpPr>
          <p:nvPr>
            <p:ph type="title"/>
          </p:nvPr>
        </p:nvSpPr>
        <p:spPr>
          <a:xfrm>
            <a:off x="838200" y="1"/>
            <a:ext cx="10515600" cy="707922"/>
          </a:xfrm>
        </p:spPr>
        <p:txBody>
          <a:bodyPr>
            <a:normAutofit/>
          </a:bodyPr>
          <a:lstStyle/>
          <a:p>
            <a:r>
              <a:rPr lang="en-US" sz="2800" b="1" dirty="0">
                <a:solidFill>
                  <a:srgbClr val="0070C0"/>
                </a:solidFill>
              </a:rPr>
              <a:t>Parallel processing applications</a:t>
            </a:r>
            <a:endParaRPr lang="en-IN" sz="2800" b="1" dirty="0">
              <a:solidFill>
                <a:srgbClr val="0070C0"/>
              </a:solidFill>
            </a:endParaRPr>
          </a:p>
        </p:txBody>
      </p:sp>
      <p:sp>
        <p:nvSpPr>
          <p:cNvPr id="3" name="Content Placeholder 2">
            <a:extLst>
              <a:ext uri="{FF2B5EF4-FFF2-40B4-BE49-F238E27FC236}">
                <a16:creationId xmlns:a16="http://schemas.microsoft.com/office/drawing/2014/main" id="{55AF4F5A-BDEE-4E6D-A040-ADA9D38B7B97}"/>
              </a:ext>
            </a:extLst>
          </p:cNvPr>
          <p:cNvSpPr>
            <a:spLocks noGrp="1"/>
          </p:cNvSpPr>
          <p:nvPr>
            <p:ph idx="1"/>
          </p:nvPr>
        </p:nvSpPr>
        <p:spPr>
          <a:xfrm>
            <a:off x="554616" y="766917"/>
            <a:ext cx="11303087" cy="5987843"/>
          </a:xfrm>
        </p:spPr>
        <p:txBody>
          <a:bodyPr>
            <a:normAutofit fontScale="92500" lnSpcReduction="20000"/>
          </a:bodyPr>
          <a:lstStyle/>
          <a:p>
            <a:pPr marL="608013" lvl="2" indent="-342900">
              <a:buFont typeface="Wingdings" panose="05000000000000000000" pitchFamily="2" charset="2"/>
              <a:buChar char="q"/>
            </a:pPr>
            <a:r>
              <a:rPr lang="en-US" b="1" dirty="0"/>
              <a:t>Predictive Modeling and Simulations			</a:t>
            </a:r>
          </a:p>
          <a:p>
            <a:pPr marL="608013" lvl="2" indent="-342900">
              <a:buFont typeface="Courier New" panose="02070309020205020404" pitchFamily="49" charset="0"/>
              <a:buChar char="o"/>
            </a:pPr>
            <a:r>
              <a:rPr lang="en-US" dirty="0"/>
              <a:t>Weather forecasting </a:t>
            </a:r>
          </a:p>
          <a:p>
            <a:pPr marL="608013" lvl="2" indent="-342900">
              <a:buFont typeface="Courier New" panose="02070309020205020404" pitchFamily="49" charset="0"/>
              <a:buChar char="o"/>
            </a:pPr>
            <a:r>
              <a:rPr lang="en-US" dirty="0"/>
              <a:t>Oceanography and astrophysics </a:t>
            </a:r>
          </a:p>
          <a:p>
            <a:pPr marL="608013" lvl="2" indent="-342900">
              <a:buFont typeface="Courier New" panose="02070309020205020404" pitchFamily="49" charset="0"/>
              <a:buChar char="o"/>
            </a:pPr>
            <a:r>
              <a:rPr lang="en-US" dirty="0"/>
              <a:t>Socioeconomics and government use </a:t>
            </a:r>
          </a:p>
          <a:p>
            <a:pPr marL="265113" lvl="2" indent="0">
              <a:buNone/>
            </a:pPr>
            <a:endParaRPr lang="en-US" sz="1600" b="1" dirty="0"/>
          </a:p>
          <a:p>
            <a:pPr marL="608013" lvl="2" indent="-342900">
              <a:buFont typeface="Wingdings" panose="05000000000000000000" pitchFamily="2" charset="2"/>
              <a:buChar char="q"/>
            </a:pPr>
            <a:r>
              <a:rPr lang="en-US" b="1" dirty="0"/>
              <a:t>Engineering Design and Automation</a:t>
            </a:r>
          </a:p>
          <a:p>
            <a:pPr marL="608013" lvl="2" indent="-342900">
              <a:buFont typeface="Courier New" panose="02070309020205020404" pitchFamily="49" charset="0"/>
              <a:buChar char="o"/>
            </a:pPr>
            <a:r>
              <a:rPr lang="en-US" dirty="0"/>
              <a:t>Finite-element analysis</a:t>
            </a:r>
          </a:p>
          <a:p>
            <a:pPr marL="608013" lvl="2" indent="-342900">
              <a:buFont typeface="Courier New" panose="02070309020205020404" pitchFamily="49" charset="0"/>
              <a:buChar char="o"/>
            </a:pPr>
            <a:r>
              <a:rPr lang="en-US" dirty="0"/>
              <a:t>Computational aerodynamics </a:t>
            </a:r>
          </a:p>
          <a:p>
            <a:pPr marL="608013" lvl="2" indent="-342900">
              <a:buFont typeface="Courier New" panose="02070309020205020404" pitchFamily="49" charset="0"/>
              <a:buChar char="o"/>
            </a:pPr>
            <a:r>
              <a:rPr lang="en-US" dirty="0"/>
              <a:t>Artificial intelligence and automation</a:t>
            </a:r>
          </a:p>
          <a:p>
            <a:pPr marL="608013" lvl="2" indent="-342900">
              <a:buFont typeface="Courier New" panose="02070309020205020404" pitchFamily="49" charset="0"/>
              <a:buChar char="o"/>
            </a:pPr>
            <a:r>
              <a:rPr lang="en-US" dirty="0"/>
              <a:t>Remote sensing applications </a:t>
            </a:r>
          </a:p>
          <a:p>
            <a:pPr marL="265113" lvl="2" indent="0">
              <a:buNone/>
            </a:pPr>
            <a:endParaRPr lang="en-US" b="1" dirty="0"/>
          </a:p>
          <a:p>
            <a:pPr marL="608013" lvl="2" indent="-342900">
              <a:buFont typeface="Wingdings" panose="05000000000000000000" pitchFamily="2" charset="2"/>
              <a:buChar char="q"/>
            </a:pPr>
            <a:r>
              <a:rPr lang="en-US" b="1" dirty="0"/>
              <a:t>Energy Resources Exploration</a:t>
            </a:r>
          </a:p>
          <a:p>
            <a:pPr marL="608013" lvl="2" indent="-342900">
              <a:buFont typeface="Courier New" panose="02070309020205020404" pitchFamily="49" charset="0"/>
              <a:buChar char="o"/>
            </a:pPr>
            <a:r>
              <a:rPr lang="en-US" dirty="0"/>
              <a:t>Seismic exploration </a:t>
            </a:r>
          </a:p>
          <a:p>
            <a:pPr marL="608013" lvl="2" indent="-342900">
              <a:buFont typeface="Courier New" panose="02070309020205020404" pitchFamily="49" charset="0"/>
              <a:buChar char="o"/>
            </a:pPr>
            <a:r>
              <a:rPr lang="en-US" dirty="0"/>
              <a:t>Reservoir modeling </a:t>
            </a:r>
          </a:p>
          <a:p>
            <a:pPr marL="608013" lvl="2" indent="-342900">
              <a:buFont typeface="Courier New" panose="02070309020205020404" pitchFamily="49" charset="0"/>
              <a:buChar char="o"/>
            </a:pPr>
            <a:r>
              <a:rPr lang="en-US" dirty="0"/>
              <a:t>Plasma fusion power</a:t>
            </a:r>
          </a:p>
          <a:p>
            <a:pPr marL="608013" lvl="2" indent="-342900">
              <a:buFont typeface="Courier New" panose="02070309020205020404" pitchFamily="49" charset="0"/>
              <a:buChar char="o"/>
            </a:pPr>
            <a:r>
              <a:rPr lang="en-US" dirty="0"/>
              <a:t>Nuclear reactor safety </a:t>
            </a:r>
          </a:p>
          <a:p>
            <a:pPr marL="608013" lvl="2" indent="-342900">
              <a:buFont typeface="Courier New" panose="02070309020205020404" pitchFamily="49" charset="0"/>
              <a:buChar char="o"/>
            </a:pPr>
            <a:endParaRPr lang="en-US" dirty="0"/>
          </a:p>
          <a:p>
            <a:pPr marL="608013" lvl="2" indent="-342900">
              <a:buFont typeface="Wingdings" panose="05000000000000000000" pitchFamily="2" charset="2"/>
              <a:buChar char="q"/>
            </a:pPr>
            <a:r>
              <a:rPr lang="en-US" b="1" dirty="0"/>
              <a:t>Medical, Military, and Basic Research</a:t>
            </a:r>
            <a:endParaRPr lang="en-IN" dirty="0"/>
          </a:p>
          <a:p>
            <a:pPr marL="608013" lvl="2" indent="-342900">
              <a:buFont typeface="Courier New" panose="02070309020205020404" pitchFamily="49" charset="0"/>
              <a:buChar char="o"/>
            </a:pPr>
            <a:r>
              <a:rPr lang="en-US" dirty="0"/>
              <a:t>Computer-aided diagnosis</a:t>
            </a:r>
          </a:p>
          <a:p>
            <a:pPr marL="608013" lvl="2" indent="-342900">
              <a:buFont typeface="Courier New" panose="02070309020205020404" pitchFamily="49" charset="0"/>
              <a:buChar char="o"/>
            </a:pPr>
            <a:r>
              <a:rPr lang="en-US" dirty="0"/>
              <a:t>Genetic engineering </a:t>
            </a:r>
          </a:p>
          <a:p>
            <a:pPr marL="608013" lvl="2" indent="-342900">
              <a:buFont typeface="Courier New" panose="02070309020205020404" pitchFamily="49" charset="0"/>
              <a:buChar char="o"/>
            </a:pPr>
            <a:r>
              <a:rPr lang="en-US" dirty="0"/>
              <a:t>Weapon research and defense </a:t>
            </a:r>
          </a:p>
          <a:p>
            <a:pPr marL="608013" lvl="2" indent="-342900">
              <a:buFont typeface="Courier New" panose="02070309020205020404" pitchFamily="49" charset="0"/>
              <a:buChar char="o"/>
            </a:pPr>
            <a:r>
              <a:rPr lang="en-US" dirty="0"/>
              <a:t>Basic Research Problems </a:t>
            </a:r>
            <a:endParaRPr lang="en-IN" dirty="0"/>
          </a:p>
          <a:p>
            <a:pPr marL="608013" lvl="2" indent="-342900">
              <a:buFont typeface="Wingdings" panose="05000000000000000000" pitchFamily="2" charset="2"/>
              <a:buChar char="q"/>
            </a:pPr>
            <a:endParaRPr lang="en-IN" dirty="0"/>
          </a:p>
          <a:p>
            <a:pPr marL="265113" lvl="2" indent="0">
              <a:buNone/>
            </a:pPr>
            <a:endParaRPr lang="en-IN" sz="1600" dirty="0"/>
          </a:p>
          <a:p>
            <a:pPr algn="just"/>
            <a:endParaRPr lang="en-IN" dirty="0"/>
          </a:p>
          <a:p>
            <a:pPr algn="just"/>
            <a:endParaRPr lang="en-US" dirty="0"/>
          </a:p>
          <a:p>
            <a:pPr algn="just"/>
            <a:endParaRPr lang="en-US" dirty="0"/>
          </a:p>
          <a:p>
            <a:pPr algn="just"/>
            <a:endParaRPr lang="en-IN" dirty="0"/>
          </a:p>
        </p:txBody>
      </p:sp>
      <p:sp>
        <p:nvSpPr>
          <p:cNvPr id="4" name="Date Placeholder 3">
            <a:extLst>
              <a:ext uri="{FF2B5EF4-FFF2-40B4-BE49-F238E27FC236}">
                <a16:creationId xmlns:a16="http://schemas.microsoft.com/office/drawing/2014/main" id="{DC1C8D98-2B2E-4EAB-9621-F16F22CD9ED0}"/>
              </a:ext>
            </a:extLst>
          </p:cNvPr>
          <p:cNvSpPr>
            <a:spLocks noGrp="1"/>
          </p:cNvSpPr>
          <p:nvPr>
            <p:ph type="dt" sz="half" idx="10"/>
          </p:nvPr>
        </p:nvSpPr>
        <p:spPr/>
        <p:txBody>
          <a:bodyPr/>
          <a:lstStyle/>
          <a:p>
            <a:fld id="{5D2DDF15-27E6-4668-A176-BC5B60996F3C}" type="datetime1">
              <a:rPr lang="en-IN" smtClean="0"/>
              <a:t>02-02-2023</a:t>
            </a:fld>
            <a:endParaRPr lang="en-IN"/>
          </a:p>
        </p:txBody>
      </p:sp>
      <p:sp>
        <p:nvSpPr>
          <p:cNvPr id="6" name="Slide Number Placeholder 5">
            <a:extLst>
              <a:ext uri="{FF2B5EF4-FFF2-40B4-BE49-F238E27FC236}">
                <a16:creationId xmlns:a16="http://schemas.microsoft.com/office/drawing/2014/main" id="{525C4C07-4877-4E26-89F4-FD9AFB074104}"/>
              </a:ext>
            </a:extLst>
          </p:cNvPr>
          <p:cNvSpPr>
            <a:spLocks noGrp="1"/>
          </p:cNvSpPr>
          <p:nvPr>
            <p:ph type="sldNum" sz="quarter" idx="12"/>
          </p:nvPr>
        </p:nvSpPr>
        <p:spPr/>
        <p:txBody>
          <a:bodyPr/>
          <a:lstStyle/>
          <a:p>
            <a:fld id="{89EA65C2-317F-4825-97ED-B4A1DE5F1DA7}" type="slidenum">
              <a:rPr lang="en-IN" smtClean="0"/>
              <a:t>45</a:t>
            </a:fld>
            <a:endParaRPr lang="en-IN"/>
          </a:p>
        </p:txBody>
      </p:sp>
    </p:spTree>
    <p:extLst>
      <p:ext uri="{BB962C8B-B14F-4D97-AF65-F5344CB8AC3E}">
        <p14:creationId xmlns:p14="http://schemas.microsoft.com/office/powerpoint/2010/main" val="15456208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D922-2AEA-45FF-8D46-5A4BC4FAD2F7}"/>
              </a:ext>
            </a:extLst>
          </p:cNvPr>
          <p:cNvSpPr>
            <a:spLocks noGrp="1"/>
          </p:cNvSpPr>
          <p:nvPr>
            <p:ph type="title"/>
          </p:nvPr>
        </p:nvSpPr>
        <p:spPr>
          <a:xfrm>
            <a:off x="838200" y="1"/>
            <a:ext cx="10515600" cy="766916"/>
          </a:xfrm>
        </p:spPr>
        <p:txBody>
          <a:bodyPr>
            <a:normAutofit/>
          </a:bodyPr>
          <a:lstStyle/>
          <a:p>
            <a:r>
              <a:rPr lang="en-US" sz="4000" dirty="0"/>
              <a:t>Parallel Programming Languages and Models</a:t>
            </a:r>
            <a:endParaRPr lang="en-IN" sz="4000" dirty="0"/>
          </a:p>
        </p:txBody>
      </p:sp>
      <p:sp>
        <p:nvSpPr>
          <p:cNvPr id="3" name="Content Placeholder 2">
            <a:extLst>
              <a:ext uri="{FF2B5EF4-FFF2-40B4-BE49-F238E27FC236}">
                <a16:creationId xmlns:a16="http://schemas.microsoft.com/office/drawing/2014/main" id="{55AF4F5A-BDEE-4E6D-A040-ADA9D38B7B97}"/>
              </a:ext>
            </a:extLst>
          </p:cNvPr>
          <p:cNvSpPr>
            <a:spLocks noGrp="1"/>
          </p:cNvSpPr>
          <p:nvPr>
            <p:ph idx="1"/>
          </p:nvPr>
        </p:nvSpPr>
        <p:spPr>
          <a:xfrm>
            <a:off x="581525" y="1039633"/>
            <a:ext cx="11303087" cy="5987843"/>
          </a:xfrm>
        </p:spPr>
        <p:txBody>
          <a:bodyPr>
            <a:normAutofit/>
          </a:bodyPr>
          <a:lstStyle/>
          <a:p>
            <a:pPr marL="0" indent="0" algn="just">
              <a:buNone/>
            </a:pPr>
            <a:r>
              <a:rPr lang="en-US" sz="2400" b="1" dirty="0"/>
              <a:t>Some of the most popular </a:t>
            </a:r>
            <a:r>
              <a:rPr lang="en-US" sz="2400" b="1" dirty="0">
                <a:solidFill>
                  <a:srgbClr val="C00000"/>
                </a:solidFill>
              </a:rPr>
              <a:t>software frameworks</a:t>
            </a:r>
            <a:r>
              <a:rPr lang="en-US" sz="2400" b="1">
                <a:solidFill>
                  <a:srgbClr val="C00000"/>
                </a:solidFill>
              </a:rPr>
              <a:t>/standards </a:t>
            </a:r>
            <a:r>
              <a:rPr lang="en-US" sz="2400" b="1" dirty="0"/>
              <a:t>that allow </a:t>
            </a:r>
            <a:r>
              <a:rPr lang="en-US" sz="2400" b="1" dirty="0">
                <a:solidFill>
                  <a:srgbClr val="FF0000"/>
                </a:solidFill>
              </a:rPr>
              <a:t>general-purpose programming using GPU (GPGPU)  </a:t>
            </a:r>
            <a:r>
              <a:rPr lang="en-US" sz="2400" b="1" dirty="0"/>
              <a:t>to </a:t>
            </a:r>
            <a:r>
              <a:rPr lang="en-US" sz="2400" b="1" dirty="0">
                <a:solidFill>
                  <a:srgbClr val="C00000"/>
                </a:solidFill>
              </a:rPr>
              <a:t>accelerate processing </a:t>
            </a:r>
            <a:r>
              <a:rPr lang="en-US" sz="2400" b="1" dirty="0"/>
              <a:t>in applications are:</a:t>
            </a:r>
          </a:p>
          <a:p>
            <a:pPr marL="0" indent="0" algn="just">
              <a:buNone/>
            </a:pPr>
            <a:endParaRPr lang="en-US" sz="2000" b="1" dirty="0"/>
          </a:p>
          <a:p>
            <a:pPr algn="just">
              <a:buFont typeface="Wingdings" panose="05000000000000000000" pitchFamily="2" charset="2"/>
              <a:buChar char="§"/>
            </a:pPr>
            <a:r>
              <a:rPr lang="en-US" sz="2000" b="1" dirty="0">
                <a:solidFill>
                  <a:srgbClr val="0070C0"/>
                </a:solidFill>
              </a:rPr>
              <a:t>MPI (Message Passing Interface)</a:t>
            </a:r>
          </a:p>
          <a:p>
            <a:pPr algn="just">
              <a:buFont typeface="Wingdings" panose="05000000000000000000" pitchFamily="2" charset="2"/>
              <a:buChar char="§"/>
            </a:pPr>
            <a:r>
              <a:rPr lang="en-US" sz="2000" b="1" dirty="0">
                <a:solidFill>
                  <a:srgbClr val="0070C0"/>
                </a:solidFill>
              </a:rPr>
              <a:t>OpenMP (</a:t>
            </a:r>
            <a:r>
              <a:rPr lang="en-IN" sz="2000" b="1" dirty="0">
                <a:solidFill>
                  <a:srgbClr val="0070C0"/>
                </a:solidFill>
              </a:rPr>
              <a:t>Open Multi-Processing</a:t>
            </a:r>
            <a:r>
              <a:rPr lang="en-US" sz="2000" b="1" dirty="0">
                <a:solidFill>
                  <a:srgbClr val="0070C0"/>
                </a:solidFill>
              </a:rPr>
              <a:t>)</a:t>
            </a:r>
          </a:p>
          <a:p>
            <a:pPr algn="just">
              <a:buFont typeface="Wingdings" panose="05000000000000000000" pitchFamily="2" charset="2"/>
              <a:buChar char="§"/>
            </a:pPr>
            <a:r>
              <a:rPr lang="en-US" sz="2000" b="1" dirty="0">
                <a:solidFill>
                  <a:srgbClr val="7030A0"/>
                </a:solidFill>
              </a:rPr>
              <a:t>CUDA (</a:t>
            </a:r>
            <a:r>
              <a:rPr lang="en-IN" sz="2000" b="1" dirty="0">
                <a:solidFill>
                  <a:srgbClr val="7030A0"/>
                </a:solidFill>
              </a:rPr>
              <a:t>Compute Unified Device Architecture</a:t>
            </a:r>
            <a:r>
              <a:rPr lang="en-US" sz="2000" b="1" dirty="0">
                <a:solidFill>
                  <a:srgbClr val="7030A0"/>
                </a:solidFill>
              </a:rPr>
              <a:t>)</a:t>
            </a:r>
          </a:p>
          <a:p>
            <a:pPr algn="just">
              <a:buFont typeface="Wingdings" panose="05000000000000000000" pitchFamily="2" charset="2"/>
              <a:buChar char="§"/>
            </a:pPr>
            <a:r>
              <a:rPr lang="en-US" sz="2000" b="1" dirty="0">
                <a:solidFill>
                  <a:srgbClr val="0070C0"/>
                </a:solidFill>
              </a:rPr>
              <a:t>OpenCL </a:t>
            </a:r>
            <a:r>
              <a:rPr lang="en-US" sz="2000" b="1" dirty="0">
                <a:solidFill>
                  <a:srgbClr val="7030A0"/>
                </a:solidFill>
              </a:rPr>
              <a:t>(</a:t>
            </a:r>
            <a:r>
              <a:rPr lang="en-IN" sz="2000" b="1" dirty="0">
                <a:solidFill>
                  <a:srgbClr val="7030A0"/>
                </a:solidFill>
              </a:rPr>
              <a:t>Open Computing Language</a:t>
            </a:r>
            <a:r>
              <a:rPr lang="en-US" sz="2000" b="1" dirty="0">
                <a:solidFill>
                  <a:srgbClr val="7030A0"/>
                </a:solidFill>
              </a:rPr>
              <a:t>)</a:t>
            </a:r>
          </a:p>
          <a:p>
            <a:pPr algn="just">
              <a:buFont typeface="Wingdings" panose="05000000000000000000" pitchFamily="2" charset="2"/>
              <a:buChar char="§"/>
            </a:pPr>
            <a:endParaRPr lang="en-US" sz="2000" b="1" dirty="0">
              <a:solidFill>
                <a:srgbClr val="7030A0"/>
              </a:solidFill>
            </a:endParaRPr>
          </a:p>
          <a:p>
            <a:pPr marL="352425" indent="-352425" algn="just">
              <a:buFont typeface="Wingdings" panose="05000000000000000000" pitchFamily="2" charset="2"/>
              <a:buChar char="v"/>
            </a:pPr>
            <a:r>
              <a:rPr lang="en-US" sz="2000" dirty="0">
                <a:highlight>
                  <a:srgbClr val="00FFFF"/>
                </a:highlight>
              </a:rPr>
              <a:t>GPGPU is the utilization of a GPU (graphics processing unit), which would typically only handle computer graphics, to assist in performing tasks that are traditionally handled solely by the CPU (central processing unit)</a:t>
            </a:r>
          </a:p>
          <a:p>
            <a:pPr algn="just">
              <a:buFont typeface="Wingdings" panose="05000000000000000000" pitchFamily="2" charset="2"/>
              <a:buChar char="Ø"/>
            </a:pPr>
            <a:endParaRPr lang="en-US" sz="2000" b="1" dirty="0">
              <a:solidFill>
                <a:srgbClr val="0070C0"/>
              </a:solidFill>
            </a:endParaRPr>
          </a:p>
          <a:p>
            <a:pPr marL="0" indent="0" algn="just">
              <a:buNone/>
            </a:pPr>
            <a:endParaRPr lang="en-US" sz="2000" dirty="0"/>
          </a:p>
          <a:p>
            <a:pPr algn="just">
              <a:buFont typeface="Wingdings" panose="05000000000000000000" pitchFamily="2" charset="2"/>
              <a:buChar char="§"/>
            </a:pPr>
            <a:endParaRPr lang="en-US" sz="2000" dirty="0"/>
          </a:p>
          <a:p>
            <a:pPr algn="just">
              <a:buFont typeface="Wingdings" panose="05000000000000000000" pitchFamily="2" charset="2"/>
              <a:buChar char="§"/>
            </a:pPr>
            <a:endParaRPr lang="en-US" sz="2000" dirty="0"/>
          </a:p>
          <a:p>
            <a:pPr algn="just"/>
            <a:endParaRPr lang="en-US" sz="3600" dirty="0"/>
          </a:p>
          <a:p>
            <a:pPr marL="0" indent="0" algn="ctr">
              <a:buNone/>
            </a:pPr>
            <a:endParaRPr lang="en-IN" dirty="0"/>
          </a:p>
        </p:txBody>
      </p:sp>
      <p:sp>
        <p:nvSpPr>
          <p:cNvPr id="4" name="Date Placeholder 3">
            <a:extLst>
              <a:ext uri="{FF2B5EF4-FFF2-40B4-BE49-F238E27FC236}">
                <a16:creationId xmlns:a16="http://schemas.microsoft.com/office/drawing/2014/main" id="{43A5536A-6182-4BCD-9768-2CDFA01F4094}"/>
              </a:ext>
            </a:extLst>
          </p:cNvPr>
          <p:cNvSpPr>
            <a:spLocks noGrp="1"/>
          </p:cNvSpPr>
          <p:nvPr>
            <p:ph type="dt" sz="half" idx="10"/>
          </p:nvPr>
        </p:nvSpPr>
        <p:spPr/>
        <p:txBody>
          <a:bodyPr/>
          <a:lstStyle/>
          <a:p>
            <a:fld id="{AA80C296-9B49-4570-B96D-B86A7F587390}" type="datetime1">
              <a:rPr lang="en-IN" smtClean="0"/>
              <a:t>02-02-2023</a:t>
            </a:fld>
            <a:endParaRPr lang="en-IN"/>
          </a:p>
        </p:txBody>
      </p:sp>
      <p:sp>
        <p:nvSpPr>
          <p:cNvPr id="6" name="Slide Number Placeholder 5">
            <a:extLst>
              <a:ext uri="{FF2B5EF4-FFF2-40B4-BE49-F238E27FC236}">
                <a16:creationId xmlns:a16="http://schemas.microsoft.com/office/drawing/2014/main" id="{ACD5C96C-5F8A-4878-8F34-AED62F3A2CD5}"/>
              </a:ext>
            </a:extLst>
          </p:cNvPr>
          <p:cNvSpPr>
            <a:spLocks noGrp="1"/>
          </p:cNvSpPr>
          <p:nvPr>
            <p:ph type="sldNum" sz="quarter" idx="12"/>
          </p:nvPr>
        </p:nvSpPr>
        <p:spPr/>
        <p:txBody>
          <a:bodyPr/>
          <a:lstStyle/>
          <a:p>
            <a:fld id="{89EA65C2-317F-4825-97ED-B4A1DE5F1DA7}" type="slidenum">
              <a:rPr lang="en-IN" smtClean="0"/>
              <a:t>46</a:t>
            </a:fld>
            <a:endParaRPr lang="en-IN"/>
          </a:p>
        </p:txBody>
      </p:sp>
    </p:spTree>
    <p:extLst>
      <p:ext uri="{BB962C8B-B14F-4D97-AF65-F5344CB8AC3E}">
        <p14:creationId xmlns:p14="http://schemas.microsoft.com/office/powerpoint/2010/main" val="30704043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D922-2AEA-45FF-8D46-5A4BC4FAD2F7}"/>
              </a:ext>
            </a:extLst>
          </p:cNvPr>
          <p:cNvSpPr>
            <a:spLocks noGrp="1"/>
          </p:cNvSpPr>
          <p:nvPr>
            <p:ph type="title"/>
          </p:nvPr>
        </p:nvSpPr>
        <p:spPr>
          <a:xfrm>
            <a:off x="838200" y="1"/>
            <a:ext cx="10515600" cy="766916"/>
          </a:xfrm>
        </p:spPr>
        <p:txBody>
          <a:bodyPr>
            <a:normAutofit/>
          </a:bodyPr>
          <a:lstStyle/>
          <a:p>
            <a:r>
              <a:rPr lang="en-US" sz="4000" dirty="0"/>
              <a:t>Parallel Programming Languages and Models</a:t>
            </a:r>
            <a:endParaRPr lang="en-IN" sz="4000" dirty="0"/>
          </a:p>
        </p:txBody>
      </p:sp>
      <p:sp>
        <p:nvSpPr>
          <p:cNvPr id="3" name="Content Placeholder 2">
            <a:extLst>
              <a:ext uri="{FF2B5EF4-FFF2-40B4-BE49-F238E27FC236}">
                <a16:creationId xmlns:a16="http://schemas.microsoft.com/office/drawing/2014/main" id="{55AF4F5A-BDEE-4E6D-A040-ADA9D38B7B97}"/>
              </a:ext>
            </a:extLst>
          </p:cNvPr>
          <p:cNvSpPr>
            <a:spLocks noGrp="1"/>
          </p:cNvSpPr>
          <p:nvPr>
            <p:ph idx="1"/>
          </p:nvPr>
        </p:nvSpPr>
        <p:spPr>
          <a:xfrm>
            <a:off x="613609" y="766917"/>
            <a:ext cx="11303087" cy="5987843"/>
          </a:xfrm>
        </p:spPr>
        <p:txBody>
          <a:bodyPr>
            <a:normAutofit/>
          </a:bodyPr>
          <a:lstStyle/>
          <a:p>
            <a:pPr marL="0" indent="0" algn="just">
              <a:buNone/>
            </a:pPr>
            <a:r>
              <a:rPr lang="en-US" sz="2000" b="1" dirty="0">
                <a:solidFill>
                  <a:srgbClr val="0070C0"/>
                </a:solidFill>
              </a:rPr>
              <a:t>MPI </a:t>
            </a:r>
            <a:r>
              <a:rPr lang="en-US" sz="2000" b="1" dirty="0">
                <a:highlight>
                  <a:srgbClr val="00FFFF"/>
                </a:highlight>
              </a:rPr>
              <a:t>(most of the versions are open source)</a:t>
            </a:r>
          </a:p>
          <a:p>
            <a:pPr algn="just">
              <a:buFont typeface="Wingdings" panose="05000000000000000000" pitchFamily="2" charset="2"/>
              <a:buChar char="§"/>
            </a:pPr>
            <a:r>
              <a:rPr lang="en-US" sz="2000" dirty="0"/>
              <a:t>Used for </a:t>
            </a:r>
            <a:r>
              <a:rPr lang="en-US" sz="2000" i="1" dirty="0"/>
              <a:t>scalable cluster computing</a:t>
            </a:r>
          </a:p>
          <a:p>
            <a:pPr algn="just">
              <a:buFont typeface="Wingdings" panose="05000000000000000000" pitchFamily="2" charset="2"/>
              <a:buChar char="§"/>
            </a:pPr>
            <a:r>
              <a:rPr lang="en-US" sz="2000" dirty="0"/>
              <a:t>The computing nodes in a cluster </a:t>
            </a:r>
            <a:r>
              <a:rPr lang="en-US" sz="2000" i="1" dirty="0"/>
              <a:t>do not share memory </a:t>
            </a:r>
          </a:p>
          <a:p>
            <a:pPr algn="just">
              <a:buFont typeface="Wingdings" panose="05000000000000000000" pitchFamily="2" charset="2"/>
              <a:buChar char="§"/>
            </a:pPr>
            <a:r>
              <a:rPr lang="en-US" sz="2000" dirty="0"/>
              <a:t>All data sharing and interaction among the nodes must be done through </a:t>
            </a:r>
            <a:r>
              <a:rPr lang="en-US" sz="2000" i="1" dirty="0"/>
              <a:t>explicit message passing</a:t>
            </a:r>
          </a:p>
          <a:p>
            <a:pPr algn="just">
              <a:buFont typeface="Wingdings" panose="05000000000000000000" pitchFamily="2" charset="2"/>
              <a:buChar char="§"/>
            </a:pPr>
            <a:r>
              <a:rPr lang="en-US" sz="2000" dirty="0"/>
              <a:t>MPI have been known to run successfully on cluster computing systems with more than 100,000 nodes</a:t>
            </a:r>
          </a:p>
          <a:p>
            <a:pPr algn="just">
              <a:buFont typeface="Wingdings" panose="05000000000000000000" pitchFamily="2" charset="2"/>
              <a:buChar char="§"/>
            </a:pPr>
            <a:r>
              <a:rPr lang="en-US" sz="2000" dirty="0"/>
              <a:t>The amount of effort required to port an application into MPI can be </a:t>
            </a:r>
            <a:r>
              <a:rPr lang="en-US" sz="2000" i="1" dirty="0"/>
              <a:t>extremely high due to lack of shared memory across computing nodes</a:t>
            </a:r>
          </a:p>
          <a:p>
            <a:pPr algn="just">
              <a:buFont typeface="Wingdings" panose="05000000000000000000" pitchFamily="2" charset="2"/>
              <a:buChar char="§"/>
            </a:pPr>
            <a:endParaRPr lang="en-US" sz="2000" dirty="0"/>
          </a:p>
          <a:p>
            <a:pPr marL="0" indent="0" algn="just">
              <a:buNone/>
            </a:pPr>
            <a:r>
              <a:rPr lang="en-US" sz="2000" b="1" dirty="0">
                <a:solidFill>
                  <a:srgbClr val="0070C0"/>
                </a:solidFill>
              </a:rPr>
              <a:t>OpenMP </a:t>
            </a:r>
            <a:r>
              <a:rPr lang="en-US" sz="2000" b="1" dirty="0">
                <a:highlight>
                  <a:srgbClr val="00FFFF"/>
                </a:highlight>
              </a:rPr>
              <a:t>(open source)</a:t>
            </a:r>
          </a:p>
          <a:p>
            <a:pPr algn="just">
              <a:buFont typeface="Wingdings" panose="05000000000000000000" pitchFamily="2" charset="2"/>
              <a:buChar char="§"/>
            </a:pPr>
            <a:r>
              <a:rPr lang="en-US" sz="2000" dirty="0"/>
              <a:t>Used for </a:t>
            </a:r>
            <a:r>
              <a:rPr lang="en-US" sz="2000" i="1" dirty="0"/>
              <a:t>shared-memory multiprocessor</a:t>
            </a:r>
            <a:r>
              <a:rPr lang="en-US" sz="2000" dirty="0"/>
              <a:t> systems</a:t>
            </a:r>
          </a:p>
          <a:p>
            <a:pPr algn="just">
              <a:buFont typeface="Wingdings" panose="05000000000000000000" pitchFamily="2" charset="2"/>
              <a:buChar char="§"/>
            </a:pPr>
            <a:r>
              <a:rPr lang="en-US" sz="2000" dirty="0"/>
              <a:t>An openMP implementation consists of a </a:t>
            </a:r>
            <a:r>
              <a:rPr lang="en-US" sz="2000" i="1" dirty="0"/>
              <a:t>compiler</a:t>
            </a:r>
            <a:r>
              <a:rPr lang="en-US" sz="2000" dirty="0"/>
              <a:t> and a </a:t>
            </a:r>
            <a:r>
              <a:rPr lang="en-US" sz="2000" i="1" dirty="0"/>
              <a:t>runtime</a:t>
            </a:r>
          </a:p>
          <a:p>
            <a:pPr algn="just">
              <a:buFont typeface="Wingdings" panose="05000000000000000000" pitchFamily="2" charset="2"/>
              <a:buChar char="§"/>
            </a:pPr>
            <a:r>
              <a:rPr lang="en-US" sz="2000" dirty="0"/>
              <a:t>A programmer specifies </a:t>
            </a:r>
            <a:r>
              <a:rPr lang="en-US" sz="2000" b="1" i="1" dirty="0"/>
              <a:t>directives</a:t>
            </a:r>
            <a:r>
              <a:rPr lang="en-US" sz="2000" i="1" dirty="0"/>
              <a:t> </a:t>
            </a:r>
            <a:r>
              <a:rPr lang="en-US" sz="2000" dirty="0"/>
              <a:t>(commands) and </a:t>
            </a:r>
            <a:r>
              <a:rPr lang="en-US" sz="2000" b="1" i="1" dirty="0"/>
              <a:t>pragmas</a:t>
            </a:r>
            <a:r>
              <a:rPr lang="en-US" sz="2000" dirty="0"/>
              <a:t> (hints) about a loop to the openMP compiler. With these directives and pragmas, openMP compiler </a:t>
            </a:r>
            <a:r>
              <a:rPr lang="en-US" sz="2000" b="1" dirty="0"/>
              <a:t>generate parallel code</a:t>
            </a:r>
            <a:r>
              <a:rPr lang="en-US" sz="2000" dirty="0"/>
              <a:t>. The runtime system supports the </a:t>
            </a:r>
            <a:r>
              <a:rPr lang="en-US" sz="2000" b="1" dirty="0"/>
              <a:t>execution of the parallel code </a:t>
            </a:r>
            <a:r>
              <a:rPr lang="en-US" sz="2000" dirty="0"/>
              <a:t>by managing parallel threads and resources</a:t>
            </a:r>
          </a:p>
          <a:p>
            <a:pPr algn="just">
              <a:buFont typeface="Wingdings" panose="05000000000000000000" pitchFamily="2" charset="2"/>
              <a:buChar char="§"/>
            </a:pPr>
            <a:r>
              <a:rPr lang="en-US" sz="2000" dirty="0"/>
              <a:t>In OpenMP, compilers do more of the </a:t>
            </a:r>
            <a:r>
              <a:rPr lang="en-US" sz="2000" i="1" dirty="0"/>
              <a:t>automation</a:t>
            </a:r>
            <a:r>
              <a:rPr lang="en-US" sz="2000" dirty="0"/>
              <a:t> in managing parallel execution</a:t>
            </a:r>
          </a:p>
          <a:p>
            <a:pPr algn="just">
              <a:buFont typeface="Wingdings" panose="05000000000000000000" pitchFamily="2" charset="2"/>
              <a:buChar char="§"/>
            </a:pPr>
            <a:endParaRPr lang="en-US" sz="2000" dirty="0"/>
          </a:p>
          <a:p>
            <a:pPr algn="just">
              <a:buFont typeface="Wingdings" panose="05000000000000000000" pitchFamily="2" charset="2"/>
              <a:buChar char="§"/>
            </a:pPr>
            <a:endParaRPr lang="en-US" sz="2000" dirty="0"/>
          </a:p>
          <a:p>
            <a:pPr algn="just">
              <a:buFont typeface="Wingdings" panose="05000000000000000000" pitchFamily="2" charset="2"/>
              <a:buChar char="§"/>
            </a:pPr>
            <a:endParaRPr lang="en-US" sz="2000" dirty="0"/>
          </a:p>
          <a:p>
            <a:pPr algn="just"/>
            <a:endParaRPr lang="en-US" sz="3600" dirty="0"/>
          </a:p>
          <a:p>
            <a:pPr marL="0" indent="0" algn="ctr">
              <a:buNone/>
            </a:pPr>
            <a:endParaRPr lang="en-IN" dirty="0"/>
          </a:p>
        </p:txBody>
      </p:sp>
      <p:sp>
        <p:nvSpPr>
          <p:cNvPr id="4" name="Date Placeholder 3">
            <a:extLst>
              <a:ext uri="{FF2B5EF4-FFF2-40B4-BE49-F238E27FC236}">
                <a16:creationId xmlns:a16="http://schemas.microsoft.com/office/drawing/2014/main" id="{B17B91E2-A24E-4607-AE42-B20B63957502}"/>
              </a:ext>
            </a:extLst>
          </p:cNvPr>
          <p:cNvSpPr>
            <a:spLocks noGrp="1"/>
          </p:cNvSpPr>
          <p:nvPr>
            <p:ph type="dt" sz="half" idx="10"/>
          </p:nvPr>
        </p:nvSpPr>
        <p:spPr/>
        <p:txBody>
          <a:bodyPr/>
          <a:lstStyle/>
          <a:p>
            <a:fld id="{8301F463-B6CD-468D-BE24-3BEAA9B23B15}" type="datetime1">
              <a:rPr lang="en-IN" smtClean="0"/>
              <a:t>02-02-2023</a:t>
            </a:fld>
            <a:endParaRPr lang="en-IN"/>
          </a:p>
        </p:txBody>
      </p:sp>
      <p:sp>
        <p:nvSpPr>
          <p:cNvPr id="6" name="Slide Number Placeholder 5">
            <a:extLst>
              <a:ext uri="{FF2B5EF4-FFF2-40B4-BE49-F238E27FC236}">
                <a16:creationId xmlns:a16="http://schemas.microsoft.com/office/drawing/2014/main" id="{21D23C1E-D6D4-4F4C-A8B5-69738886E28A}"/>
              </a:ext>
            </a:extLst>
          </p:cNvPr>
          <p:cNvSpPr>
            <a:spLocks noGrp="1"/>
          </p:cNvSpPr>
          <p:nvPr>
            <p:ph type="sldNum" sz="quarter" idx="12"/>
          </p:nvPr>
        </p:nvSpPr>
        <p:spPr/>
        <p:txBody>
          <a:bodyPr/>
          <a:lstStyle/>
          <a:p>
            <a:fld id="{89EA65C2-317F-4825-97ED-B4A1DE5F1DA7}" type="slidenum">
              <a:rPr lang="en-IN" smtClean="0"/>
              <a:t>47</a:t>
            </a:fld>
            <a:endParaRPr lang="en-IN"/>
          </a:p>
        </p:txBody>
      </p:sp>
    </p:spTree>
    <p:extLst>
      <p:ext uri="{BB962C8B-B14F-4D97-AF65-F5344CB8AC3E}">
        <p14:creationId xmlns:p14="http://schemas.microsoft.com/office/powerpoint/2010/main" val="2679041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D922-2AEA-45FF-8D46-5A4BC4FAD2F7}"/>
              </a:ext>
            </a:extLst>
          </p:cNvPr>
          <p:cNvSpPr>
            <a:spLocks noGrp="1"/>
          </p:cNvSpPr>
          <p:nvPr>
            <p:ph type="title"/>
          </p:nvPr>
        </p:nvSpPr>
        <p:spPr>
          <a:xfrm>
            <a:off x="838200" y="1"/>
            <a:ext cx="10515600" cy="766916"/>
          </a:xfrm>
        </p:spPr>
        <p:txBody>
          <a:bodyPr>
            <a:normAutofit/>
          </a:bodyPr>
          <a:lstStyle/>
          <a:p>
            <a:r>
              <a:rPr lang="en-US" sz="4000" dirty="0"/>
              <a:t>Parallel Programming Languages and Models</a:t>
            </a:r>
            <a:endParaRPr lang="en-IN" sz="4000" dirty="0"/>
          </a:p>
        </p:txBody>
      </p:sp>
      <p:sp>
        <p:nvSpPr>
          <p:cNvPr id="3" name="Content Placeholder 2">
            <a:extLst>
              <a:ext uri="{FF2B5EF4-FFF2-40B4-BE49-F238E27FC236}">
                <a16:creationId xmlns:a16="http://schemas.microsoft.com/office/drawing/2014/main" id="{55AF4F5A-BDEE-4E6D-A040-ADA9D38B7B97}"/>
              </a:ext>
            </a:extLst>
          </p:cNvPr>
          <p:cNvSpPr>
            <a:spLocks noGrp="1"/>
          </p:cNvSpPr>
          <p:nvPr>
            <p:ph idx="1"/>
          </p:nvPr>
        </p:nvSpPr>
        <p:spPr>
          <a:xfrm>
            <a:off x="613609" y="766917"/>
            <a:ext cx="11303087" cy="5987843"/>
          </a:xfrm>
        </p:spPr>
        <p:txBody>
          <a:bodyPr>
            <a:normAutofit fontScale="92500" lnSpcReduction="20000"/>
          </a:bodyPr>
          <a:lstStyle/>
          <a:p>
            <a:pPr marL="0" indent="0" algn="just">
              <a:buNone/>
            </a:pPr>
            <a:r>
              <a:rPr lang="en-US" sz="2100" b="1" dirty="0">
                <a:solidFill>
                  <a:srgbClr val="7030A0"/>
                </a:solidFill>
              </a:rPr>
              <a:t>CUDA </a:t>
            </a:r>
            <a:r>
              <a:rPr lang="en-US" sz="2100" b="1" dirty="0">
                <a:highlight>
                  <a:srgbClr val="00FFFF"/>
                </a:highlight>
              </a:rPr>
              <a:t>(NVIDIA proprietary)</a:t>
            </a:r>
          </a:p>
          <a:p>
            <a:pPr algn="just">
              <a:buFont typeface="Wingdings" panose="05000000000000000000" pitchFamily="2" charset="2"/>
              <a:buChar char="§"/>
            </a:pPr>
            <a:r>
              <a:rPr lang="en-US" sz="2100" dirty="0"/>
              <a:t>Aspects of CUDA are similar to both MPI and OpenMP in that the </a:t>
            </a:r>
            <a:r>
              <a:rPr lang="en-US" sz="2100" i="1" dirty="0"/>
              <a:t>programmer manages the parallel code constructs</a:t>
            </a:r>
          </a:p>
          <a:p>
            <a:pPr algn="just">
              <a:buFont typeface="Wingdings" panose="05000000000000000000" pitchFamily="2" charset="2"/>
              <a:buChar char="§"/>
            </a:pPr>
            <a:r>
              <a:rPr lang="en-US" sz="2100" dirty="0"/>
              <a:t>CUDA provides </a:t>
            </a:r>
            <a:r>
              <a:rPr lang="en-US" sz="2100" i="1" dirty="0"/>
              <a:t>shared memory </a:t>
            </a:r>
            <a:r>
              <a:rPr lang="en-US" sz="2100" dirty="0"/>
              <a:t>for parallel execution in the GPU</a:t>
            </a:r>
          </a:p>
          <a:p>
            <a:pPr algn="just">
              <a:buFont typeface="Wingdings" panose="05000000000000000000" pitchFamily="2" charset="2"/>
              <a:buChar char="§"/>
            </a:pPr>
            <a:r>
              <a:rPr lang="en-US" sz="2100" dirty="0"/>
              <a:t>CUDA achieves much </a:t>
            </a:r>
            <a:r>
              <a:rPr lang="en-US" sz="2100" i="1" dirty="0"/>
              <a:t>higher scalability </a:t>
            </a:r>
            <a:r>
              <a:rPr lang="en-US" sz="2100" dirty="0"/>
              <a:t>with simple, low-overhead thread management and no cache coherence hardware requirements</a:t>
            </a:r>
          </a:p>
          <a:p>
            <a:pPr algn="just">
              <a:buFont typeface="Wingdings" panose="05000000000000000000" pitchFamily="2" charset="2"/>
              <a:buChar char="§"/>
            </a:pPr>
            <a:r>
              <a:rPr lang="en-US" sz="2100" dirty="0"/>
              <a:t>many super-applications fit well into the simple thread management model of CUDA and thus enjoy the scalability and performance</a:t>
            </a:r>
          </a:p>
          <a:p>
            <a:pPr algn="just">
              <a:buFont typeface="Wingdings" panose="05000000000000000000" pitchFamily="2" charset="2"/>
              <a:buChar char="§"/>
            </a:pPr>
            <a:endParaRPr lang="en-US" sz="2100" dirty="0"/>
          </a:p>
          <a:p>
            <a:pPr marL="0" indent="0" algn="just">
              <a:buNone/>
            </a:pPr>
            <a:r>
              <a:rPr lang="en-US" sz="2100" b="1" dirty="0">
                <a:solidFill>
                  <a:srgbClr val="0070C0"/>
                </a:solidFill>
              </a:rPr>
              <a:t>OpenCL </a:t>
            </a:r>
            <a:r>
              <a:rPr lang="en-US" sz="2100" b="1" dirty="0">
                <a:highlight>
                  <a:srgbClr val="00FFFF"/>
                </a:highlight>
              </a:rPr>
              <a:t>(open source)</a:t>
            </a:r>
          </a:p>
          <a:p>
            <a:pPr algn="just">
              <a:buFont typeface="Wingdings" panose="05000000000000000000" pitchFamily="2" charset="2"/>
              <a:buChar char="§"/>
            </a:pPr>
            <a:r>
              <a:rPr lang="en-US" sz="2100" dirty="0"/>
              <a:t>Several major industry players, including Apple, Intel, AMD/ATI, and NVIDIA, have jointly developed a </a:t>
            </a:r>
            <a:r>
              <a:rPr lang="en-US" sz="2100" i="1" dirty="0"/>
              <a:t>standardized programming model </a:t>
            </a:r>
            <a:r>
              <a:rPr lang="en-US" sz="2100" dirty="0"/>
              <a:t>called OpenCL</a:t>
            </a:r>
          </a:p>
          <a:p>
            <a:pPr algn="just">
              <a:buFont typeface="Wingdings" panose="05000000000000000000" pitchFamily="2" charset="2"/>
              <a:buChar char="§"/>
            </a:pPr>
            <a:r>
              <a:rPr lang="en-US" sz="2100" dirty="0"/>
              <a:t>Similar to CUDA, the OpenCL programming model defines language extensions and runtime APIs to allow programmers to manage parallelism and data delivery</a:t>
            </a:r>
          </a:p>
          <a:p>
            <a:pPr algn="just">
              <a:buFont typeface="Wingdings" panose="05000000000000000000" pitchFamily="2" charset="2"/>
              <a:buChar char="§"/>
            </a:pPr>
            <a:r>
              <a:rPr lang="en-US" sz="2100" dirty="0"/>
              <a:t>The level of programming constructs in OpenCL is still at a </a:t>
            </a:r>
            <a:r>
              <a:rPr lang="en-US" sz="2100" i="1" dirty="0"/>
              <a:t>lower level </a:t>
            </a:r>
            <a:r>
              <a:rPr lang="en-US" sz="2100" dirty="0"/>
              <a:t>than CUDA and much more tedious to use</a:t>
            </a:r>
          </a:p>
          <a:p>
            <a:pPr algn="just">
              <a:buFont typeface="Wingdings" panose="05000000000000000000" pitchFamily="2" charset="2"/>
              <a:buChar char="§"/>
            </a:pPr>
            <a:r>
              <a:rPr lang="en-US" sz="2100" dirty="0"/>
              <a:t>Also, the speed achieved in an application expressed in OpenCL is still </a:t>
            </a:r>
            <a:r>
              <a:rPr lang="en-US" sz="2100" i="1" dirty="0"/>
              <a:t>much lower </a:t>
            </a:r>
            <a:r>
              <a:rPr lang="en-US" sz="2100" dirty="0"/>
              <a:t>than in CUDA on the platforms that support both</a:t>
            </a:r>
          </a:p>
          <a:p>
            <a:pPr algn="just"/>
            <a:r>
              <a:rPr lang="en-US" sz="2100" dirty="0"/>
              <a:t>OpenCL is a standardized programming model in that applications developed in OpenCL can run without modification on all processors that support the OpenCL language extensions  and API</a:t>
            </a:r>
          </a:p>
          <a:p>
            <a:pPr algn="just"/>
            <a:r>
              <a:rPr lang="en-US" sz="2100" dirty="0"/>
              <a:t>In comparison to CUDA, OpenCL relies more on APIs and less on language extensions</a:t>
            </a:r>
            <a:endParaRPr lang="en-IN" sz="2100" dirty="0"/>
          </a:p>
          <a:p>
            <a:pPr algn="just">
              <a:buFont typeface="Wingdings" panose="05000000000000000000" pitchFamily="2" charset="2"/>
              <a:buChar char="§"/>
            </a:pPr>
            <a:endParaRPr lang="en-US" sz="2000" dirty="0"/>
          </a:p>
          <a:p>
            <a:pPr algn="just">
              <a:buFont typeface="Wingdings" panose="05000000000000000000" pitchFamily="2" charset="2"/>
              <a:buChar char="§"/>
            </a:pPr>
            <a:endParaRPr lang="en-US" sz="2000" dirty="0"/>
          </a:p>
          <a:p>
            <a:pPr algn="just"/>
            <a:endParaRPr lang="en-US" sz="3600" dirty="0"/>
          </a:p>
          <a:p>
            <a:pPr marL="0" indent="0" algn="just">
              <a:buNone/>
            </a:pPr>
            <a:endParaRPr lang="en-IN" dirty="0"/>
          </a:p>
        </p:txBody>
      </p:sp>
      <p:sp>
        <p:nvSpPr>
          <p:cNvPr id="4" name="Date Placeholder 3">
            <a:extLst>
              <a:ext uri="{FF2B5EF4-FFF2-40B4-BE49-F238E27FC236}">
                <a16:creationId xmlns:a16="http://schemas.microsoft.com/office/drawing/2014/main" id="{531D0524-5CFA-47E9-9E23-B3D6A9EF8283}"/>
              </a:ext>
            </a:extLst>
          </p:cNvPr>
          <p:cNvSpPr>
            <a:spLocks noGrp="1"/>
          </p:cNvSpPr>
          <p:nvPr>
            <p:ph type="dt" sz="half" idx="10"/>
          </p:nvPr>
        </p:nvSpPr>
        <p:spPr/>
        <p:txBody>
          <a:bodyPr/>
          <a:lstStyle/>
          <a:p>
            <a:fld id="{00CFD83C-CB31-4FF0-B035-B70B7E8F6787}" type="datetime1">
              <a:rPr lang="en-IN" smtClean="0"/>
              <a:t>02-02-2023</a:t>
            </a:fld>
            <a:endParaRPr lang="en-IN"/>
          </a:p>
        </p:txBody>
      </p:sp>
      <p:sp>
        <p:nvSpPr>
          <p:cNvPr id="6" name="Slide Number Placeholder 5">
            <a:extLst>
              <a:ext uri="{FF2B5EF4-FFF2-40B4-BE49-F238E27FC236}">
                <a16:creationId xmlns:a16="http://schemas.microsoft.com/office/drawing/2014/main" id="{72A1603E-46B2-4E0A-AE99-58FE2B8D45C5}"/>
              </a:ext>
            </a:extLst>
          </p:cNvPr>
          <p:cNvSpPr>
            <a:spLocks noGrp="1"/>
          </p:cNvSpPr>
          <p:nvPr>
            <p:ph type="sldNum" sz="quarter" idx="12"/>
          </p:nvPr>
        </p:nvSpPr>
        <p:spPr/>
        <p:txBody>
          <a:bodyPr/>
          <a:lstStyle/>
          <a:p>
            <a:fld id="{89EA65C2-317F-4825-97ED-B4A1DE5F1DA7}" type="slidenum">
              <a:rPr lang="en-IN" smtClean="0"/>
              <a:t>48</a:t>
            </a:fld>
            <a:endParaRPr lang="en-IN"/>
          </a:p>
        </p:txBody>
      </p:sp>
    </p:spTree>
    <p:extLst>
      <p:ext uri="{BB962C8B-B14F-4D97-AF65-F5344CB8AC3E}">
        <p14:creationId xmlns:p14="http://schemas.microsoft.com/office/powerpoint/2010/main" val="2437624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D922-2AEA-45FF-8D46-5A4BC4FAD2F7}"/>
              </a:ext>
            </a:extLst>
          </p:cNvPr>
          <p:cNvSpPr>
            <a:spLocks noGrp="1"/>
          </p:cNvSpPr>
          <p:nvPr>
            <p:ph type="title"/>
          </p:nvPr>
        </p:nvSpPr>
        <p:spPr>
          <a:xfrm>
            <a:off x="838200" y="1"/>
            <a:ext cx="10515600" cy="766916"/>
          </a:xfrm>
        </p:spPr>
        <p:txBody>
          <a:bodyPr>
            <a:normAutofit/>
          </a:bodyPr>
          <a:lstStyle/>
          <a:p>
            <a:r>
              <a:rPr lang="en-US" sz="4000" dirty="0"/>
              <a:t>Parallel Programming Languages and Models</a:t>
            </a:r>
            <a:endParaRPr lang="en-IN" sz="4000" dirty="0"/>
          </a:p>
        </p:txBody>
      </p:sp>
      <p:sp>
        <p:nvSpPr>
          <p:cNvPr id="3" name="Content Placeholder 2">
            <a:extLst>
              <a:ext uri="{FF2B5EF4-FFF2-40B4-BE49-F238E27FC236}">
                <a16:creationId xmlns:a16="http://schemas.microsoft.com/office/drawing/2014/main" id="{55AF4F5A-BDEE-4E6D-A040-ADA9D38B7B97}"/>
              </a:ext>
            </a:extLst>
          </p:cNvPr>
          <p:cNvSpPr>
            <a:spLocks noGrp="1"/>
          </p:cNvSpPr>
          <p:nvPr>
            <p:ph idx="1"/>
          </p:nvPr>
        </p:nvSpPr>
        <p:spPr>
          <a:xfrm>
            <a:off x="444456" y="766917"/>
            <a:ext cx="11303087" cy="5987843"/>
          </a:xfrm>
        </p:spPr>
        <p:txBody>
          <a:bodyPr>
            <a:normAutofit/>
          </a:bodyPr>
          <a:lstStyle/>
          <a:p>
            <a:pPr marL="0" indent="0" algn="ctr">
              <a:buNone/>
            </a:pPr>
            <a:endParaRPr lang="en-US" sz="2000" b="1" dirty="0">
              <a:highlight>
                <a:srgbClr val="FFFF00"/>
              </a:highlight>
              <a:hlinkClick r:id="rId2">
                <a:extLst>
                  <a:ext uri="{A12FA001-AC4F-418D-AE19-62706E023703}">
                    <ahyp:hlinkClr xmlns="" xmlns:ahyp="http://schemas.microsoft.com/office/drawing/2018/hyperlinkcolor" val="tx"/>
                  </a:ext>
                </a:extLst>
              </a:hlinkClick>
            </a:endParaRPr>
          </a:p>
          <a:p>
            <a:pPr marL="0" indent="0" algn="ctr">
              <a:buNone/>
            </a:pPr>
            <a:endParaRPr lang="en-US" sz="2000" b="1" dirty="0">
              <a:highlight>
                <a:srgbClr val="FFFF00"/>
              </a:highlight>
              <a:hlinkClick r:id="rId2">
                <a:extLst>
                  <a:ext uri="{A12FA001-AC4F-418D-AE19-62706E023703}">
                    <ahyp:hlinkClr xmlns="" xmlns:ahyp="http://schemas.microsoft.com/office/drawing/2018/hyperlinkcolor" val="tx"/>
                  </a:ext>
                </a:extLst>
              </a:hlinkClick>
            </a:endParaRPr>
          </a:p>
          <a:p>
            <a:pPr marL="0" indent="0" algn="ctr">
              <a:buNone/>
            </a:pPr>
            <a:endParaRPr lang="en-US" sz="2000" b="1" dirty="0">
              <a:highlight>
                <a:srgbClr val="FFFF00"/>
              </a:highlight>
              <a:hlinkClick r:id="rId2">
                <a:extLst>
                  <a:ext uri="{A12FA001-AC4F-418D-AE19-62706E023703}">
                    <ahyp:hlinkClr xmlns="" xmlns:ahyp="http://schemas.microsoft.com/office/drawing/2018/hyperlinkcolor" val="tx"/>
                  </a:ext>
                </a:extLst>
              </a:hlinkClick>
            </a:endParaRPr>
          </a:p>
          <a:p>
            <a:pPr marL="0" indent="0" algn="ctr">
              <a:buNone/>
            </a:pPr>
            <a:r>
              <a:rPr lang="en-US" sz="2000" b="1" dirty="0">
                <a:highlight>
                  <a:srgbClr val="FFFF00"/>
                </a:highlight>
                <a:hlinkClick r:id="rId2">
                  <a:extLst>
                    <a:ext uri="{A12FA001-AC4F-418D-AE19-62706E023703}">
                      <ahyp:hlinkClr xmlns="" xmlns:ahyp="http://schemas.microsoft.com/office/drawing/2018/hyperlinkcolor" val="tx"/>
                    </a:ext>
                  </a:extLst>
                </a:hlinkClick>
              </a:rPr>
              <a:t>CUDA vs OpenCL</a:t>
            </a:r>
            <a:endParaRPr lang="en-US" sz="2000" b="1" dirty="0">
              <a:highlight>
                <a:srgbClr val="FFFF00"/>
              </a:highlight>
            </a:endParaRPr>
          </a:p>
          <a:p>
            <a:pPr marL="0" indent="0" algn="ctr">
              <a:buNone/>
            </a:pPr>
            <a:endParaRPr lang="en-US" sz="2000" b="1" dirty="0">
              <a:highlight>
                <a:srgbClr val="FFFF00"/>
              </a:highlight>
            </a:endParaRPr>
          </a:p>
          <a:p>
            <a:pPr marL="0" indent="0" algn="ctr">
              <a:buNone/>
            </a:pPr>
            <a:endParaRPr lang="en-US" sz="2000" b="1" dirty="0">
              <a:highlight>
                <a:srgbClr val="FFFF00"/>
              </a:highlight>
            </a:endParaRPr>
          </a:p>
          <a:p>
            <a:pPr marL="0" indent="0" algn="ctr">
              <a:buNone/>
            </a:pPr>
            <a:endParaRPr lang="en-US" sz="2000" b="1" dirty="0">
              <a:highlight>
                <a:srgbClr val="FFFF00"/>
              </a:highlight>
            </a:endParaRPr>
          </a:p>
          <a:p>
            <a:pPr marL="0" indent="0" algn="ctr">
              <a:buNone/>
            </a:pPr>
            <a:endParaRPr lang="en-US" sz="2000" b="1" dirty="0">
              <a:highlight>
                <a:srgbClr val="FFFF00"/>
              </a:highlight>
            </a:endParaRPr>
          </a:p>
          <a:p>
            <a:pPr marL="0" indent="0" algn="ctr">
              <a:buNone/>
            </a:pPr>
            <a:r>
              <a:rPr lang="en-US" sz="2000" b="1" dirty="0">
                <a:highlight>
                  <a:srgbClr val="FFFF00"/>
                </a:highlight>
                <a:hlinkClick r:id="rId3">
                  <a:extLst>
                    <a:ext uri="{A12FA001-AC4F-418D-AE19-62706E023703}">
                      <ahyp:hlinkClr xmlns="" xmlns:ahyp="http://schemas.microsoft.com/office/drawing/2018/hyperlinkcolor" val="tx"/>
                    </a:ext>
                  </a:extLst>
                </a:hlinkClick>
              </a:rPr>
              <a:t>CPU vs GPU</a:t>
            </a:r>
            <a:endParaRPr lang="en-US" sz="2000" b="1" dirty="0">
              <a:highlight>
                <a:srgbClr val="FFFF00"/>
              </a:highlight>
            </a:endParaRPr>
          </a:p>
          <a:p>
            <a:pPr algn="just"/>
            <a:endParaRPr lang="en-US" sz="3600" dirty="0"/>
          </a:p>
          <a:p>
            <a:pPr marL="0" indent="0" algn="just">
              <a:buNone/>
            </a:pPr>
            <a:endParaRPr lang="en-IN" dirty="0"/>
          </a:p>
        </p:txBody>
      </p:sp>
      <p:sp>
        <p:nvSpPr>
          <p:cNvPr id="4" name="Date Placeholder 3">
            <a:extLst>
              <a:ext uri="{FF2B5EF4-FFF2-40B4-BE49-F238E27FC236}">
                <a16:creationId xmlns:a16="http://schemas.microsoft.com/office/drawing/2014/main" id="{A2C932D6-AC81-45B6-A491-52E2BA133365}"/>
              </a:ext>
            </a:extLst>
          </p:cNvPr>
          <p:cNvSpPr>
            <a:spLocks noGrp="1"/>
          </p:cNvSpPr>
          <p:nvPr>
            <p:ph type="dt" sz="half" idx="10"/>
          </p:nvPr>
        </p:nvSpPr>
        <p:spPr/>
        <p:txBody>
          <a:bodyPr/>
          <a:lstStyle/>
          <a:p>
            <a:fld id="{E540ADF9-01F6-4571-AEB2-E616B5DE05B5}" type="datetime1">
              <a:rPr lang="en-IN" smtClean="0"/>
              <a:t>02-02-2023</a:t>
            </a:fld>
            <a:endParaRPr lang="en-IN"/>
          </a:p>
        </p:txBody>
      </p:sp>
      <p:sp>
        <p:nvSpPr>
          <p:cNvPr id="6" name="Slide Number Placeholder 5">
            <a:extLst>
              <a:ext uri="{FF2B5EF4-FFF2-40B4-BE49-F238E27FC236}">
                <a16:creationId xmlns:a16="http://schemas.microsoft.com/office/drawing/2014/main" id="{D5BF1D36-D581-4BF4-AA91-F70FCD949A97}"/>
              </a:ext>
            </a:extLst>
          </p:cNvPr>
          <p:cNvSpPr>
            <a:spLocks noGrp="1"/>
          </p:cNvSpPr>
          <p:nvPr>
            <p:ph type="sldNum" sz="quarter" idx="12"/>
          </p:nvPr>
        </p:nvSpPr>
        <p:spPr/>
        <p:txBody>
          <a:bodyPr/>
          <a:lstStyle/>
          <a:p>
            <a:fld id="{89EA65C2-317F-4825-97ED-B4A1DE5F1DA7}" type="slidenum">
              <a:rPr lang="en-IN" smtClean="0"/>
              <a:t>49</a:t>
            </a:fld>
            <a:endParaRPr lang="en-IN"/>
          </a:p>
        </p:txBody>
      </p:sp>
    </p:spTree>
    <p:extLst>
      <p:ext uri="{BB962C8B-B14F-4D97-AF65-F5344CB8AC3E}">
        <p14:creationId xmlns:p14="http://schemas.microsoft.com/office/powerpoint/2010/main" val="345955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157163" y="214313"/>
            <a:ext cx="11601450" cy="6272212"/>
          </a:xfrm>
          <a:prstGeom prst="rect">
            <a:avLst/>
          </a:prstGeom>
        </p:spPr>
      </p:pic>
      <p:sp>
        <p:nvSpPr>
          <p:cNvPr id="4" name="Date Placeholder 3"/>
          <p:cNvSpPr>
            <a:spLocks noGrp="1"/>
          </p:cNvSpPr>
          <p:nvPr>
            <p:ph type="dt" sz="half" idx="10"/>
          </p:nvPr>
        </p:nvSpPr>
        <p:spPr/>
        <p:txBody>
          <a:bodyPr/>
          <a:lstStyle/>
          <a:p>
            <a:fld id="{E2C27BB2-3768-44FE-A851-1B1BFDDB6C5D}" type="datetime1">
              <a:rPr lang="en-IN" smtClean="0"/>
              <a:t>02-02-2023</a:t>
            </a:fld>
            <a:endParaRPr lang="en-IN"/>
          </a:p>
        </p:txBody>
      </p:sp>
      <p:sp>
        <p:nvSpPr>
          <p:cNvPr id="6" name="Slide Number Placeholder 5"/>
          <p:cNvSpPr>
            <a:spLocks noGrp="1"/>
          </p:cNvSpPr>
          <p:nvPr>
            <p:ph type="sldNum" sz="quarter" idx="12"/>
          </p:nvPr>
        </p:nvSpPr>
        <p:spPr/>
        <p:txBody>
          <a:bodyPr/>
          <a:lstStyle/>
          <a:p>
            <a:fld id="{89EA65C2-317F-4825-97ED-B4A1DE5F1DA7}" type="slidenum">
              <a:rPr lang="en-IN" smtClean="0"/>
              <a:t>5</a:t>
            </a:fld>
            <a:endParaRPr lang="en-IN"/>
          </a:p>
        </p:txBody>
      </p:sp>
    </p:spTree>
    <p:extLst>
      <p:ext uri="{BB962C8B-B14F-4D97-AF65-F5344CB8AC3E}">
        <p14:creationId xmlns:p14="http://schemas.microsoft.com/office/powerpoint/2010/main" val="16876415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3588513" y="1825625"/>
            <a:ext cx="5014973" cy="4351338"/>
          </a:xfrm>
          <a:prstGeom prst="rect">
            <a:avLst/>
          </a:prstGeom>
        </p:spPr>
      </p:pic>
      <p:sp>
        <p:nvSpPr>
          <p:cNvPr id="4" name="Date Placeholder 3"/>
          <p:cNvSpPr>
            <a:spLocks noGrp="1"/>
          </p:cNvSpPr>
          <p:nvPr>
            <p:ph type="dt" sz="half" idx="10"/>
          </p:nvPr>
        </p:nvSpPr>
        <p:spPr/>
        <p:txBody>
          <a:bodyPr/>
          <a:lstStyle/>
          <a:p>
            <a:fld id="{E2C27BB2-3768-44FE-A851-1B1BFDDB6C5D}" type="datetime1">
              <a:rPr lang="en-IN" smtClean="0"/>
              <a:t>02-02-2023</a:t>
            </a:fld>
            <a:endParaRPr lang="en-IN"/>
          </a:p>
        </p:txBody>
      </p:sp>
      <p:sp>
        <p:nvSpPr>
          <p:cNvPr id="5" name="Footer Placeholder 4"/>
          <p:cNvSpPr>
            <a:spLocks noGrp="1"/>
          </p:cNvSpPr>
          <p:nvPr>
            <p:ph type="ftr" sz="quarter" idx="11"/>
          </p:nvPr>
        </p:nvSpPr>
        <p:spPr/>
        <p:txBody>
          <a:bodyPr/>
          <a:lstStyle/>
          <a:p>
            <a:r>
              <a:rPr lang="en-IN" smtClean="0"/>
              <a:t>Bhargav Bhatkalkar</a:t>
            </a:r>
            <a:endParaRPr lang="en-IN"/>
          </a:p>
        </p:txBody>
      </p:sp>
      <p:sp>
        <p:nvSpPr>
          <p:cNvPr id="6" name="Slide Number Placeholder 5"/>
          <p:cNvSpPr>
            <a:spLocks noGrp="1"/>
          </p:cNvSpPr>
          <p:nvPr>
            <p:ph type="sldNum" sz="quarter" idx="12"/>
          </p:nvPr>
        </p:nvSpPr>
        <p:spPr/>
        <p:txBody>
          <a:bodyPr/>
          <a:lstStyle/>
          <a:p>
            <a:fld id="{89EA65C2-317F-4825-97ED-B4A1DE5F1DA7}" type="slidenum">
              <a:rPr lang="en-IN" smtClean="0"/>
              <a:t>50</a:t>
            </a:fld>
            <a:endParaRPr lang="en-IN"/>
          </a:p>
        </p:txBody>
      </p:sp>
    </p:spTree>
    <p:extLst>
      <p:ext uri="{BB962C8B-B14F-4D97-AF65-F5344CB8AC3E}">
        <p14:creationId xmlns:p14="http://schemas.microsoft.com/office/powerpoint/2010/main" val="3201789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A Simple Example&#10;Wisdom&#10;Knowledge&#10;Information&#10;&#10;Data&#10;&#10;7&#10;&#10;I should buy a BMW &#10;(and a BIG house)!&#10;&#10;Judgment&#10;I am rich!!!!!&#10;&#10;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91510"/>
            <a:ext cx="8209128" cy="635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581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DDEC73-9C72-435A-862C-E026C2A4EBB4}"/>
              </a:ext>
            </a:extLst>
          </p:cNvPr>
          <p:cNvSpPr>
            <a:spLocks noGrp="1"/>
          </p:cNvSpPr>
          <p:nvPr>
            <p:ph idx="1"/>
          </p:nvPr>
        </p:nvSpPr>
        <p:spPr>
          <a:xfrm>
            <a:off x="438764" y="225170"/>
            <a:ext cx="10931013" cy="4351338"/>
          </a:xfrm>
        </p:spPr>
        <p:txBody>
          <a:bodyPr>
            <a:normAutofit/>
          </a:bodyPr>
          <a:lstStyle/>
          <a:p>
            <a:pPr marL="0" indent="0">
              <a:buNone/>
            </a:pPr>
            <a:r>
              <a:rPr lang="en-US" b="1" i="1" dirty="0"/>
              <a:t>2. Operating system point of view</a:t>
            </a:r>
          </a:p>
          <a:p>
            <a:pPr marL="0" indent="0">
              <a:buNone/>
            </a:pPr>
            <a:endParaRPr lang="en-US" b="1" i="1" dirty="0"/>
          </a:p>
          <a:p>
            <a:pPr marL="0" indent="0">
              <a:buNone/>
            </a:pPr>
            <a:r>
              <a:rPr lang="en-US" sz="2000" dirty="0"/>
              <a:t>The computer systems have improved chronologically in four phases:</a:t>
            </a:r>
          </a:p>
          <a:p>
            <a:r>
              <a:rPr lang="en-US" sz="2000" dirty="0"/>
              <a:t>Batch Processing</a:t>
            </a:r>
          </a:p>
          <a:p>
            <a:r>
              <a:rPr lang="en-US" sz="2000" dirty="0"/>
              <a:t>Multiprogramming</a:t>
            </a:r>
          </a:p>
          <a:p>
            <a:r>
              <a:rPr lang="en-US" sz="2000" dirty="0"/>
              <a:t>Time Sharing</a:t>
            </a:r>
          </a:p>
          <a:p>
            <a:r>
              <a:rPr lang="en-US" sz="2000" dirty="0" smtClean="0"/>
              <a:t>Multiprocessing(</a:t>
            </a:r>
            <a:endParaRPr lang="en-US" sz="2000" dirty="0"/>
          </a:p>
          <a:p>
            <a:pPr marL="0" indent="0">
              <a:buNone/>
            </a:pPr>
            <a:endParaRPr lang="en-US" dirty="0"/>
          </a:p>
        </p:txBody>
      </p:sp>
      <p:sp>
        <p:nvSpPr>
          <p:cNvPr id="2" name="Date Placeholder 1">
            <a:extLst>
              <a:ext uri="{FF2B5EF4-FFF2-40B4-BE49-F238E27FC236}">
                <a16:creationId xmlns:a16="http://schemas.microsoft.com/office/drawing/2014/main" id="{3C69CF61-B057-4CCC-BBAE-24447FC4AF1E}"/>
              </a:ext>
            </a:extLst>
          </p:cNvPr>
          <p:cNvSpPr>
            <a:spLocks noGrp="1"/>
          </p:cNvSpPr>
          <p:nvPr>
            <p:ph type="dt" sz="half" idx="10"/>
          </p:nvPr>
        </p:nvSpPr>
        <p:spPr/>
        <p:txBody>
          <a:bodyPr/>
          <a:lstStyle/>
          <a:p>
            <a:fld id="{6838DEBD-A15B-448D-AC20-D83E240AA364}" type="datetime1">
              <a:rPr lang="en-IN" smtClean="0"/>
              <a:t>02-02-2023</a:t>
            </a:fld>
            <a:endParaRPr lang="en-IN"/>
          </a:p>
        </p:txBody>
      </p:sp>
      <p:sp>
        <p:nvSpPr>
          <p:cNvPr id="11" name="Slide Number Placeholder 10">
            <a:extLst>
              <a:ext uri="{FF2B5EF4-FFF2-40B4-BE49-F238E27FC236}">
                <a16:creationId xmlns:a16="http://schemas.microsoft.com/office/drawing/2014/main" id="{AD377B10-2410-4B88-9226-59ABB00F9D19}"/>
              </a:ext>
            </a:extLst>
          </p:cNvPr>
          <p:cNvSpPr>
            <a:spLocks noGrp="1"/>
          </p:cNvSpPr>
          <p:nvPr>
            <p:ph type="sldNum" sz="quarter" idx="12"/>
          </p:nvPr>
        </p:nvSpPr>
        <p:spPr/>
        <p:txBody>
          <a:bodyPr/>
          <a:lstStyle/>
          <a:p>
            <a:fld id="{89EA65C2-317F-4825-97ED-B4A1DE5F1DA7}" type="slidenum">
              <a:rPr lang="en-IN" smtClean="0"/>
              <a:t>7</a:t>
            </a:fld>
            <a:endParaRPr lang="en-IN"/>
          </a:p>
        </p:txBody>
      </p:sp>
    </p:spTree>
    <p:extLst>
      <p:ext uri="{BB962C8B-B14F-4D97-AF65-F5344CB8AC3E}">
        <p14:creationId xmlns:p14="http://schemas.microsoft.com/office/powerpoint/2010/main" val="1970337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1219200" y="595745"/>
            <a:ext cx="10972800" cy="5581218"/>
          </a:xfrm>
          <a:prstGeom prst="rect">
            <a:avLst/>
          </a:prstGeom>
        </p:spPr>
      </p:pic>
      <p:sp>
        <p:nvSpPr>
          <p:cNvPr id="4" name="Date Placeholder 3"/>
          <p:cNvSpPr>
            <a:spLocks noGrp="1"/>
          </p:cNvSpPr>
          <p:nvPr>
            <p:ph type="dt" sz="half" idx="10"/>
          </p:nvPr>
        </p:nvSpPr>
        <p:spPr/>
        <p:txBody>
          <a:bodyPr/>
          <a:lstStyle/>
          <a:p>
            <a:fld id="{E2C27BB2-3768-44FE-A851-1B1BFDDB6C5D}" type="datetime1">
              <a:rPr lang="en-IN" smtClean="0"/>
              <a:t>02-02-2023</a:t>
            </a:fld>
            <a:endParaRPr lang="en-IN"/>
          </a:p>
        </p:txBody>
      </p:sp>
      <p:sp>
        <p:nvSpPr>
          <p:cNvPr id="6" name="Slide Number Placeholder 5"/>
          <p:cNvSpPr>
            <a:spLocks noGrp="1"/>
          </p:cNvSpPr>
          <p:nvPr>
            <p:ph type="sldNum" sz="quarter" idx="12"/>
          </p:nvPr>
        </p:nvSpPr>
        <p:spPr/>
        <p:txBody>
          <a:bodyPr/>
          <a:lstStyle/>
          <a:p>
            <a:fld id="{89EA65C2-317F-4825-97ED-B4A1DE5F1DA7}" type="slidenum">
              <a:rPr lang="en-IN" smtClean="0"/>
              <a:t>8</a:t>
            </a:fld>
            <a:endParaRPr lang="en-IN"/>
          </a:p>
        </p:txBody>
      </p:sp>
    </p:spTree>
    <p:extLst>
      <p:ext uri="{BB962C8B-B14F-4D97-AF65-F5344CB8AC3E}">
        <p14:creationId xmlns:p14="http://schemas.microsoft.com/office/powerpoint/2010/main" val="2343280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Multiprocessing systems use multiple central processing units within a single system. It enables a system to support more than one processor and divide the tasks among them. </a:t>
            </a:r>
            <a:endParaRPr lang="en-US" dirty="0"/>
          </a:p>
          <a:p>
            <a:r>
              <a:rPr lang="en-US" dirty="0" smtClean="0"/>
              <a:t>In these 4 operating modes, the degree of parallelism increases sharply from one phase to another. The general trend is to emphasize the parallel processing of information. The term “information” is used with an extended meaning to include data, information, knowledge, and intelligence.</a:t>
            </a:r>
          </a:p>
          <a:p>
            <a:endParaRPr lang="en-US" dirty="0"/>
          </a:p>
        </p:txBody>
      </p:sp>
      <p:sp>
        <p:nvSpPr>
          <p:cNvPr id="4" name="Date Placeholder 3"/>
          <p:cNvSpPr>
            <a:spLocks noGrp="1"/>
          </p:cNvSpPr>
          <p:nvPr>
            <p:ph type="dt" sz="half" idx="10"/>
          </p:nvPr>
        </p:nvSpPr>
        <p:spPr/>
        <p:txBody>
          <a:bodyPr/>
          <a:lstStyle/>
          <a:p>
            <a:fld id="{E2C27BB2-3768-44FE-A851-1B1BFDDB6C5D}" type="datetime1">
              <a:rPr lang="en-IN" smtClean="0"/>
              <a:t>02-02-2023</a:t>
            </a:fld>
            <a:endParaRPr lang="en-IN"/>
          </a:p>
        </p:txBody>
      </p:sp>
      <p:sp>
        <p:nvSpPr>
          <p:cNvPr id="6" name="Slide Number Placeholder 5"/>
          <p:cNvSpPr>
            <a:spLocks noGrp="1"/>
          </p:cNvSpPr>
          <p:nvPr>
            <p:ph type="sldNum" sz="quarter" idx="12"/>
          </p:nvPr>
        </p:nvSpPr>
        <p:spPr/>
        <p:txBody>
          <a:bodyPr/>
          <a:lstStyle/>
          <a:p>
            <a:fld id="{89EA65C2-317F-4825-97ED-B4A1DE5F1DA7}" type="slidenum">
              <a:rPr lang="en-IN" smtClean="0"/>
              <a:t>9</a:t>
            </a:fld>
            <a:endParaRPr lang="en-IN"/>
          </a:p>
        </p:txBody>
      </p:sp>
    </p:spTree>
    <p:extLst>
      <p:ext uri="{BB962C8B-B14F-4D97-AF65-F5344CB8AC3E}">
        <p14:creationId xmlns:p14="http://schemas.microsoft.com/office/powerpoint/2010/main" val="3915977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3087</TotalTime>
  <Words>3645</Words>
  <Application>Microsoft Office PowerPoint</Application>
  <PresentationFormat>Widescreen</PresentationFormat>
  <Paragraphs>529</Paragraphs>
  <Slides>50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Aharoni</vt:lpstr>
      <vt:lpstr>Arial</vt:lpstr>
      <vt:lpstr>Bahnschrift</vt:lpstr>
      <vt:lpstr>Britannic Bold</vt:lpstr>
      <vt:lpstr>Calibri</vt:lpstr>
      <vt:lpstr>Calibri Light</vt:lpstr>
      <vt:lpstr>Courier New</vt:lpstr>
      <vt:lpstr>Wingdings</vt:lpstr>
      <vt:lpstr>Office Theme</vt:lpstr>
      <vt:lpstr>Introduction to Parallel Architectures</vt:lpstr>
      <vt:lpstr>Topics covered:</vt:lpstr>
      <vt:lpstr>PowerPoint Presentation</vt:lpstr>
      <vt:lpstr>1. Application point of view</vt:lpstr>
      <vt:lpstr>PowerPoint Presentation</vt:lpstr>
      <vt:lpstr>PowerPoint Presentation</vt:lpstr>
      <vt:lpstr>PowerPoint Presentation</vt:lpstr>
      <vt:lpstr>PowerPoint Presentation</vt:lpstr>
      <vt:lpstr>PowerPoint Presentation</vt:lpstr>
      <vt:lpstr>Parallel Processing</vt:lpstr>
      <vt:lpstr>PowerPoint Presentation</vt:lpstr>
      <vt:lpstr>Parallel Computer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Architectural classification scheme</vt:lpstr>
      <vt:lpstr>PowerPoint Presentation</vt:lpstr>
      <vt:lpstr>PowerPoint Presentation</vt:lpstr>
      <vt:lpstr>SIMD computer organization </vt:lpstr>
      <vt:lpstr>PowerPoint Presentation</vt:lpstr>
      <vt:lpstr>MISD computer organization </vt:lpstr>
      <vt:lpstr>PowerPoint Presentation</vt:lpstr>
      <vt:lpstr>MIMD computer organization</vt:lpstr>
      <vt:lpstr>GPU as Parallel Computers</vt:lpstr>
      <vt:lpstr>The multi-core trajectory   -  Latency oriented Design</vt:lpstr>
      <vt:lpstr>The many-core (many-thread) trajectory: Throughput Oriented Design </vt:lpstr>
      <vt:lpstr>PowerPoint Presentation</vt:lpstr>
      <vt:lpstr>Why there is such a large performance gap between many-core GPUs and general-purpose multicore CPUs? </vt:lpstr>
      <vt:lpstr>Why there is such a large performance gap between many-core GPUs and general-purpose multicore CPUs? </vt:lpstr>
      <vt:lpstr>Factors to be considered by the application developers to choose the processors for running their applications </vt:lpstr>
      <vt:lpstr> </vt:lpstr>
      <vt:lpstr>Architecture of a Modern GPU</vt:lpstr>
      <vt:lpstr>PowerPoint Presentation</vt:lpstr>
      <vt:lpstr>Need for Parallelism – Why do we need ??</vt:lpstr>
      <vt:lpstr>Need for Parallelism – Why do we need ??</vt:lpstr>
      <vt:lpstr>Parallel processing applications</vt:lpstr>
      <vt:lpstr>Parallel Programming Languages and Models</vt:lpstr>
      <vt:lpstr>Parallel Programming Languages and Models</vt:lpstr>
      <vt:lpstr>Parallel Programming Languages and Models</vt:lpstr>
      <vt:lpstr>Parallel Programming Languages and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Parallel Architectures</dc:title>
  <dc:creator>Bhargav J Bhatkalkar [MAHE-MIT]</dc:creator>
  <cp:lastModifiedBy>Radhika Kamath [MAHE-MIT]</cp:lastModifiedBy>
  <cp:revision>165</cp:revision>
  <dcterms:created xsi:type="dcterms:W3CDTF">2021-02-03T05:09:50Z</dcterms:created>
  <dcterms:modified xsi:type="dcterms:W3CDTF">2023-02-02T06:21:15Z</dcterms:modified>
</cp:coreProperties>
</file>