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0"/>
  </p:notesMasterIdLst>
  <p:sldIdLst>
    <p:sldId id="256" r:id="rId3"/>
    <p:sldId id="388" r:id="rId4"/>
    <p:sldId id="257" r:id="rId5"/>
    <p:sldId id="308" r:id="rId6"/>
    <p:sldId id="376" r:id="rId7"/>
    <p:sldId id="312" r:id="rId8"/>
    <p:sldId id="313" r:id="rId9"/>
    <p:sldId id="259" r:id="rId10"/>
    <p:sldId id="311" r:id="rId11"/>
    <p:sldId id="314" r:id="rId12"/>
    <p:sldId id="316" r:id="rId13"/>
    <p:sldId id="317" r:id="rId14"/>
    <p:sldId id="264" r:id="rId15"/>
    <p:sldId id="377" r:id="rId16"/>
    <p:sldId id="266" r:id="rId17"/>
    <p:sldId id="318" r:id="rId18"/>
    <p:sldId id="320" r:id="rId19"/>
    <p:sldId id="319" r:id="rId20"/>
    <p:sldId id="269" r:id="rId21"/>
    <p:sldId id="322" r:id="rId22"/>
    <p:sldId id="324" r:id="rId23"/>
    <p:sldId id="325" r:id="rId24"/>
    <p:sldId id="326" r:id="rId25"/>
    <p:sldId id="327" r:id="rId26"/>
    <p:sldId id="368" r:id="rId27"/>
    <p:sldId id="328" r:id="rId28"/>
    <p:sldId id="329" r:id="rId29"/>
    <p:sldId id="331" r:id="rId30"/>
    <p:sldId id="369" r:id="rId31"/>
    <p:sldId id="332" r:id="rId32"/>
    <p:sldId id="370" r:id="rId33"/>
    <p:sldId id="333" r:id="rId34"/>
    <p:sldId id="371" r:id="rId35"/>
    <p:sldId id="334" r:id="rId36"/>
    <p:sldId id="372" r:id="rId37"/>
    <p:sldId id="335" r:id="rId38"/>
    <p:sldId id="373" r:id="rId39"/>
    <p:sldId id="336" r:id="rId40"/>
    <p:sldId id="337" r:id="rId41"/>
    <p:sldId id="338" r:id="rId42"/>
    <p:sldId id="341" r:id="rId43"/>
    <p:sldId id="315" r:id="rId44"/>
    <p:sldId id="340" r:id="rId45"/>
    <p:sldId id="387" r:id="rId46"/>
    <p:sldId id="281" r:id="rId47"/>
    <p:sldId id="348" r:id="rId48"/>
    <p:sldId id="284" r:id="rId49"/>
    <p:sldId id="356" r:id="rId50"/>
    <p:sldId id="282" r:id="rId51"/>
    <p:sldId id="350" r:id="rId52"/>
    <p:sldId id="283" r:id="rId53"/>
    <p:sldId id="352" r:id="rId54"/>
    <p:sldId id="357" r:id="rId55"/>
    <p:sldId id="374" r:id="rId56"/>
    <p:sldId id="359" r:id="rId57"/>
    <p:sldId id="375" r:id="rId58"/>
    <p:sldId id="360" r:id="rId59"/>
    <p:sldId id="358" r:id="rId60"/>
    <p:sldId id="339" r:id="rId61"/>
    <p:sldId id="355" r:id="rId62"/>
    <p:sldId id="380" r:id="rId63"/>
    <p:sldId id="381" r:id="rId64"/>
    <p:sldId id="385" r:id="rId65"/>
    <p:sldId id="382" r:id="rId66"/>
    <p:sldId id="383" r:id="rId67"/>
    <p:sldId id="386" r:id="rId68"/>
    <p:sldId id="384" r:id="rId69"/>
    <p:sldId id="361" r:id="rId70"/>
    <p:sldId id="362" r:id="rId71"/>
    <p:sldId id="363" r:id="rId72"/>
    <p:sldId id="286" r:id="rId73"/>
    <p:sldId id="364" r:id="rId74"/>
    <p:sldId id="365" r:id="rId75"/>
    <p:sldId id="366" r:id="rId76"/>
    <p:sldId id="367" r:id="rId77"/>
    <p:sldId id="287" r:id="rId78"/>
    <p:sldId id="33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9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2B38AA-7CCC-4D6F-8444-BC6E563BEE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7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571-3C90-400B-A52A-395F83AFD7F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BC7A-AB5A-4568-897E-6EDF6BB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BF85-F709-43C4-B685-3C9ABE108ADF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57EC-D4BB-4282-907D-A65BE9F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3A68-5991-4039-8C89-0C25A8652D49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D3DB-3579-4D22-919B-5F038CA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1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1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5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7252-7FAF-4CCA-BCCB-5D9C32C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0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3A5B-F3E0-4DF9-807A-8E6224DFD6D3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33B6-57FE-41EA-9528-47A981E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929E-DD1E-4A87-A9BF-3EB2A1D7372F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33A3-4158-4950-AC2B-88A79EE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958-F414-42B3-A114-721E56CBC4D4}" type="datetime1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1B70-F49C-4178-9CAB-AF78B61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526-EB70-4852-9A24-7486944213CF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BC43-F13D-4D16-B786-E80FD54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6497E-6964-4576-A381-E72ED07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D6E5-32C5-4F3E-B4A5-6E65DF98D1EC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E070-81F6-460F-9FA5-EB8F3C7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AFAE-0D8D-4254-A3F1-67C0F1BD0EDC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DF26-848E-4465-9FEE-C228CB9C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86A9-1AC9-4E66-BC9B-69938A0BBCF9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21A7-833B-4E0F-B47A-DA85D993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99A1-1AFD-490E-9EB3-4195140A714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E1DF-8175-43D0-B1F0-5A1B2D24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.llnl.gov/tutorials/mpi/man/MPI_Send.txt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.llnl.gov/tutorials/mpi/man/MPI_Send.txt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.llnl.gov/tutorials/mpi/man/MPI_Send.txt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.llnl.gov/tutorials/mpi/man/MPI_Send.txt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.llnl.gov/tutorials/mpi/man/MPI_Send.txt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docs.microsoft.com/en-us/message-passing-interface/mpi-allgather-function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8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essage-passing%20model.pn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essage-passing%20model.png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" TargetMode="External"/><Relationship Id="rId2" Type="http://schemas.openxmlformats.org/officeDocument/2006/relationships/hyperlink" Target="https://www.mpich.org/static/docs/v3.2/www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Message Passing Programming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6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370-97C0-4CD0-91EA-DA94174AA5D9}" type="datetime1">
              <a:rPr lang="en-IN" smtClean="0"/>
              <a:t>02-01-2024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698-352C-4F4A-952D-3217D2F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0"/>
            <a:ext cx="10515600" cy="74837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MPI Naming Conventions, Basic Datatypes and Routines</a:t>
            </a:r>
            <a:br>
              <a:rPr lang="en-US" sz="4000" b="1" dirty="0">
                <a:cs typeface="Calibri" panose="020F0502020204030204" pitchFamily="34" charset="0"/>
              </a:rPr>
            </a:b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4"/>
            <a:ext cx="11004755" cy="5707626"/>
          </a:xfrm>
        </p:spPr>
        <p:txBody>
          <a:bodyPr>
            <a:normAutofit/>
          </a:bodyPr>
          <a:lstStyle/>
          <a:p>
            <a:pPr marL="2595563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zh-TW" sz="2400" b="1" i="1" dirty="0"/>
              <a:t>MPI Naming Conventions</a:t>
            </a:r>
          </a:p>
          <a:p>
            <a:pPr marL="0" indent="0">
              <a:buNone/>
            </a:pPr>
            <a:endParaRPr lang="en-IN" sz="2400" b="1" i="1" dirty="0"/>
          </a:p>
          <a:p>
            <a:r>
              <a:rPr lang="en-US" altLang="zh-TW" sz="2400" dirty="0"/>
              <a:t>The names of all </a:t>
            </a:r>
            <a:r>
              <a:rPr lang="en-US" altLang="zh-TW" sz="2400" b="1" dirty="0">
                <a:solidFill>
                  <a:srgbClr val="C00000"/>
                </a:solidFill>
              </a:rPr>
              <a:t>MPI entities </a:t>
            </a:r>
            <a:r>
              <a:rPr lang="en-US" altLang="zh-TW" sz="2400" dirty="0"/>
              <a:t>(routines, constants, types, etc.) begin with </a:t>
            </a:r>
            <a:r>
              <a:rPr lang="en-US" altLang="zh-TW" sz="2400" b="1" dirty="0">
                <a:solidFill>
                  <a:srgbClr val="FF0000"/>
                </a:solidFill>
              </a:rPr>
              <a:t>MPI_</a:t>
            </a:r>
            <a:r>
              <a:rPr lang="en-US" altLang="zh-TW" sz="2400" dirty="0"/>
              <a:t> to avoid conflicts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</a:rPr>
              <a:t> 	</a:t>
            </a:r>
            <a:r>
              <a:rPr lang="en-US" altLang="zh-TW" sz="2400" b="1" dirty="0"/>
              <a:t>Example:</a:t>
            </a:r>
            <a:r>
              <a:rPr lang="en-US" altLang="zh-TW" sz="2400" dirty="0">
                <a:solidFill>
                  <a:schemeClr val="accent1"/>
                </a:solidFill>
              </a:rPr>
              <a:t>  </a:t>
            </a:r>
            <a:r>
              <a:rPr lang="en-US" altLang="zh-TW" sz="2400" b="1" dirty="0" err="1">
                <a:solidFill>
                  <a:schemeClr val="accent1"/>
                </a:solidFill>
              </a:rPr>
              <a:t>MPI_Init</a:t>
            </a:r>
            <a:r>
              <a:rPr lang="en-US" altLang="zh-TW" sz="2400" b="1" dirty="0">
                <a:solidFill>
                  <a:schemeClr val="accent1"/>
                </a:solidFill>
              </a:rPr>
              <a:t>(&amp;</a:t>
            </a:r>
            <a:r>
              <a:rPr lang="en-US" altLang="zh-TW" sz="2400" b="1" dirty="0" err="1">
                <a:solidFill>
                  <a:schemeClr val="accent1"/>
                </a:solidFill>
              </a:rPr>
              <a:t>argc</a:t>
            </a:r>
            <a:r>
              <a:rPr lang="en-US" altLang="zh-TW" sz="2400" b="1" dirty="0">
                <a:solidFill>
                  <a:schemeClr val="accent1"/>
                </a:solidFill>
              </a:rPr>
              <a:t>, &amp;</a:t>
            </a:r>
            <a:r>
              <a:rPr lang="en-US" altLang="zh-TW" sz="2400" b="1" dirty="0" err="1">
                <a:solidFill>
                  <a:schemeClr val="accent1"/>
                </a:solidFill>
              </a:rPr>
              <a:t>argv</a:t>
            </a:r>
            <a:r>
              <a:rPr lang="en-US" altLang="zh-TW" sz="2400" b="1" dirty="0">
                <a:solidFill>
                  <a:schemeClr val="accent1"/>
                </a:solidFill>
              </a:rPr>
              <a:t>)</a:t>
            </a:r>
          </a:p>
          <a:p>
            <a:pPr>
              <a:buNone/>
            </a:pPr>
            <a:endParaRPr lang="en-US" altLang="zh-TW" sz="2400" dirty="0">
              <a:solidFill>
                <a:schemeClr val="accent1"/>
              </a:solidFill>
            </a:endParaRPr>
          </a:p>
          <a:p>
            <a:r>
              <a:rPr lang="en-US" altLang="zh-TW" sz="2400" dirty="0"/>
              <a:t>All </a:t>
            </a:r>
            <a:r>
              <a:rPr lang="en-US" altLang="zh-TW" sz="2400" b="1" dirty="0">
                <a:solidFill>
                  <a:srgbClr val="C00000"/>
                </a:solidFill>
              </a:rPr>
              <a:t>MPI constants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are strings of  capital letters and underscores beginning with </a:t>
            </a:r>
            <a:r>
              <a:rPr lang="en-US" altLang="zh-TW" sz="2400" b="1" dirty="0">
                <a:solidFill>
                  <a:srgbClr val="FF0000"/>
                </a:solidFill>
              </a:rPr>
              <a:t>MPI_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b="1" dirty="0"/>
              <a:t>Example:  </a:t>
            </a:r>
            <a:r>
              <a:rPr lang="en-US" altLang="zh-TW" sz="2400" b="1" dirty="0">
                <a:solidFill>
                  <a:schemeClr val="accent1"/>
                </a:solidFill>
              </a:rPr>
              <a:t>MPI_COMM_WORLD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2" y="136524"/>
            <a:ext cx="11004755" cy="62198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cs typeface="Aharoni" panose="02010803020104030203" pitchFamily="2" charset="-79"/>
              </a:rPr>
              <a:t>Predefined data types for MPI</a:t>
            </a:r>
          </a:p>
          <a:p>
            <a:pPr marL="0" indent="0">
              <a:buNone/>
            </a:pPr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3800" b="1" u="sng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MPI Datatype </a:t>
            </a:r>
            <a:r>
              <a:rPr lang="en-US" sz="3800" b="1" dirty="0"/>
              <a:t>			</a:t>
            </a:r>
            <a:r>
              <a:rPr lang="en-US" sz="3800" b="1" u="sng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C-Data type</a:t>
            </a:r>
          </a:p>
          <a:p>
            <a:pPr marL="0" indent="0"/>
            <a:r>
              <a:rPr lang="en-US" sz="3800" dirty="0"/>
              <a:t>MPI_CHAR 			signed char</a:t>
            </a:r>
          </a:p>
          <a:p>
            <a:pPr marL="0" indent="0"/>
            <a:r>
              <a:rPr lang="en-US" sz="3800" dirty="0"/>
              <a:t>MPI_SHORT 			signed short int</a:t>
            </a:r>
          </a:p>
          <a:p>
            <a:pPr marL="0" indent="0"/>
            <a:r>
              <a:rPr lang="en-US" sz="3800" dirty="0"/>
              <a:t>MPI_INT 			signed int</a:t>
            </a:r>
          </a:p>
          <a:p>
            <a:pPr marL="0" indent="0"/>
            <a:r>
              <a:rPr lang="en-US" sz="3800" dirty="0"/>
              <a:t>MPI_LONG 			signed long int</a:t>
            </a:r>
          </a:p>
          <a:p>
            <a:pPr marL="0" indent="0"/>
            <a:r>
              <a:rPr lang="en-US" sz="3800" dirty="0"/>
              <a:t>MPI_LONG_LONG_INT 		long </a:t>
            </a:r>
            <a:r>
              <a:rPr lang="en-US" sz="3800" dirty="0" err="1"/>
              <a:t>long</a:t>
            </a:r>
            <a:r>
              <a:rPr lang="en-US" sz="3800" dirty="0"/>
              <a:t> int</a:t>
            </a:r>
          </a:p>
          <a:p>
            <a:pPr marL="0" indent="0"/>
            <a:r>
              <a:rPr lang="en-US" sz="3800" dirty="0"/>
              <a:t>MPI_UNSIGNED_CHAR 		unsigned char</a:t>
            </a:r>
          </a:p>
          <a:p>
            <a:pPr marL="0" indent="0"/>
            <a:r>
              <a:rPr lang="en-US" sz="3800" dirty="0"/>
              <a:t>MPI_UNSIGNED_SHORT 		unsigned short int</a:t>
            </a:r>
          </a:p>
          <a:p>
            <a:pPr marL="0" indent="0"/>
            <a:r>
              <a:rPr lang="en-US" sz="3800" dirty="0"/>
              <a:t>MPI_UNSIGNED 			unsigned int</a:t>
            </a:r>
          </a:p>
          <a:p>
            <a:pPr marL="0" indent="0"/>
            <a:r>
              <a:rPr lang="en-US" sz="3800" dirty="0"/>
              <a:t>MPI_UNSIGNED_LONG 		unsigned long int</a:t>
            </a:r>
          </a:p>
          <a:p>
            <a:pPr marL="0" indent="0"/>
            <a:r>
              <a:rPr lang="en-US" sz="3800" dirty="0"/>
              <a:t>MPI_UNSIGNED_LONG_LONG 	unsigned long </a:t>
            </a:r>
            <a:r>
              <a:rPr lang="en-US" sz="3800" dirty="0" err="1"/>
              <a:t>long</a:t>
            </a:r>
            <a:r>
              <a:rPr lang="en-US" sz="3800" dirty="0"/>
              <a:t> int</a:t>
            </a:r>
          </a:p>
          <a:p>
            <a:pPr marL="0" indent="0"/>
            <a:r>
              <a:rPr lang="en-US" sz="3800" dirty="0"/>
              <a:t>MPI_FLOAT 			float</a:t>
            </a:r>
          </a:p>
          <a:p>
            <a:pPr marL="0" indent="0"/>
            <a:r>
              <a:rPr lang="en-US" sz="3800" dirty="0"/>
              <a:t>MPI_DOUBLE 			double</a:t>
            </a:r>
          </a:p>
          <a:p>
            <a:pPr marL="0" indent="0"/>
            <a:r>
              <a:rPr lang="en-US" sz="3800" dirty="0"/>
              <a:t>MPI_LONG_DOUBLE 		long double</a:t>
            </a:r>
          </a:p>
          <a:p>
            <a:pPr marL="0" indent="0"/>
            <a:r>
              <a:rPr lang="en-US" sz="3800" dirty="0"/>
              <a:t>MPI_WCHAR 			wide char</a:t>
            </a:r>
          </a:p>
          <a:p>
            <a:pPr marL="0" indent="0"/>
            <a:r>
              <a:rPr lang="en-US" sz="3800" dirty="0"/>
              <a:t>MPI_PACKED 			special data type for packing</a:t>
            </a:r>
          </a:p>
          <a:p>
            <a:pPr marL="0" indent="0"/>
            <a:r>
              <a:rPr lang="en-US" sz="3800" dirty="0"/>
              <a:t>MPI_BYTE 			single byte value</a:t>
            </a:r>
          </a:p>
          <a:p>
            <a:pPr marL="2595563" indent="0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11</a:t>
            </a:fld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FF2AF4-619D-42A7-905F-D4669ED2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3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2" y="136524"/>
            <a:ext cx="11004755" cy="6219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400" b="1" i="1" dirty="0">
                <a:cs typeface="Aharoni" panose="02010803020104030203" pitchFamily="2" charset="-79"/>
              </a:rPr>
              <a:t>MPI routines</a:t>
            </a:r>
          </a:p>
          <a:p>
            <a:pPr marL="0" indent="0">
              <a:buNone/>
            </a:pPr>
            <a:endParaRPr lang="en-US" sz="5100" b="1" i="1" dirty="0">
              <a:cs typeface="Aharoni" panose="02010803020104030203" pitchFamily="2" charset="-79"/>
            </a:endParaRPr>
          </a:p>
          <a:p>
            <a:pPr algn="just"/>
            <a:r>
              <a:rPr lang="en-US" altLang="zh-TW" sz="2000" dirty="0"/>
              <a:t>MPI routines are implemented as </a:t>
            </a:r>
            <a:r>
              <a:rPr lang="en-US" altLang="zh-TW" sz="2000" b="1" dirty="0">
                <a:solidFill>
                  <a:srgbClr val="C00000"/>
                </a:solidFill>
              </a:rPr>
              <a:t>functions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which return the </a:t>
            </a:r>
            <a:r>
              <a:rPr lang="en-US" altLang="zh-TW" sz="2000" i="1" dirty="0"/>
              <a:t>exit status </a:t>
            </a:r>
            <a:r>
              <a:rPr lang="en-US" altLang="zh-TW" sz="2000" dirty="0"/>
              <a:t>of the function call</a:t>
            </a:r>
          </a:p>
          <a:p>
            <a:pPr lvl="2" algn="just">
              <a:buFontTx/>
              <a:buNone/>
            </a:pPr>
            <a:r>
              <a:rPr lang="de-DE" altLang="zh-TW" b="1" dirty="0">
                <a:solidFill>
                  <a:schemeClr val="accent1"/>
                </a:solidFill>
              </a:rPr>
              <a:t>int ierr;</a:t>
            </a:r>
          </a:p>
          <a:p>
            <a:pPr lvl="2" algn="just">
              <a:buFontTx/>
              <a:buNone/>
            </a:pPr>
            <a:r>
              <a:rPr lang="de-DE" altLang="zh-TW" b="1" dirty="0">
                <a:solidFill>
                  <a:schemeClr val="accent1"/>
                </a:solidFill>
              </a:rPr>
              <a:t>...</a:t>
            </a:r>
          </a:p>
          <a:p>
            <a:pPr lvl="2" algn="just">
              <a:buFontTx/>
              <a:buNone/>
            </a:pPr>
            <a:r>
              <a:rPr lang="de-DE" altLang="zh-TW" b="1" dirty="0">
                <a:solidFill>
                  <a:schemeClr val="accent1"/>
                </a:solidFill>
              </a:rPr>
              <a:t>ierr = MPI_Init(&amp;argc, &amp;argv);</a:t>
            </a:r>
          </a:p>
          <a:p>
            <a:pPr algn="just"/>
            <a:endParaRPr lang="en-US" sz="2000" dirty="0"/>
          </a:p>
          <a:p>
            <a:pPr algn="just"/>
            <a:r>
              <a:rPr lang="en-US" altLang="zh-TW" sz="2000" dirty="0"/>
              <a:t>The </a:t>
            </a:r>
            <a:r>
              <a:rPr lang="en-US" altLang="zh-TW" sz="2000" i="1" dirty="0"/>
              <a:t>error code</a:t>
            </a:r>
            <a:r>
              <a:rPr lang="en-US" altLang="zh-TW" sz="2000" dirty="0"/>
              <a:t> returned is </a:t>
            </a:r>
            <a:r>
              <a:rPr lang="en-US" altLang="zh-TW" sz="2000" b="1" dirty="0"/>
              <a:t>MPI_SUCCESS </a:t>
            </a:r>
            <a:r>
              <a:rPr lang="en-US" altLang="zh-TW" sz="2000" dirty="0"/>
              <a:t>if the routine ran successfully or else the integer returned has an implementation-dependent value indicating the specific error</a:t>
            </a:r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5865"/>
            <a:ext cx="10972800" cy="1143000"/>
          </a:xfrm>
        </p:spPr>
        <p:txBody>
          <a:bodyPr/>
          <a:lstStyle/>
          <a:p>
            <a:r>
              <a:rPr lang="en-US" altLang="zh-TW" sz="3200" b="1" dirty="0"/>
              <a:t>General MPI Program Structure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BDBDC-0A24-4701-B4F0-E1064767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19" y="1224116"/>
            <a:ext cx="9188245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0524" y="1"/>
            <a:ext cx="432879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Basic</a:t>
            </a:r>
            <a:r>
              <a:rPr spc="-65" dirty="0"/>
              <a:t> </a:t>
            </a:r>
            <a:r>
              <a:rPr spc="-5" dirty="0"/>
              <a:t>Environment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1077" y="1528571"/>
            <a:ext cx="7599638" cy="14170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cs typeface="Times New Roman"/>
              </a:rPr>
              <a:t>Must be </a:t>
            </a:r>
            <a:r>
              <a:rPr lang="en-US" sz="2000" spc="-5" dirty="0">
                <a:cs typeface="Times New Roman"/>
              </a:rPr>
              <a:t>called in </a:t>
            </a:r>
            <a:r>
              <a:rPr lang="en-US" sz="2000" dirty="0">
                <a:cs typeface="Times New Roman"/>
              </a:rPr>
              <a:t>every </a:t>
            </a:r>
            <a:r>
              <a:rPr lang="en-US" sz="2000" spc="-5" dirty="0">
                <a:cs typeface="Times New Roman"/>
              </a:rPr>
              <a:t>MPI</a:t>
            </a:r>
            <a:r>
              <a:rPr lang="en-US" sz="2000" spc="-80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program</a:t>
            </a:r>
          </a:p>
          <a:p>
            <a:pPr marL="241300" indent="-228600"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cs typeface="Times New Roman"/>
              </a:rPr>
              <a:t>It should be the </a:t>
            </a:r>
            <a:r>
              <a:rPr lang="en-US" sz="2000" i="1" spc="-5" dirty="0">
                <a:cs typeface="Times New Roman"/>
              </a:rPr>
              <a:t>first MPI function </a:t>
            </a:r>
            <a:r>
              <a:rPr lang="en-US" sz="2000" spc="-5" dirty="0">
                <a:cs typeface="Times New Roman"/>
              </a:rPr>
              <a:t>call made by every MPI process</a:t>
            </a:r>
          </a:p>
          <a:p>
            <a:pPr marL="241300" indent="-228600"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cs typeface="Times New Roman"/>
              </a:rPr>
              <a:t>It i</a:t>
            </a:r>
            <a:r>
              <a:rPr sz="2000" spc="-5" dirty="0">
                <a:cs typeface="Times New Roman"/>
              </a:rPr>
              <a:t>nitializes </a:t>
            </a:r>
            <a:r>
              <a:rPr sz="2000" i="1" spc="-5" dirty="0">
                <a:cs typeface="Times New Roman"/>
              </a:rPr>
              <a:t>MPI</a:t>
            </a:r>
            <a:r>
              <a:rPr sz="2000" i="1" spc="-55" dirty="0">
                <a:cs typeface="Times New Roman"/>
              </a:rPr>
              <a:t> </a:t>
            </a:r>
            <a:r>
              <a:rPr sz="2000" i="1" dirty="0">
                <a:cs typeface="Times New Roman"/>
              </a:rPr>
              <a:t>environment</a:t>
            </a:r>
          </a:p>
          <a:p>
            <a:pPr marL="241300" indent="-228600"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cs typeface="Times New Roman"/>
              </a:rPr>
              <a:t>Can </a:t>
            </a:r>
            <a:r>
              <a:rPr sz="2000" dirty="0">
                <a:cs typeface="Times New Roman"/>
              </a:rPr>
              <a:t>be used </a:t>
            </a:r>
            <a:r>
              <a:rPr sz="2000" spc="-5" dirty="0">
                <a:cs typeface="Times New Roman"/>
              </a:rPr>
              <a:t>to </a:t>
            </a:r>
            <a:r>
              <a:rPr sz="2000" dirty="0">
                <a:cs typeface="Times New Roman"/>
              </a:rPr>
              <a:t>pass </a:t>
            </a:r>
            <a:r>
              <a:rPr sz="2000" spc="-5" dirty="0">
                <a:cs typeface="Times New Roman"/>
              </a:rPr>
              <a:t>command </a:t>
            </a:r>
            <a:r>
              <a:rPr sz="2000" dirty="0">
                <a:cs typeface="Times New Roman"/>
              </a:rPr>
              <a:t>line </a:t>
            </a:r>
            <a:r>
              <a:rPr sz="2000" spc="-10" dirty="0">
                <a:cs typeface="Times New Roman"/>
              </a:rPr>
              <a:t>arguments </a:t>
            </a:r>
            <a:r>
              <a:rPr sz="2000" spc="-5" dirty="0">
                <a:cs typeface="Times New Roman"/>
              </a:rPr>
              <a:t>to</a:t>
            </a:r>
            <a:r>
              <a:rPr sz="2000" spc="-7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all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1076" y="3996564"/>
            <a:ext cx="7966923" cy="70019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0665" indent="-228600"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0" dirty="0">
                <a:cs typeface="Times New Roman"/>
              </a:rPr>
              <a:t>It </a:t>
            </a:r>
            <a:r>
              <a:rPr lang="en-US" sz="2000" i="1" spc="-20" dirty="0">
                <a:cs typeface="Times New Roman"/>
              </a:rPr>
              <a:t>t</a:t>
            </a:r>
            <a:r>
              <a:rPr sz="2000" i="1" spc="-20" dirty="0">
                <a:cs typeface="Times New Roman"/>
              </a:rPr>
              <a:t>erminates </a:t>
            </a:r>
            <a:r>
              <a:rPr sz="2000" i="1" spc="-5" dirty="0">
                <a:cs typeface="Times New Roman"/>
              </a:rPr>
              <a:t>MPI</a:t>
            </a:r>
            <a:r>
              <a:rPr sz="2000" i="1" spc="-50" dirty="0">
                <a:cs typeface="Times New Roman"/>
              </a:rPr>
              <a:t> </a:t>
            </a:r>
            <a:r>
              <a:rPr sz="2000" i="1" dirty="0">
                <a:cs typeface="Times New Roman"/>
              </a:rPr>
              <a:t>environment</a:t>
            </a:r>
            <a:r>
              <a:rPr lang="en-US" sz="2000" i="1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after releasing all the held up resources</a:t>
            </a:r>
            <a:endParaRPr sz="2000" dirty="0">
              <a:cs typeface="Times New Roman"/>
            </a:endParaRPr>
          </a:p>
          <a:p>
            <a:pPr marL="240665" indent="-228600">
              <a:spcBef>
                <a:spcPts val="2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cs typeface="Times New Roman"/>
              </a:rPr>
              <a:t>It should be the </a:t>
            </a:r>
            <a:r>
              <a:rPr lang="en-US" sz="2000" i="1" spc="-5" dirty="0">
                <a:cs typeface="Times New Roman"/>
              </a:rPr>
              <a:t>l</a:t>
            </a:r>
            <a:r>
              <a:rPr sz="2000" i="1" spc="-5" dirty="0">
                <a:cs typeface="Times New Roman"/>
              </a:rPr>
              <a:t>ast </a:t>
            </a:r>
            <a:r>
              <a:rPr sz="2000" spc="-5" dirty="0">
                <a:cs typeface="Times New Roman"/>
              </a:rPr>
              <a:t>MPI function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call</a:t>
            </a:r>
            <a:endParaRPr sz="2000" dirty="0"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7" y="925068"/>
            <a:ext cx="8305799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727" y="1417319"/>
            <a:ext cx="3520440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4727" y="950977"/>
            <a:ext cx="3520440" cy="4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4916" y="955548"/>
            <a:ext cx="8190230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MPI_Init</a:t>
            </a:r>
            <a:r>
              <a:rPr sz="2400" b="1" spc="-10" dirty="0">
                <a:latin typeface="Courier New"/>
                <a:cs typeface="Courier New"/>
              </a:rPr>
              <a:t>(&amp;argc,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&amp;argv)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4437" y="3070861"/>
            <a:ext cx="8305799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8" y="3563112"/>
            <a:ext cx="2427731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728" y="3096769"/>
            <a:ext cx="2427731" cy="4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94916" y="3423001"/>
            <a:ext cx="8190230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MPI_Finalize</a:t>
            </a:r>
            <a:r>
              <a:rPr sz="2400" b="1" spc="-10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998" y="-24042"/>
            <a:ext cx="567067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Communicators </a:t>
            </a:r>
            <a:r>
              <a:rPr lang="en-IN" dirty="0"/>
              <a:t>&amp;</a:t>
            </a:r>
            <a:r>
              <a:rPr lang="en-IN" spc="-70" dirty="0"/>
              <a:t> </a:t>
            </a:r>
            <a:r>
              <a:rPr lang="en-IN" dirty="0"/>
              <a:t>Rank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65178" y="3476767"/>
            <a:ext cx="9597316" cy="31226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MPI has been initialized, every active process becomes a member of a communicator called MPI_COMM_WORLD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communicator is an object that provides the environment for message passing among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MPI_COMM_WORLD is the </a:t>
            </a:r>
            <a:r>
              <a:rPr lang="en-US" sz="2000" i="1" dirty="0"/>
              <a:t>default communicator </a:t>
            </a:r>
            <a:r>
              <a:rPr lang="en-US" sz="2000" dirty="0"/>
              <a:t>that you get "for free”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you can create your own communicators if you need to partition the processes into independent communication </a:t>
            </a:r>
            <a:r>
              <a:rPr lang="en-IN" sz="2000" dirty="0"/>
              <a:t>groups</a:t>
            </a:r>
            <a:endParaRPr sz="2000" dirty="0"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4727" y="950977"/>
            <a:ext cx="3520440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8" y="3563112"/>
            <a:ext cx="2427731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728" y="3096769"/>
            <a:ext cx="2427731" cy="4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83121" y="2719259"/>
            <a:ext cx="9597316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MPI_</a:t>
            </a:r>
            <a:r>
              <a:rPr lang="en-US"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COMM_WORLD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9" name="Group 19">
            <a:extLst>
              <a:ext uri="{FF2B5EF4-FFF2-40B4-BE49-F238E27FC236}">
                <a16:creationId xmlns:a16="http://schemas.microsoft.com/office/drawing/2014/main" id="{31ACF16E-01FA-4383-AF9B-AAB73BD9A7AA}"/>
              </a:ext>
            </a:extLst>
          </p:cNvPr>
          <p:cNvGrpSpPr>
            <a:grpSpLocks/>
          </p:cNvGrpSpPr>
          <p:nvPr/>
        </p:nvGrpSpPr>
        <p:grpSpPr bwMode="auto">
          <a:xfrm>
            <a:off x="1980449" y="928453"/>
            <a:ext cx="3878263" cy="1546226"/>
            <a:chOff x="2562" y="1298"/>
            <a:chExt cx="2443" cy="97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326DA6DC-EC47-4FF7-8235-97CD4589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298"/>
              <a:ext cx="1860" cy="886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1D867AB9-BF4C-4183-ABDB-419FEE2C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369"/>
              <a:ext cx="177" cy="177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94ABEC52-27CD-4F17-8893-814150191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69"/>
              <a:ext cx="177" cy="177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736A2AFB-0453-4437-A18E-BB4AE050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653"/>
              <a:ext cx="177" cy="177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A07D7F99-3BAA-4395-AAD2-6C6D8ED0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752"/>
              <a:ext cx="177" cy="177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F65CE72-36AC-46BC-AD52-AF9D0EF2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617"/>
              <a:ext cx="177" cy="17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5D14AB9C-0C55-41A4-BB4E-B0B3E2FE9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901"/>
              <a:ext cx="178" cy="177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5</a:t>
              </a:r>
            </a:p>
          </p:txBody>
        </p:sp>
        <p:cxnSp>
          <p:nvCxnSpPr>
            <p:cNvPr id="20" name="AutoShape 12">
              <a:extLst>
                <a:ext uri="{FF2B5EF4-FFF2-40B4-BE49-F238E27FC236}">
                  <a16:creationId xmlns:a16="http://schemas.microsoft.com/office/drawing/2014/main" id="{81710A3C-62F4-4B34-8088-32428F4C84AA}"/>
                </a:ext>
              </a:extLst>
            </p:cNvPr>
            <p:cNvCxnSpPr>
              <a:cxnSpLocks noChangeShapeType="1"/>
              <a:stCxn id="17" idx="0"/>
              <a:endCxn id="15" idx="2"/>
            </p:cNvCxnSpPr>
            <p:nvPr/>
          </p:nvCxnSpPr>
          <p:spPr bwMode="auto">
            <a:xfrm rot="16200000">
              <a:off x="3345" y="1400"/>
              <a:ext cx="294" cy="4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5DA66D54-27E6-4F0C-8334-1453E74E4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2039"/>
              <a:ext cx="10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Communicator</a:t>
              </a: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603F349C-705A-40F1-B228-3C899E643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190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/>
                <a:t>source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7CA0328C-AAC9-40DA-8E52-5104BE08B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15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/>
                <a:t>dest</a:t>
              </a:r>
            </a:p>
          </p:txBody>
        </p:sp>
      </p:grpSp>
      <p:grpSp>
        <p:nvGrpSpPr>
          <p:cNvPr id="24" name="Group 32">
            <a:extLst>
              <a:ext uri="{FF2B5EF4-FFF2-40B4-BE49-F238E27FC236}">
                <a16:creationId xmlns:a16="http://schemas.microsoft.com/office/drawing/2014/main" id="{20366C6B-32CC-40DA-BE8C-D259F8F1F395}"/>
              </a:ext>
            </a:extLst>
          </p:cNvPr>
          <p:cNvGrpSpPr>
            <a:grpSpLocks/>
          </p:cNvGrpSpPr>
          <p:nvPr/>
        </p:nvGrpSpPr>
        <p:grpSpPr bwMode="auto">
          <a:xfrm>
            <a:off x="6863089" y="988707"/>
            <a:ext cx="4099377" cy="1594507"/>
            <a:chOff x="68" y="2203"/>
            <a:chExt cx="5908" cy="2541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56ABBD68-D095-4EA2-93DB-1149A4411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203"/>
              <a:ext cx="4310" cy="2052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C3705AB-6695-40F0-AF2C-59FA3FB5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68"/>
              <a:ext cx="429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05829B28-03E8-48FB-88E5-821246B86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294"/>
              <a:ext cx="428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</a:t>
              </a: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3100E13C-4F73-4877-AD39-6A0F155E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976"/>
              <a:ext cx="429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F711B145-6E38-4C71-98B3-BE4FD3432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475"/>
              <a:ext cx="428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B1C931CE-C59E-456C-9E7D-244766FD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78"/>
              <a:ext cx="428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4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D554CD91-3122-44A6-9515-E1802BDB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886"/>
              <a:ext cx="428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5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E65A992C-AAF1-4B8E-A80F-D4587301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4155"/>
              <a:ext cx="3196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C00000"/>
                  </a:solidFill>
                </a:rPr>
                <a:t>MPI_COMM_WORLD</a:t>
              </a: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B56006EF-4D74-4086-B378-F482EA0D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410"/>
              <a:ext cx="428" cy="428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6</a:t>
              </a: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DE9EF14-4231-43AA-8AC3-2AE447E88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" y="2465"/>
              <a:ext cx="2300" cy="1666"/>
            </a:xfrm>
            <a:custGeom>
              <a:avLst/>
              <a:gdLst>
                <a:gd name="T0" fmla="*/ 2059 w 2300"/>
                <a:gd name="T1" fmla="*/ 230 h 1666"/>
                <a:gd name="T2" fmla="*/ 1863 w 2300"/>
                <a:gd name="T3" fmla="*/ 122 h 1666"/>
                <a:gd name="T4" fmla="*/ 1331 w 2300"/>
                <a:gd name="T5" fmla="*/ 2 h 1666"/>
                <a:gd name="T6" fmla="*/ 809 w 2300"/>
                <a:gd name="T7" fmla="*/ 45 h 1666"/>
                <a:gd name="T8" fmla="*/ 635 w 2300"/>
                <a:gd name="T9" fmla="*/ 143 h 1666"/>
                <a:gd name="T10" fmla="*/ 527 w 2300"/>
                <a:gd name="T11" fmla="*/ 219 h 1666"/>
                <a:gd name="T12" fmla="*/ 440 w 2300"/>
                <a:gd name="T13" fmla="*/ 306 h 1666"/>
                <a:gd name="T14" fmla="*/ 309 w 2300"/>
                <a:gd name="T15" fmla="*/ 382 h 1666"/>
                <a:gd name="T16" fmla="*/ 277 w 2300"/>
                <a:gd name="T17" fmla="*/ 404 h 1666"/>
                <a:gd name="T18" fmla="*/ 244 w 2300"/>
                <a:gd name="T19" fmla="*/ 415 h 1666"/>
                <a:gd name="T20" fmla="*/ 179 w 2300"/>
                <a:gd name="T21" fmla="*/ 458 h 1666"/>
                <a:gd name="T22" fmla="*/ 146 w 2300"/>
                <a:gd name="T23" fmla="*/ 480 h 1666"/>
                <a:gd name="T24" fmla="*/ 81 w 2300"/>
                <a:gd name="T25" fmla="*/ 545 h 1666"/>
                <a:gd name="T26" fmla="*/ 179 w 2300"/>
                <a:gd name="T27" fmla="*/ 1045 h 1666"/>
                <a:gd name="T28" fmla="*/ 288 w 2300"/>
                <a:gd name="T29" fmla="*/ 1121 h 1666"/>
                <a:gd name="T30" fmla="*/ 418 w 2300"/>
                <a:gd name="T31" fmla="*/ 1187 h 1666"/>
                <a:gd name="T32" fmla="*/ 559 w 2300"/>
                <a:gd name="T33" fmla="*/ 1241 h 1666"/>
                <a:gd name="T34" fmla="*/ 646 w 2300"/>
                <a:gd name="T35" fmla="*/ 1274 h 1666"/>
                <a:gd name="T36" fmla="*/ 777 w 2300"/>
                <a:gd name="T37" fmla="*/ 1339 h 1666"/>
                <a:gd name="T38" fmla="*/ 929 w 2300"/>
                <a:gd name="T39" fmla="*/ 1458 h 1666"/>
                <a:gd name="T40" fmla="*/ 1440 w 2300"/>
                <a:gd name="T41" fmla="*/ 1643 h 1666"/>
                <a:gd name="T42" fmla="*/ 1874 w 2300"/>
                <a:gd name="T43" fmla="*/ 1621 h 1666"/>
                <a:gd name="T44" fmla="*/ 1961 w 2300"/>
                <a:gd name="T45" fmla="*/ 1589 h 1666"/>
                <a:gd name="T46" fmla="*/ 2070 w 2300"/>
                <a:gd name="T47" fmla="*/ 1480 h 1666"/>
                <a:gd name="T48" fmla="*/ 2102 w 2300"/>
                <a:gd name="T49" fmla="*/ 1437 h 1666"/>
                <a:gd name="T50" fmla="*/ 2146 w 2300"/>
                <a:gd name="T51" fmla="*/ 1404 h 1666"/>
                <a:gd name="T52" fmla="*/ 2179 w 2300"/>
                <a:gd name="T53" fmla="*/ 1328 h 1666"/>
                <a:gd name="T54" fmla="*/ 2222 w 2300"/>
                <a:gd name="T55" fmla="*/ 1252 h 1666"/>
                <a:gd name="T56" fmla="*/ 2255 w 2300"/>
                <a:gd name="T57" fmla="*/ 1089 h 1666"/>
                <a:gd name="T58" fmla="*/ 2189 w 2300"/>
                <a:gd name="T59" fmla="*/ 448 h 1666"/>
                <a:gd name="T60" fmla="*/ 2146 w 2300"/>
                <a:gd name="T61" fmla="*/ 393 h 1666"/>
                <a:gd name="T62" fmla="*/ 2092 w 2300"/>
                <a:gd name="T63" fmla="*/ 339 h 1666"/>
                <a:gd name="T64" fmla="*/ 2059 w 2300"/>
                <a:gd name="T65" fmla="*/ 230 h 1666"/>
                <a:gd name="T66" fmla="*/ 2037 w 2300"/>
                <a:gd name="T67" fmla="*/ 198 h 1666"/>
                <a:gd name="T68" fmla="*/ 2059 w 2300"/>
                <a:gd name="T69" fmla="*/ 23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0" h="1666">
                  <a:moveTo>
                    <a:pt x="2059" y="230"/>
                  </a:moveTo>
                  <a:cubicBezTo>
                    <a:pt x="2030" y="147"/>
                    <a:pt x="1937" y="140"/>
                    <a:pt x="1863" y="122"/>
                  </a:cubicBezTo>
                  <a:cubicBezTo>
                    <a:pt x="1686" y="79"/>
                    <a:pt x="1514" y="22"/>
                    <a:pt x="1331" y="2"/>
                  </a:cubicBezTo>
                  <a:cubicBezTo>
                    <a:pt x="1043" y="10"/>
                    <a:pt x="1006" y="0"/>
                    <a:pt x="809" y="45"/>
                  </a:cubicBezTo>
                  <a:cubicBezTo>
                    <a:pt x="749" y="76"/>
                    <a:pt x="699" y="122"/>
                    <a:pt x="635" y="143"/>
                  </a:cubicBezTo>
                  <a:cubicBezTo>
                    <a:pt x="598" y="172"/>
                    <a:pt x="572" y="205"/>
                    <a:pt x="527" y="219"/>
                  </a:cubicBezTo>
                  <a:cubicBezTo>
                    <a:pt x="474" y="298"/>
                    <a:pt x="507" y="273"/>
                    <a:pt x="440" y="306"/>
                  </a:cubicBezTo>
                  <a:cubicBezTo>
                    <a:pt x="398" y="348"/>
                    <a:pt x="365" y="365"/>
                    <a:pt x="309" y="382"/>
                  </a:cubicBezTo>
                  <a:cubicBezTo>
                    <a:pt x="298" y="389"/>
                    <a:pt x="289" y="398"/>
                    <a:pt x="277" y="404"/>
                  </a:cubicBezTo>
                  <a:cubicBezTo>
                    <a:pt x="267" y="409"/>
                    <a:pt x="254" y="409"/>
                    <a:pt x="244" y="415"/>
                  </a:cubicBezTo>
                  <a:cubicBezTo>
                    <a:pt x="165" y="468"/>
                    <a:pt x="254" y="435"/>
                    <a:pt x="179" y="458"/>
                  </a:cubicBezTo>
                  <a:cubicBezTo>
                    <a:pt x="168" y="465"/>
                    <a:pt x="156" y="471"/>
                    <a:pt x="146" y="480"/>
                  </a:cubicBezTo>
                  <a:cubicBezTo>
                    <a:pt x="123" y="500"/>
                    <a:pt x="81" y="545"/>
                    <a:pt x="81" y="545"/>
                  </a:cubicBezTo>
                  <a:cubicBezTo>
                    <a:pt x="0" y="787"/>
                    <a:pt x="39" y="903"/>
                    <a:pt x="179" y="1045"/>
                  </a:cubicBezTo>
                  <a:cubicBezTo>
                    <a:pt x="213" y="1079"/>
                    <a:pt x="240" y="1106"/>
                    <a:pt x="288" y="1121"/>
                  </a:cubicBezTo>
                  <a:cubicBezTo>
                    <a:pt x="379" y="1187"/>
                    <a:pt x="333" y="1170"/>
                    <a:pt x="418" y="1187"/>
                  </a:cubicBezTo>
                  <a:cubicBezTo>
                    <a:pt x="464" y="1216"/>
                    <a:pt x="510" y="1220"/>
                    <a:pt x="559" y="1241"/>
                  </a:cubicBezTo>
                  <a:cubicBezTo>
                    <a:pt x="637" y="1275"/>
                    <a:pt x="568" y="1254"/>
                    <a:pt x="646" y="1274"/>
                  </a:cubicBezTo>
                  <a:cubicBezTo>
                    <a:pt x="686" y="1300"/>
                    <a:pt x="732" y="1324"/>
                    <a:pt x="777" y="1339"/>
                  </a:cubicBezTo>
                  <a:cubicBezTo>
                    <a:pt x="801" y="1376"/>
                    <a:pt x="884" y="1443"/>
                    <a:pt x="929" y="1458"/>
                  </a:cubicBezTo>
                  <a:cubicBezTo>
                    <a:pt x="1075" y="1570"/>
                    <a:pt x="1261" y="1613"/>
                    <a:pt x="1440" y="1643"/>
                  </a:cubicBezTo>
                  <a:cubicBezTo>
                    <a:pt x="1585" y="1639"/>
                    <a:pt x="1736" y="1666"/>
                    <a:pt x="1874" y="1621"/>
                  </a:cubicBezTo>
                  <a:cubicBezTo>
                    <a:pt x="2045" y="1565"/>
                    <a:pt x="1722" y="1638"/>
                    <a:pt x="1961" y="1589"/>
                  </a:cubicBezTo>
                  <a:cubicBezTo>
                    <a:pt x="1999" y="1551"/>
                    <a:pt x="2026" y="1509"/>
                    <a:pt x="2070" y="1480"/>
                  </a:cubicBezTo>
                  <a:cubicBezTo>
                    <a:pt x="2081" y="1466"/>
                    <a:pt x="2089" y="1450"/>
                    <a:pt x="2102" y="1437"/>
                  </a:cubicBezTo>
                  <a:cubicBezTo>
                    <a:pt x="2115" y="1424"/>
                    <a:pt x="2134" y="1418"/>
                    <a:pt x="2146" y="1404"/>
                  </a:cubicBezTo>
                  <a:cubicBezTo>
                    <a:pt x="2172" y="1374"/>
                    <a:pt x="2164" y="1360"/>
                    <a:pt x="2179" y="1328"/>
                  </a:cubicBezTo>
                  <a:cubicBezTo>
                    <a:pt x="2192" y="1302"/>
                    <a:pt x="2209" y="1278"/>
                    <a:pt x="2222" y="1252"/>
                  </a:cubicBezTo>
                  <a:cubicBezTo>
                    <a:pt x="2230" y="1196"/>
                    <a:pt x="2237" y="1142"/>
                    <a:pt x="2255" y="1089"/>
                  </a:cubicBezTo>
                  <a:cubicBezTo>
                    <a:pt x="2252" y="979"/>
                    <a:pt x="2300" y="610"/>
                    <a:pt x="2189" y="448"/>
                  </a:cubicBezTo>
                  <a:cubicBezTo>
                    <a:pt x="2170" y="386"/>
                    <a:pt x="2194" y="440"/>
                    <a:pt x="2146" y="393"/>
                  </a:cubicBezTo>
                  <a:cubicBezTo>
                    <a:pt x="2070" y="318"/>
                    <a:pt x="2182" y="401"/>
                    <a:pt x="2092" y="339"/>
                  </a:cubicBezTo>
                  <a:cubicBezTo>
                    <a:pt x="2080" y="304"/>
                    <a:pt x="2076" y="263"/>
                    <a:pt x="2059" y="230"/>
                  </a:cubicBezTo>
                  <a:cubicBezTo>
                    <a:pt x="2053" y="218"/>
                    <a:pt x="2037" y="198"/>
                    <a:pt x="2037" y="198"/>
                  </a:cubicBezTo>
                  <a:cubicBezTo>
                    <a:pt x="2037" y="198"/>
                    <a:pt x="2052" y="219"/>
                    <a:pt x="2059" y="230"/>
                  </a:cubicBezTo>
                  <a:close/>
                </a:path>
              </a:pathLst>
            </a:custGeom>
            <a:noFill/>
            <a:ln w="9525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40B77E15-7615-4599-8C5B-1CECE0306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795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accent2"/>
                  </a:solidFill>
                </a:rPr>
                <a:t>Comm1</a:t>
              </a: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7317E61-402B-4BA5-8F0D-9DC25958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343"/>
              <a:ext cx="1698" cy="1613"/>
            </a:xfrm>
            <a:custGeom>
              <a:avLst/>
              <a:gdLst>
                <a:gd name="T0" fmla="*/ 739 w 1698"/>
                <a:gd name="T1" fmla="*/ 91 h 1613"/>
                <a:gd name="T2" fmla="*/ 609 w 1698"/>
                <a:gd name="T3" fmla="*/ 26 h 1613"/>
                <a:gd name="T4" fmla="*/ 576 w 1698"/>
                <a:gd name="T5" fmla="*/ 15 h 1613"/>
                <a:gd name="T6" fmla="*/ 543 w 1698"/>
                <a:gd name="T7" fmla="*/ 4 h 1613"/>
                <a:gd name="T8" fmla="*/ 261 w 1698"/>
                <a:gd name="T9" fmla="*/ 15 h 1613"/>
                <a:gd name="T10" fmla="*/ 196 w 1698"/>
                <a:gd name="T11" fmla="*/ 59 h 1613"/>
                <a:gd name="T12" fmla="*/ 109 w 1698"/>
                <a:gd name="T13" fmla="*/ 135 h 1613"/>
                <a:gd name="T14" fmla="*/ 76 w 1698"/>
                <a:gd name="T15" fmla="*/ 157 h 1613"/>
                <a:gd name="T16" fmla="*/ 76 w 1698"/>
                <a:gd name="T17" fmla="*/ 526 h 1613"/>
                <a:gd name="T18" fmla="*/ 119 w 1698"/>
                <a:gd name="T19" fmla="*/ 657 h 1613"/>
                <a:gd name="T20" fmla="*/ 174 w 1698"/>
                <a:gd name="T21" fmla="*/ 809 h 1613"/>
                <a:gd name="T22" fmla="*/ 185 w 1698"/>
                <a:gd name="T23" fmla="*/ 1363 h 1613"/>
                <a:gd name="T24" fmla="*/ 228 w 1698"/>
                <a:gd name="T25" fmla="*/ 1428 h 1613"/>
                <a:gd name="T26" fmla="*/ 576 w 1698"/>
                <a:gd name="T27" fmla="*/ 1613 h 1613"/>
                <a:gd name="T28" fmla="*/ 935 w 1698"/>
                <a:gd name="T29" fmla="*/ 1569 h 1613"/>
                <a:gd name="T30" fmla="*/ 1054 w 1698"/>
                <a:gd name="T31" fmla="*/ 1515 h 1613"/>
                <a:gd name="T32" fmla="*/ 1185 w 1698"/>
                <a:gd name="T33" fmla="*/ 1428 h 1613"/>
                <a:gd name="T34" fmla="*/ 1326 w 1698"/>
                <a:gd name="T35" fmla="*/ 1330 h 1613"/>
                <a:gd name="T36" fmla="*/ 1489 w 1698"/>
                <a:gd name="T37" fmla="*/ 1167 h 1613"/>
                <a:gd name="T38" fmla="*/ 1511 w 1698"/>
                <a:gd name="T39" fmla="*/ 1135 h 1613"/>
                <a:gd name="T40" fmla="*/ 1576 w 1698"/>
                <a:gd name="T41" fmla="*/ 1091 h 1613"/>
                <a:gd name="T42" fmla="*/ 1608 w 1698"/>
                <a:gd name="T43" fmla="*/ 1059 h 1613"/>
                <a:gd name="T44" fmla="*/ 1652 w 1698"/>
                <a:gd name="T45" fmla="*/ 950 h 1613"/>
                <a:gd name="T46" fmla="*/ 1456 w 1698"/>
                <a:gd name="T47" fmla="*/ 483 h 1613"/>
                <a:gd name="T48" fmla="*/ 1293 w 1698"/>
                <a:gd name="T49" fmla="*/ 407 h 1613"/>
                <a:gd name="T50" fmla="*/ 1217 w 1698"/>
                <a:gd name="T51" fmla="*/ 374 h 1613"/>
                <a:gd name="T52" fmla="*/ 1185 w 1698"/>
                <a:gd name="T53" fmla="*/ 352 h 1613"/>
                <a:gd name="T54" fmla="*/ 1098 w 1698"/>
                <a:gd name="T55" fmla="*/ 320 h 1613"/>
                <a:gd name="T56" fmla="*/ 956 w 1698"/>
                <a:gd name="T57" fmla="*/ 254 h 1613"/>
                <a:gd name="T58" fmla="*/ 837 w 1698"/>
                <a:gd name="T59" fmla="*/ 146 h 1613"/>
                <a:gd name="T60" fmla="*/ 739 w 1698"/>
                <a:gd name="T61" fmla="*/ 91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8" h="1613">
                  <a:moveTo>
                    <a:pt x="739" y="91"/>
                  </a:moveTo>
                  <a:cubicBezTo>
                    <a:pt x="655" y="36"/>
                    <a:pt x="698" y="56"/>
                    <a:pt x="609" y="26"/>
                  </a:cubicBezTo>
                  <a:cubicBezTo>
                    <a:pt x="598" y="22"/>
                    <a:pt x="587" y="19"/>
                    <a:pt x="576" y="15"/>
                  </a:cubicBezTo>
                  <a:cubicBezTo>
                    <a:pt x="565" y="11"/>
                    <a:pt x="543" y="4"/>
                    <a:pt x="543" y="4"/>
                  </a:cubicBezTo>
                  <a:cubicBezTo>
                    <a:pt x="449" y="8"/>
                    <a:pt x="354" y="0"/>
                    <a:pt x="261" y="15"/>
                  </a:cubicBezTo>
                  <a:cubicBezTo>
                    <a:pt x="235" y="19"/>
                    <a:pt x="196" y="59"/>
                    <a:pt x="196" y="59"/>
                  </a:cubicBezTo>
                  <a:cubicBezTo>
                    <a:pt x="159" y="112"/>
                    <a:pt x="184" y="84"/>
                    <a:pt x="109" y="135"/>
                  </a:cubicBezTo>
                  <a:cubicBezTo>
                    <a:pt x="98" y="142"/>
                    <a:pt x="76" y="157"/>
                    <a:pt x="76" y="157"/>
                  </a:cubicBezTo>
                  <a:cubicBezTo>
                    <a:pt x="0" y="267"/>
                    <a:pt x="45" y="405"/>
                    <a:pt x="76" y="526"/>
                  </a:cubicBezTo>
                  <a:cubicBezTo>
                    <a:pt x="89" y="576"/>
                    <a:pt x="91" y="613"/>
                    <a:pt x="119" y="657"/>
                  </a:cubicBezTo>
                  <a:cubicBezTo>
                    <a:pt x="133" y="711"/>
                    <a:pt x="160" y="754"/>
                    <a:pt x="174" y="809"/>
                  </a:cubicBezTo>
                  <a:cubicBezTo>
                    <a:pt x="178" y="994"/>
                    <a:pt x="169" y="1179"/>
                    <a:pt x="185" y="1363"/>
                  </a:cubicBezTo>
                  <a:cubicBezTo>
                    <a:pt x="187" y="1389"/>
                    <a:pt x="214" y="1406"/>
                    <a:pt x="228" y="1428"/>
                  </a:cubicBezTo>
                  <a:cubicBezTo>
                    <a:pt x="297" y="1532"/>
                    <a:pt x="462" y="1585"/>
                    <a:pt x="576" y="1613"/>
                  </a:cubicBezTo>
                  <a:cubicBezTo>
                    <a:pt x="740" y="1605"/>
                    <a:pt x="801" y="1602"/>
                    <a:pt x="935" y="1569"/>
                  </a:cubicBezTo>
                  <a:cubicBezTo>
                    <a:pt x="973" y="1544"/>
                    <a:pt x="1013" y="1536"/>
                    <a:pt x="1054" y="1515"/>
                  </a:cubicBezTo>
                  <a:cubicBezTo>
                    <a:pt x="1084" y="1471"/>
                    <a:pt x="1134" y="1445"/>
                    <a:pt x="1185" y="1428"/>
                  </a:cubicBezTo>
                  <a:cubicBezTo>
                    <a:pt x="1220" y="1403"/>
                    <a:pt x="1292" y="1364"/>
                    <a:pt x="1326" y="1330"/>
                  </a:cubicBezTo>
                  <a:cubicBezTo>
                    <a:pt x="1380" y="1276"/>
                    <a:pt x="1435" y="1221"/>
                    <a:pt x="1489" y="1167"/>
                  </a:cubicBezTo>
                  <a:cubicBezTo>
                    <a:pt x="1498" y="1158"/>
                    <a:pt x="1501" y="1144"/>
                    <a:pt x="1511" y="1135"/>
                  </a:cubicBezTo>
                  <a:cubicBezTo>
                    <a:pt x="1531" y="1118"/>
                    <a:pt x="1557" y="1110"/>
                    <a:pt x="1576" y="1091"/>
                  </a:cubicBezTo>
                  <a:cubicBezTo>
                    <a:pt x="1587" y="1080"/>
                    <a:pt x="1597" y="1070"/>
                    <a:pt x="1608" y="1059"/>
                  </a:cubicBezTo>
                  <a:cubicBezTo>
                    <a:pt x="1619" y="1015"/>
                    <a:pt x="1627" y="987"/>
                    <a:pt x="1652" y="950"/>
                  </a:cubicBezTo>
                  <a:cubicBezTo>
                    <a:pt x="1698" y="772"/>
                    <a:pt x="1645" y="546"/>
                    <a:pt x="1456" y="483"/>
                  </a:cubicBezTo>
                  <a:cubicBezTo>
                    <a:pt x="1408" y="450"/>
                    <a:pt x="1349" y="424"/>
                    <a:pt x="1293" y="407"/>
                  </a:cubicBezTo>
                  <a:cubicBezTo>
                    <a:pt x="1213" y="352"/>
                    <a:pt x="1315" y="416"/>
                    <a:pt x="1217" y="374"/>
                  </a:cubicBezTo>
                  <a:cubicBezTo>
                    <a:pt x="1205" y="369"/>
                    <a:pt x="1197" y="358"/>
                    <a:pt x="1185" y="352"/>
                  </a:cubicBezTo>
                  <a:cubicBezTo>
                    <a:pt x="1157" y="338"/>
                    <a:pt x="1126" y="332"/>
                    <a:pt x="1098" y="320"/>
                  </a:cubicBezTo>
                  <a:cubicBezTo>
                    <a:pt x="1046" y="297"/>
                    <a:pt x="1012" y="273"/>
                    <a:pt x="956" y="254"/>
                  </a:cubicBezTo>
                  <a:cubicBezTo>
                    <a:pt x="904" y="237"/>
                    <a:pt x="881" y="175"/>
                    <a:pt x="837" y="146"/>
                  </a:cubicBezTo>
                  <a:cubicBezTo>
                    <a:pt x="805" y="98"/>
                    <a:pt x="790" y="108"/>
                    <a:pt x="739" y="91"/>
                  </a:cubicBezTo>
                  <a:close/>
                </a:path>
              </a:pathLst>
            </a:custGeom>
            <a:noFill/>
            <a:ln w="9525" cap="flat">
              <a:solidFill>
                <a:srgbClr val="FF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BF39F248-E542-4451-8B77-D2ED35030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3080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66FF"/>
                  </a:solidFill>
                </a:rPr>
                <a:t>Comm2</a:t>
              </a: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7238D906-0AEA-482F-B706-2C701145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8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79332D22-F8E9-4BE3-B22C-A4904732B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32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065A0C8D-DCBF-48F1-AEC7-F47371622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46421D69-2019-413B-AF09-BA27737C4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5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E84C1E0A-AB70-404F-959D-104A7BE3F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36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66FF"/>
                  </a:solidFill>
                </a:rPr>
                <a:t>0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7FBAC809-FA68-480C-A4BE-666CC5297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315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66FF"/>
                  </a:solidFill>
                </a:rPr>
                <a:t>1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0055EB3C-A188-4F01-8533-D78712BA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7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66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8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998" y="-24042"/>
            <a:ext cx="567067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Communicators </a:t>
            </a:r>
            <a:r>
              <a:rPr lang="en-IN" dirty="0"/>
              <a:t>&amp;</a:t>
            </a:r>
            <a:r>
              <a:rPr lang="en-IN" spc="-70" dirty="0"/>
              <a:t> </a:t>
            </a:r>
            <a:r>
              <a:rPr lang="en-IN" dirty="0"/>
              <a:t>Rank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82353" y="2278185"/>
            <a:ext cx="9597316" cy="281487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Processes within a communicator are </a:t>
            </a:r>
            <a:r>
              <a:rPr lang="en-US" sz="2000" i="1" dirty="0"/>
              <a:t>always ordered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rank of a process is </a:t>
            </a:r>
            <a:r>
              <a:rPr lang="en-US" sz="2000" i="1" dirty="0"/>
              <a:t>its position </a:t>
            </a:r>
            <a:r>
              <a:rPr lang="en-US" sz="2000" dirty="0"/>
              <a:t>in the overall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a communicator with </a:t>
            </a:r>
            <a:r>
              <a:rPr lang="en-US" sz="2000" b="1" i="1" dirty="0"/>
              <a:t>p</a:t>
            </a:r>
            <a:r>
              <a:rPr lang="en-US" sz="2000" i="1" dirty="0"/>
              <a:t> </a:t>
            </a:r>
            <a:r>
              <a:rPr lang="en-US" sz="2000" dirty="0"/>
              <a:t>processes, each process has a unique rank (ID number) between </a:t>
            </a:r>
            <a:r>
              <a:rPr lang="en-US" sz="2000" b="1" dirty="0"/>
              <a:t>0</a:t>
            </a:r>
            <a:r>
              <a:rPr lang="en-US" sz="2000" dirty="0"/>
              <a:t> and </a:t>
            </a:r>
            <a:r>
              <a:rPr lang="en-US" sz="2000" b="1" i="1" dirty="0"/>
              <a:t>p </a:t>
            </a:r>
            <a:r>
              <a:rPr lang="en-US" sz="2000" b="1" dirty="0"/>
              <a:t>–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 process may use its rank to determine which portion of a computation and/or a dataset it is responsible for</a:t>
            </a:r>
            <a:endParaRPr sz="2000" dirty="0"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4727" y="950977"/>
            <a:ext cx="3520440" cy="4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8" y="3563112"/>
            <a:ext cx="2427731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728" y="3096769"/>
            <a:ext cx="2427731" cy="4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4000" y="1446308"/>
            <a:ext cx="9597316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lang="en-US"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What is </a:t>
            </a:r>
            <a:r>
              <a:rPr lang="en-US" sz="2400" b="1" i="1" spc="-10" dirty="0">
                <a:solidFill>
                  <a:srgbClr val="0070C0"/>
                </a:solidFill>
                <a:latin typeface="Courier New"/>
                <a:cs typeface="Courier New"/>
              </a:rPr>
              <a:t>rank</a:t>
            </a:r>
            <a:r>
              <a:rPr lang="en-US"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 of a process??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1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998" y="-24042"/>
            <a:ext cx="567067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Communicators </a:t>
            </a:r>
            <a:r>
              <a:rPr lang="en-IN" dirty="0"/>
              <a:t>&amp;</a:t>
            </a:r>
            <a:r>
              <a:rPr lang="en-IN" spc="-70" dirty="0"/>
              <a:t> </a:t>
            </a:r>
            <a:r>
              <a:rPr lang="en-IN" dirty="0"/>
              <a:t>Rank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21764" y="2132827"/>
            <a:ext cx="8891155" cy="71173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process calls this function to determine </a:t>
            </a:r>
            <a:r>
              <a:rPr lang="en-US" sz="2000" i="1" dirty="0"/>
              <a:t>its rank </a:t>
            </a:r>
            <a:r>
              <a:rPr lang="en-US" sz="2000" dirty="0"/>
              <a:t>within a</a:t>
            </a:r>
            <a:r>
              <a:rPr lang="en-IN" sz="2000" dirty="0"/>
              <a:t> communicator </a:t>
            </a:r>
          </a:p>
          <a:p>
            <a:pPr marL="241300" indent="-228600"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764" y="3996564"/>
            <a:ext cx="10034705" cy="35394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process calls this function to determine </a:t>
            </a:r>
            <a:r>
              <a:rPr lang="en-US" sz="2000" i="1" dirty="0"/>
              <a:t>the total number of processes </a:t>
            </a:r>
            <a:r>
              <a:rPr lang="en-US" sz="2000" dirty="0"/>
              <a:t>in a</a:t>
            </a:r>
            <a:r>
              <a:rPr lang="en-IN" sz="2000" dirty="0"/>
              <a:t> communicator </a:t>
            </a:r>
          </a:p>
        </p:txBody>
      </p:sp>
      <p:sp>
        <p:nvSpPr>
          <p:cNvPr id="6" name="object 6"/>
          <p:cNvSpPr/>
          <p:nvPr/>
        </p:nvSpPr>
        <p:spPr>
          <a:xfrm>
            <a:off x="1964437" y="925068"/>
            <a:ext cx="8305799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sz="2400" b="1" spc="-5" dirty="0">
                <a:solidFill>
                  <a:srgbClr val="FF0000"/>
                </a:solidFill>
                <a:cs typeface="Courier New"/>
              </a:rPr>
              <a:t>int </a:t>
            </a:r>
            <a:r>
              <a:rPr lang="en-IN" sz="2400" b="1" spc="-5" dirty="0" err="1">
                <a:solidFill>
                  <a:srgbClr val="FF0000"/>
                </a:solidFill>
                <a:cs typeface="Courier New"/>
              </a:rPr>
              <a:t>my_rank</a:t>
            </a:r>
            <a:r>
              <a:rPr lang="en-IN" sz="2400" b="1" spc="-5" dirty="0">
                <a:cs typeface="Courier New"/>
              </a:rPr>
              <a:t>,</a:t>
            </a:r>
            <a:r>
              <a:rPr lang="en-IN" sz="2400" b="1" spc="-5" dirty="0">
                <a:solidFill>
                  <a:srgbClr val="FF0000"/>
                </a:solidFill>
                <a:cs typeface="Courier New"/>
              </a:rPr>
              <a:t> </a:t>
            </a:r>
            <a:r>
              <a:rPr lang="en-IN" sz="2400" b="1" dirty="0">
                <a:solidFill>
                  <a:srgbClr val="FF0000"/>
                </a:solidFill>
                <a:cs typeface="Courier New"/>
              </a:rPr>
              <a:t>size</a:t>
            </a:r>
            <a:r>
              <a:rPr lang="en-IN" sz="2400" b="1" dirty="0">
                <a:cs typeface="Courier New"/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4727" y="1417319"/>
            <a:ext cx="3520440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4727" y="950977"/>
            <a:ext cx="3520440" cy="4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1764" y="1587348"/>
            <a:ext cx="8190230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sz="2400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</a:t>
            </a:r>
            <a:r>
              <a:rPr lang="en-US" sz="2400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Comm_rank</a:t>
            </a:r>
            <a:r>
              <a:rPr sz="2400" b="1" spc="-10" dirty="0">
                <a:latin typeface="Courier New"/>
                <a:cs typeface="Courier New"/>
              </a:rPr>
              <a:t>(</a:t>
            </a:r>
            <a:r>
              <a:rPr lang="en-US" sz="2400" b="1" spc="-10" dirty="0">
                <a:latin typeface="Courier New"/>
                <a:cs typeface="Courier New"/>
              </a:rPr>
              <a:t>MPI_COMM_WORLD, </a:t>
            </a:r>
            <a:r>
              <a:rPr lang="en-US"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lang="en-US" sz="2400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my_rank</a:t>
            </a:r>
            <a:r>
              <a:rPr sz="2400" b="1" spc="-1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4437" y="3070861"/>
            <a:ext cx="8305799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8" y="3563112"/>
            <a:ext cx="2427731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4728" y="3096769"/>
            <a:ext cx="2427731" cy="4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94916" y="3423001"/>
            <a:ext cx="9597316" cy="433452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2245">
              <a:spcBef>
                <a:spcPts val="500"/>
              </a:spcBef>
            </a:pPr>
            <a:r>
              <a:rPr sz="2400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</a:t>
            </a:r>
            <a:r>
              <a:rPr lang="en-US" sz="2400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Comm_size</a:t>
            </a:r>
            <a:r>
              <a:rPr sz="2400" b="1" spc="-10" dirty="0">
                <a:latin typeface="Courier New"/>
                <a:cs typeface="Courier New"/>
              </a:rPr>
              <a:t>(</a:t>
            </a:r>
            <a:r>
              <a:rPr lang="en-US" sz="2400" b="1" spc="-10" dirty="0">
                <a:latin typeface="Courier New"/>
                <a:cs typeface="Courier New"/>
              </a:rPr>
              <a:t>MPI_COMM_WORLD, </a:t>
            </a:r>
            <a:r>
              <a:rPr lang="en-US"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&amp;size</a:t>
            </a:r>
            <a:r>
              <a:rPr sz="2400" b="1" spc="-1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8AE9BCD1-B4AE-4DB7-94B7-32914471F43A}"/>
              </a:ext>
            </a:extLst>
          </p:cNvPr>
          <p:cNvSpPr txBox="1"/>
          <p:nvPr/>
        </p:nvSpPr>
        <p:spPr>
          <a:xfrm>
            <a:off x="1513652" y="4835511"/>
            <a:ext cx="10442817" cy="1525418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4645" marR="2964815" indent="-15875" defTabSz="963613">
              <a:lnSpc>
                <a:spcPct val="100000"/>
              </a:lnSpc>
              <a:spcBef>
                <a:spcPts val="17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 my_rank</a:t>
            </a:r>
            <a:r>
              <a:rPr sz="2400" b="1" spc="-5" dirty="0">
                <a:latin typeface="Courier New"/>
                <a:cs typeface="Courier New"/>
              </a:rPr>
              <a:t>,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size</a:t>
            </a:r>
            <a:r>
              <a:rPr sz="2400" b="1" dirty="0">
                <a:latin typeface="Courier New"/>
                <a:cs typeface="Courier New"/>
              </a:rPr>
              <a:t>;  </a:t>
            </a:r>
            <a:r>
              <a:rPr sz="2400" b="1" spc="-5" dirty="0">
                <a:latin typeface="Courier New"/>
                <a:cs typeface="Courier New"/>
              </a:rPr>
              <a:t>MPI_Init(&amp;argc,&amp;argv);  MPI_Comm_rank(MPI_COMM_WORLD</a:t>
            </a: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,&amp;my_rank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endParaRPr lang="en-US" sz="2400" b="1" spc="-5" dirty="0">
              <a:latin typeface="Courier New"/>
              <a:cs typeface="Courier New"/>
            </a:endParaRPr>
          </a:p>
          <a:p>
            <a:pPr marL="334645" marR="2964815" indent="-15875">
              <a:lnSpc>
                <a:spcPct val="100000"/>
              </a:lnSpc>
              <a:spcBef>
                <a:spcPts val="175"/>
              </a:spcBef>
            </a:pPr>
            <a:r>
              <a:rPr sz="2400" b="1" spc="-5" dirty="0" err="1">
                <a:latin typeface="Courier New"/>
                <a:cs typeface="Courier New"/>
              </a:rPr>
              <a:t>MPI_Comm_size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5" dirty="0" err="1">
                <a:latin typeface="Courier New"/>
                <a:cs typeface="Courier New"/>
              </a:rPr>
              <a:t>MPI_COMM_WORLD,</a:t>
            </a:r>
            <a:r>
              <a:rPr sz="24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&amp;size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0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42" y="-18110"/>
            <a:ext cx="9144000" cy="58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723" y="-6555"/>
            <a:ext cx="47028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/>
              <a:t>Hello </a:t>
            </a:r>
            <a:r>
              <a:rPr sz="3600" b="1" spc="-70" dirty="0"/>
              <a:t>World </a:t>
            </a:r>
            <a:r>
              <a:rPr sz="3600" b="1" dirty="0"/>
              <a:t>for</a:t>
            </a:r>
            <a:r>
              <a:rPr sz="3600" b="1" spc="-145" dirty="0"/>
              <a:t> </a:t>
            </a:r>
            <a:r>
              <a:rPr sz="3600" b="1" dirty="0"/>
              <a:t>MPI</a:t>
            </a:r>
          </a:p>
        </p:txBody>
      </p:sp>
      <p:sp>
        <p:nvSpPr>
          <p:cNvPr id="5" name="object 5"/>
          <p:cNvSpPr/>
          <p:nvPr/>
        </p:nvSpPr>
        <p:spPr>
          <a:xfrm>
            <a:off x="1749553" y="728473"/>
            <a:ext cx="8292083" cy="541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240" y="834244"/>
            <a:ext cx="10649879" cy="5678130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40" y="845802"/>
            <a:ext cx="10694123" cy="5678130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7635" y="926044"/>
            <a:ext cx="9787209" cy="5465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7385">
              <a:spcBef>
                <a:spcPts val="95"/>
              </a:spcBef>
            </a:pPr>
            <a:r>
              <a:rPr b="1" spc="-5" dirty="0">
                <a:solidFill>
                  <a:srgbClr val="699CFC"/>
                </a:solidFill>
                <a:latin typeface="Courier New"/>
                <a:cs typeface="Courier New"/>
              </a:rPr>
              <a:t>#include </a:t>
            </a:r>
            <a:r>
              <a:rPr b="1" spc="-5" dirty="0">
                <a:solidFill>
                  <a:srgbClr val="00BF00"/>
                </a:solidFill>
                <a:latin typeface="Courier New"/>
                <a:cs typeface="Courier New"/>
              </a:rPr>
              <a:t>&lt;mpi.h&gt;  </a:t>
            </a:r>
            <a:r>
              <a:rPr b="1" spc="-5" dirty="0">
                <a:solidFill>
                  <a:srgbClr val="699CFC"/>
                </a:solidFill>
                <a:latin typeface="Courier New"/>
                <a:cs typeface="Courier New"/>
              </a:rPr>
              <a:t>#include</a:t>
            </a:r>
            <a:r>
              <a:rPr b="1" spc="-5" dirty="0">
                <a:solidFill>
                  <a:srgbClr val="00BF00"/>
                </a:solidFill>
                <a:latin typeface="Courier New"/>
                <a:cs typeface="Courier New"/>
              </a:rPr>
              <a:t>&lt;stdio.h&gt;</a:t>
            </a:r>
            <a:endParaRPr dirty="0">
              <a:latin typeface="Courier New"/>
              <a:cs typeface="Courier New"/>
            </a:endParaRPr>
          </a:p>
          <a:p>
            <a:pPr marL="256540" marR="3670300" indent="-244475">
              <a:lnSpc>
                <a:spcPct val="200000"/>
              </a:lnSpc>
            </a:pPr>
            <a:r>
              <a:rPr b="1" spc="-5" dirty="0">
                <a:solidFill>
                  <a:srgbClr val="00BF00"/>
                </a:solidFill>
                <a:latin typeface="Courier New"/>
                <a:cs typeface="Courier New"/>
              </a:rPr>
              <a:t>int </a:t>
            </a:r>
            <a:r>
              <a:rPr b="1" spc="-5" dirty="0">
                <a:solidFill>
                  <a:srgbClr val="699CFC"/>
                </a:solidFill>
                <a:latin typeface="Courier New"/>
                <a:cs typeface="Courier New"/>
              </a:rPr>
              <a:t>main 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spc="-5" dirty="0">
                <a:solidFill>
                  <a:srgbClr val="00BF00"/>
                </a:solidFill>
                <a:latin typeface="Courier New"/>
                <a:cs typeface="Courier New"/>
              </a:rPr>
              <a:t>int </a:t>
            </a:r>
            <a:r>
              <a:rPr b="1" spc="-5" dirty="0">
                <a:solidFill>
                  <a:srgbClr val="BFBF00"/>
                </a:solidFill>
                <a:latin typeface="Courier New"/>
                <a:cs typeface="Courier New"/>
              </a:rPr>
              <a:t>argc</a:t>
            </a:r>
            <a:r>
              <a:rPr b="1" spc="-5" dirty="0">
                <a:latin typeface="Courier New"/>
                <a:cs typeface="Courier New"/>
              </a:rPr>
              <a:t>, </a:t>
            </a:r>
            <a:r>
              <a:rPr b="1" spc="-5" dirty="0">
                <a:solidFill>
                  <a:srgbClr val="00BF00"/>
                </a:solidFill>
                <a:latin typeface="Courier New"/>
                <a:cs typeface="Courier New"/>
              </a:rPr>
              <a:t>char </a:t>
            </a:r>
            <a:r>
              <a:rPr b="1" spc="-5" dirty="0">
                <a:latin typeface="Courier New"/>
                <a:cs typeface="Courier New"/>
              </a:rPr>
              <a:t>*</a:t>
            </a:r>
            <a:r>
              <a:rPr b="1" spc="-5" dirty="0" err="1">
                <a:solidFill>
                  <a:srgbClr val="BFBF00"/>
                </a:solidFill>
                <a:latin typeface="Courier New"/>
                <a:cs typeface="Courier New"/>
              </a:rPr>
              <a:t>argv</a:t>
            </a:r>
            <a:r>
              <a:rPr b="1" spc="-5" dirty="0">
                <a:latin typeface="Courier New"/>
                <a:cs typeface="Courier New"/>
              </a:rPr>
              <a:t>[])</a:t>
            </a:r>
            <a:endParaRPr lang="en-US" b="1" spc="-5" dirty="0">
              <a:latin typeface="Courier New"/>
              <a:cs typeface="Courier New"/>
            </a:endParaRPr>
          </a:p>
          <a:p>
            <a:pPr marL="256540" marR="3670300" indent="-244475">
              <a:lnSpc>
                <a:spcPct val="200000"/>
              </a:lnSpc>
            </a:pPr>
            <a:r>
              <a:rPr b="1" spc="-5" dirty="0">
                <a:latin typeface="Courier New"/>
                <a:cs typeface="Courier New"/>
              </a:rPr>
              <a:t>{  int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 rank</a:t>
            </a:r>
            <a:r>
              <a:rPr b="1" spc="-5" dirty="0">
                <a:latin typeface="Courier New"/>
                <a:cs typeface="Courier New"/>
              </a:rPr>
              <a:t>,</a:t>
            </a:r>
            <a:r>
              <a:rPr b="1" spc="10" dirty="0"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size</a:t>
            </a:r>
            <a:r>
              <a:rPr b="1" spc="-5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256540">
              <a:tabLst>
                <a:tab pos="3432175" algn="l"/>
              </a:tabLst>
            </a:pPr>
            <a:r>
              <a:rPr lang="en-US" b="1" spc="-5" dirty="0">
                <a:latin typeface="Courier New"/>
                <a:cs typeface="Courier New"/>
              </a:rPr>
              <a:t> </a:t>
            </a:r>
          </a:p>
          <a:p>
            <a:pPr marL="256540">
              <a:tabLst>
                <a:tab pos="3432175" algn="l"/>
              </a:tabLst>
            </a:pPr>
            <a:r>
              <a:rPr b="1" spc="-5" dirty="0" err="1">
                <a:latin typeface="Courier New"/>
                <a:cs typeface="Courier New"/>
              </a:rPr>
              <a:t>MPI_Init</a:t>
            </a:r>
            <a:r>
              <a:rPr b="1" spc="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(&amp;argc,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&amp;argv);	</a:t>
            </a:r>
            <a:r>
              <a:rPr lang="en-US" b="1" dirty="0">
                <a:latin typeface="Courier New"/>
                <a:cs typeface="Courier New"/>
              </a:rPr>
              <a:t>    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//initialize </a:t>
            </a:r>
            <a:r>
              <a:rPr b="1" dirty="0">
                <a:solidFill>
                  <a:srgbClr val="92D050"/>
                </a:solidFill>
                <a:latin typeface="Courier New"/>
                <a:cs typeface="Courier New"/>
              </a:rPr>
              <a:t>MPI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library</a:t>
            </a:r>
            <a:endParaRPr dirty="0">
              <a:solidFill>
                <a:srgbClr val="92D050"/>
              </a:solidFill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dirty="0">
              <a:latin typeface="Times New Roman"/>
              <a:cs typeface="Times New Roman"/>
            </a:endParaRPr>
          </a:p>
          <a:p>
            <a:pPr marL="256540" marR="9525"/>
            <a:r>
              <a:rPr b="1" spc="-5" dirty="0">
                <a:latin typeface="Courier New"/>
                <a:cs typeface="Courier New"/>
              </a:rPr>
              <a:t>MPI_Comm_size(MPI_COMM_WORLD,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&amp;size</a:t>
            </a:r>
            <a:r>
              <a:rPr b="1" spc="-5" dirty="0">
                <a:latin typeface="Courier New"/>
                <a:cs typeface="Courier New"/>
              </a:rPr>
              <a:t>); </a:t>
            </a:r>
            <a:r>
              <a:rPr lang="en-US" b="1" spc="-5" dirty="0">
                <a:latin typeface="Courier New"/>
                <a:cs typeface="Courier New"/>
              </a:rPr>
              <a:t>  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//get number of processes  </a:t>
            </a:r>
            <a:endParaRPr lang="en-US" b="1" spc="-5" dirty="0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256540" marR="9525"/>
            <a:r>
              <a:rPr b="1" spc="-5" dirty="0" err="1">
                <a:latin typeface="Courier New"/>
                <a:cs typeface="Courier New"/>
              </a:rPr>
              <a:t>MPI_Comm_rank</a:t>
            </a:r>
            <a:r>
              <a:rPr b="1" spc="-5" dirty="0">
                <a:latin typeface="Courier New"/>
                <a:cs typeface="Courier New"/>
              </a:rPr>
              <a:t>(MPI_COMM_WORLD,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&amp;rank</a:t>
            </a:r>
            <a:r>
              <a:rPr b="1" spc="-5" dirty="0">
                <a:latin typeface="Courier New"/>
                <a:cs typeface="Courier New"/>
              </a:rPr>
              <a:t>); </a:t>
            </a:r>
            <a:r>
              <a:rPr lang="en-US" b="1" spc="-5" dirty="0">
                <a:latin typeface="Courier New"/>
                <a:cs typeface="Courier New"/>
              </a:rPr>
              <a:t>  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//get my process</a:t>
            </a:r>
            <a:r>
              <a:rPr b="1" spc="8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id</a:t>
            </a:r>
            <a:endParaRPr dirty="0">
              <a:solidFill>
                <a:srgbClr val="92D050"/>
              </a:solidFill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dirty="0">
              <a:latin typeface="Times New Roman"/>
              <a:cs typeface="Times New Roman"/>
            </a:endParaRPr>
          </a:p>
          <a:p>
            <a:pPr marL="265113" lvl="1">
              <a:lnSpc>
                <a:spcPct val="80000"/>
              </a:lnSpc>
              <a:buFontTx/>
              <a:buNone/>
            </a:pPr>
            <a:r>
              <a:rPr lang="en-US" altLang="zh-TW" sz="2000" b="1" dirty="0" err="1">
                <a:highlight>
                  <a:srgbClr val="C0C0C0"/>
                </a:highlight>
                <a:latin typeface="Bahnschrift" panose="020B0502040204020203" pitchFamily="34" charset="0"/>
              </a:rPr>
              <a:t>printf</a:t>
            </a:r>
            <a:r>
              <a:rPr lang="en-US" altLang="zh-TW" sz="2000" b="1" dirty="0">
                <a:highlight>
                  <a:srgbClr val="C0C0C0"/>
                </a:highlight>
                <a:latin typeface="Bahnschrift" panose="020B0502040204020203" pitchFamily="34" charset="0"/>
              </a:rPr>
              <a:t>("Processor %d of %d: Hello World!\n",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C0C0C0"/>
                </a:highlight>
                <a:latin typeface="Bahnschrift" panose="020B0502040204020203" pitchFamily="34" charset="0"/>
              </a:rPr>
              <a:t>rank</a:t>
            </a:r>
            <a:r>
              <a:rPr lang="en-US" altLang="zh-TW" sz="2000" b="1" dirty="0">
                <a:highlight>
                  <a:srgbClr val="C0C0C0"/>
                </a:highlight>
                <a:latin typeface="Bahnschrift" panose="020B0502040204020203" pitchFamily="34" charset="0"/>
              </a:rPr>
              <a:t>,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C0C0C0"/>
                </a:highlight>
                <a:latin typeface="Bahnschrift" panose="020B0502040204020203" pitchFamily="34" charset="0"/>
              </a:rPr>
              <a:t>size</a:t>
            </a:r>
            <a:r>
              <a:rPr lang="en-US" altLang="zh-TW" sz="2000" b="1" dirty="0">
                <a:highlight>
                  <a:srgbClr val="C0C0C0"/>
                </a:highlight>
                <a:latin typeface="Bahnschrift" panose="020B0502040204020203" pitchFamily="34" charset="0"/>
              </a:rPr>
              <a:t>);</a:t>
            </a:r>
          </a:p>
          <a:p>
            <a:pPr marL="256540" marR="4159250">
              <a:lnSpc>
                <a:spcPct val="200000"/>
              </a:lnSpc>
            </a:pPr>
            <a:r>
              <a:rPr b="1" spc="-5" dirty="0" err="1">
                <a:latin typeface="Courier New"/>
                <a:cs typeface="Courier New"/>
              </a:rPr>
              <a:t>MPI_Finalize</a:t>
            </a:r>
            <a:r>
              <a:rPr b="1" spc="-5" dirty="0">
                <a:latin typeface="Courier New"/>
                <a:cs typeface="Courier New"/>
              </a:rPr>
              <a:t>(); </a:t>
            </a:r>
            <a:r>
              <a:rPr b="1" spc="-5" dirty="0">
                <a:solidFill>
                  <a:srgbClr val="92D050"/>
                </a:solidFill>
                <a:latin typeface="Courier New"/>
                <a:cs typeface="Courier New"/>
              </a:rPr>
              <a:t>//MPI cleanup  </a:t>
            </a:r>
            <a:endParaRPr lang="en-US" b="1" spc="-5" dirty="0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256540" marR="4159250">
              <a:lnSpc>
                <a:spcPct val="200000"/>
              </a:lnSpc>
            </a:pPr>
            <a:r>
              <a:rPr b="1" spc="-5" dirty="0">
                <a:solidFill>
                  <a:srgbClr val="F256E5"/>
                </a:solidFill>
                <a:latin typeface="Courier New"/>
                <a:cs typeface="Courier New"/>
              </a:rPr>
              <a:t>return</a:t>
            </a:r>
            <a:r>
              <a:rPr b="1" dirty="0">
                <a:solidFill>
                  <a:srgbClr val="F256E5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0;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5" dirty="0" smtClean="0">
                <a:latin typeface="Courier New"/>
                <a:cs typeface="Courier New"/>
              </a:rPr>
              <a:t>}</a:t>
            </a:r>
            <a:endParaRPr lang="en-US" b="1" spc="-5" dirty="0" smtClean="0">
              <a:latin typeface="Courier New"/>
              <a:cs typeface="Courier New"/>
            </a:endParaRPr>
          </a:p>
          <a:p>
            <a:pPr marL="12700"/>
            <a:endParaRPr lang="en-US" b="1" spc="-5" dirty="0">
              <a:latin typeface="Courier New"/>
              <a:cs typeface="Courier New"/>
            </a:endParaRPr>
          </a:p>
          <a:p>
            <a:pPr marL="12700"/>
            <a:r>
              <a:rPr lang="en-US" b="1" spc="-5" dirty="0" err="1" smtClean="0">
                <a:latin typeface="Courier New"/>
                <a:cs typeface="Courier New"/>
              </a:rPr>
              <a:t>MPI_Init</a:t>
            </a:r>
            <a:r>
              <a:rPr lang="en-US" b="1" spc="-5" dirty="0" smtClean="0">
                <a:latin typeface="Courier New"/>
                <a:cs typeface="Courier New"/>
              </a:rPr>
              <a:t>(</a:t>
            </a:r>
            <a:r>
              <a:rPr lang="en-US" b="1" spc="-5" dirty="0" err="1" smtClean="0">
                <a:latin typeface="Courier New"/>
                <a:cs typeface="Courier New"/>
              </a:rPr>
              <a:t>int</a:t>
            </a:r>
            <a:r>
              <a:rPr lang="en-US" b="1" spc="-5" dirty="0" smtClean="0">
                <a:latin typeface="Courier New"/>
                <a:cs typeface="Courier New"/>
              </a:rPr>
              <a:t> *</a:t>
            </a:r>
            <a:r>
              <a:rPr lang="en-US" b="1" spc="-5" dirty="0" err="1" smtClean="0">
                <a:latin typeface="Courier New"/>
                <a:cs typeface="Courier New"/>
              </a:rPr>
              <a:t>argc</a:t>
            </a:r>
            <a:r>
              <a:rPr lang="en-US" b="1" spc="-5" dirty="0" smtClean="0">
                <a:latin typeface="Courier New"/>
                <a:cs typeface="Courier New"/>
              </a:rPr>
              <a:t>, char ***</a:t>
            </a:r>
            <a:r>
              <a:rPr lang="en-US" b="1" spc="-5" dirty="0" err="1" smtClean="0">
                <a:latin typeface="Courier New"/>
                <a:cs typeface="Courier New"/>
              </a:rPr>
              <a:t>argv</a:t>
            </a:r>
            <a:r>
              <a:rPr lang="en-US" b="1" spc="-5" dirty="0" smtClean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Bhargav Bhatkalkar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271587"/>
            <a:ext cx="5238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42" y="-18110"/>
            <a:ext cx="9144000" cy="58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723" y="-6555"/>
            <a:ext cx="47028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/>
              <a:t>Hello </a:t>
            </a:r>
            <a:r>
              <a:rPr sz="3600" b="1" spc="-70" dirty="0"/>
              <a:t>World </a:t>
            </a:r>
            <a:r>
              <a:rPr sz="3600" b="1" dirty="0"/>
              <a:t>for</a:t>
            </a:r>
            <a:r>
              <a:rPr sz="3600" b="1" spc="-145" dirty="0"/>
              <a:t> </a:t>
            </a:r>
            <a:r>
              <a:rPr sz="3600" b="1" dirty="0"/>
              <a:t>MPI</a:t>
            </a:r>
            <a:r>
              <a:rPr lang="en-US" sz="3600" b="1" dirty="0"/>
              <a:t> </a:t>
            </a:r>
            <a:endParaRPr sz="3600" b="1" dirty="0"/>
          </a:p>
        </p:txBody>
      </p:sp>
      <p:sp>
        <p:nvSpPr>
          <p:cNvPr id="5" name="object 5"/>
          <p:cNvSpPr/>
          <p:nvPr/>
        </p:nvSpPr>
        <p:spPr>
          <a:xfrm>
            <a:off x="1749553" y="728473"/>
            <a:ext cx="8292083" cy="541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994" y="857465"/>
            <a:ext cx="10903030" cy="5678130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40" y="845802"/>
            <a:ext cx="10903029" cy="5678130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E1B0467-C68E-4624-A4FE-8038D666D33C}"/>
              </a:ext>
            </a:extLst>
          </p:cNvPr>
          <p:cNvSpPr txBox="1">
            <a:spLocks noChangeArrowheads="1"/>
          </p:cNvSpPr>
          <p:nvPr/>
        </p:nvSpPr>
        <p:spPr>
          <a:xfrm>
            <a:off x="796412" y="1143000"/>
            <a:ext cx="10751103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indent="-552450">
              <a:lnSpc>
                <a:spcPct val="90000"/>
              </a:lnSpc>
            </a:pPr>
            <a:r>
              <a:rPr lang="en-US" altLang="zh-TW" sz="2000" dirty="0"/>
              <a:t>Running this code on four processors will produce a result like:</a:t>
            </a:r>
          </a:p>
          <a:p>
            <a:pPr marL="552450" indent="-552450">
              <a:lnSpc>
                <a:spcPct val="90000"/>
              </a:lnSpc>
            </a:pPr>
            <a:endParaRPr lang="en-US" altLang="zh-TW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500" dirty="0"/>
              <a:t>             </a:t>
            </a:r>
            <a:r>
              <a:rPr lang="en-US" sz="2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mpicc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 –o </a:t>
            </a:r>
            <a:r>
              <a:rPr lang="en-US" sz="2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prg1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program1.c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mpirun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-n </a:t>
            </a:r>
            <a:r>
              <a:rPr lang="en-US" sz="2400" b="1" dirty="0">
                <a:solidFill>
                  <a:srgbClr val="0070C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4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prg1</a:t>
            </a:r>
          </a:p>
          <a:p>
            <a:pPr marL="552450" indent="-552450">
              <a:lnSpc>
                <a:spcPct val="90000"/>
              </a:lnSpc>
            </a:pPr>
            <a:endParaRPr lang="en-US" altLang="zh-TW" sz="2500" dirty="0"/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2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1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3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solidFill>
                  <a:schemeClr val="accent1"/>
                </a:solidFill>
                <a:latin typeface="Courier New" pitchFamily="49" charset="0"/>
              </a:rPr>
              <a:t>Processor 0 of 4: Hello World!</a:t>
            </a:r>
          </a:p>
          <a:p>
            <a:pPr marL="1333500" lvl="2" indent="-419100">
              <a:lnSpc>
                <a:spcPct val="90000"/>
              </a:lnSpc>
              <a:buFontTx/>
              <a:buNone/>
            </a:pPr>
            <a:endParaRPr lang="en-US" altLang="zh-TW" sz="20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552450" indent="-552450">
              <a:lnSpc>
                <a:spcPct val="90000"/>
              </a:lnSpc>
            </a:pPr>
            <a:r>
              <a:rPr lang="en-US" altLang="zh-TW" sz="2000" dirty="0"/>
              <a:t>Each processor executes the same code, including probing for its rank and size and printing the string.</a:t>
            </a:r>
          </a:p>
          <a:p>
            <a:pPr marL="552450" indent="-552450">
              <a:lnSpc>
                <a:spcPct val="90000"/>
              </a:lnSpc>
            </a:pPr>
            <a:endParaRPr lang="en-US" altLang="zh-TW" sz="2000" dirty="0"/>
          </a:p>
          <a:p>
            <a:pPr marL="552450" indent="-552450">
              <a:lnSpc>
                <a:spcPct val="90000"/>
              </a:lnSpc>
            </a:pPr>
            <a:r>
              <a:rPr lang="en-US" altLang="zh-TW" sz="2000" dirty="0"/>
              <a:t>The order of the printed lines is essentially random!</a:t>
            </a:r>
          </a:p>
        </p:txBody>
      </p:sp>
    </p:spTree>
    <p:extLst>
      <p:ext uri="{BB962C8B-B14F-4D97-AF65-F5344CB8AC3E}">
        <p14:creationId xmlns:p14="http://schemas.microsoft.com/office/powerpoint/2010/main" val="28213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25053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/>
              <a:t>Point-to-point Communication in MPI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634898"/>
            <a:ext cx="11754464" cy="525339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point-to-point communication involves a </a:t>
            </a:r>
            <a:r>
              <a:rPr lang="en-US" sz="2000" i="1" dirty="0"/>
              <a:t>pair of processes</a:t>
            </a:r>
            <a:endParaRPr lang="en-IN" sz="2000" i="1" dirty="0"/>
          </a:p>
          <a:p>
            <a:pPr algn="just"/>
            <a:endParaRPr lang="en-US" sz="2000" i="1" dirty="0">
              <a:solidFill>
                <a:prstClr val="black"/>
              </a:solidFill>
            </a:endParaRPr>
          </a:p>
          <a:p>
            <a:pPr algn="just"/>
            <a:r>
              <a:rPr lang="en-IN" sz="2000" dirty="0"/>
              <a:t>In the following example, process </a:t>
            </a:r>
            <a:r>
              <a:rPr lang="en-US" sz="2000" b="1" i="1" dirty="0"/>
              <a:t>h</a:t>
            </a:r>
            <a:r>
              <a:rPr lang="en-US" sz="2000" i="1" dirty="0"/>
              <a:t> </a:t>
            </a:r>
            <a:r>
              <a:rPr lang="en-US" sz="2000" dirty="0"/>
              <a:t>is not involved in a communication. It continues executing statement, manipulating its local variables. Process </a:t>
            </a:r>
            <a:r>
              <a:rPr lang="en-US" sz="2000" b="1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performs local computations, then sends a message to process </a:t>
            </a:r>
            <a:r>
              <a:rPr lang="en-US" sz="2000" b="1" i="1" dirty="0"/>
              <a:t>j.</a:t>
            </a:r>
            <a:r>
              <a:rPr lang="en-US" sz="2000" dirty="0"/>
              <a:t> After the message is sent, it continues on with its computation. Process </a:t>
            </a:r>
            <a:r>
              <a:rPr lang="en-US" sz="2000" b="1" i="1" dirty="0"/>
              <a:t>j</a:t>
            </a:r>
            <a:r>
              <a:rPr lang="en-US" sz="2000" i="1" dirty="0"/>
              <a:t> </a:t>
            </a:r>
            <a:r>
              <a:rPr lang="en-US" sz="2000" dirty="0"/>
              <a:t>performs local computations, then blocks until it receives a message from process </a:t>
            </a:r>
            <a:r>
              <a:rPr lang="en-US" sz="2000" b="1" i="1" dirty="0" err="1"/>
              <a:t>i</a:t>
            </a:r>
            <a:r>
              <a:rPr lang="en-US" sz="2000" b="1" i="1" dirty="0"/>
              <a:t>.</a:t>
            </a:r>
            <a:endParaRPr lang="en-US" sz="2000" b="1" i="1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EC181F-1ADC-421B-9514-D2DD39E90607}"/>
              </a:ext>
            </a:extLst>
          </p:cNvPr>
          <p:cNvSpPr/>
          <p:nvPr/>
        </p:nvSpPr>
        <p:spPr>
          <a:xfrm>
            <a:off x="3489632" y="2955462"/>
            <a:ext cx="1209368" cy="359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C8ADB4-8221-4E6B-88D5-BFE8EECD6E10}"/>
              </a:ext>
            </a:extLst>
          </p:cNvPr>
          <p:cNvSpPr/>
          <p:nvPr/>
        </p:nvSpPr>
        <p:spPr>
          <a:xfrm>
            <a:off x="5232400" y="2955462"/>
            <a:ext cx="1209368" cy="107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E58445-BAF0-41E3-A065-0406B5806E1D}"/>
              </a:ext>
            </a:extLst>
          </p:cNvPr>
          <p:cNvSpPr/>
          <p:nvPr/>
        </p:nvSpPr>
        <p:spPr>
          <a:xfrm>
            <a:off x="5232400" y="4630994"/>
            <a:ext cx="1209368" cy="173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315BB1-50AF-4904-A422-3422007CD982}"/>
              </a:ext>
            </a:extLst>
          </p:cNvPr>
          <p:cNvSpPr/>
          <p:nvPr/>
        </p:nvSpPr>
        <p:spPr>
          <a:xfrm>
            <a:off x="6975168" y="2955461"/>
            <a:ext cx="1209368" cy="126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00B0A9-66C3-441D-93BA-724B4AC484EF}"/>
              </a:ext>
            </a:extLst>
          </p:cNvPr>
          <p:cNvSpPr/>
          <p:nvPr/>
        </p:nvSpPr>
        <p:spPr>
          <a:xfrm>
            <a:off x="6975990" y="4220632"/>
            <a:ext cx="1209368" cy="45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F81630-B6ED-4A26-9FB0-FEBA3B3D968E}"/>
              </a:ext>
            </a:extLst>
          </p:cNvPr>
          <p:cNvSpPr/>
          <p:nvPr/>
        </p:nvSpPr>
        <p:spPr>
          <a:xfrm>
            <a:off x="6985000" y="5287604"/>
            <a:ext cx="1209368" cy="107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E752A8CE-CABA-45E7-A2BB-8DA837654B9A}"/>
              </a:ext>
            </a:extLst>
          </p:cNvPr>
          <p:cNvSpPr/>
          <p:nvPr/>
        </p:nvSpPr>
        <p:spPr>
          <a:xfrm>
            <a:off x="2182760" y="2955461"/>
            <a:ext cx="594849" cy="359282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F6A6A-5E0B-42EF-B249-23198A7F9D15}"/>
              </a:ext>
            </a:extLst>
          </p:cNvPr>
          <p:cNvSpPr txBox="1"/>
          <p:nvPr/>
        </p:nvSpPr>
        <p:spPr>
          <a:xfrm>
            <a:off x="3488810" y="2580970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</a:t>
            </a:r>
            <a:r>
              <a:rPr lang="en-US" b="1" i="1" dirty="0"/>
              <a:t>h</a:t>
            </a:r>
            <a:endParaRPr lang="en-IN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045561-ED55-4F1E-9C56-80E521A15D72}"/>
              </a:ext>
            </a:extLst>
          </p:cNvPr>
          <p:cNvSpPr txBox="1"/>
          <p:nvPr/>
        </p:nvSpPr>
        <p:spPr>
          <a:xfrm>
            <a:off x="5247970" y="2574557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</a:t>
            </a:r>
            <a:r>
              <a:rPr lang="en-US" b="1" i="1" dirty="0" err="1"/>
              <a:t>i</a:t>
            </a:r>
            <a:endParaRPr lang="en-IN" b="1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FF2B29-68A5-43B8-AC16-42C466D61AF5}"/>
              </a:ext>
            </a:extLst>
          </p:cNvPr>
          <p:cNvSpPr txBox="1"/>
          <p:nvPr/>
        </p:nvSpPr>
        <p:spPr>
          <a:xfrm>
            <a:off x="7007130" y="2580970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</a:t>
            </a:r>
            <a:r>
              <a:rPr lang="en-US" b="1" i="1" dirty="0"/>
              <a:t>j</a:t>
            </a:r>
            <a:endParaRPr lang="en-IN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C466AD-E8F8-4B49-B077-BB84DF4D15FA}"/>
              </a:ext>
            </a:extLst>
          </p:cNvPr>
          <p:cNvSpPr txBox="1"/>
          <p:nvPr/>
        </p:nvSpPr>
        <p:spPr>
          <a:xfrm>
            <a:off x="3488810" y="4490479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compute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6F15AD-655A-4F66-9612-5208B2432EBA}"/>
              </a:ext>
            </a:extLst>
          </p:cNvPr>
          <p:cNvSpPr txBox="1"/>
          <p:nvPr/>
        </p:nvSpPr>
        <p:spPr>
          <a:xfrm>
            <a:off x="5231578" y="3261596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compute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4077DF-2896-40B6-8F95-4D87C6AEA3B6}"/>
              </a:ext>
            </a:extLst>
          </p:cNvPr>
          <p:cNvSpPr txBox="1"/>
          <p:nvPr/>
        </p:nvSpPr>
        <p:spPr>
          <a:xfrm>
            <a:off x="6943206" y="3448464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compute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91CA34-BE51-44B3-B9E6-7E56981AE55C}"/>
              </a:ext>
            </a:extLst>
          </p:cNvPr>
          <p:cNvSpPr txBox="1"/>
          <p:nvPr/>
        </p:nvSpPr>
        <p:spPr>
          <a:xfrm>
            <a:off x="6985000" y="5642099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compute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B0A1D0-AE7A-413A-BEE1-E2720A2FBF7A}"/>
              </a:ext>
            </a:extLst>
          </p:cNvPr>
          <p:cNvSpPr txBox="1"/>
          <p:nvPr/>
        </p:nvSpPr>
        <p:spPr>
          <a:xfrm>
            <a:off x="5231578" y="5264453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compute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3E80ED-9366-4857-B49F-A16162391C3D}"/>
              </a:ext>
            </a:extLst>
          </p:cNvPr>
          <p:cNvSpPr txBox="1"/>
          <p:nvPr/>
        </p:nvSpPr>
        <p:spPr>
          <a:xfrm>
            <a:off x="6950989" y="4196218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wait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1026D7-C981-4125-96A5-878B09967A7E}"/>
              </a:ext>
            </a:extLst>
          </p:cNvPr>
          <p:cNvSpPr txBox="1"/>
          <p:nvPr/>
        </p:nvSpPr>
        <p:spPr>
          <a:xfrm>
            <a:off x="5331136" y="4151149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to </a:t>
            </a:r>
            <a:r>
              <a:rPr lang="en-US" b="1" i="1" dirty="0"/>
              <a:t>j</a:t>
            </a:r>
            <a:endParaRPr lang="en-IN" b="1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C5FD3-0A04-462C-91DD-E397C6365E7D}"/>
              </a:ext>
            </a:extLst>
          </p:cNvPr>
          <p:cNvSpPr txBox="1"/>
          <p:nvPr/>
        </p:nvSpPr>
        <p:spPr>
          <a:xfrm>
            <a:off x="6782205" y="4797443"/>
            <a:ext cx="154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 from </a:t>
            </a:r>
            <a:r>
              <a:rPr lang="en-US" b="1" i="1" dirty="0" err="1"/>
              <a:t>i</a:t>
            </a:r>
            <a:endParaRPr lang="en-IN" b="1" i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9C15F-11EB-4951-98AE-4464F843A63E}"/>
              </a:ext>
            </a:extLst>
          </p:cNvPr>
          <p:cNvCxnSpPr/>
          <p:nvPr/>
        </p:nvCxnSpPr>
        <p:spPr>
          <a:xfrm>
            <a:off x="6324600" y="4335815"/>
            <a:ext cx="618606" cy="523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385DC3-9D91-477C-9015-AB217B59C82B}"/>
              </a:ext>
            </a:extLst>
          </p:cNvPr>
          <p:cNvSpPr txBox="1"/>
          <p:nvPr/>
        </p:nvSpPr>
        <p:spPr>
          <a:xfrm rot="5400000">
            <a:off x="1907041" y="4807553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Time</a:t>
            </a:r>
            <a:endParaRPr lang="en-IN" b="1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hlinkClick r:id="rId2"/>
              </a:rPr>
              <a:t>MPI_Send</a:t>
            </a:r>
            <a:endParaRPr lang="en-US" sz="2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This routine sends a message and </a:t>
            </a:r>
            <a:r>
              <a:rPr lang="en-US" sz="2000" i="1" dirty="0"/>
              <a:t>block </a:t>
            </a:r>
            <a:r>
              <a:rPr lang="en-US" sz="2000" dirty="0"/>
              <a:t>until the application buffer in the sending task is </a:t>
            </a:r>
            <a:r>
              <a:rPr lang="en-US" sz="2000" i="1" dirty="0"/>
              <a:t>free</a:t>
            </a:r>
            <a:r>
              <a:rPr lang="en-US" sz="2000" dirty="0"/>
              <a:t> for reuse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MPI implementation may buffer your send allowing it to return almost immediately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the implementation </a:t>
            </a:r>
            <a:r>
              <a:rPr lang="en-US" sz="2000" i="1" dirty="0"/>
              <a:t>does not buffer the send</a:t>
            </a:r>
            <a:r>
              <a:rPr lang="en-US" sz="2000" dirty="0"/>
              <a:t>, the send will not complete until the matching receive occurs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1FFFD44-DD85-4E13-90FF-A3D7F479E4F8}"/>
              </a:ext>
            </a:extLst>
          </p:cNvPr>
          <p:cNvSpPr txBox="1"/>
          <p:nvPr/>
        </p:nvSpPr>
        <p:spPr>
          <a:xfrm>
            <a:off x="609600" y="1369060"/>
            <a:ext cx="9847006" cy="2232021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 </a:t>
            </a:r>
            <a:r>
              <a:rPr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MPI_Send</a:t>
            </a:r>
            <a:r>
              <a:rPr sz="2000" b="1" spc="-10" dirty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*message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//address of data to be transmitted</a:t>
            </a:r>
            <a:r>
              <a:rPr lang="en-US" sz="14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	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 c</a:t>
            </a:r>
            <a:r>
              <a:rPr sz="2000" b="1" spc="-10" dirty="0" err="1">
                <a:latin typeface="Courier New"/>
                <a:cs typeface="Courier New"/>
              </a:rPr>
              <a:t>ount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//number of data items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 err="1">
                <a:solidFill>
                  <a:srgbClr val="C00000"/>
                </a:solidFill>
                <a:latin typeface="Courier New"/>
                <a:cs typeface="Courier New"/>
              </a:rPr>
              <a:t>MPI_Datatype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datatype,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type of data to be transmitted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10" dirty="0" err="1">
                <a:latin typeface="Courier New"/>
                <a:cs typeface="Courier New"/>
              </a:rPr>
              <a:t>dest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rank of the process to receive the data 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tag,</a:t>
            </a:r>
            <a:r>
              <a:rPr lang="en-US" sz="2000" b="1" spc="-5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integer label for the message </a:t>
            </a:r>
            <a:endParaRPr lang="en-US" sz="1400" b="1" spc="-5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5" dirty="0">
                <a:latin typeface="Courier New"/>
                <a:cs typeface="Courier New"/>
              </a:rPr>
              <a:t>             </a:t>
            </a:r>
            <a:r>
              <a:rPr lang="en-IN" sz="20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MPI_Comm</a:t>
            </a:r>
            <a:r>
              <a:rPr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comm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communicator </a:t>
            </a:r>
            <a:r>
              <a:rPr sz="2000" b="1" spc="-1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Blocking Message Passing Routines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955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hlinkClick r:id="rId2"/>
              </a:rPr>
              <a:t>MPI_</a:t>
            </a:r>
            <a:r>
              <a:rPr lang="en-US" sz="2400" b="1" u="sng" dirty="0" err="1">
                <a:solidFill>
                  <a:srgbClr val="7030A0"/>
                </a:solidFill>
              </a:rPr>
              <a:t>Recv</a:t>
            </a:r>
            <a:endParaRPr lang="en-US" sz="2400" dirty="0">
              <a:solidFill>
                <a:srgbClr val="7030A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2400" dirty="0"/>
          </a:p>
          <a:p>
            <a:pPr algn="just"/>
            <a:r>
              <a:rPr lang="en-US" sz="2000" dirty="0"/>
              <a:t>This routine returns </a:t>
            </a:r>
            <a:r>
              <a:rPr lang="en-US" sz="2000" i="1" dirty="0"/>
              <a:t>only after </a:t>
            </a:r>
            <a:r>
              <a:rPr lang="en-US" sz="2000" dirty="0"/>
              <a:t>the </a:t>
            </a:r>
            <a:r>
              <a:rPr lang="en-US" sz="2000" i="1" dirty="0"/>
              <a:t>requested data is available </a:t>
            </a:r>
            <a:r>
              <a:rPr lang="en-US" sz="2000" dirty="0"/>
              <a:t>in the application buffer </a:t>
            </a:r>
          </a:p>
          <a:p>
            <a:pPr algn="just"/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status record </a:t>
            </a:r>
            <a:r>
              <a:rPr lang="en-US" sz="2000" dirty="0"/>
              <a:t>contains information about the just-completed function. I</a:t>
            </a:r>
            <a:r>
              <a:rPr lang="en-IN" sz="2000" dirty="0"/>
              <a:t>n particular:</a:t>
            </a:r>
          </a:p>
          <a:p>
            <a:pPr marL="811213" indent="-457200">
              <a:buFont typeface="+mj-lt"/>
              <a:buAutoNum type="arabicPeriod"/>
            </a:pPr>
            <a:r>
              <a:rPr lang="en-US" sz="2000" dirty="0"/>
              <a:t>status- &gt;</a:t>
            </a:r>
            <a:r>
              <a:rPr lang="en-US" sz="2000" dirty="0" err="1"/>
              <a:t>MPI_source</a:t>
            </a:r>
            <a:r>
              <a:rPr lang="en-US" sz="2000" dirty="0"/>
              <a:t> is the rank of the process sending the message</a:t>
            </a:r>
          </a:p>
          <a:p>
            <a:pPr marL="811213" indent="-457200">
              <a:buFont typeface="+mj-lt"/>
              <a:buAutoNum type="arabicPeriod"/>
            </a:pPr>
            <a:r>
              <a:rPr lang="en-US" sz="2000" dirty="0"/>
              <a:t>status-&gt;</a:t>
            </a:r>
            <a:r>
              <a:rPr lang="en-US" sz="2000" dirty="0" err="1"/>
              <a:t>MPI_tag</a:t>
            </a:r>
            <a:r>
              <a:rPr lang="en-US" sz="2000" dirty="0"/>
              <a:t> is the message's tag value</a:t>
            </a:r>
          </a:p>
          <a:p>
            <a:pPr marL="811213" indent="-457200">
              <a:buFont typeface="+mj-lt"/>
              <a:buAutoNum type="arabicPeriod"/>
            </a:pPr>
            <a:r>
              <a:rPr lang="en-US" sz="2000" dirty="0"/>
              <a:t>status- &gt;MPI_ERROR is the error condition</a:t>
            </a:r>
          </a:p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AE40D277-6A8D-4A26-9DC8-0813C76DE054}"/>
              </a:ext>
            </a:extLst>
          </p:cNvPr>
          <p:cNvSpPr txBox="1"/>
          <p:nvPr/>
        </p:nvSpPr>
        <p:spPr>
          <a:xfrm>
            <a:off x="476865" y="1369060"/>
            <a:ext cx="9979741" cy="2603918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 </a:t>
            </a:r>
            <a:r>
              <a:rPr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MPI_</a:t>
            </a:r>
            <a:r>
              <a:rPr lang="en-US"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Recv</a:t>
            </a:r>
            <a:r>
              <a:rPr sz="2000" b="1" spc="-10" dirty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*message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//address of where the data to be received</a:t>
            </a:r>
            <a:r>
              <a:rPr lang="en-US" sz="14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 c</a:t>
            </a:r>
            <a:r>
              <a:rPr sz="2000" b="1" spc="-10" dirty="0" err="1">
                <a:latin typeface="Courier New"/>
                <a:cs typeface="Courier New"/>
              </a:rPr>
              <a:t>ount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//maximum number of data items to be received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 err="1">
                <a:solidFill>
                  <a:srgbClr val="C00000"/>
                </a:solidFill>
                <a:latin typeface="Courier New"/>
                <a:cs typeface="Courier New"/>
              </a:rPr>
              <a:t>MPI_Datatype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datatype,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type of data to be received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lang="en-US" sz="2000" b="1" spc="-10" dirty="0">
                <a:latin typeface="Courier New"/>
                <a:cs typeface="Courier New"/>
              </a:rPr>
              <a:t>source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rank of the process sending the data 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tag,</a:t>
            </a:r>
            <a:r>
              <a:rPr lang="en-US" sz="2000" b="1" spc="-5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integer label for the message </a:t>
            </a:r>
            <a:endParaRPr lang="en-US" sz="1400" b="1" spc="-5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5" dirty="0">
                <a:latin typeface="Courier New"/>
                <a:cs typeface="Courier New"/>
              </a:rPr>
              <a:t>             </a:t>
            </a:r>
            <a:r>
              <a:rPr lang="en-IN" sz="20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MPI_Comm</a:t>
            </a:r>
            <a:r>
              <a:rPr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comm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communicator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0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en-IN" sz="20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MPI_Status</a:t>
            </a:r>
            <a:r>
              <a:rPr lang="en-IN"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 </a:t>
            </a:r>
            <a:r>
              <a:rPr lang="en-IN" sz="2000" b="1" spc="-10" dirty="0">
                <a:latin typeface="Courier New"/>
                <a:cs typeface="Courier New"/>
              </a:rPr>
              <a:t>*Status </a:t>
            </a:r>
            <a:r>
              <a:rPr lang="en-IN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status information of data received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A329-27E3-4FC0-BFD6-FEDD46D0C6A0}"/>
              </a:ext>
            </a:extLst>
          </p:cNvPr>
          <p:cNvSpPr/>
          <p:nvPr/>
        </p:nvSpPr>
        <p:spPr>
          <a:xfrm>
            <a:off x="8747087" y="5663069"/>
            <a:ext cx="237340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</a:rPr>
              <a:t>MPI_ANY_SOURCE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9E2A4-D7AA-4FBA-9519-E5A456FBDCE1}"/>
              </a:ext>
            </a:extLst>
          </p:cNvPr>
          <p:cNvSpPr/>
          <p:nvPr/>
        </p:nvSpPr>
        <p:spPr>
          <a:xfrm>
            <a:off x="9029279" y="6187103"/>
            <a:ext cx="180902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</a:rPr>
              <a:t>MPI_ANY_TAG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784189-172D-4AD1-B9BB-151A8A58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B03513E-D7A3-4747-8435-0EBDFB8CFD86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Blocking Message Passing Routines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855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hlinkClick r:id="rId2"/>
              </a:rPr>
              <a:t>MPI_Ssend</a:t>
            </a:r>
            <a:endParaRPr lang="en-US" sz="2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This routing sends a message and </a:t>
            </a:r>
            <a:r>
              <a:rPr lang="en-US" sz="2000" i="1" dirty="0"/>
              <a:t>block </a:t>
            </a:r>
            <a:r>
              <a:rPr lang="en-US" sz="2000" dirty="0"/>
              <a:t>until the application buffer in the sending task is </a:t>
            </a:r>
            <a:r>
              <a:rPr lang="en-US" sz="2000" i="1" dirty="0"/>
              <a:t>free</a:t>
            </a:r>
            <a:r>
              <a:rPr lang="en-US" sz="2000" dirty="0"/>
              <a:t> for reuse </a:t>
            </a:r>
            <a:r>
              <a:rPr lang="en-US" sz="2000" dirty="0">
                <a:highlight>
                  <a:srgbClr val="00FFFF"/>
                </a:highlight>
              </a:rPr>
              <a:t>and the destination process has started to receive the message</a:t>
            </a:r>
          </a:p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1FFFD44-DD85-4E13-90FF-A3D7F479E4F8}"/>
              </a:ext>
            </a:extLst>
          </p:cNvPr>
          <p:cNvSpPr txBox="1"/>
          <p:nvPr/>
        </p:nvSpPr>
        <p:spPr>
          <a:xfrm>
            <a:off x="609600" y="1369060"/>
            <a:ext cx="9847006" cy="2232021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 </a:t>
            </a:r>
            <a:r>
              <a:rPr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MPI_</a:t>
            </a:r>
            <a:r>
              <a:rPr lang="en-US"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Ss</a:t>
            </a:r>
            <a:r>
              <a:rPr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end</a:t>
            </a:r>
            <a:r>
              <a:rPr sz="2000" b="1" spc="-10" dirty="0" smtClean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*message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//address of data to be transmitted</a:t>
            </a:r>
            <a:r>
              <a:rPr lang="en-US" sz="14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 c</a:t>
            </a:r>
            <a:r>
              <a:rPr sz="2000" b="1" spc="-10" dirty="0" err="1">
                <a:latin typeface="Courier New"/>
                <a:cs typeface="Courier New"/>
              </a:rPr>
              <a:t>ount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//number of data items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 err="1">
                <a:solidFill>
                  <a:srgbClr val="C00000"/>
                </a:solidFill>
                <a:latin typeface="Courier New"/>
                <a:cs typeface="Courier New"/>
              </a:rPr>
              <a:t>MPI_Datatype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datatype,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type of data to be transmitted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10" dirty="0" err="1">
                <a:latin typeface="Courier New"/>
                <a:cs typeface="Courier New"/>
              </a:rPr>
              <a:t>dest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rank of the process to receive the data 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tag,</a:t>
            </a:r>
            <a:r>
              <a:rPr lang="en-US" sz="2000" b="1" spc="-5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integer label for the message </a:t>
            </a:r>
            <a:endParaRPr lang="en-US" sz="1400" b="1" spc="-5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5" dirty="0">
                <a:latin typeface="Courier New"/>
                <a:cs typeface="Courier New"/>
              </a:rPr>
              <a:t>             </a:t>
            </a:r>
            <a:r>
              <a:rPr lang="en-IN" sz="20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MPI_Comm</a:t>
            </a:r>
            <a:r>
              <a:rPr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comm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communicator </a:t>
            </a:r>
            <a:r>
              <a:rPr sz="2000" b="1" spc="-1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Synchronous Message Passing Routines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26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Synchronous Message Passing Routines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6287"/>
            <a:ext cx="10972800" cy="554099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Write a MPI program where the master process (process 0) sends a number to each of the slaves and the slave processes receive the number and prints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Example:  number of process :4</a:t>
            </a:r>
          </a:p>
          <a:p>
            <a:pPr marL="0" indent="0">
              <a:buNone/>
            </a:pPr>
            <a:r>
              <a:rPr lang="en-US" dirty="0" smtClean="0"/>
              <a:t>Root reads process : 2	  P1,P2,P3 :  receives 2 and prints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</a:p>
          <a:p>
            <a:r>
              <a:rPr lang="en-US" dirty="0" smtClean="0"/>
              <a:t>Modify the above program such that slave processes increment this value by their rank and return back to root process.</a:t>
            </a:r>
          </a:p>
          <a:p>
            <a:pPr marL="0" indent="0">
              <a:buNone/>
            </a:pPr>
            <a:r>
              <a:rPr lang="en-US" dirty="0"/>
              <a:t>P1 : receives 2             returns  :  2+1  = 3</a:t>
            </a:r>
          </a:p>
          <a:p>
            <a:pPr marL="0" indent="0">
              <a:buNone/>
            </a:pPr>
            <a:r>
              <a:rPr lang="en-US" dirty="0"/>
              <a:t>P2: receives 2              returns :   2+2 = 4</a:t>
            </a:r>
          </a:p>
          <a:p>
            <a:pPr marL="0" indent="0">
              <a:buNone/>
            </a:pPr>
            <a:r>
              <a:rPr lang="en-US" dirty="0"/>
              <a:t>P3 : receives </a:t>
            </a:r>
            <a:r>
              <a:rPr lang="en-US" dirty="0" smtClean="0"/>
              <a:t>2</a:t>
            </a: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dirty="0"/>
              <a:t>returns : 2 + 3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hlinkClick r:id="rId2"/>
              </a:rPr>
              <a:t>MPI_Bsend</a:t>
            </a:r>
            <a:endParaRPr lang="en-US" sz="2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This routine permits the programmer to </a:t>
            </a:r>
            <a:r>
              <a:rPr lang="en-US" sz="2000" i="1" dirty="0"/>
              <a:t>allocate the required amount of buffer space </a:t>
            </a:r>
            <a:r>
              <a:rPr lang="en-US" sz="2000" dirty="0"/>
              <a:t>into which data can be copied until it is delivered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Insulates against the problems associated with </a:t>
            </a:r>
            <a:r>
              <a:rPr lang="en-US" sz="2000" i="1" dirty="0"/>
              <a:t>insufficient system buffer space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Routine returns after the data has been copied from application buffer space to the allocated send buffer</a:t>
            </a:r>
          </a:p>
          <a:p>
            <a:pPr algn="just"/>
            <a:r>
              <a:rPr lang="en-US" sz="2000" dirty="0"/>
              <a:t>It must be used with the </a:t>
            </a:r>
            <a:r>
              <a:rPr lang="en-US" sz="2000" b="1" dirty="0" err="1"/>
              <a:t>MPI_Buffer_attach</a:t>
            </a:r>
            <a:r>
              <a:rPr lang="en-US" sz="2000" b="1" dirty="0"/>
              <a:t>() </a:t>
            </a:r>
            <a:r>
              <a:rPr lang="en-US" sz="2000" dirty="0"/>
              <a:t>and </a:t>
            </a:r>
            <a:r>
              <a:rPr lang="en-US" sz="2000" b="1" dirty="0" err="1"/>
              <a:t>MPI_Buffer_detach</a:t>
            </a:r>
            <a:r>
              <a:rPr lang="en-US" sz="2000" b="1" dirty="0"/>
              <a:t>() </a:t>
            </a:r>
            <a:r>
              <a:rPr lang="en-US" sz="2000" dirty="0"/>
              <a:t>routines</a:t>
            </a:r>
            <a:endParaRPr lang="en-US" sz="2000" i="1" dirty="0"/>
          </a:p>
          <a:p>
            <a:pPr algn="just"/>
            <a:endParaRPr lang="en-US" sz="2000" i="1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1FFFD44-DD85-4E13-90FF-A3D7F479E4F8}"/>
              </a:ext>
            </a:extLst>
          </p:cNvPr>
          <p:cNvSpPr txBox="1"/>
          <p:nvPr/>
        </p:nvSpPr>
        <p:spPr>
          <a:xfrm>
            <a:off x="609600" y="1369060"/>
            <a:ext cx="9847006" cy="2232021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 </a:t>
            </a:r>
            <a:r>
              <a:rPr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MPI_</a:t>
            </a:r>
            <a:r>
              <a:rPr lang="en-US"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Bs</a:t>
            </a:r>
            <a:r>
              <a:rPr sz="2000" b="1" spc="-10" dirty="0" err="1" smtClean="0">
                <a:solidFill>
                  <a:srgbClr val="699CFC"/>
                </a:solidFill>
                <a:latin typeface="Courier New"/>
                <a:cs typeface="Courier New"/>
              </a:rPr>
              <a:t>end</a:t>
            </a:r>
            <a:r>
              <a:rPr sz="2000" b="1" spc="-10" dirty="0" smtClean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*message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//address of data to be transmitted</a:t>
            </a:r>
            <a:r>
              <a:rPr lang="en-US" sz="14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 c</a:t>
            </a:r>
            <a:r>
              <a:rPr sz="2000" b="1" spc="-10" dirty="0" err="1">
                <a:latin typeface="Courier New"/>
                <a:cs typeface="Courier New"/>
              </a:rPr>
              <a:t>ount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//number of data items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 err="1">
                <a:solidFill>
                  <a:srgbClr val="C00000"/>
                </a:solidFill>
                <a:latin typeface="Courier New"/>
                <a:cs typeface="Courier New"/>
              </a:rPr>
              <a:t>MPI_Datatype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datatype,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type of data to be transmitted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10" dirty="0" err="1">
                <a:latin typeface="Courier New"/>
                <a:cs typeface="Courier New"/>
              </a:rPr>
              <a:t>dest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rank of the process to receive the data </a:t>
            </a:r>
            <a:endParaRPr lang="en-US" sz="1400" b="1" spc="-1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tag,</a:t>
            </a:r>
            <a:r>
              <a:rPr lang="en-US" sz="2000" b="1" spc="-5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integer label for the message </a:t>
            </a:r>
            <a:endParaRPr lang="en-US" sz="1400" b="1" spc="-5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5" dirty="0">
                <a:latin typeface="Courier New"/>
                <a:cs typeface="Courier New"/>
              </a:rPr>
              <a:t>             </a:t>
            </a:r>
            <a:r>
              <a:rPr lang="en-IN" sz="200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MPI_Comm</a:t>
            </a:r>
            <a:r>
              <a:rPr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comm</a:t>
            </a:r>
            <a:r>
              <a:rPr lang="en-US" sz="2000" b="1" spc="-10" dirty="0">
                <a:latin typeface="Courier New"/>
                <a:cs typeface="Courier New"/>
              </a:rPr>
              <a:t> </a:t>
            </a:r>
            <a:r>
              <a:rPr lang="en-US" sz="14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communicator </a:t>
            </a:r>
            <a:r>
              <a:rPr sz="2000" b="1" spc="-1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Buffered Message Passing Routines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85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hlinkClick r:id="rId2"/>
              </a:rPr>
              <a:t>MPI_Buffer_attach</a:t>
            </a:r>
            <a:endParaRPr lang="en-US" sz="2400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400" b="1" u="sng" dirty="0" err="1">
                <a:hlinkClick r:id="rId2"/>
              </a:rPr>
              <a:t>MPI_Buffer_detach</a:t>
            </a:r>
            <a:endParaRPr lang="en-US" sz="24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Used by programmer to </a:t>
            </a:r>
            <a:r>
              <a:rPr lang="en-US" sz="2000" dirty="0" smtClean="0"/>
              <a:t>attach/detach </a:t>
            </a:r>
            <a:r>
              <a:rPr lang="en-US" sz="2000" dirty="0"/>
              <a:t>message </a:t>
            </a:r>
            <a:r>
              <a:rPr lang="en-US" sz="2000" smtClean="0"/>
              <a:t>to the buffer </a:t>
            </a:r>
            <a:r>
              <a:rPr lang="en-US" sz="2000" dirty="0"/>
              <a:t>space to be used by the </a:t>
            </a:r>
            <a:r>
              <a:rPr lang="en-US" sz="2000" b="1" dirty="0" err="1"/>
              <a:t>MPI_Bsend</a:t>
            </a:r>
            <a:r>
              <a:rPr lang="en-US" sz="2000" b="1" dirty="0"/>
              <a:t>( ) </a:t>
            </a:r>
            <a:r>
              <a:rPr lang="en-US" sz="2000" dirty="0"/>
              <a:t>routine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</a:t>
            </a:r>
            <a:r>
              <a:rPr lang="en-US" sz="2000" i="1" dirty="0"/>
              <a:t>size</a:t>
            </a:r>
            <a:r>
              <a:rPr lang="en-US" sz="2000" dirty="0"/>
              <a:t> argument is specified in actual data bytes - not a count of data elements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/>
              <a:t>Only one buffer </a:t>
            </a:r>
            <a:r>
              <a:rPr lang="en-US" sz="2000" dirty="0"/>
              <a:t>can be attached to a process at a time</a:t>
            </a:r>
            <a:endParaRPr lang="en-US" sz="2000" i="1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1FFFD44-DD85-4E13-90FF-A3D7F479E4F8}"/>
              </a:ext>
            </a:extLst>
          </p:cNvPr>
          <p:cNvSpPr txBox="1"/>
          <p:nvPr/>
        </p:nvSpPr>
        <p:spPr>
          <a:xfrm>
            <a:off x="609600" y="1329558"/>
            <a:ext cx="9847006" cy="744435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>
                <a:solidFill>
                  <a:srgbClr val="699CFC"/>
                </a:solidFill>
                <a:latin typeface="Courier New"/>
                <a:cs typeface="Courier New"/>
              </a:rPr>
              <a:t> </a:t>
            </a:r>
            <a:r>
              <a:rPr sz="2000" b="1" spc="-10">
                <a:solidFill>
                  <a:srgbClr val="699CFC"/>
                </a:solidFill>
                <a:latin typeface="Courier New"/>
                <a:cs typeface="Courier New"/>
              </a:rPr>
              <a:t>MPI</a:t>
            </a:r>
            <a:r>
              <a:rPr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_</a:t>
            </a:r>
            <a:r>
              <a:rPr lang="en-US"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Buffer_attach</a:t>
            </a: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*buffer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address of the buffer</a:t>
            </a:r>
            <a:r>
              <a:rPr lang="en-US" sz="20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 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size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buffer size in  bytes </a:t>
            </a:r>
            <a:r>
              <a:rPr lang="en-IN" sz="1600" b="1" spc="-10">
                <a:latin typeface="Courier New"/>
                <a:cs typeface="Courier New"/>
              </a:rPr>
              <a:t>)</a:t>
            </a:r>
            <a:endParaRPr lang="en-US" sz="1600" b="1" spc="-1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Buffered Message Passing Routines</a:t>
            </a:r>
            <a:endParaRPr sz="3200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1C749629-D066-440B-BDE5-5B5A1881D96A}"/>
              </a:ext>
            </a:extLst>
          </p:cNvPr>
          <p:cNvSpPr txBox="1"/>
          <p:nvPr/>
        </p:nvSpPr>
        <p:spPr>
          <a:xfrm>
            <a:off x="609600" y="3349344"/>
            <a:ext cx="9847006" cy="744435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</a:t>
            </a:r>
            <a:r>
              <a:rPr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MPI_</a:t>
            </a:r>
            <a:r>
              <a:rPr lang="en-US" sz="2000" b="1" spc="-10" dirty="0" err="1">
                <a:solidFill>
                  <a:srgbClr val="699CFC"/>
                </a:solidFill>
                <a:latin typeface="Courier New"/>
                <a:cs typeface="Courier New"/>
              </a:rPr>
              <a:t>Buffer_detach</a:t>
            </a:r>
            <a:r>
              <a:rPr lang="en-US" sz="2000" b="1" spc="-10" dirty="0">
                <a:solidFill>
                  <a:srgbClr val="699CFC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lang="en-US" sz="2000" b="1" spc="-10" dirty="0">
                <a:latin typeface="Courier New"/>
                <a:cs typeface="Courier New"/>
              </a:rPr>
              <a:t> *buffer</a:t>
            </a:r>
            <a:r>
              <a:rPr sz="2000" b="1" spc="-10" dirty="0">
                <a:latin typeface="Courier New"/>
                <a:cs typeface="Courier New"/>
              </a:rPr>
              <a:t>,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address of the buffer</a:t>
            </a:r>
            <a:r>
              <a:rPr lang="en-US" sz="2000" b="1" spc="-10" dirty="0">
                <a:latin typeface="Courier New"/>
                <a:cs typeface="Courier New"/>
              </a:rPr>
              <a:t>  </a:t>
            </a:r>
          </a:p>
          <a:p>
            <a:pPr marL="182880">
              <a:lnSpc>
                <a:spcPct val="100000"/>
              </a:lnSpc>
              <a:spcBef>
                <a:spcPts val="505"/>
              </a:spcBef>
            </a:pPr>
            <a:r>
              <a:rPr lang="en-IN" sz="2000" b="1" spc="-10" dirty="0">
                <a:latin typeface="Courier New"/>
                <a:cs typeface="Courier New"/>
              </a:rPr>
              <a:t>	                  </a:t>
            </a:r>
            <a:r>
              <a:rPr lang="en-IN" sz="20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IN" sz="2000" b="1" spc="-10" dirty="0">
                <a:latin typeface="Courier New"/>
                <a:cs typeface="Courier New"/>
              </a:rPr>
              <a:t> *size</a:t>
            </a:r>
            <a:r>
              <a:rPr lang="en-US" sz="2000" b="1" spc="-10" dirty="0">
                <a:latin typeface="Courier New"/>
                <a:cs typeface="Courier New"/>
              </a:rPr>
              <a:t>	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// buffer size in  bytes </a:t>
            </a:r>
            <a:r>
              <a:rPr lang="en-IN" sz="1600" b="1" spc="-10" dirty="0">
                <a:latin typeface="Courier New"/>
                <a:cs typeface="Courier New"/>
              </a:rPr>
              <a:t>)</a:t>
            </a:r>
            <a:endParaRPr lang="en-US" sz="1600" b="1" spc="-1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81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"A process is in a deadlock </a:t>
            </a:r>
            <a:r>
              <a:rPr lang="en-US" sz="2400" b="1" dirty="0" smtClean="0">
                <a:solidFill>
                  <a:srgbClr val="C00000"/>
                </a:solidFill>
              </a:rPr>
              <a:t>state </a:t>
            </a:r>
            <a:r>
              <a:rPr lang="en-US" sz="2400" b="1" dirty="0">
                <a:solidFill>
                  <a:srgbClr val="0070C0"/>
                </a:solidFill>
              </a:rPr>
              <a:t>if it is blocked</a:t>
            </a:r>
            <a:r>
              <a:rPr lang="en-US" sz="2400" b="1" dirty="0">
                <a:solidFill>
                  <a:srgbClr val="C00000"/>
                </a:solidFill>
              </a:rPr>
              <a:t> waiting for a condition </a:t>
            </a:r>
            <a:r>
              <a:rPr lang="en-US" sz="2400" b="1" dirty="0">
                <a:solidFill>
                  <a:srgbClr val="0070C0"/>
                </a:solidFill>
              </a:rPr>
              <a:t>that </a:t>
            </a:r>
            <a:r>
              <a:rPr lang="en-IN" sz="2400" b="1" dirty="0">
                <a:solidFill>
                  <a:srgbClr val="0070C0"/>
                </a:solidFill>
              </a:rPr>
              <a:t>will never become true</a:t>
            </a:r>
            <a:r>
              <a:rPr lang="en-IN" sz="2400" b="1" dirty="0">
                <a:solidFill>
                  <a:srgbClr val="C00000"/>
                </a:solidFill>
              </a:rPr>
              <a:t>"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226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</a:t>
            </a:r>
            <a:r>
              <a:rPr lang="en-US" sz="3200" b="1" dirty="0" smtClean="0"/>
              <a:t>()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chemeClr val="bg1">
              <a:lumMod val="95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b,1,MPI_INT,1,0,MPI_COMM_WORLD,&amp;status);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(&amp;a,1,MPI_INT,1,0,MPI_COMM_WORLD);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 smtClean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2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Message Passing Interface (MPI)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Message Passing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MPI Basic Datatypes and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Point-to-point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Collective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Benchmarking Parallel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MPI Error Handling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82C9-2606-403A-A9EE-CD3E02E25EFB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E2D3-714D-4411-8E72-A2ACE106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(</a:t>
            </a:r>
            <a:r>
              <a:rPr lang="en-US" sz="3200" b="1" dirty="0" err="1">
                <a:solidFill>
                  <a:srgbClr val="FFFF00"/>
                </a:solidFill>
              </a:rPr>
              <a:t>Recv-Recv</a:t>
            </a:r>
            <a:r>
              <a:rPr lang="en-US" sz="3200" b="1" dirty="0"/>
              <a:t>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(&amp;a,1,MPI_INT,1,0,MPI_COMM_WORLD);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</a:t>
            </a:r>
            <a:r>
              <a:rPr lang="en-US" sz="3200" b="1" dirty="0" smtClean="0"/>
              <a:t>()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a,1,MPI_INT,1,1,MPI_COMM_WORLD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b,1,MPI_INT,1,1,MPI_COMM_WORLD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6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(</a:t>
            </a:r>
            <a:r>
              <a:rPr lang="en-US" sz="3200" b="1" dirty="0">
                <a:solidFill>
                  <a:srgbClr val="FFFF00"/>
                </a:solidFill>
              </a:rPr>
              <a:t>Tag mismatch</a:t>
            </a:r>
            <a:r>
              <a:rPr lang="en-US" sz="3200" b="1" dirty="0"/>
              <a:t>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(&amp;a,1,MPI_INT,1,</a:t>
            </a:r>
            <a:r>
              <a:rPr lang="en-US" sz="2000" b="1" dirty="0">
                <a:solidFill>
                  <a:srgbClr val="C00000"/>
                </a:solidFill>
                <a:highlight>
                  <a:srgbClr val="00FF00"/>
                </a:highlight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,MPI_COMM_WORLD);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7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</a:t>
            </a:r>
            <a:r>
              <a:rPr lang="en-US" sz="3200" b="1" dirty="0" smtClean="0"/>
              <a:t>()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a,1,MPI_INT,2,1,MPI_COMM_WORLD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b,1,MPI_INT,2,1,MPI_COMM_WORLD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0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(</a:t>
            </a:r>
            <a:r>
              <a:rPr lang="en-US" sz="3200" b="1" dirty="0">
                <a:solidFill>
                  <a:srgbClr val="FFFF00"/>
                </a:solidFill>
              </a:rPr>
              <a:t>Rank mismatch</a:t>
            </a:r>
            <a:r>
              <a:rPr lang="en-US" sz="3200" b="1" dirty="0"/>
              <a:t>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</a:t>
            </a:r>
            <a:r>
              <a:rPr lang="en-US" sz="2000" b="1" dirty="0">
                <a:solidFill>
                  <a:srgbClr val="C00000"/>
                </a:solidFill>
                <a:highlight>
                  <a:srgbClr val="00FF00"/>
                </a:highlight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,1,MPI_COMM_WORLD);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0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</a:t>
            </a:r>
            <a:r>
              <a:rPr lang="en-US" sz="3200" b="1" dirty="0" smtClean="0"/>
              <a:t>()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a,1,MPI_INT,1,</a:t>
            </a:r>
            <a:r>
              <a:rPr lang="en-US" sz="20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,My_Communicator);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(&amp;b,1,MPI_INT,1,1,MPI_COMM_WORLD,&amp;status);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b,1,MPI_INT,0,1,MPI_COMM_WORLD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a,1,MPI_INT,0,1,MPI_COMM_WORLD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7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(</a:t>
            </a:r>
            <a:r>
              <a:rPr lang="en-US" sz="3200" b="1" dirty="0">
                <a:solidFill>
                  <a:srgbClr val="FFFF00"/>
                </a:solidFill>
              </a:rPr>
              <a:t>Communicator mismatch</a:t>
            </a:r>
            <a:r>
              <a:rPr lang="en-US" sz="3200" b="1" dirty="0"/>
              <a:t>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a,1,MPI_INT,1,</a:t>
            </a:r>
            <a:r>
              <a:rPr lang="en-US" sz="20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,My_Communicator);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(&amp;b,1,MPI_INT,1,1,MPI_COMM_WORLD,&amp;status);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8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</a:t>
            </a:r>
            <a:r>
              <a:rPr lang="en-US" sz="3200" b="1" dirty="0" smtClean="0"/>
              <a:t>()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a,1,MPI_INT,0,1,MPI_COMM_WORLD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(&amp;b,1,MPI_INT,1,1,MPI_COMM_WORLD,&amp;status);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5B13-69C8-4FD3-88DD-E326F00F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5" y="626807"/>
            <a:ext cx="10972800" cy="6231193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1971191-B89F-4FF5-8FC4-C5C377C27A18}"/>
              </a:ext>
            </a:extLst>
          </p:cNvPr>
          <p:cNvSpPr/>
          <p:nvPr/>
        </p:nvSpPr>
        <p:spPr>
          <a:xfrm>
            <a:off x="1312606" y="36873"/>
            <a:ext cx="9144000" cy="479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Deadlock (</a:t>
            </a:r>
            <a:r>
              <a:rPr lang="en-US" sz="3200" b="1" dirty="0">
                <a:solidFill>
                  <a:srgbClr val="FFFF00"/>
                </a:solidFill>
              </a:rPr>
              <a:t>self blocking Send</a:t>
            </a:r>
            <a:r>
              <a:rPr lang="en-US" sz="3200" b="1" dirty="0"/>
              <a:t>)</a:t>
            </a:r>
            <a:endParaRPr sz="3200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604CD23E-D758-4A58-9391-3C5197DBBF1B}"/>
              </a:ext>
            </a:extLst>
          </p:cNvPr>
          <p:cNvSpPr txBox="1"/>
          <p:nvPr/>
        </p:nvSpPr>
        <p:spPr>
          <a:xfrm>
            <a:off x="961103" y="1242007"/>
            <a:ext cx="9847006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rank;</a:t>
            </a:r>
          </a:p>
          <a:p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if(rank==0)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</a:t>
            </a:r>
            <a:r>
              <a:rPr lang="en-US" sz="2000" b="1" dirty="0">
                <a:solidFill>
                  <a:srgbClr val="0070C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,MPI_COMM_WORLD);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(&amp;b,1,MPI_INT,1,1,MPI_COMM_WORLD,&amp;status);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if(rank==1)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(&amp;b,1,MPI_INT,0,0,MPI_COMM_WORLD);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(&amp;a,1,MPI_INT,0,0,MPI_COMM_WORLD,&amp;status);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7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42" y="-18110"/>
            <a:ext cx="9144000" cy="58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398" y="-6555"/>
            <a:ext cx="9165237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b="1" dirty="0"/>
              <a:t>point-to-point Communication Example</a:t>
            </a:r>
            <a:endParaRPr sz="3600" b="1" dirty="0"/>
          </a:p>
        </p:txBody>
      </p:sp>
      <p:sp>
        <p:nvSpPr>
          <p:cNvPr id="5" name="object 5"/>
          <p:cNvSpPr/>
          <p:nvPr/>
        </p:nvSpPr>
        <p:spPr>
          <a:xfrm>
            <a:off x="1749553" y="728473"/>
            <a:ext cx="8292083" cy="541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240" y="834244"/>
            <a:ext cx="10649879" cy="5891021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240" y="845802"/>
            <a:ext cx="10694123" cy="5879463"/>
          </a:xfrm>
          <a:custGeom>
            <a:avLst/>
            <a:gdLst/>
            <a:ahLst/>
            <a:cxnLst/>
            <a:rect l="l" t="t" r="r" b="b"/>
            <a:pathLst>
              <a:path w="8577580" h="5264150">
                <a:moveTo>
                  <a:pt x="0" y="0"/>
                </a:moveTo>
                <a:lnTo>
                  <a:pt x="8577072" y="0"/>
                </a:lnTo>
                <a:lnTo>
                  <a:pt x="857707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7635" y="926044"/>
            <a:ext cx="9787209" cy="5675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7385">
              <a:spcBef>
                <a:spcPts val="95"/>
              </a:spcBef>
            </a:pPr>
            <a:r>
              <a:rPr sz="1600" b="1" spc="-5" dirty="0">
                <a:solidFill>
                  <a:srgbClr val="699CFC"/>
                </a:solidFill>
                <a:cs typeface="Courier New"/>
              </a:rPr>
              <a:t>#include </a:t>
            </a:r>
            <a:r>
              <a:rPr sz="1600" b="1" spc="-5" dirty="0">
                <a:solidFill>
                  <a:srgbClr val="00BF00"/>
                </a:solidFill>
                <a:cs typeface="Courier New"/>
              </a:rPr>
              <a:t>&lt;mpi.h&gt;  </a:t>
            </a:r>
            <a:r>
              <a:rPr sz="1600" b="1" spc="-5" dirty="0">
                <a:solidFill>
                  <a:srgbClr val="699CFC"/>
                </a:solidFill>
                <a:cs typeface="Courier New"/>
              </a:rPr>
              <a:t>#include</a:t>
            </a:r>
            <a:r>
              <a:rPr sz="1600" b="1" spc="-5" dirty="0">
                <a:solidFill>
                  <a:srgbClr val="00BF00"/>
                </a:solidFill>
                <a:cs typeface="Courier New"/>
              </a:rPr>
              <a:t>&lt;stdio.h&gt;</a:t>
            </a:r>
            <a:endParaRPr sz="1600" dirty="0">
              <a:cs typeface="Courier New"/>
            </a:endParaRPr>
          </a:p>
          <a:p>
            <a:pPr marL="256540" marR="3670300" indent="-244475">
              <a:lnSpc>
                <a:spcPct val="200000"/>
              </a:lnSpc>
            </a:pPr>
            <a:r>
              <a:rPr sz="1600" b="1" spc="-5" dirty="0">
                <a:solidFill>
                  <a:srgbClr val="00BF00"/>
                </a:solidFill>
                <a:cs typeface="Courier New"/>
              </a:rPr>
              <a:t>int </a:t>
            </a:r>
            <a:r>
              <a:rPr sz="1600" b="1" spc="-5" dirty="0">
                <a:solidFill>
                  <a:srgbClr val="699CFC"/>
                </a:solidFill>
                <a:cs typeface="Courier New"/>
              </a:rPr>
              <a:t>main </a:t>
            </a:r>
            <a:r>
              <a:rPr sz="1600" b="1" spc="-5" dirty="0">
                <a:cs typeface="Courier New"/>
              </a:rPr>
              <a:t>(</a:t>
            </a:r>
            <a:r>
              <a:rPr sz="1600" b="1" spc="-5" dirty="0">
                <a:solidFill>
                  <a:srgbClr val="00BF00"/>
                </a:solidFill>
                <a:cs typeface="Courier New"/>
              </a:rPr>
              <a:t>int </a:t>
            </a:r>
            <a:r>
              <a:rPr sz="1600" b="1" spc="-5" dirty="0">
                <a:solidFill>
                  <a:srgbClr val="BFBF00"/>
                </a:solidFill>
                <a:cs typeface="Courier New"/>
              </a:rPr>
              <a:t>argc</a:t>
            </a:r>
            <a:r>
              <a:rPr sz="1600" b="1" spc="-5" dirty="0">
                <a:cs typeface="Courier New"/>
              </a:rPr>
              <a:t>, </a:t>
            </a:r>
            <a:r>
              <a:rPr sz="1600" b="1" spc="-5" dirty="0">
                <a:solidFill>
                  <a:srgbClr val="00BF00"/>
                </a:solidFill>
                <a:cs typeface="Courier New"/>
              </a:rPr>
              <a:t>char </a:t>
            </a:r>
            <a:r>
              <a:rPr sz="1600" b="1" spc="-5" dirty="0">
                <a:cs typeface="Courier New"/>
              </a:rPr>
              <a:t>*</a:t>
            </a:r>
            <a:r>
              <a:rPr sz="1600" b="1" spc="-5" dirty="0" err="1">
                <a:solidFill>
                  <a:srgbClr val="BFBF00"/>
                </a:solidFill>
                <a:cs typeface="Courier New"/>
              </a:rPr>
              <a:t>argv</a:t>
            </a:r>
            <a:r>
              <a:rPr sz="1600" b="1" spc="-5" dirty="0">
                <a:cs typeface="Courier New"/>
              </a:rPr>
              <a:t>[])</a:t>
            </a:r>
            <a:r>
              <a:rPr lang="en-US" sz="1600" b="1" spc="-5" dirty="0">
                <a:cs typeface="Courier New"/>
              </a:rPr>
              <a:t> {</a:t>
            </a:r>
          </a:p>
          <a:p>
            <a:pPr marL="256540" marR="3670300" indent="-244475">
              <a:lnSpc>
                <a:spcPct val="200000"/>
              </a:lnSpc>
            </a:pPr>
            <a:r>
              <a:rPr lang="en-US" sz="1600" b="1" spc="-5" dirty="0">
                <a:cs typeface="Courier New"/>
              </a:rPr>
              <a:t>	</a:t>
            </a:r>
            <a:r>
              <a:rPr sz="1600" b="1" spc="-5" dirty="0">
                <a:cs typeface="Courier New"/>
              </a:rPr>
              <a:t>int</a:t>
            </a:r>
            <a:r>
              <a:rPr sz="1600" b="1" spc="-5" dirty="0">
                <a:solidFill>
                  <a:srgbClr val="FF0000"/>
                </a:solidFill>
                <a:cs typeface="Courier New"/>
              </a:rPr>
              <a:t> rank</a:t>
            </a:r>
            <a:r>
              <a:rPr sz="1600" b="1" spc="-5" dirty="0">
                <a:cs typeface="Courier New"/>
              </a:rPr>
              <a:t>,</a:t>
            </a:r>
            <a:r>
              <a:rPr sz="1600" b="1" spc="10" dirty="0"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cs typeface="Courier New"/>
              </a:rPr>
              <a:t>size</a:t>
            </a:r>
            <a:r>
              <a:rPr lang="en-US" sz="1600" b="1" spc="-5" dirty="0">
                <a:solidFill>
                  <a:srgbClr val="FF0000"/>
                </a:solidFill>
                <a:cs typeface="Courier New"/>
              </a:rPr>
              <a:t>, </a:t>
            </a:r>
            <a:r>
              <a:rPr lang="en-US" sz="1600" b="1" spc="-5" dirty="0" err="1">
                <a:solidFill>
                  <a:srgbClr val="FF0000"/>
                </a:solidFill>
                <a:cs typeface="Courier New"/>
              </a:rPr>
              <a:t>my_number</a:t>
            </a:r>
            <a:r>
              <a:rPr sz="1600" b="1" spc="-5" dirty="0">
                <a:cs typeface="Courier New"/>
              </a:rPr>
              <a:t>;</a:t>
            </a:r>
            <a:endParaRPr sz="1600" dirty="0">
              <a:cs typeface="Courier New"/>
            </a:endParaRPr>
          </a:p>
          <a:p>
            <a:pPr marL="256540">
              <a:tabLst>
                <a:tab pos="3432175" algn="l"/>
              </a:tabLst>
            </a:pPr>
            <a:r>
              <a:rPr lang="en-US" sz="1600" b="1" spc="-5" dirty="0">
                <a:cs typeface="Courier New"/>
              </a:rPr>
              <a:t> </a:t>
            </a:r>
          </a:p>
          <a:p>
            <a:pPr marL="256540">
              <a:tabLst>
                <a:tab pos="3432175" algn="l"/>
              </a:tabLst>
            </a:pPr>
            <a:r>
              <a:rPr sz="1600" b="1" spc="-5" dirty="0" err="1">
                <a:cs typeface="Courier New"/>
              </a:rPr>
              <a:t>MPI_Init</a:t>
            </a:r>
            <a:r>
              <a:rPr sz="1600" b="1" spc="25" dirty="0">
                <a:cs typeface="Courier New"/>
              </a:rPr>
              <a:t> </a:t>
            </a:r>
            <a:r>
              <a:rPr sz="1600" b="1" spc="-5" dirty="0">
                <a:cs typeface="Courier New"/>
              </a:rPr>
              <a:t>(&amp;argc,</a:t>
            </a:r>
            <a:r>
              <a:rPr sz="1600" b="1" spc="30" dirty="0">
                <a:cs typeface="Courier New"/>
              </a:rPr>
              <a:t> </a:t>
            </a:r>
            <a:r>
              <a:rPr sz="1600" b="1" dirty="0">
                <a:cs typeface="Courier New"/>
              </a:rPr>
              <a:t>&amp;argv);	</a:t>
            </a:r>
            <a:r>
              <a:rPr lang="en-US" sz="1600" b="1" dirty="0">
                <a:cs typeface="Courier New"/>
              </a:rPr>
              <a:t>     </a:t>
            </a:r>
          </a:p>
          <a:p>
            <a:pPr marL="256540">
              <a:tabLst>
                <a:tab pos="3432175" algn="l"/>
              </a:tabLst>
            </a:pPr>
            <a:r>
              <a:rPr sz="1600" b="1" spc="-5" dirty="0" err="1">
                <a:cs typeface="Courier New"/>
              </a:rPr>
              <a:t>MPI_Comm_size</a:t>
            </a:r>
            <a:r>
              <a:rPr sz="1600" b="1" spc="-5" dirty="0">
                <a:cs typeface="Courier New"/>
              </a:rPr>
              <a:t>(MPI_COMM_WORLD, </a:t>
            </a:r>
            <a:r>
              <a:rPr sz="1600" b="1" spc="-5" dirty="0">
                <a:solidFill>
                  <a:srgbClr val="FF0000"/>
                </a:solidFill>
                <a:cs typeface="Courier New"/>
              </a:rPr>
              <a:t>&amp;size</a:t>
            </a:r>
            <a:r>
              <a:rPr sz="1600" b="1" spc="-5" dirty="0">
                <a:cs typeface="Courier New"/>
              </a:rPr>
              <a:t>); </a:t>
            </a:r>
            <a:endParaRPr lang="en-US" sz="1600" b="1" spc="-5" dirty="0">
              <a:solidFill>
                <a:srgbClr val="92D050"/>
              </a:solidFill>
              <a:cs typeface="Courier New"/>
            </a:endParaRPr>
          </a:p>
          <a:p>
            <a:pPr marL="256540" marR="9525"/>
            <a:r>
              <a:rPr sz="1600" b="1" spc="-5" dirty="0" err="1">
                <a:cs typeface="Courier New"/>
              </a:rPr>
              <a:t>MPI_Comm_rank</a:t>
            </a:r>
            <a:r>
              <a:rPr sz="1600" b="1" spc="-5" dirty="0">
                <a:cs typeface="Courier New"/>
              </a:rPr>
              <a:t>(MPI_COMM_WORLD, </a:t>
            </a:r>
            <a:r>
              <a:rPr sz="1600" b="1" spc="-5" dirty="0">
                <a:solidFill>
                  <a:srgbClr val="FF0000"/>
                </a:solidFill>
                <a:cs typeface="Courier New"/>
              </a:rPr>
              <a:t>&amp;rank</a:t>
            </a:r>
            <a:r>
              <a:rPr sz="1600" b="1" spc="-5" dirty="0">
                <a:cs typeface="Courier New"/>
              </a:rPr>
              <a:t>); </a:t>
            </a:r>
            <a:r>
              <a:rPr lang="en-US" sz="1600" b="1" spc="-5" dirty="0">
                <a:cs typeface="Courier New"/>
              </a:rPr>
              <a:t> </a:t>
            </a:r>
          </a:p>
          <a:p>
            <a:pPr marL="256540" marR="9525"/>
            <a:endParaRPr lang="en-US" sz="1600" b="1" spc="-5" dirty="0">
              <a:cs typeface="Courier New"/>
            </a:endParaRPr>
          </a:p>
          <a:p>
            <a:pPr marL="256540" marR="9525"/>
            <a:r>
              <a:rPr lang="en-US" sz="1600" b="1" spc="-5" dirty="0">
                <a:solidFill>
                  <a:srgbClr val="0070C0"/>
                </a:solidFill>
                <a:cs typeface="Courier New"/>
              </a:rPr>
              <a:t>if(rank == 0)</a:t>
            </a:r>
            <a:r>
              <a:rPr lang="en-US" sz="1600" b="1" spc="-5" dirty="0">
                <a:cs typeface="Courier New"/>
              </a:rPr>
              <a:t>{  </a:t>
            </a:r>
          </a:p>
          <a:p>
            <a:pPr marL="256540" marR="9525"/>
            <a:r>
              <a:rPr lang="en-US" sz="1600" b="1" spc="-5" dirty="0">
                <a:solidFill>
                  <a:srgbClr val="FF0000"/>
                </a:solidFill>
                <a:cs typeface="Courier New"/>
              </a:rPr>
              <a:t>	</a:t>
            </a:r>
            <a:r>
              <a:rPr lang="en-US" sz="1600" b="1" spc="-5" dirty="0" err="1">
                <a:solidFill>
                  <a:srgbClr val="FF0000"/>
                </a:solidFill>
                <a:cs typeface="Courier New"/>
              </a:rPr>
              <a:t>my_number</a:t>
            </a:r>
            <a:r>
              <a:rPr lang="en-US" sz="1600" b="1" spc="-5" dirty="0">
                <a:solidFill>
                  <a:srgbClr val="FF0000"/>
                </a:solidFill>
                <a:cs typeface="Courier New"/>
              </a:rPr>
              <a:t> = 777;</a:t>
            </a:r>
          </a:p>
          <a:p>
            <a:pPr marL="256540" marR="9525"/>
            <a:r>
              <a:rPr lang="en-US" sz="1600" b="1" spc="-5" dirty="0">
                <a:cs typeface="Courier New"/>
              </a:rPr>
              <a:t>	</a:t>
            </a:r>
            <a:r>
              <a:rPr lang="en-US" sz="1600" b="1" spc="-5" dirty="0" err="1">
                <a:cs typeface="Courier New"/>
              </a:rPr>
              <a:t>MPI_Send</a:t>
            </a:r>
            <a:r>
              <a:rPr lang="en-US" sz="1600" b="1" spc="-5" dirty="0">
                <a:cs typeface="Courier New"/>
              </a:rPr>
              <a:t>(</a:t>
            </a:r>
            <a:r>
              <a:rPr lang="en-US" altLang="en-US" sz="1600" b="1" dirty="0">
                <a:solidFill>
                  <a:srgbClr val="555555"/>
                </a:solidFill>
              </a:rPr>
              <a:t>&amp;</a:t>
            </a:r>
            <a:r>
              <a:rPr lang="en-US" altLang="en-US" sz="1600" b="1" dirty="0" err="1">
                <a:solidFill>
                  <a:srgbClr val="555555"/>
                </a:solidFill>
              </a:rPr>
              <a:t>my_</a:t>
            </a:r>
            <a:r>
              <a:rPr lang="en-US" altLang="en-US" sz="1600" b="1" dirty="0" err="1"/>
              <a:t>number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1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/>
              <a:t>MPI_INT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1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0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/>
              <a:t>MPI_COMM_WORLD);</a:t>
            </a:r>
          </a:p>
          <a:p>
            <a:pPr marL="256540" marR="9525"/>
            <a:r>
              <a:rPr lang="en-US" altLang="en-US" sz="1600" dirty="0">
                <a:solidFill>
                  <a:srgbClr val="515151"/>
                </a:solidFill>
              </a:rPr>
              <a:t>} </a:t>
            </a:r>
          </a:p>
          <a:p>
            <a:pPr marL="256540" marR="9525"/>
            <a:r>
              <a:rPr lang="en-US" altLang="en-US" sz="1600" b="1" dirty="0">
                <a:solidFill>
                  <a:srgbClr val="0070C0"/>
                </a:solidFill>
              </a:rPr>
              <a:t>else if (</a:t>
            </a:r>
            <a:r>
              <a:rPr lang="en-US" altLang="en-US" sz="1600" b="1" dirty="0" err="1">
                <a:solidFill>
                  <a:srgbClr val="0070C0"/>
                </a:solidFill>
              </a:rPr>
              <a:t>world_rank</a:t>
            </a:r>
            <a:r>
              <a:rPr lang="en-US" altLang="en-US" sz="1600" b="1" dirty="0">
                <a:solidFill>
                  <a:srgbClr val="0070C0"/>
                </a:solidFill>
              </a:rPr>
              <a:t> == 1) </a:t>
            </a:r>
            <a:r>
              <a:rPr lang="en-US" altLang="en-US" sz="1600" dirty="0">
                <a:solidFill>
                  <a:srgbClr val="515151"/>
                </a:solidFill>
              </a:rPr>
              <a:t>{ </a:t>
            </a:r>
          </a:p>
          <a:p>
            <a:pPr marL="256540" marR="9525"/>
            <a:r>
              <a:rPr lang="en-US" altLang="en-US" sz="1600" dirty="0">
                <a:solidFill>
                  <a:srgbClr val="515151"/>
                </a:solidFill>
              </a:rPr>
              <a:t>	</a:t>
            </a:r>
            <a:r>
              <a:rPr lang="en-US" altLang="en-US" sz="1600" b="1" dirty="0" err="1"/>
              <a:t>MPI_Recv</a:t>
            </a:r>
            <a:r>
              <a:rPr lang="en-US" altLang="en-US" sz="1600" b="1" dirty="0">
                <a:solidFill>
                  <a:srgbClr val="515151"/>
                </a:solidFill>
              </a:rPr>
              <a:t>(</a:t>
            </a:r>
            <a:r>
              <a:rPr lang="en-US" altLang="en-US" sz="1600" b="1" dirty="0">
                <a:solidFill>
                  <a:srgbClr val="555555"/>
                </a:solidFill>
              </a:rPr>
              <a:t>&amp;</a:t>
            </a:r>
            <a:r>
              <a:rPr lang="en-US" altLang="en-US" sz="1600" b="1" dirty="0" err="1">
                <a:solidFill>
                  <a:srgbClr val="555555"/>
                </a:solidFill>
              </a:rPr>
              <a:t>my_</a:t>
            </a:r>
            <a:r>
              <a:rPr lang="en-US" altLang="en-US" sz="1600" b="1" dirty="0" err="1"/>
              <a:t>number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1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/>
              <a:t>MPI_INT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0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>
                <a:solidFill>
                  <a:srgbClr val="FF6600"/>
                </a:solidFill>
              </a:rPr>
              <a:t>0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/>
              <a:t>MPI_COMM_WORLD</a:t>
            </a:r>
            <a:r>
              <a:rPr lang="en-US" altLang="en-US" sz="1600" b="1" dirty="0">
                <a:solidFill>
                  <a:srgbClr val="515151"/>
                </a:solidFill>
              </a:rPr>
              <a:t>, </a:t>
            </a:r>
            <a:r>
              <a:rPr lang="en-US" altLang="en-US" sz="1600" b="1" dirty="0"/>
              <a:t>MPI_STATUS_IGNORE</a:t>
            </a:r>
            <a:r>
              <a:rPr lang="en-US" altLang="en-US" sz="1600" b="1" dirty="0">
                <a:solidFill>
                  <a:srgbClr val="515151"/>
                </a:solidFill>
              </a:rPr>
              <a:t>); </a:t>
            </a:r>
          </a:p>
          <a:p>
            <a:pPr marL="256540" marR="9525"/>
            <a:r>
              <a:rPr lang="en-US" altLang="en-US" sz="1600" dirty="0">
                <a:solidFill>
                  <a:srgbClr val="515151"/>
                </a:solidFill>
              </a:rPr>
              <a:t>	</a:t>
            </a:r>
            <a:r>
              <a:rPr lang="en-US" altLang="en-US" sz="1600" dirty="0" err="1"/>
              <a:t>printf</a:t>
            </a:r>
            <a:r>
              <a:rPr lang="en-US" altLang="en-US" sz="1600" dirty="0"/>
              <a:t>("Process 1 received number %d from process 0\n", number); </a:t>
            </a:r>
          </a:p>
          <a:p>
            <a:pPr marL="256540" marR="9525"/>
            <a:r>
              <a:rPr lang="en-US" altLang="en-US" sz="1600" dirty="0"/>
              <a:t>} </a:t>
            </a:r>
          </a:p>
          <a:p>
            <a:pPr marL="256540" marR="4159250">
              <a:lnSpc>
                <a:spcPct val="200000"/>
              </a:lnSpc>
            </a:pPr>
            <a:r>
              <a:rPr lang="en-IN" sz="1600" b="1" spc="-5" dirty="0">
                <a:cs typeface="Courier New"/>
              </a:rPr>
              <a:t>M</a:t>
            </a:r>
            <a:r>
              <a:rPr sz="1600" b="1" spc="-5" dirty="0" err="1">
                <a:cs typeface="Courier New"/>
              </a:rPr>
              <a:t>PI_Finalize</a:t>
            </a:r>
            <a:r>
              <a:rPr sz="1600" b="1" spc="-5" dirty="0">
                <a:cs typeface="Courier New"/>
              </a:rPr>
              <a:t>(); </a:t>
            </a:r>
            <a:endParaRPr lang="en-US" sz="1600" b="1" spc="-5" dirty="0">
              <a:solidFill>
                <a:srgbClr val="92D050"/>
              </a:solidFill>
              <a:cs typeface="Courier New"/>
            </a:endParaRPr>
          </a:p>
          <a:p>
            <a:pPr marL="256540" marR="4159250">
              <a:lnSpc>
                <a:spcPct val="200000"/>
              </a:lnSpc>
            </a:pPr>
            <a:r>
              <a:rPr sz="1600" b="1" spc="-5" dirty="0">
                <a:solidFill>
                  <a:srgbClr val="F256E5"/>
                </a:solidFill>
                <a:cs typeface="Courier New"/>
              </a:rPr>
              <a:t>return</a:t>
            </a:r>
            <a:r>
              <a:rPr sz="1600" b="1" dirty="0">
                <a:solidFill>
                  <a:srgbClr val="F256E5"/>
                </a:solidFill>
                <a:cs typeface="Courier New"/>
              </a:rPr>
              <a:t> </a:t>
            </a:r>
            <a:r>
              <a:rPr sz="1600" b="1" spc="-5" dirty="0">
                <a:cs typeface="Courier New"/>
              </a:rPr>
              <a:t>0;</a:t>
            </a:r>
            <a:endParaRPr sz="1600" dirty="0">
              <a:cs typeface="Courier New"/>
            </a:endParaRPr>
          </a:p>
          <a:p>
            <a:pPr marL="12700"/>
            <a:r>
              <a:rPr sz="1600" b="1" spc="-5" dirty="0">
                <a:cs typeface="Courier New"/>
              </a:rPr>
              <a:t>}</a:t>
            </a:r>
            <a:endParaRPr sz="16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74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MPI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954"/>
            <a:ext cx="11004755" cy="5253396"/>
          </a:xfrm>
        </p:spPr>
        <p:txBody>
          <a:bodyPr>
            <a:normAutofit/>
          </a:bodyPr>
          <a:lstStyle/>
          <a:p>
            <a:r>
              <a:rPr lang="en-IN" sz="2000" dirty="0"/>
              <a:t>The </a:t>
            </a:r>
            <a:r>
              <a:rPr lang="en-US" sz="2000" b="1" dirty="0">
                <a:solidFill>
                  <a:srgbClr val="7030A0"/>
                </a:solidFill>
              </a:rPr>
              <a:t>MPI standard </a:t>
            </a:r>
            <a:r>
              <a:rPr lang="en-US" sz="2000" dirty="0"/>
              <a:t>is the most popular message-passing library interface </a:t>
            </a:r>
            <a:r>
              <a:rPr lang="en-IN" sz="2000" dirty="0"/>
              <a:t>specification supporting parallel programming</a:t>
            </a:r>
          </a:p>
          <a:p>
            <a:endParaRPr lang="en-IN" sz="2000" dirty="0"/>
          </a:p>
          <a:p>
            <a:r>
              <a:rPr lang="en-US" sz="2000" dirty="0"/>
              <a:t>MPI is a </a:t>
            </a:r>
            <a:r>
              <a:rPr lang="en-US" sz="2000" i="1" dirty="0"/>
              <a:t>message-passing parallel programming model</a:t>
            </a:r>
            <a:r>
              <a:rPr lang="en-US" sz="2000" dirty="0"/>
              <a:t>, in which data is moved from the address space of one process to that of another process through cooperative operations on each process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MPI is not a programming language</a:t>
            </a:r>
            <a:r>
              <a:rPr lang="en-US" sz="2000" dirty="0">
                <a:solidFill>
                  <a:prstClr val="black"/>
                </a:solidFill>
              </a:rPr>
              <a:t>, and all MPI operations are expressed as functions, subroutines, or methods used by  C, C++, Fortran-77, and Fortran-95 </a:t>
            </a:r>
            <a:r>
              <a:rPr lang="en-US" sz="2000" dirty="0" err="1">
                <a:solidFill>
                  <a:prstClr val="black"/>
                </a:solidFill>
              </a:rPr>
              <a:t>etc</a:t>
            </a:r>
            <a:r>
              <a:rPr lang="en-US" sz="2000" dirty="0">
                <a:solidFill>
                  <a:prstClr val="black"/>
                </a:solidFill>
              </a:rPr>
              <a:t> which are part of MPI standard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3" y="53924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/>
              <a:t>Collective Communication in MPI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1285517"/>
            <a:ext cx="11754464" cy="5253396"/>
          </a:xfrm>
        </p:spPr>
        <p:txBody>
          <a:bodyPr>
            <a:normAutofit/>
          </a:bodyPr>
          <a:lstStyle/>
          <a:p>
            <a:r>
              <a:rPr lang="en-US" sz="2000" dirty="0"/>
              <a:t>A collective communication is a communication operation in which </a:t>
            </a:r>
            <a:r>
              <a:rPr lang="en-US" sz="2000" i="1" dirty="0"/>
              <a:t>a group of processes works together </a:t>
            </a:r>
            <a:r>
              <a:rPr lang="en-US" sz="2000" dirty="0"/>
              <a:t>to </a:t>
            </a:r>
            <a:r>
              <a:rPr lang="en-US" sz="2000" b="1" dirty="0"/>
              <a:t>distribute</a:t>
            </a:r>
            <a:r>
              <a:rPr lang="en-US" sz="2000" dirty="0"/>
              <a:t> or </a:t>
            </a:r>
            <a:r>
              <a:rPr lang="en-US" sz="2000" b="1" dirty="0"/>
              <a:t>gather</a:t>
            </a:r>
            <a:r>
              <a:rPr lang="en-US" sz="2000" dirty="0"/>
              <a:t> together a set of one or more </a:t>
            </a:r>
            <a:r>
              <a:rPr lang="en-IN" sz="2000" dirty="0"/>
              <a:t>values</a:t>
            </a:r>
          </a:p>
          <a:p>
            <a:endParaRPr lang="en-US" sz="2000" dirty="0"/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Scope:</a:t>
            </a:r>
            <a:r>
              <a:rPr lang="en-US" sz="2000" b="1" dirty="0"/>
              <a:t> </a:t>
            </a:r>
          </a:p>
          <a:p>
            <a:pPr marL="633413" algn="just">
              <a:buFont typeface="Courier New" panose="02070309020205020404" pitchFamily="49" charset="0"/>
              <a:buChar char="o"/>
            </a:pPr>
            <a:r>
              <a:rPr lang="en-US" sz="2000" dirty="0"/>
              <a:t>Collective communication routines must involve </a:t>
            </a:r>
            <a:r>
              <a:rPr lang="en-US" sz="2000" b="1" dirty="0"/>
              <a:t>all</a:t>
            </a:r>
            <a:r>
              <a:rPr lang="en-US" sz="2000" dirty="0"/>
              <a:t> processes within the scope of a communicator</a:t>
            </a:r>
          </a:p>
          <a:p>
            <a:pPr marL="633413" algn="just">
              <a:buFont typeface="Courier New" panose="02070309020205020404" pitchFamily="49" charset="0"/>
              <a:buChar char="o"/>
            </a:pPr>
            <a:r>
              <a:rPr lang="en-US" sz="2000" dirty="0"/>
              <a:t>All processes are by default, members in the communicator MPI_COMM_WORLD</a:t>
            </a:r>
          </a:p>
          <a:p>
            <a:pPr marL="633413" algn="just">
              <a:buFont typeface="Courier New" panose="02070309020205020404" pitchFamily="49" charset="0"/>
              <a:buChar char="o"/>
            </a:pPr>
            <a:r>
              <a:rPr lang="en-US" sz="2000" dirty="0"/>
              <a:t>Unexpected behavior, including program failure, can occur if even one task in the communicator doesn't participate</a:t>
            </a:r>
          </a:p>
          <a:p>
            <a:pPr marL="633413" algn="just">
              <a:buFont typeface="Courier New" panose="02070309020205020404" pitchFamily="49" charset="0"/>
              <a:buChar char="o"/>
            </a:pPr>
            <a:r>
              <a:rPr lang="en-US" sz="2000" dirty="0"/>
              <a:t>It is the programmer's responsibility to ensure that all processes within a communicator participate in any collective operations.</a:t>
            </a:r>
          </a:p>
          <a:p>
            <a:endParaRPr lang="en-IN" sz="2000" dirty="0"/>
          </a:p>
          <a:p>
            <a:pPr marL="0" indent="0">
              <a:buNone/>
            </a:pPr>
            <a:endParaRPr lang="en-US" sz="2000" i="1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3" y="53924"/>
            <a:ext cx="10515600" cy="748378"/>
          </a:xfrm>
        </p:spPr>
        <p:txBody>
          <a:bodyPr>
            <a:normAutofit/>
          </a:bodyPr>
          <a:lstStyle/>
          <a:p>
            <a:r>
              <a:rPr lang="en-US" sz="3200" b="1" dirty="0"/>
              <a:t>Types of Collective Operations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1285517"/>
            <a:ext cx="11754464" cy="525339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Synchronization: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dirty="0"/>
              <a:t>processes wait until all members of the group have reached the synchronization point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2.     Data Movement:</a:t>
            </a:r>
          </a:p>
          <a:p>
            <a:pPr marL="0" indent="0" algn="just">
              <a:buNone/>
            </a:pPr>
            <a:r>
              <a:rPr lang="en-US" sz="2000" dirty="0"/>
              <a:t>               processes send/receive data among themselves</a:t>
            </a:r>
          </a:p>
          <a:p>
            <a:pPr marL="0" indent="0" algn="just">
              <a:buNone/>
            </a:pPr>
            <a:endParaRPr lang="en-US" sz="2000" dirty="0"/>
          </a:p>
          <a:p>
            <a:pPr marL="457200" indent="-457200" algn="just">
              <a:buAutoNum type="arabicPeriod" startAt="3"/>
            </a:pPr>
            <a:r>
              <a:rPr lang="en-US" sz="2000" b="1" dirty="0">
                <a:solidFill>
                  <a:srgbClr val="7030A0"/>
                </a:solidFill>
              </a:rPr>
              <a:t>Collective Computation:</a:t>
            </a:r>
            <a:r>
              <a:rPr lang="en-US" sz="2000" dirty="0"/>
              <a:t> </a:t>
            </a:r>
          </a:p>
          <a:p>
            <a:pPr marL="0" indent="0" algn="just">
              <a:buNone/>
            </a:pPr>
            <a:r>
              <a:rPr lang="en-US" sz="2000" dirty="0"/>
              <a:t>              one or more member of the group collects data from the other members and performs an operation  </a:t>
            </a:r>
          </a:p>
          <a:p>
            <a:pPr marL="0" indent="0" algn="just">
              <a:buNone/>
            </a:pPr>
            <a:r>
              <a:rPr lang="en-US" sz="2000" dirty="0"/>
              <a:t>             (min, max, add, multiply, etc.) on that data</a:t>
            </a:r>
            <a:endParaRPr lang="en-IN" sz="2000" dirty="0"/>
          </a:p>
          <a:p>
            <a:pPr marL="0" indent="0">
              <a:buNone/>
            </a:pPr>
            <a:endParaRPr lang="en-US" sz="2000" i="1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0"/>
            <a:ext cx="10515600" cy="74837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Aharoni" panose="02010803020104030203" pitchFamily="2" charset="-79"/>
              </a:rPr>
              <a:t>Predefined MPI reduction operators</a:t>
            </a:r>
            <a:r>
              <a:rPr lang="en-US" sz="4000" b="1" i="1" dirty="0">
                <a:cs typeface="Aharoni" panose="02010803020104030203" pitchFamily="2" charset="-79"/>
              </a:rPr>
              <a:t/>
            </a:r>
            <a:br>
              <a:rPr lang="en-US" sz="4000" b="1" i="1" dirty="0">
                <a:cs typeface="Aharoni" panose="02010803020104030203" pitchFamily="2" charset="-79"/>
              </a:rPr>
            </a:b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3"/>
            <a:ext cx="11004755" cy="57076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cs typeface="Aharoni" panose="02010803020104030203" pitchFamily="2" charset="-79"/>
              </a:rPr>
              <a:t>    </a:t>
            </a:r>
            <a:r>
              <a:rPr lang="en-IN" sz="2200" b="1" u="sng" dirty="0">
                <a:solidFill>
                  <a:srgbClr val="0070C0"/>
                </a:solidFill>
                <a:cs typeface="Aharoni" panose="02010803020104030203" pitchFamily="2" charset="-79"/>
              </a:rPr>
              <a:t>Operator</a:t>
            </a:r>
            <a:r>
              <a:rPr lang="en-US" sz="2200" b="1" dirty="0"/>
              <a:t>			               </a:t>
            </a:r>
            <a:r>
              <a:rPr lang="en-US" sz="2200" b="1" u="sng" dirty="0">
                <a:solidFill>
                  <a:srgbClr val="0070C0"/>
                </a:solidFill>
              </a:rPr>
              <a:t>Meaning</a:t>
            </a:r>
          </a:p>
          <a:p>
            <a:pPr marL="176213" indent="0">
              <a:buNone/>
            </a:pPr>
            <a:r>
              <a:rPr lang="en-IN" sz="2200" b="1" dirty="0"/>
              <a:t>MPI_BAND</a:t>
            </a:r>
            <a:r>
              <a:rPr lang="en-IN" sz="2200" dirty="0"/>
              <a:t>				Bitwise and</a:t>
            </a:r>
          </a:p>
          <a:p>
            <a:pPr marL="176213" indent="0">
              <a:buNone/>
            </a:pPr>
            <a:r>
              <a:rPr lang="en-IN" sz="2200" b="1" dirty="0"/>
              <a:t>MPI_BOR</a:t>
            </a:r>
            <a:r>
              <a:rPr lang="en-IN" sz="2200" dirty="0"/>
              <a:t>				Bitwise or</a:t>
            </a:r>
          </a:p>
          <a:p>
            <a:pPr marL="176213" indent="0">
              <a:buNone/>
            </a:pPr>
            <a:r>
              <a:rPr lang="en-IN" sz="2200" b="1" dirty="0"/>
              <a:t>MPI_BXOR</a:t>
            </a:r>
            <a:r>
              <a:rPr lang="en-IN" sz="2200" dirty="0"/>
              <a:t>				Bitwise exclusive or</a:t>
            </a:r>
          </a:p>
          <a:p>
            <a:pPr marL="176213" indent="0">
              <a:buNone/>
            </a:pPr>
            <a:r>
              <a:rPr lang="en-IN" sz="2200" b="1" dirty="0"/>
              <a:t>MPI_LAND</a:t>
            </a:r>
            <a:r>
              <a:rPr lang="en-IN" sz="2200" dirty="0"/>
              <a:t>				Logical and</a:t>
            </a:r>
          </a:p>
          <a:p>
            <a:pPr marL="176213" indent="0">
              <a:buNone/>
            </a:pPr>
            <a:r>
              <a:rPr lang="en-IN" sz="2200" b="1" dirty="0"/>
              <a:t>MPI_LOR</a:t>
            </a:r>
            <a:r>
              <a:rPr lang="en-IN" sz="2200" dirty="0"/>
              <a:t>				Logical or</a:t>
            </a:r>
          </a:p>
          <a:p>
            <a:pPr marL="176213" indent="0">
              <a:buNone/>
            </a:pPr>
            <a:r>
              <a:rPr lang="en-IN" sz="2200" b="1" dirty="0"/>
              <a:t>MPI_LXOR</a:t>
            </a:r>
            <a:r>
              <a:rPr lang="en-IN" sz="2200" dirty="0"/>
              <a:t>				Logical exclusive or</a:t>
            </a:r>
          </a:p>
          <a:p>
            <a:pPr marL="176213" indent="0">
              <a:buNone/>
            </a:pPr>
            <a:r>
              <a:rPr lang="en-IN" sz="2200" b="1" dirty="0"/>
              <a:t>MPI_ MAX</a:t>
            </a:r>
            <a:r>
              <a:rPr lang="en-IN" sz="2200" dirty="0"/>
              <a:t>				Maximum</a:t>
            </a:r>
          </a:p>
          <a:p>
            <a:pPr marL="176213" indent="0">
              <a:buNone/>
            </a:pPr>
            <a:r>
              <a:rPr lang="en-IN" sz="2200" b="1" dirty="0" err="1"/>
              <a:t>MPl_MAXLOC</a:t>
            </a:r>
            <a:r>
              <a:rPr lang="en-IN" sz="2200" dirty="0"/>
              <a:t>				</a:t>
            </a:r>
            <a:r>
              <a:rPr lang="en-US" sz="2200" dirty="0"/>
              <a:t>Maximum and location of maximum</a:t>
            </a:r>
            <a:endParaRPr lang="en-IN" sz="2200" dirty="0"/>
          </a:p>
          <a:p>
            <a:pPr marL="176213" indent="0">
              <a:buNone/>
            </a:pPr>
            <a:r>
              <a:rPr lang="en-IN" sz="2200" b="1" dirty="0" err="1"/>
              <a:t>MPl_MIN</a:t>
            </a:r>
            <a:r>
              <a:rPr lang="en-IN" sz="2200" dirty="0"/>
              <a:t>				Minimum</a:t>
            </a:r>
          </a:p>
          <a:p>
            <a:pPr marL="176213" indent="0">
              <a:buNone/>
            </a:pPr>
            <a:r>
              <a:rPr lang="en-IN" sz="2200" b="1" dirty="0" err="1"/>
              <a:t>MPI_MlNLOC</a:t>
            </a:r>
            <a:r>
              <a:rPr lang="en-IN" sz="2200" dirty="0"/>
              <a:t>				</a:t>
            </a:r>
            <a:r>
              <a:rPr lang="en-US" sz="2200" dirty="0"/>
              <a:t>Minimum and location of minimum</a:t>
            </a:r>
            <a:endParaRPr lang="en-IN" sz="2200" dirty="0"/>
          </a:p>
          <a:p>
            <a:pPr marL="176213" indent="0">
              <a:buNone/>
            </a:pPr>
            <a:r>
              <a:rPr lang="en-IN" sz="2200" b="1" dirty="0" err="1"/>
              <a:t>MPl_PROD</a:t>
            </a:r>
            <a:r>
              <a:rPr lang="en-IN" sz="2200" dirty="0"/>
              <a:t>				Pr</a:t>
            </a:r>
            <a:r>
              <a:rPr lang="en-IN" sz="2400" dirty="0"/>
              <a:t>oduct</a:t>
            </a:r>
          </a:p>
          <a:p>
            <a:pPr marL="176213" indent="0">
              <a:buNone/>
            </a:pPr>
            <a:r>
              <a:rPr lang="en-IN" sz="2400" b="1" dirty="0" err="1"/>
              <a:t>MPl</a:t>
            </a:r>
            <a:r>
              <a:rPr lang="en-IN" sz="2400" b="1" dirty="0"/>
              <a:t> SUM</a:t>
            </a:r>
            <a:r>
              <a:rPr lang="en-IN" sz="2400" dirty="0"/>
              <a:t>				Sum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3" y="53924"/>
            <a:ext cx="10515600" cy="748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Collective Communication Routines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2302"/>
            <a:ext cx="11754464" cy="52533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MPI_Bcast</a:t>
            </a:r>
            <a:r>
              <a:rPr lang="en-US" sz="2000" b="1" dirty="0">
                <a:solidFill>
                  <a:srgbClr val="7030A0"/>
                </a:solidFill>
              </a:rPr>
              <a:t>() </a:t>
            </a: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/>
              <a:t>Broadcast data from root to all other processes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MPI_Alltoall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/>
              <a:t>Sends data from every processes to all processes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MPI_Reduce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    	</a:t>
            </a:r>
            <a:r>
              <a:rPr lang="en-US" sz="2000" dirty="0"/>
              <a:t>Combine values from all processes to a single value</a:t>
            </a:r>
          </a:p>
          <a:p>
            <a:pPr lvl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MPI_Scatter</a:t>
            </a:r>
            <a:r>
              <a:rPr lang="en-US" sz="2000" b="1" dirty="0">
                <a:solidFill>
                  <a:srgbClr val="7030A0"/>
                </a:solidFill>
              </a:rPr>
              <a:t>()  </a:t>
            </a:r>
            <a:r>
              <a:rPr lang="en-US" sz="2000" dirty="0">
                <a:solidFill>
                  <a:srgbClr val="C0504D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Scatters buffer in parts to group of processes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MPI_Gather</a:t>
            </a:r>
            <a:r>
              <a:rPr lang="en-US" sz="2000" b="1" dirty="0">
                <a:solidFill>
                  <a:srgbClr val="7030A0"/>
                </a:solidFill>
              </a:rPr>
              <a:t>() 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Gather values from group of processes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MPI_Allgather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/>
              <a:t>Every process gather values from all processes in a communicator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MPI_Scan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/>
              <a:t>Computes the scan (partial reductions) of data on a collection of processes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24050"/>
            <a:ext cx="7848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6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7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0363" y="-8941"/>
            <a:ext cx="782002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</a:t>
            </a:r>
            <a:r>
              <a:rPr sz="3200" b="1" dirty="0" err="1"/>
              <a:t>Bcast</a:t>
            </a:r>
            <a:r>
              <a:rPr lang="en-US" sz="3200" b="1" dirty="0"/>
              <a:t> (one-to-all)</a:t>
            </a:r>
            <a:endParaRPr sz="3200" b="1" dirty="0"/>
          </a:p>
        </p:txBody>
      </p:sp>
      <p:sp>
        <p:nvSpPr>
          <p:cNvPr id="4" name="object 4"/>
          <p:cNvSpPr/>
          <p:nvPr/>
        </p:nvSpPr>
        <p:spPr>
          <a:xfrm>
            <a:off x="5000245" y="2849880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0116" y="3454921"/>
            <a:ext cx="827531" cy="350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6212" y="3369565"/>
            <a:ext cx="813815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9071" y="3439048"/>
            <a:ext cx="715010" cy="282944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Data</a:t>
            </a:r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529071" y="3419870"/>
            <a:ext cx="715010" cy="302121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431" y="1533635"/>
            <a:ext cx="10545097" cy="97783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Broadcasts a message from process with rank </a:t>
            </a:r>
            <a:r>
              <a:rPr lang="en-US" sz="2000" b="1" i="1" dirty="0"/>
              <a:t>root</a:t>
            </a:r>
            <a:r>
              <a:rPr lang="en-US" sz="2000" dirty="0"/>
              <a:t> in </a:t>
            </a:r>
            <a:r>
              <a:rPr lang="en-US" sz="2000" b="1" i="1" dirty="0"/>
              <a:t>comm</a:t>
            </a:r>
            <a:r>
              <a:rPr lang="en-US" sz="2000" dirty="0"/>
              <a:t> to all other processes in </a:t>
            </a:r>
            <a:r>
              <a:rPr lang="en-US" sz="2000" i="1" dirty="0"/>
              <a:t>comm</a:t>
            </a:r>
            <a:r>
              <a:rPr lang="en-U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One process (root) sends data to all the other processes in the same communicator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Must be called by all the processes </a:t>
            </a:r>
            <a:r>
              <a:rPr lang="en-US" sz="2000" i="1" dirty="0"/>
              <a:t>with the same arguments </a:t>
            </a:r>
            <a:r>
              <a:rPr sz="2000" i="1" spc="-10" dirty="0">
                <a:cs typeface="Times New Roman"/>
              </a:rPr>
              <a:t>D</a:t>
            </a:r>
            <a:r>
              <a:rPr sz="2000" i="1" spc="-5" dirty="0">
                <a:cs typeface="Times New Roman"/>
              </a:rPr>
              <a:t>a</a:t>
            </a:r>
            <a:r>
              <a:rPr sz="2000" i="1" dirty="0">
                <a:cs typeface="Times New Roman"/>
              </a:rPr>
              <a:t>ta</a:t>
            </a:r>
          </a:p>
        </p:txBody>
      </p:sp>
      <p:sp>
        <p:nvSpPr>
          <p:cNvPr id="12" name="object 12"/>
          <p:cNvSpPr/>
          <p:nvPr/>
        </p:nvSpPr>
        <p:spPr>
          <a:xfrm>
            <a:off x="1965960" y="4664965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9645" y="4674109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28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183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3"/>
                </a:lnTo>
                <a:lnTo>
                  <a:pt x="0" y="198119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3"/>
                </a:lnTo>
                <a:lnTo>
                  <a:pt x="675132" y="237743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19"/>
                </a:lnTo>
                <a:lnTo>
                  <a:pt x="714756" y="39623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3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3"/>
                </a:lnTo>
                <a:lnTo>
                  <a:pt x="714756" y="198119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3"/>
                </a:lnTo>
                <a:lnTo>
                  <a:pt x="39624" y="237743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19"/>
                </a:lnTo>
                <a:lnTo>
                  <a:pt x="0" y="39623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673354" y="0"/>
                </a:moveTo>
                <a:lnTo>
                  <a:pt x="39878" y="0"/>
                </a:lnTo>
                <a:lnTo>
                  <a:pt x="24356" y="3134"/>
                </a:lnTo>
                <a:lnTo>
                  <a:pt x="11680" y="11680"/>
                </a:lnTo>
                <a:lnTo>
                  <a:pt x="3134" y="24356"/>
                </a:lnTo>
                <a:lnTo>
                  <a:pt x="0" y="39877"/>
                </a:lnTo>
                <a:lnTo>
                  <a:pt x="0" y="199389"/>
                </a:lnTo>
                <a:lnTo>
                  <a:pt x="3134" y="214911"/>
                </a:lnTo>
                <a:lnTo>
                  <a:pt x="11680" y="227587"/>
                </a:lnTo>
                <a:lnTo>
                  <a:pt x="24356" y="236133"/>
                </a:lnTo>
                <a:lnTo>
                  <a:pt x="39878" y="239267"/>
                </a:lnTo>
                <a:lnTo>
                  <a:pt x="673354" y="239267"/>
                </a:lnTo>
                <a:lnTo>
                  <a:pt x="688875" y="236133"/>
                </a:lnTo>
                <a:lnTo>
                  <a:pt x="701551" y="227587"/>
                </a:lnTo>
                <a:lnTo>
                  <a:pt x="710097" y="214911"/>
                </a:lnTo>
                <a:lnTo>
                  <a:pt x="713232" y="199389"/>
                </a:lnTo>
                <a:lnTo>
                  <a:pt x="713232" y="39877"/>
                </a:lnTo>
                <a:lnTo>
                  <a:pt x="710097" y="24356"/>
                </a:lnTo>
                <a:lnTo>
                  <a:pt x="701551" y="11680"/>
                </a:lnTo>
                <a:lnTo>
                  <a:pt x="688875" y="3134"/>
                </a:lnTo>
                <a:lnTo>
                  <a:pt x="673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3354" y="0"/>
                </a:lnTo>
                <a:lnTo>
                  <a:pt x="688875" y="3134"/>
                </a:lnTo>
                <a:lnTo>
                  <a:pt x="701551" y="11680"/>
                </a:lnTo>
                <a:lnTo>
                  <a:pt x="710097" y="24356"/>
                </a:lnTo>
                <a:lnTo>
                  <a:pt x="713232" y="39877"/>
                </a:lnTo>
                <a:lnTo>
                  <a:pt x="713232" y="199389"/>
                </a:lnTo>
                <a:lnTo>
                  <a:pt x="710097" y="214911"/>
                </a:lnTo>
                <a:lnTo>
                  <a:pt x="701551" y="227587"/>
                </a:lnTo>
                <a:lnTo>
                  <a:pt x="688875" y="236133"/>
                </a:lnTo>
                <a:lnTo>
                  <a:pt x="673354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11313" y="3907535"/>
            <a:ext cx="2974975" cy="1045210"/>
          </a:xfrm>
          <a:custGeom>
            <a:avLst/>
            <a:gdLst/>
            <a:ahLst/>
            <a:cxnLst/>
            <a:rect l="l" t="t" r="r" b="b"/>
            <a:pathLst>
              <a:path w="2974975" h="1045210">
                <a:moveTo>
                  <a:pt x="2974555" y="0"/>
                </a:moveTo>
                <a:lnTo>
                  <a:pt x="0" y="10449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1406" y="49123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59258" y="0"/>
                </a:moveTo>
                <a:lnTo>
                  <a:pt x="0" y="61201"/>
                </a:lnTo>
                <a:lnTo>
                  <a:pt x="84518" y="71894"/>
                </a:lnTo>
                <a:lnTo>
                  <a:pt x="5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3619" y="3907536"/>
            <a:ext cx="923290" cy="1019175"/>
          </a:xfrm>
          <a:custGeom>
            <a:avLst/>
            <a:gdLst/>
            <a:ahLst/>
            <a:cxnLst/>
            <a:rect l="l" t="t" r="r" b="b"/>
            <a:pathLst>
              <a:path w="923289" h="1019175">
                <a:moveTo>
                  <a:pt x="922909" y="0"/>
                </a:moveTo>
                <a:lnTo>
                  <a:pt x="0" y="1018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0996" y="4891508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22910" y="0"/>
                </a:moveTo>
                <a:lnTo>
                  <a:pt x="0" y="82054"/>
                </a:lnTo>
                <a:lnTo>
                  <a:pt x="79387" y="51155"/>
                </a:lnTo>
                <a:lnTo>
                  <a:pt x="22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8923" y="3907536"/>
            <a:ext cx="996950" cy="1029335"/>
          </a:xfrm>
          <a:custGeom>
            <a:avLst/>
            <a:gdLst/>
            <a:ahLst/>
            <a:cxnLst/>
            <a:rect l="l" t="t" r="r" b="b"/>
            <a:pathLst>
              <a:path w="996950" h="1029335">
                <a:moveTo>
                  <a:pt x="0" y="0"/>
                </a:moveTo>
                <a:lnTo>
                  <a:pt x="996797" y="102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9522" y="490095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54737" y="0"/>
                </a:moveTo>
                <a:lnTo>
                  <a:pt x="0" y="53009"/>
                </a:lnTo>
                <a:lnTo>
                  <a:pt x="80378" y="81241"/>
                </a:lnTo>
                <a:lnTo>
                  <a:pt x="54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24" y="3921253"/>
            <a:ext cx="3076575" cy="1040765"/>
          </a:xfrm>
          <a:custGeom>
            <a:avLst/>
            <a:gdLst/>
            <a:ahLst/>
            <a:cxnLst/>
            <a:rect l="l" t="t" r="r" b="b"/>
            <a:pathLst>
              <a:path w="3076575" h="1040764">
                <a:moveTo>
                  <a:pt x="0" y="0"/>
                </a:moveTo>
                <a:lnTo>
                  <a:pt x="3076333" y="1040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21015" y="4921832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24422" y="0"/>
                </a:moveTo>
                <a:lnTo>
                  <a:pt x="0" y="72174"/>
                </a:lnTo>
                <a:lnTo>
                  <a:pt x="84391" y="60515"/>
                </a:lnTo>
                <a:lnTo>
                  <a:pt x="24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61767" y="5340332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3569" y="5326387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7307" y="531129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19108" y="5297355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68653" y="979933"/>
            <a:ext cx="6795515" cy="3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7484" y="982980"/>
            <a:ext cx="11872451" cy="341760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245">
              <a:spcBef>
                <a:spcPts val="505"/>
              </a:spcBef>
            </a:pPr>
            <a:r>
              <a:rPr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MPI_Bcast</a:t>
            </a:r>
            <a:r>
              <a:rPr b="1" spc="-10" dirty="0">
                <a:latin typeface="Courier New"/>
                <a:cs typeface="Courier New"/>
              </a:rPr>
              <a:t>(</a:t>
            </a:r>
            <a:r>
              <a:rPr lang="en-US" b="1" spc="-10" dirty="0">
                <a:latin typeface="Courier New"/>
                <a:cs typeface="Courier New"/>
              </a:rPr>
              <a:t>void *</a:t>
            </a:r>
            <a:r>
              <a:rPr b="1" spc="-10" dirty="0">
                <a:latin typeface="Courier New"/>
                <a:cs typeface="Courier New"/>
              </a:rPr>
              <a:t>buffer, </a:t>
            </a:r>
            <a:r>
              <a:rPr lang="en-US" b="1" spc="-10" dirty="0">
                <a:latin typeface="Courier New"/>
                <a:cs typeface="Courier New"/>
              </a:rPr>
              <a:t>int </a:t>
            </a:r>
            <a:r>
              <a:rPr b="1" spc="-10" dirty="0">
                <a:latin typeface="Courier New"/>
                <a:cs typeface="Courier New"/>
              </a:rPr>
              <a:t>count, </a:t>
            </a:r>
            <a:r>
              <a:rPr lang="en-US" b="1" spc="-10" dirty="0" err="1">
                <a:latin typeface="Courier New"/>
                <a:cs typeface="Courier New"/>
              </a:rPr>
              <a:t>MPI_Datatype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datatype, </a:t>
            </a:r>
            <a:r>
              <a:rPr lang="en-US" b="1" spc="-10" dirty="0">
                <a:latin typeface="Courier New"/>
                <a:cs typeface="Courier New"/>
              </a:rPr>
              <a:t>int </a:t>
            </a:r>
            <a:r>
              <a:rPr b="1" spc="-5" dirty="0">
                <a:latin typeface="Courier New"/>
                <a:cs typeface="Courier New"/>
              </a:rPr>
              <a:t>root,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MPI_Comm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comm)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3B910C61-AEFA-4F00-A4F7-C8C8DFA4E3D0}"/>
              </a:ext>
            </a:extLst>
          </p:cNvPr>
          <p:cNvSpPr txBox="1"/>
          <p:nvPr/>
        </p:nvSpPr>
        <p:spPr>
          <a:xfrm>
            <a:off x="5506973" y="2955780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>
                <a:latin typeface="Times New Roman"/>
                <a:cs typeface="Times New Roman"/>
              </a:rPr>
              <a:t>Root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1" name="object 40">
            <a:extLst>
              <a:ext uri="{FF2B5EF4-FFF2-40B4-BE49-F238E27FC236}">
                <a16:creationId xmlns:a16="http://schemas.microsoft.com/office/drawing/2014/main" id="{C7E51F87-3981-4B80-80C8-95795742E46D}"/>
              </a:ext>
            </a:extLst>
          </p:cNvPr>
          <p:cNvSpPr txBox="1"/>
          <p:nvPr/>
        </p:nvSpPr>
        <p:spPr>
          <a:xfrm>
            <a:off x="1643650" y="5878067"/>
            <a:ext cx="55103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5" dirty="0">
                <a:cs typeface="Times New Roman"/>
              </a:rPr>
              <a:t>buffer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IN" dirty="0"/>
              <a:t>starting address of buffer</a:t>
            </a:r>
          </a:p>
          <a:p>
            <a:pPr marL="12700">
              <a:spcBef>
                <a:spcPts val="100"/>
              </a:spcBef>
            </a:pPr>
            <a:r>
              <a:rPr lang="en-IN" b="1" dirty="0"/>
              <a:t>count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entries in buffer (integer)</a:t>
            </a:r>
          </a:p>
          <a:p>
            <a:pPr marL="12700">
              <a:spcBef>
                <a:spcPts val="100"/>
              </a:spcBef>
            </a:pPr>
            <a:r>
              <a:rPr lang="en-IN" b="1" dirty="0"/>
              <a:t>datatype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US" dirty="0"/>
              <a:t>data type of buffer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3EF55331-0148-4ACE-89C3-EB4E580A4478}"/>
              </a:ext>
            </a:extLst>
          </p:cNvPr>
          <p:cNvSpPr txBox="1"/>
          <p:nvPr/>
        </p:nvSpPr>
        <p:spPr>
          <a:xfrm>
            <a:off x="6208092" y="5862220"/>
            <a:ext cx="55103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5" dirty="0">
                <a:cs typeface="Times New Roman"/>
              </a:rPr>
              <a:t>root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dirty="0"/>
              <a:t>rank of broadcast root (integer)</a:t>
            </a:r>
            <a:endParaRPr lang="en-IN" dirty="0"/>
          </a:p>
          <a:p>
            <a:pPr marL="12700">
              <a:spcBef>
                <a:spcPts val="100"/>
              </a:spcBef>
            </a:pPr>
            <a:r>
              <a:rPr lang="en-IN" b="1" dirty="0"/>
              <a:t>comm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IN" dirty="0"/>
              <a:t>communicator (handle)</a:t>
            </a:r>
            <a:endParaRPr lang="en-US" dirty="0"/>
          </a:p>
          <a:p>
            <a:pPr marL="12700">
              <a:spcBef>
                <a:spcPts val="100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6685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" y="433489"/>
            <a:ext cx="9925664" cy="605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493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7641" y="-66171"/>
            <a:ext cx="8255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</a:t>
            </a:r>
            <a:r>
              <a:rPr sz="3200" b="1" dirty="0" err="1"/>
              <a:t>Reduce</a:t>
            </a:r>
            <a:endParaRPr sz="3200" b="1" dirty="0"/>
          </a:p>
        </p:txBody>
      </p:sp>
      <p:sp>
        <p:nvSpPr>
          <p:cNvPr id="4" name="object 4"/>
          <p:cNvSpPr/>
          <p:nvPr/>
        </p:nvSpPr>
        <p:spPr>
          <a:xfrm>
            <a:off x="5020056" y="2630424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9011" y="265938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9011" y="265938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248692" y="1330296"/>
            <a:ext cx="11477804" cy="127727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One process (root) collects data from all the other processes in the same communicator, and performs an operation on the data (</a:t>
            </a:r>
            <a:r>
              <a:rPr lang="en-US" sz="2000" dirty="0" err="1">
                <a:solidFill>
                  <a:srgbClr val="002060"/>
                </a:solidFill>
              </a:rPr>
              <a:t>i.e</a:t>
            </a:r>
            <a:r>
              <a:rPr lang="en-US" sz="2000" dirty="0">
                <a:solidFill>
                  <a:srgbClr val="002060"/>
                </a:solidFill>
              </a:rPr>
              <a:t> combines elements provided by input buffer of each process in the group using operation </a:t>
            </a:r>
            <a:r>
              <a:rPr lang="en-US" sz="2000" i="1" dirty="0">
                <a:solidFill>
                  <a:srgbClr val="00206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.)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Returns combined value in the output buffer of process with rank </a:t>
            </a:r>
            <a:r>
              <a:rPr lang="en-US" sz="2000" i="1" dirty="0"/>
              <a:t>root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5960" y="4969765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4916" y="49987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4916" y="49987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9645" y="4978909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8600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2848" y="49789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1803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803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8348" y="49789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7304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7304" y="50078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788" y="51602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3"/>
                </a:lnTo>
                <a:lnTo>
                  <a:pt x="0" y="198119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3"/>
                </a:lnTo>
                <a:lnTo>
                  <a:pt x="675132" y="237743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19"/>
                </a:lnTo>
                <a:lnTo>
                  <a:pt x="714756" y="39623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4788" y="51602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3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3"/>
                </a:lnTo>
                <a:lnTo>
                  <a:pt x="714756" y="198119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3"/>
                </a:lnTo>
                <a:lnTo>
                  <a:pt x="39624" y="237743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19"/>
                </a:lnTo>
                <a:lnTo>
                  <a:pt x="0" y="39623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1465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1465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200" y="51389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673354" y="0"/>
                </a:moveTo>
                <a:lnTo>
                  <a:pt x="39878" y="0"/>
                </a:lnTo>
                <a:lnTo>
                  <a:pt x="24356" y="3134"/>
                </a:lnTo>
                <a:lnTo>
                  <a:pt x="11680" y="11680"/>
                </a:lnTo>
                <a:lnTo>
                  <a:pt x="3134" y="24356"/>
                </a:lnTo>
                <a:lnTo>
                  <a:pt x="0" y="39877"/>
                </a:lnTo>
                <a:lnTo>
                  <a:pt x="0" y="199389"/>
                </a:lnTo>
                <a:lnTo>
                  <a:pt x="3134" y="214911"/>
                </a:lnTo>
                <a:lnTo>
                  <a:pt x="11680" y="227587"/>
                </a:lnTo>
                <a:lnTo>
                  <a:pt x="24356" y="236133"/>
                </a:lnTo>
                <a:lnTo>
                  <a:pt x="39878" y="239267"/>
                </a:lnTo>
                <a:lnTo>
                  <a:pt x="673354" y="239267"/>
                </a:lnTo>
                <a:lnTo>
                  <a:pt x="688875" y="236133"/>
                </a:lnTo>
                <a:lnTo>
                  <a:pt x="701551" y="227587"/>
                </a:lnTo>
                <a:lnTo>
                  <a:pt x="710097" y="214911"/>
                </a:lnTo>
                <a:lnTo>
                  <a:pt x="713232" y="199389"/>
                </a:lnTo>
                <a:lnTo>
                  <a:pt x="713232" y="39877"/>
                </a:lnTo>
                <a:lnTo>
                  <a:pt x="710097" y="24356"/>
                </a:lnTo>
                <a:lnTo>
                  <a:pt x="701551" y="11680"/>
                </a:lnTo>
                <a:lnTo>
                  <a:pt x="688875" y="3134"/>
                </a:lnTo>
                <a:lnTo>
                  <a:pt x="67335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3200" y="51389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3354" y="0"/>
                </a:lnTo>
                <a:lnTo>
                  <a:pt x="688875" y="3134"/>
                </a:lnTo>
                <a:lnTo>
                  <a:pt x="701551" y="11680"/>
                </a:lnTo>
                <a:lnTo>
                  <a:pt x="710097" y="24356"/>
                </a:lnTo>
                <a:lnTo>
                  <a:pt x="713232" y="39877"/>
                </a:lnTo>
                <a:lnTo>
                  <a:pt x="713232" y="199389"/>
                </a:lnTo>
                <a:lnTo>
                  <a:pt x="710097" y="214911"/>
                </a:lnTo>
                <a:lnTo>
                  <a:pt x="701551" y="227587"/>
                </a:lnTo>
                <a:lnTo>
                  <a:pt x="688875" y="236133"/>
                </a:lnTo>
                <a:lnTo>
                  <a:pt x="673354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48700" y="51739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8700" y="51739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1402" y="4242526"/>
            <a:ext cx="2974975" cy="1045210"/>
          </a:xfrm>
          <a:custGeom>
            <a:avLst/>
            <a:gdLst/>
            <a:ahLst/>
            <a:cxnLst/>
            <a:rect l="l" t="t" r="r" b="b"/>
            <a:pathLst>
              <a:path w="2974975" h="1045210">
                <a:moveTo>
                  <a:pt x="2974555" y="0"/>
                </a:moveTo>
                <a:lnTo>
                  <a:pt x="0" y="1044981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1353" y="4210785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0" y="0"/>
                </a:moveTo>
                <a:lnTo>
                  <a:pt x="25247" y="71894"/>
                </a:lnTo>
                <a:lnTo>
                  <a:pt x="84518" y="106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20992" y="4268545"/>
            <a:ext cx="923290" cy="1019175"/>
          </a:xfrm>
          <a:custGeom>
            <a:avLst/>
            <a:gdLst/>
            <a:ahLst/>
            <a:cxnLst/>
            <a:rect l="l" t="t" r="r" b="b"/>
            <a:pathLst>
              <a:path w="923289" h="1019175">
                <a:moveTo>
                  <a:pt x="922909" y="0"/>
                </a:moveTo>
                <a:lnTo>
                  <a:pt x="0" y="1018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7133" y="4221478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79400" y="0"/>
                </a:moveTo>
                <a:lnTo>
                  <a:pt x="0" y="30899"/>
                </a:lnTo>
                <a:lnTo>
                  <a:pt x="56476" y="82054"/>
                </a:lnTo>
                <a:lnTo>
                  <a:pt x="79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3104" y="4257947"/>
            <a:ext cx="996950" cy="1029335"/>
          </a:xfrm>
          <a:custGeom>
            <a:avLst/>
            <a:gdLst/>
            <a:ahLst/>
            <a:cxnLst/>
            <a:rect l="l" t="t" r="r" b="b"/>
            <a:pathLst>
              <a:path w="996950" h="1029335">
                <a:moveTo>
                  <a:pt x="0" y="0"/>
                </a:moveTo>
                <a:lnTo>
                  <a:pt x="996797" y="102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8924" y="4212333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0" y="0"/>
                </a:moveTo>
                <a:lnTo>
                  <a:pt x="25653" y="81241"/>
                </a:lnTo>
                <a:lnTo>
                  <a:pt x="80378" y="2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9075" y="4246402"/>
            <a:ext cx="3076575" cy="1040765"/>
          </a:xfrm>
          <a:custGeom>
            <a:avLst/>
            <a:gdLst/>
            <a:ahLst/>
            <a:cxnLst/>
            <a:rect l="l" t="t" r="r" b="b"/>
            <a:pathLst>
              <a:path w="3076575" h="1040764">
                <a:moveTo>
                  <a:pt x="0" y="0"/>
                </a:moveTo>
                <a:lnTo>
                  <a:pt x="3076333" y="1040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8929" y="4214371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84391" y="0"/>
                </a:moveTo>
                <a:lnTo>
                  <a:pt x="0" y="11683"/>
                </a:lnTo>
                <a:lnTo>
                  <a:pt x="59969" y="72186"/>
                </a:lnTo>
                <a:lnTo>
                  <a:pt x="84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16081" y="5616080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33350" y="5631168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47087" y="5616080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18889" y="5602136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85815" y="3895346"/>
            <a:ext cx="1033780" cy="315595"/>
          </a:xfrm>
          <a:custGeom>
            <a:avLst/>
            <a:gdLst/>
            <a:ahLst/>
            <a:cxnLst/>
            <a:rect l="l" t="t" r="r" b="b"/>
            <a:pathLst>
              <a:path w="1033779" h="315595">
                <a:moveTo>
                  <a:pt x="0" y="52577"/>
                </a:moveTo>
                <a:lnTo>
                  <a:pt x="4132" y="32114"/>
                </a:lnTo>
                <a:lnTo>
                  <a:pt x="15401" y="15401"/>
                </a:lnTo>
                <a:lnTo>
                  <a:pt x="32114" y="4132"/>
                </a:lnTo>
                <a:lnTo>
                  <a:pt x="52577" y="0"/>
                </a:lnTo>
                <a:lnTo>
                  <a:pt x="980694" y="0"/>
                </a:lnTo>
                <a:lnTo>
                  <a:pt x="1001157" y="4132"/>
                </a:lnTo>
                <a:lnTo>
                  <a:pt x="1017870" y="15401"/>
                </a:lnTo>
                <a:lnTo>
                  <a:pt x="1029139" y="32114"/>
                </a:lnTo>
                <a:lnTo>
                  <a:pt x="1033272" y="52577"/>
                </a:lnTo>
                <a:lnTo>
                  <a:pt x="1033272" y="262889"/>
                </a:lnTo>
                <a:lnTo>
                  <a:pt x="1029139" y="283353"/>
                </a:lnTo>
                <a:lnTo>
                  <a:pt x="1017870" y="300066"/>
                </a:lnTo>
                <a:lnTo>
                  <a:pt x="1001157" y="311335"/>
                </a:lnTo>
                <a:lnTo>
                  <a:pt x="980694" y="315467"/>
                </a:lnTo>
                <a:lnTo>
                  <a:pt x="52577" y="315467"/>
                </a:lnTo>
                <a:lnTo>
                  <a:pt x="32114" y="311335"/>
                </a:lnTo>
                <a:lnTo>
                  <a:pt x="15401" y="300066"/>
                </a:lnTo>
                <a:lnTo>
                  <a:pt x="4132" y="283353"/>
                </a:lnTo>
                <a:lnTo>
                  <a:pt x="0" y="262889"/>
                </a:lnTo>
                <a:lnTo>
                  <a:pt x="0" y="52577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07199" y="3895219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operator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02452" y="3570224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3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4355" y="350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45836" y="3267455"/>
            <a:ext cx="714755" cy="239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5835" y="3267458"/>
            <a:ext cx="715010" cy="239395"/>
          </a:xfrm>
          <a:custGeom>
            <a:avLst/>
            <a:gdLst/>
            <a:ahLst/>
            <a:cxnLst/>
            <a:rect l="l" t="t" r="r" b="b"/>
            <a:pathLst>
              <a:path w="715010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4878" y="0"/>
                </a:lnTo>
                <a:lnTo>
                  <a:pt x="690399" y="3134"/>
                </a:lnTo>
                <a:lnTo>
                  <a:pt x="703075" y="11680"/>
                </a:lnTo>
                <a:lnTo>
                  <a:pt x="711621" y="24356"/>
                </a:lnTo>
                <a:lnTo>
                  <a:pt x="714756" y="39877"/>
                </a:lnTo>
                <a:lnTo>
                  <a:pt x="714756" y="199389"/>
                </a:lnTo>
                <a:lnTo>
                  <a:pt x="711621" y="214911"/>
                </a:lnTo>
                <a:lnTo>
                  <a:pt x="703075" y="227587"/>
                </a:lnTo>
                <a:lnTo>
                  <a:pt x="690399" y="236133"/>
                </a:lnTo>
                <a:lnTo>
                  <a:pt x="674878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546425" y="2485557"/>
          <a:ext cx="1309370" cy="1552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MPI_SUM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MPI_MAX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MPI_MIN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MPI_PROD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1855724" y="1474324"/>
            <a:ext cx="6795515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92453" y="1176529"/>
            <a:ext cx="6795515" cy="3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227E9B01-DE4D-465D-B919-25533BEEFEA3}"/>
              </a:ext>
            </a:extLst>
          </p:cNvPr>
          <p:cNvSpPr txBox="1"/>
          <p:nvPr/>
        </p:nvSpPr>
        <p:spPr>
          <a:xfrm>
            <a:off x="158915" y="587312"/>
            <a:ext cx="11872451" cy="68287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245">
              <a:spcBef>
                <a:spcPts val="505"/>
              </a:spcBef>
            </a:pPr>
            <a:r>
              <a:rPr lang="en-US" b="1" spc="-10" dirty="0">
                <a:solidFill>
                  <a:srgbClr val="0070C0"/>
                </a:solidFill>
                <a:latin typeface="Courier New"/>
                <a:cs typeface="Courier New"/>
              </a:rPr>
              <a:t>  </a:t>
            </a:r>
            <a:r>
              <a:rPr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</a:t>
            </a:r>
            <a:r>
              <a:rPr lang="en-US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Reduce</a:t>
            </a:r>
            <a:r>
              <a:rPr b="1" spc="-10" dirty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count,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datatype, </a:t>
            </a:r>
          </a:p>
          <a:p>
            <a:pPr marL="182245">
              <a:spcBef>
                <a:spcPts val="505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op, int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578374DD-0240-4508-BF74-61C6E645241C}"/>
              </a:ext>
            </a:extLst>
          </p:cNvPr>
          <p:cNvSpPr txBox="1"/>
          <p:nvPr/>
        </p:nvSpPr>
        <p:spPr>
          <a:xfrm>
            <a:off x="5651176" y="2846524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75B51E11-125B-485B-8A6E-6D4F7DF86D79}"/>
              </a:ext>
            </a:extLst>
          </p:cNvPr>
          <p:cNvSpPr txBox="1"/>
          <p:nvPr/>
        </p:nvSpPr>
        <p:spPr>
          <a:xfrm>
            <a:off x="1563511" y="5996131"/>
            <a:ext cx="55103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5" dirty="0" err="1">
                <a:cs typeface="Times New Roman"/>
              </a:rPr>
              <a:t>sendbuf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IN" dirty="0"/>
              <a:t>address of send buffer</a:t>
            </a:r>
          </a:p>
          <a:p>
            <a:pPr marL="12700">
              <a:spcBef>
                <a:spcPts val="100"/>
              </a:spcBef>
            </a:pPr>
            <a:r>
              <a:rPr lang="en-US" b="1" spc="-5" dirty="0" err="1">
                <a:cs typeface="Times New Roman"/>
              </a:rPr>
              <a:t>recvbuf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IN" dirty="0"/>
              <a:t>address of result buffer</a:t>
            </a:r>
          </a:p>
          <a:p>
            <a:pPr marL="12700">
              <a:spcBef>
                <a:spcPts val="100"/>
              </a:spcBef>
            </a:pPr>
            <a:r>
              <a:rPr lang="en-IN" b="1" dirty="0"/>
              <a:t>count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elements in send buffer (integer)</a:t>
            </a:r>
          </a:p>
        </p:txBody>
      </p:sp>
      <p:sp>
        <p:nvSpPr>
          <p:cNvPr id="54" name="object 40">
            <a:extLst>
              <a:ext uri="{FF2B5EF4-FFF2-40B4-BE49-F238E27FC236}">
                <a16:creationId xmlns:a16="http://schemas.microsoft.com/office/drawing/2014/main" id="{DAF45309-774A-487F-A705-8505245C4FDD}"/>
              </a:ext>
            </a:extLst>
          </p:cNvPr>
          <p:cNvSpPr txBox="1"/>
          <p:nvPr/>
        </p:nvSpPr>
        <p:spPr>
          <a:xfrm>
            <a:off x="6763511" y="6023563"/>
            <a:ext cx="551030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/>
              <a:t>datatype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data type of send buffer </a:t>
            </a:r>
          </a:p>
          <a:p>
            <a:pPr marL="12700">
              <a:spcBef>
                <a:spcPts val="100"/>
              </a:spcBef>
            </a:pPr>
            <a:r>
              <a:rPr lang="en-IN" b="1" dirty="0"/>
              <a:t>op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reduction operation</a:t>
            </a:r>
          </a:p>
          <a:p>
            <a:pPr marL="12700">
              <a:spcBef>
                <a:spcPts val="100"/>
              </a:spcBef>
            </a:pPr>
            <a:r>
              <a:rPr lang="en-US" b="1" spc="-5" dirty="0">
                <a:cs typeface="Times New Roman"/>
              </a:rPr>
              <a:t>root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dirty="0"/>
              <a:t>rank of broadcast root (integer)</a:t>
            </a:r>
            <a:endParaRPr lang="en-IN" dirty="0"/>
          </a:p>
          <a:p>
            <a:pPr marL="12700">
              <a:spcBef>
                <a:spcPts val="100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48" y="250723"/>
            <a:ext cx="9645445" cy="59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6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2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650" y="36673"/>
            <a:ext cx="8128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</a:t>
            </a:r>
            <a:r>
              <a:rPr sz="3200" b="1" dirty="0" err="1"/>
              <a:t>Scatter</a:t>
            </a:r>
            <a:endParaRPr sz="3200" b="1" dirty="0"/>
          </a:p>
        </p:txBody>
      </p:sp>
      <p:sp>
        <p:nvSpPr>
          <p:cNvPr id="4" name="object 4"/>
          <p:cNvSpPr/>
          <p:nvPr/>
        </p:nvSpPr>
        <p:spPr>
          <a:xfrm>
            <a:off x="5000245" y="2849880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80122" y="1440308"/>
            <a:ext cx="10515600" cy="203196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/>
              <a:t>Sends </a:t>
            </a:r>
            <a:r>
              <a:rPr sz="2000" dirty="0"/>
              <a:t>individual </a:t>
            </a:r>
            <a:r>
              <a:rPr sz="2000" spc="-5" dirty="0"/>
              <a:t>messages from </a:t>
            </a:r>
            <a:r>
              <a:rPr sz="2000" dirty="0"/>
              <a:t>the root </a:t>
            </a:r>
            <a:r>
              <a:rPr sz="2000" spc="-5" dirty="0"/>
              <a:t>process </a:t>
            </a:r>
            <a:r>
              <a:rPr sz="2000" dirty="0"/>
              <a:t>to all </a:t>
            </a:r>
            <a:r>
              <a:rPr sz="2000" spc="-5" dirty="0"/>
              <a:t>other  processes</a:t>
            </a:r>
            <a:endParaRPr lang="en-US" sz="2000" spc="-5" dirty="0"/>
          </a:p>
          <a:p>
            <a:r>
              <a:rPr lang="en-US" sz="2000" dirty="0"/>
              <a:t>Inverse to </a:t>
            </a:r>
            <a:r>
              <a:rPr lang="en-US" sz="2000" dirty="0" err="1"/>
              <a:t>MPI_Gather</a:t>
            </a:r>
            <a:endParaRPr lang="en-US" sz="2000" dirty="0"/>
          </a:p>
          <a:p>
            <a:r>
              <a:rPr lang="en-US" sz="2000" i="1" dirty="0" err="1"/>
              <a:t>sendbuf</a:t>
            </a:r>
            <a:r>
              <a:rPr lang="en-US" sz="2000" dirty="0"/>
              <a:t> is ignored by all non-</a:t>
            </a:r>
            <a:r>
              <a:rPr lang="en-US" sz="2000" i="1" dirty="0"/>
              <a:t>root</a:t>
            </a:r>
            <a:r>
              <a:rPr lang="en-US" sz="2000" dirty="0"/>
              <a:t> processes</a:t>
            </a:r>
            <a:endParaRPr sz="2000" spc="-5" dirty="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/>
          </a:p>
          <a:p>
            <a:pPr marL="0" marR="865505" indent="0" algn="ctr">
              <a:lnSpc>
                <a:spcPct val="100000"/>
              </a:lnSpc>
              <a:buNone/>
            </a:pPr>
            <a:endParaRPr sz="1800" dirty="0"/>
          </a:p>
        </p:txBody>
      </p:sp>
      <p:sp>
        <p:nvSpPr>
          <p:cNvPr id="8" name="object 8"/>
          <p:cNvSpPr/>
          <p:nvPr/>
        </p:nvSpPr>
        <p:spPr>
          <a:xfrm>
            <a:off x="5123689" y="3285757"/>
            <a:ext cx="827531" cy="350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785" y="3201924"/>
            <a:ext cx="813815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60" y="4664965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9645" y="4674109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28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183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3"/>
                </a:lnTo>
                <a:lnTo>
                  <a:pt x="0" y="198119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3"/>
                </a:lnTo>
                <a:lnTo>
                  <a:pt x="675132" y="237743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19"/>
                </a:lnTo>
                <a:lnTo>
                  <a:pt x="714756" y="39623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3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3"/>
                </a:lnTo>
                <a:lnTo>
                  <a:pt x="714756" y="198119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3"/>
                </a:lnTo>
                <a:lnTo>
                  <a:pt x="39624" y="237743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19"/>
                </a:lnTo>
                <a:lnTo>
                  <a:pt x="0" y="39623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673354" y="0"/>
                </a:moveTo>
                <a:lnTo>
                  <a:pt x="39878" y="0"/>
                </a:lnTo>
                <a:lnTo>
                  <a:pt x="24356" y="3134"/>
                </a:lnTo>
                <a:lnTo>
                  <a:pt x="11680" y="11680"/>
                </a:lnTo>
                <a:lnTo>
                  <a:pt x="3134" y="24356"/>
                </a:lnTo>
                <a:lnTo>
                  <a:pt x="0" y="39877"/>
                </a:lnTo>
                <a:lnTo>
                  <a:pt x="0" y="199389"/>
                </a:lnTo>
                <a:lnTo>
                  <a:pt x="3134" y="214911"/>
                </a:lnTo>
                <a:lnTo>
                  <a:pt x="11680" y="227587"/>
                </a:lnTo>
                <a:lnTo>
                  <a:pt x="24356" y="236133"/>
                </a:lnTo>
                <a:lnTo>
                  <a:pt x="39878" y="239267"/>
                </a:lnTo>
                <a:lnTo>
                  <a:pt x="673354" y="239267"/>
                </a:lnTo>
                <a:lnTo>
                  <a:pt x="688875" y="236133"/>
                </a:lnTo>
                <a:lnTo>
                  <a:pt x="701551" y="227587"/>
                </a:lnTo>
                <a:lnTo>
                  <a:pt x="710097" y="214911"/>
                </a:lnTo>
                <a:lnTo>
                  <a:pt x="713232" y="199389"/>
                </a:lnTo>
                <a:lnTo>
                  <a:pt x="713232" y="39877"/>
                </a:lnTo>
                <a:lnTo>
                  <a:pt x="710097" y="24356"/>
                </a:lnTo>
                <a:lnTo>
                  <a:pt x="701551" y="11680"/>
                </a:lnTo>
                <a:lnTo>
                  <a:pt x="688875" y="3134"/>
                </a:lnTo>
                <a:lnTo>
                  <a:pt x="67335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3354" y="0"/>
                </a:lnTo>
                <a:lnTo>
                  <a:pt x="688875" y="3134"/>
                </a:lnTo>
                <a:lnTo>
                  <a:pt x="701551" y="11680"/>
                </a:lnTo>
                <a:lnTo>
                  <a:pt x="710097" y="24356"/>
                </a:lnTo>
                <a:lnTo>
                  <a:pt x="713232" y="39877"/>
                </a:lnTo>
                <a:lnTo>
                  <a:pt x="713232" y="199389"/>
                </a:lnTo>
                <a:lnTo>
                  <a:pt x="710097" y="214911"/>
                </a:lnTo>
                <a:lnTo>
                  <a:pt x="701551" y="227587"/>
                </a:lnTo>
                <a:lnTo>
                  <a:pt x="688875" y="236133"/>
                </a:lnTo>
                <a:lnTo>
                  <a:pt x="673354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11313" y="3907535"/>
            <a:ext cx="2974975" cy="1045210"/>
          </a:xfrm>
          <a:custGeom>
            <a:avLst/>
            <a:gdLst/>
            <a:ahLst/>
            <a:cxnLst/>
            <a:rect l="l" t="t" r="r" b="b"/>
            <a:pathLst>
              <a:path w="2974975" h="1045210">
                <a:moveTo>
                  <a:pt x="2974555" y="0"/>
                </a:moveTo>
                <a:lnTo>
                  <a:pt x="0" y="1044981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1406" y="49123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59258" y="0"/>
                </a:moveTo>
                <a:lnTo>
                  <a:pt x="0" y="61201"/>
                </a:lnTo>
                <a:lnTo>
                  <a:pt x="84518" y="71894"/>
                </a:lnTo>
                <a:lnTo>
                  <a:pt x="59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3619" y="3907536"/>
            <a:ext cx="923290" cy="1019175"/>
          </a:xfrm>
          <a:custGeom>
            <a:avLst/>
            <a:gdLst/>
            <a:ahLst/>
            <a:cxnLst/>
            <a:rect l="l" t="t" r="r" b="b"/>
            <a:pathLst>
              <a:path w="923289" h="1019175">
                <a:moveTo>
                  <a:pt x="922909" y="0"/>
                </a:moveTo>
                <a:lnTo>
                  <a:pt x="0" y="1018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0996" y="4891508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22910" y="0"/>
                </a:moveTo>
                <a:lnTo>
                  <a:pt x="0" y="82054"/>
                </a:lnTo>
                <a:lnTo>
                  <a:pt x="79387" y="51155"/>
                </a:lnTo>
                <a:lnTo>
                  <a:pt x="22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8923" y="3907536"/>
            <a:ext cx="996950" cy="1029335"/>
          </a:xfrm>
          <a:custGeom>
            <a:avLst/>
            <a:gdLst/>
            <a:ahLst/>
            <a:cxnLst/>
            <a:rect l="l" t="t" r="r" b="b"/>
            <a:pathLst>
              <a:path w="996950" h="1029335">
                <a:moveTo>
                  <a:pt x="0" y="0"/>
                </a:moveTo>
                <a:lnTo>
                  <a:pt x="996797" y="102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9522" y="490095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54737" y="0"/>
                </a:moveTo>
                <a:lnTo>
                  <a:pt x="0" y="53009"/>
                </a:lnTo>
                <a:lnTo>
                  <a:pt x="80378" y="81241"/>
                </a:lnTo>
                <a:lnTo>
                  <a:pt x="54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24" y="3921253"/>
            <a:ext cx="3076575" cy="1040765"/>
          </a:xfrm>
          <a:custGeom>
            <a:avLst/>
            <a:gdLst/>
            <a:ahLst/>
            <a:cxnLst/>
            <a:rect l="l" t="t" r="r" b="b"/>
            <a:pathLst>
              <a:path w="3076575" h="1040764">
                <a:moveTo>
                  <a:pt x="0" y="0"/>
                </a:moveTo>
                <a:lnTo>
                  <a:pt x="3076333" y="1040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21015" y="4921832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24422" y="0"/>
                </a:moveTo>
                <a:lnTo>
                  <a:pt x="0" y="72174"/>
                </a:lnTo>
                <a:lnTo>
                  <a:pt x="84391" y="60515"/>
                </a:lnTo>
                <a:lnTo>
                  <a:pt x="24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88260" y="53403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533417" y="5326387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7154" y="531129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18956" y="5297355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2829" y="3273553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7401" y="3189733"/>
            <a:ext cx="813815" cy="58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3689" y="3561589"/>
            <a:ext cx="827531" cy="350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9785" y="3476245"/>
            <a:ext cx="813815" cy="586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280088" y="327642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62829" y="3549397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7401" y="3464053"/>
            <a:ext cx="813815" cy="586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018276" y="326410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0" y="720236"/>
            <a:ext cx="12078929" cy="682238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779270" marR="883285" indent="-1597660">
              <a:spcBef>
                <a:spcPts val="500"/>
              </a:spcBef>
            </a:pPr>
            <a:r>
              <a:rPr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MPI_Scatter</a:t>
            </a:r>
            <a:r>
              <a:rPr lang="en-US" dirty="0">
                <a:latin typeface="Arial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779270" marR="883285" indent="-1597660">
              <a:spcBef>
                <a:spcPts val="5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object 40">
            <a:extLst>
              <a:ext uri="{FF2B5EF4-FFF2-40B4-BE49-F238E27FC236}">
                <a16:creationId xmlns:a16="http://schemas.microsoft.com/office/drawing/2014/main" id="{02A882ED-0C45-429D-8A7B-0D6AAF281C0D}"/>
              </a:ext>
            </a:extLst>
          </p:cNvPr>
          <p:cNvSpPr txBox="1"/>
          <p:nvPr/>
        </p:nvSpPr>
        <p:spPr>
          <a:xfrm>
            <a:off x="5616248" y="2956006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</a:p>
        </p:txBody>
      </p:sp>
      <p:sp>
        <p:nvSpPr>
          <p:cNvPr id="62" name="object 40">
            <a:extLst>
              <a:ext uri="{FF2B5EF4-FFF2-40B4-BE49-F238E27FC236}">
                <a16:creationId xmlns:a16="http://schemas.microsoft.com/office/drawing/2014/main" id="{9D561573-462F-46D2-A7A8-E37FE8CB9ACA}"/>
              </a:ext>
            </a:extLst>
          </p:cNvPr>
          <p:cNvSpPr txBox="1"/>
          <p:nvPr/>
        </p:nvSpPr>
        <p:spPr>
          <a:xfrm>
            <a:off x="114080" y="5815584"/>
            <a:ext cx="6103593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 spc="-5" dirty="0" err="1">
                <a:cs typeface="Times New Roman"/>
              </a:rPr>
              <a:t>sendbuf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IN" sz="1600" dirty="0"/>
              <a:t>address of send buffer (significant only at root)</a:t>
            </a:r>
          </a:p>
          <a:p>
            <a:pPr marL="12700">
              <a:spcBef>
                <a:spcPts val="100"/>
              </a:spcBef>
            </a:pPr>
            <a:r>
              <a:rPr lang="en-US" sz="1600" b="1" spc="-5" dirty="0" err="1">
                <a:cs typeface="Times New Roman"/>
              </a:rPr>
              <a:t>sendcount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IN" sz="1600" dirty="0"/>
              <a:t>number of elements sent to each process (significant only at root)</a:t>
            </a:r>
          </a:p>
          <a:p>
            <a:pPr marL="12700">
              <a:spcBef>
                <a:spcPts val="100"/>
              </a:spcBef>
            </a:pPr>
            <a:r>
              <a:rPr lang="en-IN" sz="1600" b="1" dirty="0" err="1"/>
              <a:t>sendtype</a:t>
            </a:r>
            <a:r>
              <a:rPr lang="en-IN" sz="1600" b="1" dirty="0"/>
              <a:t> </a:t>
            </a:r>
            <a:r>
              <a:rPr lang="en-IN" sz="1600" b="1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data type of send buffer elements </a:t>
            </a:r>
            <a:r>
              <a:rPr lang="en-IN" sz="1600" dirty="0"/>
              <a:t>(significant only at root)</a:t>
            </a:r>
          </a:p>
          <a:p>
            <a:pPr marL="12700">
              <a:spcBef>
                <a:spcPts val="100"/>
              </a:spcBef>
            </a:pPr>
            <a:endParaRPr lang="en-US" dirty="0"/>
          </a:p>
        </p:txBody>
      </p:sp>
      <p:sp>
        <p:nvSpPr>
          <p:cNvPr id="65" name="object 40">
            <a:extLst>
              <a:ext uri="{FF2B5EF4-FFF2-40B4-BE49-F238E27FC236}">
                <a16:creationId xmlns:a16="http://schemas.microsoft.com/office/drawing/2014/main" id="{FA500F29-8A24-4042-BAED-0F2A0E370B3A}"/>
              </a:ext>
            </a:extLst>
          </p:cNvPr>
          <p:cNvSpPr txBox="1"/>
          <p:nvPr/>
        </p:nvSpPr>
        <p:spPr>
          <a:xfrm>
            <a:off x="6310643" y="5834849"/>
            <a:ext cx="6103593" cy="1356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600" b="1" dirty="0" err="1"/>
              <a:t>recvcount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sz="1600" dirty="0"/>
              <a:t>number of elements in receive buffer (integer) </a:t>
            </a:r>
            <a:endParaRPr lang="en-US" sz="1600" b="1" spc="-5" dirty="0"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IN" sz="1600" b="1" dirty="0" err="1"/>
              <a:t>recvtype</a:t>
            </a:r>
            <a:r>
              <a:rPr lang="en-IN" sz="1600" b="1" dirty="0"/>
              <a:t> </a:t>
            </a:r>
            <a:r>
              <a:rPr lang="en-US" sz="1600" spc="-5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sz="1600" dirty="0"/>
              <a:t>data type of receive buffer elements</a:t>
            </a:r>
          </a:p>
          <a:p>
            <a:pPr marL="12700">
              <a:spcBef>
                <a:spcPts val="100"/>
              </a:spcBef>
            </a:pPr>
            <a:r>
              <a:rPr lang="en-IN" sz="1600" b="1" dirty="0" err="1"/>
              <a:t>sendtype</a:t>
            </a:r>
            <a:r>
              <a:rPr lang="en-IN" sz="1600" b="1" dirty="0"/>
              <a:t> </a:t>
            </a:r>
            <a:r>
              <a:rPr lang="en-IN" sz="1600" b="1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data type of send buffer elements </a:t>
            </a:r>
            <a:r>
              <a:rPr lang="en-IN" sz="1600" dirty="0"/>
              <a:t>(significant only at root)</a:t>
            </a:r>
          </a:p>
          <a:p>
            <a:pPr marL="12700">
              <a:spcBef>
                <a:spcPts val="100"/>
              </a:spcBef>
            </a:pPr>
            <a:r>
              <a:rPr lang="en-IN" sz="1600" b="1" dirty="0"/>
              <a:t>root </a:t>
            </a:r>
            <a:r>
              <a:rPr lang="en-IN" sz="1600" b="1" dirty="0">
                <a:sym typeface="Wingdings" panose="05000000000000000000" pitchFamily="2" charset="2"/>
              </a:rPr>
              <a:t> </a:t>
            </a:r>
            <a:r>
              <a:rPr lang="en-IN" sz="1600" dirty="0">
                <a:sym typeface="Wingdings" panose="05000000000000000000" pitchFamily="2" charset="2"/>
              </a:rPr>
              <a:t>r</a:t>
            </a:r>
            <a:r>
              <a:rPr lang="en-US" sz="1600" dirty="0" err="1"/>
              <a:t>ank</a:t>
            </a:r>
            <a:r>
              <a:rPr lang="en-US" sz="1600" dirty="0"/>
              <a:t> of sending process (integer)</a:t>
            </a:r>
            <a:endParaRPr lang="en-IN" sz="1600" dirty="0"/>
          </a:p>
          <a:p>
            <a:pPr marL="12700">
              <a:spcBef>
                <a:spcPts val="1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b="1" dirty="0">
                <a:cs typeface="Calibri" panose="020F0502020204030204" pitchFamily="34" charset="0"/>
              </a:rPr>
              <a:t>Message Passing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257300"/>
            <a:ext cx="10058399" cy="5600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4" y="0"/>
            <a:ext cx="9851922" cy="63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8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0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240" y="-23067"/>
            <a:ext cx="80975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</a:t>
            </a:r>
            <a:r>
              <a:rPr sz="3200" b="1" dirty="0" err="1"/>
              <a:t>Gather</a:t>
            </a:r>
            <a:endParaRPr sz="3200" b="1" dirty="0"/>
          </a:p>
        </p:txBody>
      </p:sp>
      <p:sp>
        <p:nvSpPr>
          <p:cNvPr id="5" name="object 5"/>
          <p:cNvSpPr/>
          <p:nvPr/>
        </p:nvSpPr>
        <p:spPr>
          <a:xfrm>
            <a:off x="5000245" y="2849880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52376" y="2941835"/>
            <a:ext cx="7137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Process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3689" y="3285757"/>
            <a:ext cx="827531" cy="350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9785" y="3201924"/>
            <a:ext cx="813815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5960" y="4664965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9645" y="4674109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28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83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3"/>
                </a:lnTo>
                <a:lnTo>
                  <a:pt x="0" y="198119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3"/>
                </a:lnTo>
                <a:lnTo>
                  <a:pt x="675132" y="237743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19"/>
                </a:lnTo>
                <a:lnTo>
                  <a:pt x="714756" y="39623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3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3"/>
                </a:lnTo>
                <a:lnTo>
                  <a:pt x="714756" y="198119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3"/>
                </a:lnTo>
                <a:lnTo>
                  <a:pt x="39624" y="237743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19"/>
                </a:lnTo>
                <a:lnTo>
                  <a:pt x="0" y="39623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673354" y="0"/>
                </a:moveTo>
                <a:lnTo>
                  <a:pt x="39878" y="0"/>
                </a:lnTo>
                <a:lnTo>
                  <a:pt x="24356" y="3134"/>
                </a:lnTo>
                <a:lnTo>
                  <a:pt x="11680" y="11680"/>
                </a:lnTo>
                <a:lnTo>
                  <a:pt x="3134" y="24356"/>
                </a:lnTo>
                <a:lnTo>
                  <a:pt x="0" y="39877"/>
                </a:lnTo>
                <a:lnTo>
                  <a:pt x="0" y="199389"/>
                </a:lnTo>
                <a:lnTo>
                  <a:pt x="3134" y="214911"/>
                </a:lnTo>
                <a:lnTo>
                  <a:pt x="11680" y="227587"/>
                </a:lnTo>
                <a:lnTo>
                  <a:pt x="24356" y="236133"/>
                </a:lnTo>
                <a:lnTo>
                  <a:pt x="39878" y="239267"/>
                </a:lnTo>
                <a:lnTo>
                  <a:pt x="673354" y="239267"/>
                </a:lnTo>
                <a:lnTo>
                  <a:pt x="688875" y="236133"/>
                </a:lnTo>
                <a:lnTo>
                  <a:pt x="701551" y="227587"/>
                </a:lnTo>
                <a:lnTo>
                  <a:pt x="710097" y="214911"/>
                </a:lnTo>
                <a:lnTo>
                  <a:pt x="713232" y="199389"/>
                </a:lnTo>
                <a:lnTo>
                  <a:pt x="713232" y="39877"/>
                </a:lnTo>
                <a:lnTo>
                  <a:pt x="710097" y="24356"/>
                </a:lnTo>
                <a:lnTo>
                  <a:pt x="701551" y="11680"/>
                </a:lnTo>
                <a:lnTo>
                  <a:pt x="688875" y="3134"/>
                </a:lnTo>
                <a:lnTo>
                  <a:pt x="67335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3354" y="0"/>
                </a:lnTo>
                <a:lnTo>
                  <a:pt x="688875" y="3134"/>
                </a:lnTo>
                <a:lnTo>
                  <a:pt x="701551" y="11680"/>
                </a:lnTo>
                <a:lnTo>
                  <a:pt x="710097" y="24356"/>
                </a:lnTo>
                <a:lnTo>
                  <a:pt x="713232" y="39877"/>
                </a:lnTo>
                <a:lnTo>
                  <a:pt x="713232" y="199389"/>
                </a:lnTo>
                <a:lnTo>
                  <a:pt x="710097" y="214911"/>
                </a:lnTo>
                <a:lnTo>
                  <a:pt x="701551" y="227587"/>
                </a:lnTo>
                <a:lnTo>
                  <a:pt x="688875" y="236133"/>
                </a:lnTo>
                <a:lnTo>
                  <a:pt x="673354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1402" y="3928582"/>
            <a:ext cx="2974975" cy="1045210"/>
          </a:xfrm>
          <a:custGeom>
            <a:avLst/>
            <a:gdLst/>
            <a:ahLst/>
            <a:cxnLst/>
            <a:rect l="l" t="t" r="r" b="b"/>
            <a:pathLst>
              <a:path w="2974975" h="1045210">
                <a:moveTo>
                  <a:pt x="2974555" y="0"/>
                </a:moveTo>
                <a:lnTo>
                  <a:pt x="0" y="1044981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1353" y="389684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0" y="0"/>
                </a:moveTo>
                <a:lnTo>
                  <a:pt x="25247" y="71894"/>
                </a:lnTo>
                <a:lnTo>
                  <a:pt x="84518" y="106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0992" y="3954601"/>
            <a:ext cx="923290" cy="1019175"/>
          </a:xfrm>
          <a:custGeom>
            <a:avLst/>
            <a:gdLst/>
            <a:ahLst/>
            <a:cxnLst/>
            <a:rect l="l" t="t" r="r" b="b"/>
            <a:pathLst>
              <a:path w="923289" h="1019175">
                <a:moveTo>
                  <a:pt x="922909" y="0"/>
                </a:moveTo>
                <a:lnTo>
                  <a:pt x="0" y="1018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133" y="3907534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79400" y="0"/>
                </a:moveTo>
                <a:lnTo>
                  <a:pt x="0" y="30899"/>
                </a:lnTo>
                <a:lnTo>
                  <a:pt x="56476" y="82054"/>
                </a:lnTo>
                <a:lnTo>
                  <a:pt x="79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3104" y="3953147"/>
            <a:ext cx="996950" cy="1029335"/>
          </a:xfrm>
          <a:custGeom>
            <a:avLst/>
            <a:gdLst/>
            <a:ahLst/>
            <a:cxnLst/>
            <a:rect l="l" t="t" r="r" b="b"/>
            <a:pathLst>
              <a:path w="996950" h="1029335">
                <a:moveTo>
                  <a:pt x="0" y="0"/>
                </a:moveTo>
                <a:lnTo>
                  <a:pt x="996797" y="102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24" y="3907533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0" y="0"/>
                </a:moveTo>
                <a:lnTo>
                  <a:pt x="25653" y="81241"/>
                </a:lnTo>
                <a:lnTo>
                  <a:pt x="80378" y="2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9075" y="3941602"/>
            <a:ext cx="3076575" cy="1040765"/>
          </a:xfrm>
          <a:custGeom>
            <a:avLst/>
            <a:gdLst/>
            <a:ahLst/>
            <a:cxnLst/>
            <a:rect l="l" t="t" r="r" b="b"/>
            <a:pathLst>
              <a:path w="3076575" h="1040764">
                <a:moveTo>
                  <a:pt x="0" y="0"/>
                </a:moveTo>
                <a:lnTo>
                  <a:pt x="3076333" y="1040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8929" y="3909571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84391" y="0"/>
                </a:moveTo>
                <a:lnTo>
                  <a:pt x="0" y="11683"/>
                </a:lnTo>
                <a:lnTo>
                  <a:pt x="59969" y="72186"/>
                </a:lnTo>
                <a:lnTo>
                  <a:pt x="84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88260" y="53403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33417" y="5326387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47154" y="531129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18956" y="5297355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62829" y="3273553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67401" y="3189733"/>
            <a:ext cx="813815" cy="58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3689" y="3561589"/>
            <a:ext cx="827531" cy="350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9785" y="3476245"/>
            <a:ext cx="813815" cy="586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80088" y="327642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</a:p>
        </p:txBody>
      </p:sp>
      <p:sp>
        <p:nvSpPr>
          <p:cNvPr id="54" name="object 54"/>
          <p:cNvSpPr/>
          <p:nvPr/>
        </p:nvSpPr>
        <p:spPr>
          <a:xfrm>
            <a:off x="5862829" y="3549397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7401" y="3464053"/>
            <a:ext cx="813815" cy="586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18276" y="326410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</a:p>
        </p:txBody>
      </p:sp>
      <p:sp>
        <p:nvSpPr>
          <p:cNvPr id="61" name="object 61"/>
          <p:cNvSpPr/>
          <p:nvPr/>
        </p:nvSpPr>
        <p:spPr>
          <a:xfrm>
            <a:off x="2279905" y="1031747"/>
            <a:ext cx="7203947" cy="3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8707" y="694978"/>
            <a:ext cx="12054301" cy="68287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642745" marR="1018540" indent="-1461135">
              <a:spcBef>
                <a:spcPts val="505"/>
              </a:spcBef>
            </a:pPr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</a:p>
          <a:p>
            <a:pPr marL="1642745" marR="1018540" indent="-1461135">
              <a:spcBef>
                <a:spcPts val="505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int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4E5E3E-544B-484C-9BD0-E89A64E3DDFB}"/>
              </a:ext>
            </a:extLst>
          </p:cNvPr>
          <p:cNvSpPr/>
          <p:nvPr/>
        </p:nvSpPr>
        <p:spPr>
          <a:xfrm>
            <a:off x="269624" y="1393772"/>
            <a:ext cx="116962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One process (root) collects data from all the other processes in the same communicator (</a:t>
            </a:r>
            <a:r>
              <a:rPr lang="en-US" sz="2000" dirty="0" err="1"/>
              <a:t>i.e</a:t>
            </a:r>
            <a:r>
              <a:rPr lang="en-US" sz="2000" dirty="0"/>
              <a:t> each process in </a:t>
            </a:r>
            <a:r>
              <a:rPr lang="en-US" sz="2000" i="1" dirty="0"/>
              <a:t>comm</a:t>
            </a:r>
            <a:r>
              <a:rPr lang="en-US" sz="2000" dirty="0"/>
              <a:t> (including </a:t>
            </a:r>
            <a:r>
              <a:rPr lang="en-US" sz="2000" i="1" dirty="0"/>
              <a:t>root</a:t>
            </a:r>
            <a:r>
              <a:rPr lang="en-US" sz="2000" dirty="0"/>
              <a:t> itself) sends its </a:t>
            </a:r>
            <a:r>
              <a:rPr lang="en-US" sz="2000" i="1" dirty="0" err="1"/>
              <a:t>sendbuf</a:t>
            </a:r>
            <a:r>
              <a:rPr lang="en-US" sz="2000" dirty="0"/>
              <a:t> to </a:t>
            </a:r>
            <a:r>
              <a:rPr lang="en-US" sz="2000" i="1" dirty="0"/>
              <a:t>root</a:t>
            </a:r>
            <a:r>
              <a:rPr lang="en-US" sz="2000" dirty="0"/>
              <a:t>.)</a:t>
            </a:r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root</a:t>
            </a:r>
            <a:r>
              <a:rPr lang="en-US" sz="2000" dirty="0"/>
              <a:t> process receives the messages in </a:t>
            </a:r>
            <a:r>
              <a:rPr lang="en-US" sz="2000" i="1" dirty="0" err="1"/>
              <a:t>recvbuf</a:t>
            </a:r>
            <a:r>
              <a:rPr lang="en-US" sz="2000" dirty="0"/>
              <a:t>  </a:t>
            </a:r>
            <a:r>
              <a:rPr lang="en-US" sz="2000" b="1" dirty="0"/>
              <a:t>in rank order</a:t>
            </a:r>
            <a:endParaRPr lang="en-US" sz="2000" dirty="0"/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Must be called by all the processes with the same arguments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E834EA-579E-42E9-BCFB-F15F5C971D11}"/>
              </a:ext>
            </a:extLst>
          </p:cNvPr>
          <p:cNvSpPr/>
          <p:nvPr/>
        </p:nvSpPr>
        <p:spPr>
          <a:xfrm>
            <a:off x="4868762" y="6254235"/>
            <a:ext cx="235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Inverse to </a:t>
            </a:r>
            <a:r>
              <a:rPr lang="en-US" b="1" dirty="0" err="1"/>
              <a:t>MPI_Scatter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206478"/>
            <a:ext cx="10368117" cy="61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0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240" y="-23067"/>
            <a:ext cx="80975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MPI_Allg</a:t>
            </a:r>
            <a:r>
              <a:rPr sz="3200" b="1" dirty="0" err="1"/>
              <a:t>ather</a:t>
            </a:r>
            <a:endParaRPr sz="3200" b="1" dirty="0"/>
          </a:p>
        </p:txBody>
      </p:sp>
      <p:sp>
        <p:nvSpPr>
          <p:cNvPr id="34" name="object 34"/>
          <p:cNvSpPr/>
          <p:nvPr/>
        </p:nvSpPr>
        <p:spPr>
          <a:xfrm>
            <a:off x="5801353" y="389684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0" y="0"/>
                </a:moveTo>
                <a:lnTo>
                  <a:pt x="25247" y="71894"/>
                </a:lnTo>
                <a:lnTo>
                  <a:pt x="84518" y="106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24" y="3907533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0" y="0"/>
                </a:moveTo>
                <a:lnTo>
                  <a:pt x="25653" y="81241"/>
                </a:lnTo>
                <a:lnTo>
                  <a:pt x="80378" y="2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9905" y="1031747"/>
            <a:ext cx="7203947" cy="3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463" y="694978"/>
            <a:ext cx="12113293" cy="68287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642745" marR="1018540" indent="-1461135">
              <a:spcBef>
                <a:spcPts val="505"/>
              </a:spcBef>
            </a:pPr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Allg</a:t>
            </a:r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</a:p>
          <a:p>
            <a:pPr marL="1642745" marR="1018540" indent="-1461135">
              <a:spcBef>
                <a:spcPts val="505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4E5E3E-544B-484C-9BD0-E89A64E3DDFB}"/>
              </a:ext>
            </a:extLst>
          </p:cNvPr>
          <p:cNvSpPr/>
          <p:nvPr/>
        </p:nvSpPr>
        <p:spPr>
          <a:xfrm>
            <a:off x="34464" y="1393772"/>
            <a:ext cx="119314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All the processes collects data from all the other processes in the same communicator (</a:t>
            </a:r>
            <a:r>
              <a:rPr lang="en-US" sz="2000" dirty="0" err="1"/>
              <a:t>i.e</a:t>
            </a:r>
            <a:r>
              <a:rPr lang="en-US" sz="2000" dirty="0"/>
              <a:t> similar to </a:t>
            </a:r>
            <a:r>
              <a:rPr lang="en-US" sz="2000" dirty="0" err="1"/>
              <a:t>MPI_Gather</a:t>
            </a:r>
            <a:r>
              <a:rPr lang="en-US" sz="2000" dirty="0"/>
              <a:t> except now all processes receive the result.)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i="1" dirty="0" err="1"/>
              <a:t>recvbuf</a:t>
            </a:r>
            <a:r>
              <a:rPr lang="en-US" sz="2000" dirty="0"/>
              <a:t> is </a:t>
            </a:r>
            <a:r>
              <a:rPr lang="en-US" sz="2000" b="1" dirty="0"/>
              <a:t>NOT ignored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Must be called by all the processes with the same arguments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1429CDE-E0D4-44D2-8B9D-66CD7E27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003" y="5276501"/>
            <a:ext cx="1779894" cy="100631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9124D8-00E6-43DA-933F-B9A77C0BA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898" y="5276501"/>
            <a:ext cx="1724457" cy="9835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A77110E-B46B-419B-8AE1-7E48D4F6B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186" y="5276501"/>
            <a:ext cx="1714500" cy="983594"/>
          </a:xfrm>
          <a:prstGeom prst="rect">
            <a:avLst/>
          </a:prstGeom>
        </p:spPr>
      </p:pic>
      <p:sp>
        <p:nvSpPr>
          <p:cNvPr id="69" name="object 5">
            <a:extLst>
              <a:ext uri="{FF2B5EF4-FFF2-40B4-BE49-F238E27FC236}">
                <a16:creationId xmlns:a16="http://schemas.microsoft.com/office/drawing/2014/main" id="{08A62B3C-9E44-4FBF-BC5E-DFF0B70E1C16}"/>
              </a:ext>
            </a:extLst>
          </p:cNvPr>
          <p:cNvSpPr/>
          <p:nvPr/>
        </p:nvSpPr>
        <p:spPr>
          <a:xfrm>
            <a:off x="1723622" y="3162191"/>
            <a:ext cx="1827275" cy="114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E7BF9-E5AB-4122-88ED-8E639CF03E63}"/>
              </a:ext>
            </a:extLst>
          </p:cNvPr>
          <p:cNvSpPr/>
          <p:nvPr/>
        </p:nvSpPr>
        <p:spPr>
          <a:xfrm>
            <a:off x="4242767" y="3682516"/>
            <a:ext cx="89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pc="-10" dirty="0">
                <a:latin typeface="Times New Roman"/>
                <a:cs typeface="Times New Roman"/>
              </a:rPr>
              <a:t>Process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70" name="object 16">
            <a:extLst>
              <a:ext uri="{FF2B5EF4-FFF2-40B4-BE49-F238E27FC236}">
                <a16:creationId xmlns:a16="http://schemas.microsoft.com/office/drawing/2014/main" id="{D9399AC4-3051-4F6F-B3D2-4146009CA483}"/>
              </a:ext>
            </a:extLst>
          </p:cNvPr>
          <p:cNvSpPr/>
          <p:nvPr/>
        </p:nvSpPr>
        <p:spPr>
          <a:xfrm>
            <a:off x="1771003" y="3189558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C7B4A82E-6BAD-4E4E-BF13-947E0200DA81}"/>
              </a:ext>
            </a:extLst>
          </p:cNvPr>
          <p:cNvSpPr/>
          <p:nvPr/>
        </p:nvSpPr>
        <p:spPr>
          <a:xfrm>
            <a:off x="9026799" y="3151932"/>
            <a:ext cx="1827275" cy="114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8BF3992D-9713-44CD-8C29-A8842569C4FF}"/>
              </a:ext>
            </a:extLst>
          </p:cNvPr>
          <p:cNvSpPr/>
          <p:nvPr/>
        </p:nvSpPr>
        <p:spPr>
          <a:xfrm>
            <a:off x="6577511" y="3174810"/>
            <a:ext cx="1827275" cy="114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B60626C7-C1F1-4B8D-8EAF-3F16E2E10FFE}"/>
              </a:ext>
            </a:extLst>
          </p:cNvPr>
          <p:cNvSpPr/>
          <p:nvPr/>
        </p:nvSpPr>
        <p:spPr>
          <a:xfrm>
            <a:off x="4172910" y="3151932"/>
            <a:ext cx="1827275" cy="114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>
            <a:extLst>
              <a:ext uri="{FF2B5EF4-FFF2-40B4-BE49-F238E27FC236}">
                <a16:creationId xmlns:a16="http://schemas.microsoft.com/office/drawing/2014/main" id="{B7FE698C-E07F-4851-8386-22C1D8E0F218}"/>
              </a:ext>
            </a:extLst>
          </p:cNvPr>
          <p:cNvSpPr/>
          <p:nvPr/>
        </p:nvSpPr>
        <p:spPr>
          <a:xfrm>
            <a:off x="4206954" y="3186002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6">
            <a:extLst>
              <a:ext uri="{FF2B5EF4-FFF2-40B4-BE49-F238E27FC236}">
                <a16:creationId xmlns:a16="http://schemas.microsoft.com/office/drawing/2014/main" id="{56F48FF5-0E80-458C-9C29-D46A3F16EB3C}"/>
              </a:ext>
            </a:extLst>
          </p:cNvPr>
          <p:cNvSpPr/>
          <p:nvPr/>
        </p:nvSpPr>
        <p:spPr>
          <a:xfrm>
            <a:off x="6633898" y="3218578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">
            <a:extLst>
              <a:ext uri="{FF2B5EF4-FFF2-40B4-BE49-F238E27FC236}">
                <a16:creationId xmlns:a16="http://schemas.microsoft.com/office/drawing/2014/main" id="{70427EAE-7EBB-4A2E-B4DD-2677605358AB}"/>
              </a:ext>
            </a:extLst>
          </p:cNvPr>
          <p:cNvSpPr/>
          <p:nvPr/>
        </p:nvSpPr>
        <p:spPr>
          <a:xfrm>
            <a:off x="9083186" y="3194372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7">
            <a:extLst>
              <a:ext uri="{FF2B5EF4-FFF2-40B4-BE49-F238E27FC236}">
                <a16:creationId xmlns:a16="http://schemas.microsoft.com/office/drawing/2014/main" id="{5BB6FE1E-5DB2-4EC8-8E44-A103ED5EA42F}"/>
              </a:ext>
            </a:extLst>
          </p:cNvPr>
          <p:cNvSpPr/>
          <p:nvPr/>
        </p:nvSpPr>
        <p:spPr>
          <a:xfrm>
            <a:off x="1780009" y="3210590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7">
            <a:extLst>
              <a:ext uri="{FF2B5EF4-FFF2-40B4-BE49-F238E27FC236}">
                <a16:creationId xmlns:a16="http://schemas.microsoft.com/office/drawing/2014/main" id="{C9257797-1A28-48B2-B967-C6F1814A1FE8}"/>
              </a:ext>
            </a:extLst>
          </p:cNvPr>
          <p:cNvSpPr/>
          <p:nvPr/>
        </p:nvSpPr>
        <p:spPr>
          <a:xfrm>
            <a:off x="4221702" y="320054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7">
            <a:extLst>
              <a:ext uri="{FF2B5EF4-FFF2-40B4-BE49-F238E27FC236}">
                <a16:creationId xmlns:a16="http://schemas.microsoft.com/office/drawing/2014/main" id="{AE15F1B0-AEAB-4070-BBD7-BC131CA95E49}"/>
              </a:ext>
            </a:extLst>
          </p:cNvPr>
          <p:cNvSpPr/>
          <p:nvPr/>
        </p:nvSpPr>
        <p:spPr>
          <a:xfrm>
            <a:off x="6643855" y="323119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7">
            <a:extLst>
              <a:ext uri="{FF2B5EF4-FFF2-40B4-BE49-F238E27FC236}">
                <a16:creationId xmlns:a16="http://schemas.microsoft.com/office/drawing/2014/main" id="{E05569DF-0D41-4410-971E-B814598FE5D0}"/>
              </a:ext>
            </a:extLst>
          </p:cNvPr>
          <p:cNvSpPr/>
          <p:nvPr/>
        </p:nvSpPr>
        <p:spPr>
          <a:xfrm>
            <a:off x="9083186" y="3194372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72793-0709-42C6-8D66-C25B0692C4ED}"/>
              </a:ext>
            </a:extLst>
          </p:cNvPr>
          <p:cNvSpPr/>
          <p:nvPr/>
        </p:nvSpPr>
        <p:spPr>
          <a:xfrm>
            <a:off x="2259030" y="35131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pc="-10" dirty="0">
                <a:latin typeface="Times New Roman"/>
                <a:cs typeface="Times New Roman"/>
              </a:rPr>
              <a:t>Root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907F6F-6F5A-411B-AA56-49AF5E4C5E7F}"/>
              </a:ext>
            </a:extLst>
          </p:cNvPr>
          <p:cNvSpPr/>
          <p:nvPr/>
        </p:nvSpPr>
        <p:spPr>
          <a:xfrm>
            <a:off x="4741038" y="3513132"/>
            <a:ext cx="89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pc="-10" dirty="0">
                <a:latin typeface="Times New Roman"/>
                <a:cs typeface="Times New Roman"/>
              </a:rPr>
              <a:t>Process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A9FCE86-92E7-4B02-85BF-017FA8752EA6}"/>
              </a:ext>
            </a:extLst>
          </p:cNvPr>
          <p:cNvSpPr/>
          <p:nvPr/>
        </p:nvSpPr>
        <p:spPr>
          <a:xfrm>
            <a:off x="7080677" y="3548262"/>
            <a:ext cx="89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pc="-10" dirty="0">
                <a:latin typeface="Times New Roman"/>
                <a:cs typeface="Times New Roman"/>
              </a:rPr>
              <a:t>Process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EDFD1C-8104-4DA2-A7BA-A0BF00411784}"/>
              </a:ext>
            </a:extLst>
          </p:cNvPr>
          <p:cNvSpPr/>
          <p:nvPr/>
        </p:nvSpPr>
        <p:spPr>
          <a:xfrm>
            <a:off x="9477434" y="3503381"/>
            <a:ext cx="89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IN" spc="-10" dirty="0">
                <a:latin typeface="Times New Roman"/>
                <a:cs typeface="Times New Roman"/>
              </a:rPr>
              <a:t>Process</a:t>
            </a:r>
            <a:endParaRPr lang="en-IN" dirty="0">
              <a:latin typeface="Times New Roman"/>
              <a:cs typeface="Times New Roman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DA7015-1E62-413C-8974-DE533BF5B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362" y="3852471"/>
            <a:ext cx="513666" cy="23352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DB46A15-013F-4127-A024-02C327E45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092" y="3848964"/>
            <a:ext cx="449543" cy="30756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FF83021-A293-4C95-A750-0883507A7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0134" y="3927692"/>
            <a:ext cx="400050" cy="22883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41304D1-3CB2-437A-A722-63F92BEF0E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5230" y="3872845"/>
            <a:ext cx="439530" cy="28368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5C8772E-6D7D-4756-BFEA-CB22532DF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702" y="5276501"/>
            <a:ext cx="1727867" cy="983594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770F24-6E0B-48E5-8C4B-815916628AA0}"/>
              </a:ext>
            </a:extLst>
          </p:cNvPr>
          <p:cNvCxnSpPr>
            <a:endCxn id="87" idx="0"/>
          </p:cNvCxnSpPr>
          <p:nvPr/>
        </p:nvCxnSpPr>
        <p:spPr>
          <a:xfrm>
            <a:off x="5078952" y="4303666"/>
            <a:ext cx="6684" cy="972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A46E59-2F41-4952-AA05-880F72A9B791}"/>
              </a:ext>
            </a:extLst>
          </p:cNvPr>
          <p:cNvCxnSpPr>
            <a:cxnSpLocks/>
          </p:cNvCxnSpPr>
          <p:nvPr/>
        </p:nvCxnSpPr>
        <p:spPr>
          <a:xfrm>
            <a:off x="5087569" y="4322972"/>
            <a:ext cx="2442590" cy="889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072A2C-A5C4-4146-A4F6-65F23048C776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085635" y="4293407"/>
            <a:ext cx="4854801" cy="983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9DBC59-1DC3-45CB-ABB9-29F54DAC875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2660950" y="4322972"/>
            <a:ext cx="2424684" cy="953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BE53CD6-FA31-425C-BDB0-444B501E43B3}"/>
              </a:ext>
            </a:extLst>
          </p:cNvPr>
          <p:cNvCxnSpPr>
            <a:cxnSpLocks/>
          </p:cNvCxnSpPr>
          <p:nvPr/>
        </p:nvCxnSpPr>
        <p:spPr>
          <a:xfrm flipH="1">
            <a:off x="2582195" y="4225728"/>
            <a:ext cx="60309" cy="986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DDA5DDA-8E47-45D0-906B-74393D7238C5}"/>
              </a:ext>
            </a:extLst>
          </p:cNvPr>
          <p:cNvCxnSpPr>
            <a:cxnSpLocks/>
          </p:cNvCxnSpPr>
          <p:nvPr/>
        </p:nvCxnSpPr>
        <p:spPr>
          <a:xfrm>
            <a:off x="2645845" y="4239290"/>
            <a:ext cx="2340539" cy="1037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6A9DD4-5884-472F-8027-B0B5C2B6A276}"/>
              </a:ext>
            </a:extLst>
          </p:cNvPr>
          <p:cNvCxnSpPr>
            <a:cxnSpLocks/>
          </p:cNvCxnSpPr>
          <p:nvPr/>
        </p:nvCxnSpPr>
        <p:spPr>
          <a:xfrm>
            <a:off x="2703688" y="4237564"/>
            <a:ext cx="4626446" cy="1038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679A7B-8656-433C-98F7-B67A0CD57C59}"/>
              </a:ext>
            </a:extLst>
          </p:cNvPr>
          <p:cNvCxnSpPr>
            <a:cxnSpLocks/>
          </p:cNvCxnSpPr>
          <p:nvPr/>
        </p:nvCxnSpPr>
        <p:spPr>
          <a:xfrm>
            <a:off x="2670516" y="4237564"/>
            <a:ext cx="6806918" cy="1019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889C35-8442-4352-B17A-9F347E1F14BC}"/>
              </a:ext>
            </a:extLst>
          </p:cNvPr>
          <p:cNvCxnSpPr>
            <a:cxnSpLocks/>
          </p:cNvCxnSpPr>
          <p:nvPr/>
        </p:nvCxnSpPr>
        <p:spPr>
          <a:xfrm>
            <a:off x="7553056" y="4297706"/>
            <a:ext cx="68013" cy="1012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4D2E9-390C-47CD-8E6D-C8432871F1A9}"/>
              </a:ext>
            </a:extLst>
          </p:cNvPr>
          <p:cNvCxnSpPr>
            <a:cxnSpLocks/>
          </p:cNvCxnSpPr>
          <p:nvPr/>
        </p:nvCxnSpPr>
        <p:spPr>
          <a:xfrm flipH="1">
            <a:off x="5115041" y="4313318"/>
            <a:ext cx="2424684" cy="953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E3EBDB-598A-4E65-976B-7733EE5EF6B9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2874879" y="4316285"/>
            <a:ext cx="4616270" cy="91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7BE4D5B-F7A3-4376-A1B1-042B857A1AC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491149" y="4316285"/>
            <a:ext cx="2563611" cy="97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DA6448B-DC73-43A3-A613-AACF067E30C8}"/>
              </a:ext>
            </a:extLst>
          </p:cNvPr>
          <p:cNvCxnSpPr>
            <a:cxnSpLocks/>
          </p:cNvCxnSpPr>
          <p:nvPr/>
        </p:nvCxnSpPr>
        <p:spPr>
          <a:xfrm>
            <a:off x="10028578" y="4282391"/>
            <a:ext cx="70869" cy="101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91773DB-F98A-478B-9A15-39F7E1A98EEC}"/>
              </a:ext>
            </a:extLst>
          </p:cNvPr>
          <p:cNvCxnSpPr>
            <a:cxnSpLocks/>
          </p:cNvCxnSpPr>
          <p:nvPr/>
        </p:nvCxnSpPr>
        <p:spPr>
          <a:xfrm flipH="1">
            <a:off x="7753081" y="4283070"/>
            <a:ext cx="2261519" cy="966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9EF7BB3-F423-401D-8254-3EE24A041FD8}"/>
              </a:ext>
            </a:extLst>
          </p:cNvPr>
          <p:cNvCxnSpPr>
            <a:cxnSpLocks/>
          </p:cNvCxnSpPr>
          <p:nvPr/>
        </p:nvCxnSpPr>
        <p:spPr>
          <a:xfrm flipH="1">
            <a:off x="5504863" y="4253942"/>
            <a:ext cx="4496807" cy="99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6D5602-3B43-405F-A428-29AB45312F50}"/>
              </a:ext>
            </a:extLst>
          </p:cNvPr>
          <p:cNvCxnSpPr>
            <a:cxnSpLocks/>
          </p:cNvCxnSpPr>
          <p:nvPr/>
        </p:nvCxnSpPr>
        <p:spPr>
          <a:xfrm flipH="1">
            <a:off x="3460804" y="4282391"/>
            <a:ext cx="6494039" cy="101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54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22829"/>
            <a:ext cx="10515600" cy="6026838"/>
          </a:xfrm>
        </p:spPr>
        <p:txBody>
          <a:bodyPr/>
          <a:lstStyle/>
          <a:p>
            <a:r>
              <a:rPr lang="en-US" dirty="0" err="1" smtClean="0"/>
              <a:t>MPI_Allgather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63069"/>
              </p:ext>
            </p:extLst>
          </p:nvPr>
        </p:nvGraphicFramePr>
        <p:xfrm>
          <a:off x="2032001" y="2070792"/>
          <a:ext cx="2881195" cy="149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44812"/>
              </p:ext>
            </p:extLst>
          </p:nvPr>
        </p:nvGraphicFramePr>
        <p:xfrm>
          <a:off x="6210490" y="2114011"/>
          <a:ext cx="2881195" cy="149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0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240" y="-23067"/>
            <a:ext cx="80975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MPI_Alltoall</a:t>
            </a:r>
            <a:endParaRPr sz="3200" b="1" dirty="0"/>
          </a:p>
        </p:txBody>
      </p:sp>
      <p:sp>
        <p:nvSpPr>
          <p:cNvPr id="61" name="object 61"/>
          <p:cNvSpPr/>
          <p:nvPr/>
        </p:nvSpPr>
        <p:spPr>
          <a:xfrm>
            <a:off x="2279905" y="1031747"/>
            <a:ext cx="7203947" cy="3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7987" y="784241"/>
            <a:ext cx="11450968" cy="61875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Alltoall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 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4E5E3E-544B-484C-9BD0-E89A64E3DDFB}"/>
              </a:ext>
            </a:extLst>
          </p:cNvPr>
          <p:cNvSpPr/>
          <p:nvPr/>
        </p:nvSpPr>
        <p:spPr>
          <a:xfrm>
            <a:off x="0" y="1525562"/>
            <a:ext cx="11842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 combination of </a:t>
            </a:r>
            <a:r>
              <a:rPr lang="en-US" sz="2000" b="1" dirty="0" err="1"/>
              <a:t>MPI_Scatter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MPI_Gather</a:t>
            </a:r>
            <a:endParaRPr lang="en-US" sz="2000" b="1" dirty="0"/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 is an extension of the </a:t>
            </a:r>
            <a:r>
              <a:rPr lang="en-US" sz="2000" b="1" dirty="0" err="1">
                <a:hlinkClick r:id="rId4"/>
              </a:rPr>
              <a:t>MPI_Allgather</a:t>
            </a:r>
            <a:r>
              <a:rPr lang="en-US" sz="2000" dirty="0"/>
              <a:t> function</a:t>
            </a:r>
          </a:p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Each process sends distinct data to each of the receivers. </a:t>
            </a:r>
            <a:r>
              <a:rPr lang="en-US" sz="2000" b="1" dirty="0">
                <a:solidFill>
                  <a:srgbClr val="C00000"/>
                </a:solidFill>
              </a:rPr>
              <a:t>The</a:t>
            </a:r>
            <a:r>
              <a:rPr lang="en-US" sz="2000" b="1" dirty="0">
                <a:solidFill>
                  <a:srgbClr val="7030A0"/>
                </a:solidFill>
              </a:rPr>
              <a:t> </a:t>
            </a:r>
            <a:r>
              <a:rPr lang="en-US" sz="2000" b="1" i="1" dirty="0" err="1">
                <a:solidFill>
                  <a:srgbClr val="7030A0"/>
                </a:solidFill>
              </a:rPr>
              <a:t>j</a:t>
            </a:r>
            <a:r>
              <a:rPr lang="en-US" sz="2000" b="1" baseline="30000" dirty="0" err="1">
                <a:solidFill>
                  <a:srgbClr val="7030A0"/>
                </a:solidFill>
              </a:rPr>
              <a:t>th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block that is sent from process</a:t>
            </a:r>
            <a:r>
              <a:rPr lang="en-US" sz="2000" b="1" dirty="0">
                <a:solidFill>
                  <a:srgbClr val="7030A0"/>
                </a:solidFill>
              </a:rPr>
              <a:t> </a:t>
            </a:r>
            <a:r>
              <a:rPr lang="en-US" sz="2000" b="1" i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 </a:t>
            </a:r>
            <a:r>
              <a:rPr lang="en-US" sz="2000" b="1" dirty="0">
                <a:solidFill>
                  <a:srgbClr val="C00000"/>
                </a:solidFill>
              </a:rPr>
              <a:t>is received by process</a:t>
            </a:r>
            <a:r>
              <a:rPr lang="en-US" sz="2000" b="1" dirty="0">
                <a:solidFill>
                  <a:srgbClr val="7030A0"/>
                </a:solidFill>
              </a:rPr>
              <a:t> </a:t>
            </a:r>
            <a:r>
              <a:rPr lang="en-US" sz="2000" b="1" i="1" dirty="0">
                <a:solidFill>
                  <a:srgbClr val="7030A0"/>
                </a:solidFill>
              </a:rPr>
              <a:t>j</a:t>
            </a:r>
            <a:r>
              <a:rPr lang="en-US" sz="2000" b="1" dirty="0">
                <a:solidFill>
                  <a:srgbClr val="C00000"/>
                </a:solidFill>
              </a:rPr>
              <a:t> and is placed in the </a:t>
            </a:r>
            <a:r>
              <a:rPr lang="en-US" sz="2000" b="1" i="1" dirty="0" err="1">
                <a:solidFill>
                  <a:srgbClr val="7030A0"/>
                </a:solidFill>
              </a:rPr>
              <a:t>i</a:t>
            </a:r>
            <a:r>
              <a:rPr lang="en-US" sz="2000" b="1" baseline="46000" dirty="0" err="1">
                <a:solidFill>
                  <a:srgbClr val="7030A0"/>
                </a:solidFill>
              </a:rPr>
              <a:t>th</a:t>
            </a:r>
            <a:r>
              <a:rPr lang="en-US" sz="2000" b="1" dirty="0">
                <a:solidFill>
                  <a:srgbClr val="C00000"/>
                </a:solidFill>
              </a:rPr>
              <a:t> block of the receive buffer</a:t>
            </a:r>
          </a:p>
        </p:txBody>
      </p:sp>
      <p:pic>
        <p:nvPicPr>
          <p:cNvPr id="8194" name="Picture 2" descr="Image result for mpi_alltoall">
            <a:extLst>
              <a:ext uri="{FF2B5EF4-FFF2-40B4-BE49-F238E27FC236}">
                <a16:creationId xmlns:a16="http://schemas.microsoft.com/office/drawing/2014/main" id="{A1D67A27-0C3F-48EA-84CE-0AD41799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96" y="2971563"/>
            <a:ext cx="7211961" cy="357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56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22829"/>
            <a:ext cx="10515600" cy="6026838"/>
          </a:xfrm>
        </p:spPr>
        <p:txBody>
          <a:bodyPr/>
          <a:lstStyle/>
          <a:p>
            <a:r>
              <a:rPr lang="en-US" dirty="0" err="1" smtClean="0"/>
              <a:t>MPI_Alltoall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62192"/>
              </p:ext>
            </p:extLst>
          </p:nvPr>
        </p:nvGraphicFramePr>
        <p:xfrm>
          <a:off x="2032000" y="2070792"/>
          <a:ext cx="3604525" cy="179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A2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B2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A3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C3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73593"/>
              </p:ext>
            </p:extLst>
          </p:nvPr>
        </p:nvGraphicFramePr>
        <p:xfrm>
          <a:off x="6510741" y="2073066"/>
          <a:ext cx="3604525" cy="179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C1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D0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D2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51F-EBCD-4C9B-9969-76FD9B43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-137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 err="1">
                <a:solidFill>
                  <a:srgbClr val="C00000"/>
                </a:solidFill>
              </a:rPr>
              <a:t>MPI_Allgather</a:t>
            </a:r>
            <a:r>
              <a:rPr lang="en-US" sz="3200" b="1" i="1" dirty="0">
                <a:solidFill>
                  <a:srgbClr val="C00000"/>
                </a:solidFill>
              </a:rPr>
              <a:t> </a:t>
            </a:r>
            <a:r>
              <a:rPr lang="en-US" sz="3200" b="1" i="1" dirty="0"/>
              <a:t>vs </a:t>
            </a:r>
            <a:r>
              <a:rPr lang="en-US" sz="3200" b="1" i="1" dirty="0" err="1">
                <a:solidFill>
                  <a:srgbClr val="002060"/>
                </a:solidFill>
              </a:rPr>
              <a:t>MPI_Alltoall</a:t>
            </a:r>
            <a:endParaRPr lang="en-IN" sz="3200" b="1" i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805-CCFC-4712-96A5-9EE9BC8B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CFA8-FC98-45D1-A52F-F36FFEFF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7D1C-F70E-4CBF-A3DF-DA9D8BE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935FC-A8CD-4874-95BF-CD5A28FD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7" y="884904"/>
            <a:ext cx="9987117" cy="54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50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240" y="-23067"/>
            <a:ext cx="809752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/>
              <a:t>MPI_Scan</a:t>
            </a:r>
            <a:endParaRPr sz="3200" b="1" dirty="0"/>
          </a:p>
        </p:txBody>
      </p:sp>
      <p:sp>
        <p:nvSpPr>
          <p:cNvPr id="5" name="object 5"/>
          <p:cNvSpPr/>
          <p:nvPr/>
        </p:nvSpPr>
        <p:spPr>
          <a:xfrm>
            <a:off x="5000245" y="2849880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2878839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52376" y="2941835"/>
            <a:ext cx="7137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Process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3689" y="3285757"/>
            <a:ext cx="827531" cy="350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9785" y="3201924"/>
            <a:ext cx="813815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2644" y="3314702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5960" y="4664965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4916" y="4693923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9645" y="4674109"/>
            <a:ext cx="1827263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28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1803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18348" y="4674109"/>
            <a:ext cx="1827275" cy="11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543050" y="0"/>
                </a:moveTo>
                <a:lnTo>
                  <a:pt x="171450" y="0"/>
                </a:lnTo>
                <a:lnTo>
                  <a:pt x="125871" y="6124"/>
                </a:lnTo>
                <a:lnTo>
                  <a:pt x="84915" y="23407"/>
                </a:lnTo>
                <a:lnTo>
                  <a:pt x="50215" y="50215"/>
                </a:lnTo>
                <a:lnTo>
                  <a:pt x="23407" y="84915"/>
                </a:lnTo>
                <a:lnTo>
                  <a:pt x="6124" y="125871"/>
                </a:lnTo>
                <a:lnTo>
                  <a:pt x="0" y="171450"/>
                </a:lnTo>
                <a:lnTo>
                  <a:pt x="0" y="857237"/>
                </a:lnTo>
                <a:lnTo>
                  <a:pt x="6124" y="902817"/>
                </a:lnTo>
                <a:lnTo>
                  <a:pt x="23407" y="943775"/>
                </a:lnTo>
                <a:lnTo>
                  <a:pt x="50215" y="978477"/>
                </a:lnTo>
                <a:lnTo>
                  <a:pt x="84915" y="1005289"/>
                </a:lnTo>
                <a:lnTo>
                  <a:pt x="125871" y="1022574"/>
                </a:lnTo>
                <a:lnTo>
                  <a:pt x="171450" y="1028700"/>
                </a:lnTo>
                <a:lnTo>
                  <a:pt x="1543050" y="1028700"/>
                </a:lnTo>
                <a:lnTo>
                  <a:pt x="1588628" y="1022574"/>
                </a:lnTo>
                <a:lnTo>
                  <a:pt x="1629584" y="1005289"/>
                </a:lnTo>
                <a:lnTo>
                  <a:pt x="1664284" y="978477"/>
                </a:lnTo>
                <a:lnTo>
                  <a:pt x="1691092" y="943775"/>
                </a:lnTo>
                <a:lnTo>
                  <a:pt x="1708375" y="902817"/>
                </a:lnTo>
                <a:lnTo>
                  <a:pt x="1714500" y="857237"/>
                </a:lnTo>
                <a:lnTo>
                  <a:pt x="1714500" y="171450"/>
                </a:lnTo>
                <a:lnTo>
                  <a:pt x="1708375" y="125871"/>
                </a:lnTo>
                <a:lnTo>
                  <a:pt x="1691092" y="84915"/>
                </a:lnTo>
                <a:lnTo>
                  <a:pt x="1664284" y="50215"/>
                </a:lnTo>
                <a:lnTo>
                  <a:pt x="1629584" y="23407"/>
                </a:lnTo>
                <a:lnTo>
                  <a:pt x="1588628" y="6124"/>
                </a:lnTo>
                <a:lnTo>
                  <a:pt x="15430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7304" y="4703067"/>
            <a:ext cx="1714500" cy="1028700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0" y="171450"/>
                </a:moveTo>
                <a:lnTo>
                  <a:pt x="6124" y="125871"/>
                </a:lnTo>
                <a:lnTo>
                  <a:pt x="23407" y="84915"/>
                </a:lnTo>
                <a:lnTo>
                  <a:pt x="50215" y="50215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50" y="0"/>
                </a:lnTo>
                <a:lnTo>
                  <a:pt x="1543050" y="0"/>
                </a:lnTo>
                <a:lnTo>
                  <a:pt x="1588628" y="6124"/>
                </a:lnTo>
                <a:lnTo>
                  <a:pt x="1629584" y="23407"/>
                </a:lnTo>
                <a:lnTo>
                  <a:pt x="1664284" y="50215"/>
                </a:lnTo>
                <a:lnTo>
                  <a:pt x="1691092" y="84915"/>
                </a:lnTo>
                <a:lnTo>
                  <a:pt x="1708375" y="125871"/>
                </a:lnTo>
                <a:lnTo>
                  <a:pt x="1714500" y="171450"/>
                </a:lnTo>
                <a:lnTo>
                  <a:pt x="1714500" y="857237"/>
                </a:lnTo>
                <a:lnTo>
                  <a:pt x="1708375" y="902817"/>
                </a:lnTo>
                <a:lnTo>
                  <a:pt x="1691092" y="943775"/>
                </a:lnTo>
                <a:lnTo>
                  <a:pt x="1664284" y="978477"/>
                </a:lnTo>
                <a:lnTo>
                  <a:pt x="1629584" y="1005289"/>
                </a:lnTo>
                <a:lnTo>
                  <a:pt x="1588628" y="1022574"/>
                </a:lnTo>
                <a:lnTo>
                  <a:pt x="1543050" y="1028700"/>
                </a:lnTo>
                <a:lnTo>
                  <a:pt x="171450" y="1028700"/>
                </a:lnTo>
                <a:lnTo>
                  <a:pt x="125871" y="1022574"/>
                </a:lnTo>
                <a:lnTo>
                  <a:pt x="84915" y="1005289"/>
                </a:lnTo>
                <a:lnTo>
                  <a:pt x="50215" y="978477"/>
                </a:lnTo>
                <a:lnTo>
                  <a:pt x="23407" y="943775"/>
                </a:lnTo>
                <a:lnTo>
                  <a:pt x="6124" y="902817"/>
                </a:lnTo>
                <a:lnTo>
                  <a:pt x="0" y="857237"/>
                </a:lnTo>
                <a:lnTo>
                  <a:pt x="0" y="17145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3"/>
                </a:lnTo>
                <a:lnTo>
                  <a:pt x="0" y="198119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3"/>
                </a:lnTo>
                <a:lnTo>
                  <a:pt x="675132" y="237743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19"/>
                </a:lnTo>
                <a:lnTo>
                  <a:pt x="714756" y="39623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94788" y="485546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3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3"/>
                </a:lnTo>
                <a:lnTo>
                  <a:pt x="714756" y="198119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3"/>
                </a:lnTo>
                <a:lnTo>
                  <a:pt x="39624" y="237743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19"/>
                </a:lnTo>
                <a:lnTo>
                  <a:pt x="0" y="39623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8472" y="4841750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673354" y="0"/>
                </a:moveTo>
                <a:lnTo>
                  <a:pt x="39878" y="0"/>
                </a:lnTo>
                <a:lnTo>
                  <a:pt x="24356" y="3134"/>
                </a:lnTo>
                <a:lnTo>
                  <a:pt x="11680" y="11680"/>
                </a:lnTo>
                <a:lnTo>
                  <a:pt x="3134" y="24356"/>
                </a:lnTo>
                <a:lnTo>
                  <a:pt x="0" y="39877"/>
                </a:lnTo>
                <a:lnTo>
                  <a:pt x="0" y="199389"/>
                </a:lnTo>
                <a:lnTo>
                  <a:pt x="3134" y="214911"/>
                </a:lnTo>
                <a:lnTo>
                  <a:pt x="11680" y="227587"/>
                </a:lnTo>
                <a:lnTo>
                  <a:pt x="24356" y="236133"/>
                </a:lnTo>
                <a:lnTo>
                  <a:pt x="39878" y="239267"/>
                </a:lnTo>
                <a:lnTo>
                  <a:pt x="673354" y="239267"/>
                </a:lnTo>
                <a:lnTo>
                  <a:pt x="688875" y="236133"/>
                </a:lnTo>
                <a:lnTo>
                  <a:pt x="701551" y="227587"/>
                </a:lnTo>
                <a:lnTo>
                  <a:pt x="710097" y="214911"/>
                </a:lnTo>
                <a:lnTo>
                  <a:pt x="713232" y="199389"/>
                </a:lnTo>
                <a:lnTo>
                  <a:pt x="713232" y="39877"/>
                </a:lnTo>
                <a:lnTo>
                  <a:pt x="710097" y="24356"/>
                </a:lnTo>
                <a:lnTo>
                  <a:pt x="701551" y="11680"/>
                </a:lnTo>
                <a:lnTo>
                  <a:pt x="688875" y="3134"/>
                </a:lnTo>
                <a:lnTo>
                  <a:pt x="67335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200" y="4834130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39" h="239395">
                <a:moveTo>
                  <a:pt x="0" y="39877"/>
                </a:moveTo>
                <a:lnTo>
                  <a:pt x="3134" y="24356"/>
                </a:lnTo>
                <a:lnTo>
                  <a:pt x="11680" y="11680"/>
                </a:lnTo>
                <a:lnTo>
                  <a:pt x="24356" y="3134"/>
                </a:lnTo>
                <a:lnTo>
                  <a:pt x="39878" y="0"/>
                </a:lnTo>
                <a:lnTo>
                  <a:pt x="673354" y="0"/>
                </a:lnTo>
                <a:lnTo>
                  <a:pt x="688875" y="3134"/>
                </a:lnTo>
                <a:lnTo>
                  <a:pt x="701551" y="11680"/>
                </a:lnTo>
                <a:lnTo>
                  <a:pt x="710097" y="24356"/>
                </a:lnTo>
                <a:lnTo>
                  <a:pt x="713232" y="39877"/>
                </a:lnTo>
                <a:lnTo>
                  <a:pt x="713232" y="199389"/>
                </a:lnTo>
                <a:lnTo>
                  <a:pt x="710097" y="214911"/>
                </a:lnTo>
                <a:lnTo>
                  <a:pt x="701551" y="227587"/>
                </a:lnTo>
                <a:lnTo>
                  <a:pt x="688875" y="236133"/>
                </a:lnTo>
                <a:lnTo>
                  <a:pt x="673354" y="239267"/>
                </a:lnTo>
                <a:lnTo>
                  <a:pt x="39878" y="239267"/>
                </a:lnTo>
                <a:lnTo>
                  <a:pt x="24356" y="236133"/>
                </a:lnTo>
                <a:lnTo>
                  <a:pt x="11680" y="227587"/>
                </a:lnTo>
                <a:lnTo>
                  <a:pt x="3134" y="214911"/>
                </a:lnTo>
                <a:lnTo>
                  <a:pt x="0" y="199389"/>
                </a:lnTo>
                <a:lnTo>
                  <a:pt x="0" y="39877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8700" y="4869182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4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1402" y="3928582"/>
            <a:ext cx="2974975" cy="1045210"/>
          </a:xfrm>
          <a:custGeom>
            <a:avLst/>
            <a:gdLst/>
            <a:ahLst/>
            <a:cxnLst/>
            <a:rect l="l" t="t" r="r" b="b"/>
            <a:pathLst>
              <a:path w="2974975" h="1045210">
                <a:moveTo>
                  <a:pt x="2974555" y="0"/>
                </a:moveTo>
                <a:lnTo>
                  <a:pt x="0" y="1044981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1353" y="389684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0" y="0"/>
                </a:moveTo>
                <a:lnTo>
                  <a:pt x="25247" y="71894"/>
                </a:lnTo>
                <a:lnTo>
                  <a:pt x="84518" y="106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0992" y="3954601"/>
            <a:ext cx="923290" cy="1019175"/>
          </a:xfrm>
          <a:custGeom>
            <a:avLst/>
            <a:gdLst/>
            <a:ahLst/>
            <a:cxnLst/>
            <a:rect l="l" t="t" r="r" b="b"/>
            <a:pathLst>
              <a:path w="923289" h="1019175">
                <a:moveTo>
                  <a:pt x="922909" y="0"/>
                </a:moveTo>
                <a:lnTo>
                  <a:pt x="0" y="1018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133" y="3907534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79400" y="0"/>
                </a:moveTo>
                <a:lnTo>
                  <a:pt x="0" y="30899"/>
                </a:lnTo>
                <a:lnTo>
                  <a:pt x="56476" y="82054"/>
                </a:lnTo>
                <a:lnTo>
                  <a:pt x="79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3104" y="3953147"/>
            <a:ext cx="996950" cy="1029335"/>
          </a:xfrm>
          <a:custGeom>
            <a:avLst/>
            <a:gdLst/>
            <a:ahLst/>
            <a:cxnLst/>
            <a:rect l="l" t="t" r="r" b="b"/>
            <a:pathLst>
              <a:path w="996950" h="1029335">
                <a:moveTo>
                  <a:pt x="0" y="0"/>
                </a:moveTo>
                <a:lnTo>
                  <a:pt x="996797" y="1029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8924" y="3907533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0" y="0"/>
                </a:moveTo>
                <a:lnTo>
                  <a:pt x="25653" y="81241"/>
                </a:lnTo>
                <a:lnTo>
                  <a:pt x="80378" y="2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9075" y="3941602"/>
            <a:ext cx="3076575" cy="1040765"/>
          </a:xfrm>
          <a:custGeom>
            <a:avLst/>
            <a:gdLst/>
            <a:ahLst/>
            <a:cxnLst/>
            <a:rect l="l" t="t" r="r" b="b"/>
            <a:pathLst>
              <a:path w="3076575" h="1040764">
                <a:moveTo>
                  <a:pt x="0" y="0"/>
                </a:moveTo>
                <a:lnTo>
                  <a:pt x="3076333" y="1040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8929" y="3909571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84391" y="0"/>
                </a:moveTo>
                <a:lnTo>
                  <a:pt x="0" y="11683"/>
                </a:lnTo>
                <a:lnTo>
                  <a:pt x="59969" y="72186"/>
                </a:lnTo>
                <a:lnTo>
                  <a:pt x="84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88260" y="534033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Root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33417" y="5326387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47154" y="531129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18956" y="5297355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Process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62829" y="3273553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67401" y="3189733"/>
            <a:ext cx="813815" cy="58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1784" y="3302510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3689" y="3561589"/>
            <a:ext cx="827531" cy="350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9785" y="3476245"/>
            <a:ext cx="813815" cy="586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675132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5132" y="237744"/>
                </a:lnTo>
                <a:lnTo>
                  <a:pt x="690554" y="234629"/>
                </a:lnTo>
                <a:lnTo>
                  <a:pt x="703149" y="226137"/>
                </a:lnTo>
                <a:lnTo>
                  <a:pt x="711641" y="213542"/>
                </a:lnTo>
                <a:lnTo>
                  <a:pt x="714756" y="198120"/>
                </a:lnTo>
                <a:lnTo>
                  <a:pt x="714756" y="39624"/>
                </a:lnTo>
                <a:lnTo>
                  <a:pt x="711641" y="24201"/>
                </a:lnTo>
                <a:lnTo>
                  <a:pt x="703149" y="11606"/>
                </a:lnTo>
                <a:lnTo>
                  <a:pt x="690554" y="3114"/>
                </a:lnTo>
                <a:lnTo>
                  <a:pt x="675132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52644" y="3590546"/>
            <a:ext cx="715010" cy="238125"/>
          </a:xfrm>
          <a:custGeom>
            <a:avLst/>
            <a:gdLst/>
            <a:ahLst/>
            <a:cxnLst/>
            <a:rect l="l" t="t" r="r" b="b"/>
            <a:pathLst>
              <a:path w="715010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5132" y="0"/>
                </a:lnTo>
                <a:lnTo>
                  <a:pt x="690554" y="3114"/>
                </a:lnTo>
                <a:lnTo>
                  <a:pt x="703149" y="11606"/>
                </a:lnTo>
                <a:lnTo>
                  <a:pt x="711641" y="24201"/>
                </a:lnTo>
                <a:lnTo>
                  <a:pt x="714756" y="39624"/>
                </a:lnTo>
                <a:lnTo>
                  <a:pt x="714756" y="198120"/>
                </a:lnTo>
                <a:lnTo>
                  <a:pt x="711641" y="213542"/>
                </a:lnTo>
                <a:lnTo>
                  <a:pt x="703149" y="226137"/>
                </a:lnTo>
                <a:lnTo>
                  <a:pt x="690554" y="234629"/>
                </a:lnTo>
                <a:lnTo>
                  <a:pt x="675132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80088" y="327642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</a:p>
        </p:txBody>
      </p:sp>
      <p:sp>
        <p:nvSpPr>
          <p:cNvPr id="54" name="object 54"/>
          <p:cNvSpPr/>
          <p:nvPr/>
        </p:nvSpPr>
        <p:spPr>
          <a:xfrm>
            <a:off x="5862829" y="3549397"/>
            <a:ext cx="826007" cy="350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7401" y="3464053"/>
            <a:ext cx="813815" cy="586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673608" y="0"/>
                </a:moveTo>
                <a:lnTo>
                  <a:pt x="39624" y="0"/>
                </a:lnTo>
                <a:lnTo>
                  <a:pt x="24201" y="3114"/>
                </a:lnTo>
                <a:lnTo>
                  <a:pt x="11606" y="11606"/>
                </a:lnTo>
                <a:lnTo>
                  <a:pt x="3114" y="24201"/>
                </a:lnTo>
                <a:lnTo>
                  <a:pt x="0" y="39624"/>
                </a:lnTo>
                <a:lnTo>
                  <a:pt x="0" y="198120"/>
                </a:lnTo>
                <a:lnTo>
                  <a:pt x="3114" y="213542"/>
                </a:lnTo>
                <a:lnTo>
                  <a:pt x="11606" y="226137"/>
                </a:lnTo>
                <a:lnTo>
                  <a:pt x="24201" y="234629"/>
                </a:lnTo>
                <a:lnTo>
                  <a:pt x="39624" y="237744"/>
                </a:lnTo>
                <a:lnTo>
                  <a:pt x="673608" y="237744"/>
                </a:lnTo>
                <a:lnTo>
                  <a:pt x="689030" y="234629"/>
                </a:lnTo>
                <a:lnTo>
                  <a:pt x="701625" y="226137"/>
                </a:lnTo>
                <a:lnTo>
                  <a:pt x="710117" y="213542"/>
                </a:lnTo>
                <a:lnTo>
                  <a:pt x="713232" y="198120"/>
                </a:lnTo>
                <a:lnTo>
                  <a:pt x="713232" y="39624"/>
                </a:lnTo>
                <a:lnTo>
                  <a:pt x="710117" y="24201"/>
                </a:lnTo>
                <a:lnTo>
                  <a:pt x="701625" y="11606"/>
                </a:lnTo>
                <a:lnTo>
                  <a:pt x="689030" y="3114"/>
                </a:lnTo>
                <a:lnTo>
                  <a:pt x="673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1784" y="3578353"/>
            <a:ext cx="713740" cy="238125"/>
          </a:xfrm>
          <a:custGeom>
            <a:avLst/>
            <a:gdLst/>
            <a:ahLst/>
            <a:cxnLst/>
            <a:rect l="l" t="t" r="r" b="b"/>
            <a:pathLst>
              <a:path w="713739" h="238125">
                <a:moveTo>
                  <a:pt x="0" y="39624"/>
                </a:moveTo>
                <a:lnTo>
                  <a:pt x="3114" y="24201"/>
                </a:lnTo>
                <a:lnTo>
                  <a:pt x="11606" y="11606"/>
                </a:lnTo>
                <a:lnTo>
                  <a:pt x="24201" y="3114"/>
                </a:lnTo>
                <a:lnTo>
                  <a:pt x="39624" y="0"/>
                </a:lnTo>
                <a:lnTo>
                  <a:pt x="673608" y="0"/>
                </a:lnTo>
                <a:lnTo>
                  <a:pt x="689030" y="3114"/>
                </a:lnTo>
                <a:lnTo>
                  <a:pt x="701625" y="11606"/>
                </a:lnTo>
                <a:lnTo>
                  <a:pt x="710117" y="24201"/>
                </a:lnTo>
                <a:lnTo>
                  <a:pt x="713232" y="39624"/>
                </a:lnTo>
                <a:lnTo>
                  <a:pt x="713232" y="198120"/>
                </a:lnTo>
                <a:lnTo>
                  <a:pt x="710117" y="213542"/>
                </a:lnTo>
                <a:lnTo>
                  <a:pt x="701625" y="226137"/>
                </a:lnTo>
                <a:lnTo>
                  <a:pt x="689030" y="234629"/>
                </a:lnTo>
                <a:lnTo>
                  <a:pt x="673608" y="237744"/>
                </a:lnTo>
                <a:lnTo>
                  <a:pt x="39624" y="237744"/>
                </a:lnTo>
                <a:lnTo>
                  <a:pt x="24201" y="234629"/>
                </a:lnTo>
                <a:lnTo>
                  <a:pt x="11606" y="226137"/>
                </a:lnTo>
                <a:lnTo>
                  <a:pt x="3114" y="213542"/>
                </a:lnTo>
                <a:lnTo>
                  <a:pt x="0" y="198120"/>
                </a:lnTo>
                <a:lnTo>
                  <a:pt x="0" y="396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18276" y="3264108"/>
            <a:ext cx="457834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  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ta</a:t>
            </a:r>
          </a:p>
        </p:txBody>
      </p:sp>
      <p:sp>
        <p:nvSpPr>
          <p:cNvPr id="61" name="object 61"/>
          <p:cNvSpPr/>
          <p:nvPr/>
        </p:nvSpPr>
        <p:spPr>
          <a:xfrm>
            <a:off x="2279905" y="1031747"/>
            <a:ext cx="7203947" cy="3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99653" y="784241"/>
            <a:ext cx="10669302" cy="61875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datatype,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 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4E5E3E-544B-484C-9BD0-E89A64E3DDFB}"/>
              </a:ext>
            </a:extLst>
          </p:cNvPr>
          <p:cNvSpPr/>
          <p:nvPr/>
        </p:nvSpPr>
        <p:spPr>
          <a:xfrm>
            <a:off x="699013" y="1645266"/>
            <a:ext cx="11696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the </a:t>
            </a:r>
            <a:r>
              <a:rPr lang="en-US" altLang="en-US" sz="2000" i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operation results 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20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processor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6A098-5329-46AC-8C92-1C0B89C7F2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5462" y="2426482"/>
            <a:ext cx="8389702" cy="40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51F-EBCD-4C9B-9969-76FD9B43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-137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 err="1">
                <a:solidFill>
                  <a:srgbClr val="C00000"/>
                </a:solidFill>
              </a:rPr>
              <a:t>MPI_Reduce</a:t>
            </a:r>
            <a:r>
              <a:rPr lang="en-US" sz="3200" b="1" i="1" dirty="0">
                <a:solidFill>
                  <a:srgbClr val="C00000"/>
                </a:solidFill>
              </a:rPr>
              <a:t> </a:t>
            </a:r>
            <a:r>
              <a:rPr lang="en-US" sz="3200" b="1" i="1" dirty="0"/>
              <a:t>vs </a:t>
            </a:r>
            <a:r>
              <a:rPr lang="en-US" sz="3200" b="1" i="1" dirty="0" err="1">
                <a:solidFill>
                  <a:srgbClr val="002060"/>
                </a:solidFill>
              </a:rPr>
              <a:t>MPI_Scan</a:t>
            </a:r>
            <a:endParaRPr lang="en-IN" sz="3200" b="1" i="1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805-CCFC-4712-96A5-9EE9BC8B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CFA8-FC98-45D1-A52F-F36FFEFF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Bhargav Bhatkalkar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7D1C-F70E-4CBF-A3DF-DA9D8BE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59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8488AB-E141-4150-AFDC-561BA6A1B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544" y="880397"/>
            <a:ext cx="11854912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reduction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means all processors get the same value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returns the partial operation results on each processor</a:t>
            </a:r>
          </a:p>
          <a:p>
            <a:pPr algn="just">
              <a:lnSpc>
                <a:spcPct val="100000"/>
              </a:lnSpc>
            </a:pPr>
            <a:endParaRPr lang="en-US" altLang="en-US" sz="2000" dirty="0">
              <a:solidFill>
                <a:srgbClr val="242729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For example:</a:t>
            </a:r>
          </a:p>
          <a:p>
            <a:pPr algn="just">
              <a:lnSpc>
                <a:spcPct val="100000"/>
              </a:lnSpc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442913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if you had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processors and you were taking the sum of their rank, 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</a:rPr>
              <a:t>MPI_Reduce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 would give you the scalar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45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(0+1+2+3+4+5+6+7+8+9)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on the root process, </a:t>
            </a:r>
          </a:p>
          <a:p>
            <a:pPr marL="442913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442913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while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</a:rPr>
              <a:t>MPI_scan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 would give you the scalar of the reduction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up to the rank of the processor on each processor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. So processor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would get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, processor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would get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,  processor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would get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, and so on. Processor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ndara" panose="020E0502030303020204" pitchFamily="34" charset="0"/>
                <a:cs typeface="Arial" panose="020B0604020202020204" pitchFamily="34" charset="0"/>
              </a:rPr>
              <a:t> would get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45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9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Message Passing Model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954"/>
            <a:ext cx="11004755" cy="48553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Message-passing model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400" dirty="0"/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underlying hardware is assumed to be a collection of processors, each with its own local memory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 processor has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access only to the instructions and data stored in its local memory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However, an interconnection network supports message passing between processors</a:t>
            </a:r>
          </a:p>
          <a:p>
            <a:pPr algn="just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Processor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may send a message containing some of its local data values to processor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giving processor B indirect access to these values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existence of the interconnection network provides an implicit communication channel between every pair of processes</a:t>
            </a:r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MPI_Scan">
            <a:extLst>
              <a:ext uri="{FF2B5EF4-FFF2-40B4-BE49-F238E27FC236}">
                <a16:creationId xmlns:a16="http://schemas.microsoft.com/office/drawing/2014/main" id="{F5A60EB7-D34A-4B2C-AEFA-28912749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324465"/>
            <a:ext cx="8121445" cy="52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914400"/>
            <a:ext cx="11491911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49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77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39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4300"/>
            <a:ext cx="10987087" cy="62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0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71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856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3F1-7703-43F5-897F-9B6E33E46021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642938"/>
            <a:ext cx="11115674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9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/>
              <a:t>Benchmarking Parallel Performance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954"/>
            <a:ext cx="11004755" cy="525339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</a:rPr>
              <a:t>Benchmarking parallel program performance </a:t>
            </a:r>
            <a:r>
              <a:rPr lang="en-US" sz="2000" dirty="0"/>
              <a:t>measure </a:t>
            </a:r>
            <a:r>
              <a:rPr lang="en-US" sz="2000" i="1" dirty="0"/>
              <a:t>how well </a:t>
            </a:r>
            <a:r>
              <a:rPr lang="en-US" sz="2000" dirty="0"/>
              <a:t>parallel programs  perform against their </a:t>
            </a:r>
            <a:r>
              <a:rPr lang="en-US" sz="2000" i="1" dirty="0"/>
              <a:t>sequential counterparts </a:t>
            </a:r>
            <a:r>
              <a:rPr lang="en-US" sz="2000" dirty="0"/>
              <a:t>in the "middle area" between reading the dataset and </a:t>
            </a:r>
            <a:r>
              <a:rPr lang="en-IN" sz="2000" dirty="0"/>
              <a:t>writing the results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IN" sz="2000" dirty="0"/>
              <a:t>Typically, </a:t>
            </a:r>
            <a:r>
              <a:rPr lang="en-US" sz="2000" dirty="0"/>
              <a:t>we are going to </a:t>
            </a:r>
            <a:r>
              <a:rPr lang="en-US" sz="2000" b="1" dirty="0"/>
              <a:t>ignore</a:t>
            </a:r>
            <a:r>
              <a:rPr lang="en-US" sz="2000" dirty="0"/>
              <a:t> the time spent </a:t>
            </a:r>
            <a:r>
              <a:rPr lang="en-US" sz="2000" i="1" dirty="0"/>
              <a:t>initiating MPI processes</a:t>
            </a:r>
            <a:r>
              <a:rPr lang="en-US" sz="2000" dirty="0"/>
              <a:t>, </a:t>
            </a:r>
            <a:r>
              <a:rPr lang="en-US" sz="2000" i="1" dirty="0"/>
              <a:t>establishing communications sockets </a:t>
            </a:r>
            <a:r>
              <a:rPr lang="en-US" sz="2000" dirty="0"/>
              <a:t>between them, and </a:t>
            </a:r>
            <a:r>
              <a:rPr lang="en-US" sz="2000" i="1" dirty="0"/>
              <a:t>performing I/O </a:t>
            </a:r>
            <a:r>
              <a:rPr lang="en-US" sz="2000" dirty="0"/>
              <a:t>on sequential devices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6A38B-4B13-4140-B816-7845BF86E2F0}"/>
              </a:ext>
            </a:extLst>
          </p:cNvPr>
          <p:cNvSpPr/>
          <p:nvPr/>
        </p:nvSpPr>
        <p:spPr>
          <a:xfrm>
            <a:off x="5131208" y="2112168"/>
            <a:ext cx="1209368" cy="107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data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ED5D8-9116-4C5B-BA00-3844CE436EFC}"/>
              </a:ext>
            </a:extLst>
          </p:cNvPr>
          <p:cNvSpPr/>
          <p:nvPr/>
        </p:nvSpPr>
        <p:spPr>
          <a:xfrm>
            <a:off x="5131208" y="4254255"/>
            <a:ext cx="1209368" cy="107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892C5-8710-4FD7-A599-8E2B385820B5}"/>
              </a:ext>
            </a:extLst>
          </p:cNvPr>
          <p:cNvSpPr/>
          <p:nvPr/>
        </p:nvSpPr>
        <p:spPr>
          <a:xfrm>
            <a:off x="5131208" y="3167100"/>
            <a:ext cx="1209368" cy="10783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</a:t>
            </a:r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F1312BC-AE3E-45D9-8064-766206591623}"/>
              </a:ext>
            </a:extLst>
          </p:cNvPr>
          <p:cNvSpPr/>
          <p:nvPr/>
        </p:nvSpPr>
        <p:spPr>
          <a:xfrm>
            <a:off x="6340576" y="3190491"/>
            <a:ext cx="812392" cy="1023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C1168-AAA1-4328-9FDD-A01F5C1327B2}"/>
              </a:ext>
            </a:extLst>
          </p:cNvPr>
          <p:cNvSpPr txBox="1"/>
          <p:nvPr/>
        </p:nvSpPr>
        <p:spPr>
          <a:xfrm>
            <a:off x="7210729" y="3517711"/>
            <a:ext cx="30086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Benchmarking Performance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80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49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/>
              <a:t>Benchmarking Parallel Performance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2302"/>
            <a:ext cx="11004755" cy="525339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MPI provides a function called </a:t>
            </a:r>
            <a:r>
              <a:rPr lang="en-US" sz="1800" b="1" dirty="0" err="1"/>
              <a:t>MPI_Wtime</a:t>
            </a:r>
            <a:r>
              <a:rPr lang="en-US" sz="1800" dirty="0"/>
              <a:t> that returns the </a:t>
            </a:r>
            <a:r>
              <a:rPr lang="en-US" sz="1800" i="1" dirty="0"/>
              <a:t>number of seconds that have elapsed </a:t>
            </a:r>
            <a:r>
              <a:rPr lang="en-US" sz="1800" dirty="0"/>
              <a:t>since some point of time in the past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Function </a:t>
            </a:r>
            <a:r>
              <a:rPr lang="en-US" sz="1800" b="1" dirty="0" err="1"/>
              <a:t>MPI_Wtick</a:t>
            </a:r>
            <a:r>
              <a:rPr lang="en-US" sz="1800" b="1" dirty="0"/>
              <a:t> </a:t>
            </a:r>
            <a:r>
              <a:rPr lang="en-US" sz="1800" dirty="0"/>
              <a:t>returns the precision of the result returned by </a:t>
            </a:r>
            <a:r>
              <a:rPr lang="en-US" sz="1800" b="1" dirty="0" err="1"/>
              <a:t>MPI_Wtime</a:t>
            </a:r>
            <a:endParaRPr lang="en-US" sz="1800" b="1" dirty="0"/>
          </a:p>
          <a:p>
            <a:pPr marL="0" indent="0" algn="just">
              <a:buNone/>
            </a:pPr>
            <a:r>
              <a:rPr lang="en-IN" sz="1800" dirty="0"/>
              <a:t>		</a:t>
            </a:r>
            <a:r>
              <a:rPr lang="en-IN" sz="1800" b="1" dirty="0">
                <a:solidFill>
                  <a:srgbClr val="0070C0"/>
                </a:solidFill>
              </a:rPr>
              <a:t>double </a:t>
            </a:r>
            <a:r>
              <a:rPr lang="en-IN" sz="1800" b="1" dirty="0" err="1">
                <a:solidFill>
                  <a:srgbClr val="0070C0"/>
                </a:solidFill>
              </a:rPr>
              <a:t>MPI_Wtime</a:t>
            </a:r>
            <a:r>
              <a:rPr lang="en-IN" sz="1800" b="1" dirty="0">
                <a:solidFill>
                  <a:srgbClr val="0070C0"/>
                </a:solidFill>
              </a:rPr>
              <a:t> (void)</a:t>
            </a:r>
          </a:p>
          <a:p>
            <a:pPr marL="0" indent="0" algn="just">
              <a:buNone/>
            </a:pPr>
            <a:r>
              <a:rPr lang="en-IN" sz="1800" dirty="0"/>
              <a:t>		</a:t>
            </a:r>
            <a:r>
              <a:rPr lang="en-IN" sz="1800" b="1" dirty="0">
                <a:solidFill>
                  <a:srgbClr val="0070C0"/>
                </a:solidFill>
              </a:rPr>
              <a:t>double </a:t>
            </a:r>
            <a:r>
              <a:rPr lang="en-IN" sz="1800" b="1" dirty="0" err="1">
                <a:solidFill>
                  <a:srgbClr val="0070C0"/>
                </a:solidFill>
              </a:rPr>
              <a:t>MPI_Wtick</a:t>
            </a:r>
            <a:r>
              <a:rPr lang="en-IN" sz="1800" b="1" dirty="0">
                <a:solidFill>
                  <a:srgbClr val="0070C0"/>
                </a:solidFill>
              </a:rPr>
              <a:t> (void)</a:t>
            </a:r>
          </a:p>
          <a:p>
            <a:pPr marL="0" indent="0" algn="just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algn="just"/>
            <a:r>
              <a:rPr lang="en-US" sz="1800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We can benchmark a section of code by putting a pair of calls to function </a:t>
            </a:r>
            <a:r>
              <a:rPr lang="en-US" sz="1800" b="1" dirty="0" err="1">
                <a:solidFill>
                  <a:srgbClr val="0070C0"/>
                </a:solidFill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MPI_Wtime</a:t>
            </a:r>
            <a:r>
              <a:rPr lang="en-US" sz="1800" b="1" dirty="0">
                <a:solidFill>
                  <a:srgbClr val="0070C0"/>
                </a:solidFill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i="1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before and after the section</a:t>
            </a:r>
            <a:r>
              <a:rPr lang="en-US" sz="1800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. The difference between the two values returned by the function is the number of seconds elapsed</a:t>
            </a:r>
            <a:endParaRPr lang="en-US" sz="1800" dirty="0">
              <a:solidFill>
                <a:prstClr val="black"/>
              </a:solidFill>
              <a:highlight>
                <a:srgbClr val="00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69</a:t>
            </a:fld>
            <a:endParaRPr lang="en-IN"/>
          </a:p>
        </p:txBody>
      </p:sp>
      <p:sp>
        <p:nvSpPr>
          <p:cNvPr id="12" name="object 61">
            <a:extLst>
              <a:ext uri="{FF2B5EF4-FFF2-40B4-BE49-F238E27FC236}">
                <a16:creationId xmlns:a16="http://schemas.microsoft.com/office/drawing/2014/main" id="{CBFF9229-DE15-4D90-921D-87422F5BC439}"/>
              </a:ext>
            </a:extLst>
          </p:cNvPr>
          <p:cNvSpPr txBox="1"/>
          <p:nvPr/>
        </p:nvSpPr>
        <p:spPr>
          <a:xfrm>
            <a:off x="3281517" y="4044820"/>
            <a:ext cx="4741606" cy="2311530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………….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IN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- </a:t>
            </a:r>
            <a:r>
              <a:rPr lang="en-IN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MPl_Wtime</a:t>
            </a:r>
            <a:r>
              <a:rPr lang="en-IN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…….parallel execution code…..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IN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IN" b="1" dirty="0" err="1" smtClean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MPI_Wtime</a:t>
            </a:r>
            <a:r>
              <a:rPr lang="en-IN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Message Passing Model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954"/>
            <a:ext cx="11004755" cy="5253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Message-passing model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400" dirty="0"/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 specifies the number of concurrent processes when the program begins, and the number of active processes remains constant throughout the execution of the program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process executes the same program, but because each one has a unique ID number, different processes may perform different operations on the same program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message-passing model, processes pass messages both to communicate and to synchronize with each other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391"/>
            <a:ext cx="11004755" cy="525339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From a logical point of view, every MPI process begins execution at the same time, but this is not true in practice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MPI processes executing on different processors may begin </a:t>
            </a:r>
            <a:r>
              <a:rPr lang="en-US" sz="2200" b="1" dirty="0"/>
              <a:t>executing seconds apart</a:t>
            </a:r>
            <a:r>
              <a:rPr lang="en-US" sz="2200" dirty="0"/>
              <a:t>. </a:t>
            </a:r>
            <a:r>
              <a:rPr lang="en-US" sz="2200" i="1" dirty="0"/>
              <a:t>This can throw off timings significantly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We address this problem by </a:t>
            </a:r>
            <a:r>
              <a:rPr lang="en-US" sz="2200" b="1" dirty="0">
                <a:solidFill>
                  <a:srgbClr val="0070C0"/>
                </a:solidFill>
              </a:rPr>
              <a:t>introducing a barrier synchronization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before the first call to </a:t>
            </a:r>
            <a:r>
              <a:rPr lang="en-US" sz="2200" b="1" dirty="0" err="1">
                <a:solidFill>
                  <a:srgbClr val="C00000"/>
                </a:solidFill>
              </a:rPr>
              <a:t>MPI_Wtime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No process can proceed beyond a barrier until all processes have reached it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Hence a barrier ensures that all processes are going into the measured section of code at more or less the same time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70</a:t>
            </a:fld>
            <a:endParaRPr lang="en-IN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8931636-47DD-4719-8CBA-1389ED9E8D90}"/>
              </a:ext>
            </a:extLst>
          </p:cNvPr>
          <p:cNvSpPr/>
          <p:nvPr/>
        </p:nvSpPr>
        <p:spPr>
          <a:xfrm>
            <a:off x="1524000" y="118068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sz="3200" b="1" i="1" dirty="0"/>
              <a:t>Setting barrier for process synchronization 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344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6772" y="95665"/>
            <a:ext cx="859122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i="1" dirty="0"/>
              <a:t>Setting barrier for process synchronization </a:t>
            </a:r>
            <a:endParaRPr sz="32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530675" y="1781456"/>
            <a:ext cx="5802951" cy="105541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Times New Roman"/>
              </a:rPr>
              <a:t>Process </a:t>
            </a:r>
            <a:r>
              <a:rPr sz="2000" spc="-5" dirty="0">
                <a:cs typeface="Times New Roman"/>
              </a:rPr>
              <a:t>synchronization</a:t>
            </a:r>
            <a:r>
              <a:rPr sz="2000" spc="-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(blocking)</a:t>
            </a:r>
          </a:p>
          <a:p>
            <a:pPr marL="812800" lvl="1" indent="-342900">
              <a:spcBef>
                <a:spcPts val="295"/>
              </a:spcBef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5" dirty="0">
                <a:cs typeface="Times New Roman"/>
              </a:rPr>
              <a:t>All processes </a:t>
            </a:r>
            <a:r>
              <a:rPr lang="en-US" sz="2000" spc="-5" dirty="0">
                <a:cs typeface="Times New Roman"/>
              </a:rPr>
              <a:t>are </a:t>
            </a:r>
            <a:r>
              <a:rPr sz="2000" dirty="0">
                <a:cs typeface="Times New Roman"/>
              </a:rPr>
              <a:t>forced to </a:t>
            </a:r>
            <a:r>
              <a:rPr sz="2000" spc="-5" dirty="0">
                <a:cs typeface="Times New Roman"/>
              </a:rPr>
              <a:t>wait </a:t>
            </a:r>
            <a:r>
              <a:rPr sz="2000" dirty="0">
                <a:cs typeface="Times New Roman"/>
              </a:rPr>
              <a:t>for each</a:t>
            </a:r>
            <a:r>
              <a:rPr sz="2000" spc="-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other</a:t>
            </a:r>
          </a:p>
          <a:p>
            <a:pPr marL="240665" indent="-228600">
              <a:spcBef>
                <a:spcPts val="2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Use only where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87873" y="2813795"/>
            <a:ext cx="34541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240665" algn="l"/>
                <a:tab pos="241300" algn="l"/>
              </a:tabLst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cs typeface="Times New Roman"/>
              </a:rPr>
              <a:t>Will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reduce</a:t>
            </a:r>
            <a:r>
              <a:rPr sz="2000" spc="-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parallelism</a:t>
            </a:r>
          </a:p>
        </p:txBody>
      </p:sp>
      <p:sp>
        <p:nvSpPr>
          <p:cNvPr id="6" name="object 6"/>
          <p:cNvSpPr/>
          <p:nvPr/>
        </p:nvSpPr>
        <p:spPr>
          <a:xfrm>
            <a:off x="2042160" y="1149097"/>
            <a:ext cx="6926579" cy="57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2452" y="1641348"/>
            <a:ext cx="2700527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2452" y="1176529"/>
            <a:ext cx="2700527" cy="3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72641" y="1179575"/>
            <a:ext cx="6811009" cy="372538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82245">
              <a:spcBef>
                <a:spcPts val="505"/>
              </a:spcBef>
            </a:pPr>
            <a:r>
              <a:rPr sz="2000" b="1" spc="-10" dirty="0" err="1">
                <a:solidFill>
                  <a:srgbClr val="0070C0"/>
                </a:solidFill>
                <a:latin typeface="Courier New"/>
                <a:cs typeface="Courier New"/>
              </a:rPr>
              <a:t>MPI_Barrier</a:t>
            </a:r>
            <a:r>
              <a:rPr sz="2000" b="1" spc="-10" dirty="0">
                <a:latin typeface="Courier New"/>
                <a:cs typeface="Courier New"/>
              </a:rPr>
              <a:t>(</a:t>
            </a:r>
            <a:r>
              <a:rPr lang="en-US" sz="2000" b="1" spc="-10" dirty="0">
                <a:latin typeface="Courier New"/>
                <a:cs typeface="Courier New"/>
              </a:rPr>
              <a:t>MPI_COMM_WORLD</a:t>
            </a:r>
            <a:r>
              <a:rPr sz="2000" b="1" spc="-1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5" name="object 61">
            <a:extLst>
              <a:ext uri="{FF2B5EF4-FFF2-40B4-BE49-F238E27FC236}">
                <a16:creationId xmlns:a16="http://schemas.microsoft.com/office/drawing/2014/main" id="{CD355658-B90C-41E8-A6FB-0F4B276B961D}"/>
              </a:ext>
            </a:extLst>
          </p:cNvPr>
          <p:cNvSpPr txBox="1"/>
          <p:nvPr/>
        </p:nvSpPr>
        <p:spPr>
          <a:xfrm>
            <a:off x="6731617" y="3675472"/>
            <a:ext cx="4741606" cy="2588529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………….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(MPI_COMM_WORLD)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IN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b="1" dirty="0" smtClean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IN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MPl_Wtime</a:t>
            </a:r>
            <a:r>
              <a:rPr lang="en-IN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…….parallel execution code…..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r>
              <a:rPr lang="en-IN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IN" b="1" dirty="0" err="1" smtClean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MPI_Wtime</a:t>
            </a:r>
            <a:r>
              <a:rPr lang="en-IN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0491CE2-CA5F-4A80-9F1D-4146DA09E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77" y="3285641"/>
            <a:ext cx="5527040" cy="3053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MPI Error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954"/>
            <a:ext cx="11004755" cy="5253396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When an error is occurred while executing a MPI program typically, the program aborts</a:t>
            </a:r>
          </a:p>
          <a:p>
            <a:pPr algn="just"/>
            <a:endParaRPr lang="en-US" sz="2000" dirty="0"/>
          </a:p>
          <a:p>
            <a:r>
              <a:rPr lang="en-US" sz="2000" dirty="0"/>
              <a:t>MPI calls a </a:t>
            </a:r>
            <a:r>
              <a:rPr lang="en-US" sz="2000" i="1" dirty="0"/>
              <a:t>default error handler </a:t>
            </a:r>
            <a:r>
              <a:rPr lang="en-US" sz="2000" b="1" dirty="0"/>
              <a:t>MPI_ERRORS_ARE_FATAL</a:t>
            </a:r>
            <a:r>
              <a:rPr lang="en-US" sz="2000" dirty="0"/>
              <a:t> every time an MPI error is detected within the communicator</a:t>
            </a:r>
          </a:p>
          <a:p>
            <a:endParaRPr lang="en-US" sz="2000" dirty="0"/>
          </a:p>
          <a:p>
            <a:pPr algn="just"/>
            <a:r>
              <a:rPr lang="en-US" sz="2000" b="1" dirty="0"/>
              <a:t>MPI_ERRORS_ARE_FATAL</a:t>
            </a:r>
            <a:r>
              <a:rPr lang="en-US" sz="2000" dirty="0"/>
              <a:t> </a:t>
            </a:r>
            <a:r>
              <a:rPr lang="en-US" sz="2000" i="1" dirty="0"/>
              <a:t>abort the whole parallel program </a:t>
            </a:r>
            <a:r>
              <a:rPr lang="en-US" sz="2000" dirty="0"/>
              <a:t>as soon as any MPI error is detected </a:t>
            </a:r>
          </a:p>
          <a:p>
            <a:endParaRPr lang="en-IN" dirty="0"/>
          </a:p>
          <a:p>
            <a:pPr algn="just"/>
            <a:r>
              <a:rPr lang="en-US" sz="2000" dirty="0"/>
              <a:t>There is another predefined error handler </a:t>
            </a:r>
            <a:r>
              <a:rPr lang="en-US" sz="2000" b="1" dirty="0"/>
              <a:t>MPI_ERRORS_RETURN </a:t>
            </a:r>
            <a:r>
              <a:rPr lang="en-US" sz="2000" dirty="0"/>
              <a:t>which is used to return the generated error for custom handling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default error handler </a:t>
            </a:r>
            <a:r>
              <a:rPr lang="en-US" sz="2000" b="1" dirty="0"/>
              <a:t>MPI_ERRORS_ARE_FATAL</a:t>
            </a:r>
            <a:r>
              <a:rPr lang="en-US" sz="2000" dirty="0"/>
              <a:t> can be replaced with </a:t>
            </a:r>
            <a:r>
              <a:rPr lang="en-US" sz="2000" b="1" dirty="0"/>
              <a:t>MPI_ERRORS_RETURN</a:t>
            </a:r>
            <a:r>
              <a:rPr lang="en-US" sz="2000" dirty="0"/>
              <a:t> by calling function </a:t>
            </a:r>
            <a:r>
              <a:rPr lang="en-US" sz="2000" b="1" dirty="0" err="1"/>
              <a:t>MPI_Errhandler_set</a:t>
            </a:r>
            <a:r>
              <a:rPr lang="en-US" sz="2000" b="1"/>
              <a:t> ()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/>
          </a:p>
          <a:p>
            <a:pPr algn="just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72</a:t>
            </a:fld>
            <a:endParaRPr lang="en-IN" dirty="0"/>
          </a:p>
        </p:txBody>
      </p:sp>
      <p:sp>
        <p:nvSpPr>
          <p:cNvPr id="12" name="object 62">
            <a:extLst>
              <a:ext uri="{FF2B5EF4-FFF2-40B4-BE49-F238E27FC236}">
                <a16:creationId xmlns:a16="http://schemas.microsoft.com/office/drawing/2014/main" id="{F45CAA6A-FAAF-45D0-9860-FA28A1EC08B4}"/>
              </a:ext>
            </a:extLst>
          </p:cNvPr>
          <p:cNvSpPr txBox="1"/>
          <p:nvPr/>
        </p:nvSpPr>
        <p:spPr>
          <a:xfrm>
            <a:off x="2480764" y="5755046"/>
            <a:ext cx="7604675" cy="341760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Errhandler_set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MPI_ERRORS_RETURN</a:t>
            </a:r>
            <a:r>
              <a:rPr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MPI Error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1102954"/>
            <a:ext cx="11004755" cy="5253396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Once we’ve called </a:t>
            </a:r>
            <a:r>
              <a:rPr lang="en-US" sz="2000" b="1" dirty="0" err="1"/>
              <a:t>MPI_Errhandler_set</a:t>
            </a:r>
            <a:r>
              <a:rPr lang="en-US" sz="2000" b="1" dirty="0"/>
              <a:t> ( ) </a:t>
            </a:r>
            <a:r>
              <a:rPr lang="en-US" sz="2000" dirty="0"/>
              <a:t>in our MPI code, the program will no longer abort on having detected an MPI error, instead the error will be returned and we will have to handle it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r>
              <a:rPr lang="en-US" sz="2000" dirty="0"/>
              <a:t>MPI standard defines </a:t>
            </a:r>
            <a:r>
              <a:rPr lang="en-US" sz="2000" b="1" i="1" dirty="0"/>
              <a:t>error classes</a:t>
            </a:r>
            <a:r>
              <a:rPr lang="en-US" sz="2000" dirty="0"/>
              <a:t>. </a:t>
            </a:r>
            <a:r>
              <a:rPr lang="en-US" sz="2000" i="1" dirty="0"/>
              <a:t>Every error code, must belong to some error class</a:t>
            </a:r>
            <a:r>
              <a:rPr lang="en-US" sz="2000" dirty="0"/>
              <a:t>, and the error class for a given error code can be obtained by calling function </a:t>
            </a:r>
            <a:r>
              <a:rPr lang="en-US" sz="2000" b="1" dirty="0" err="1"/>
              <a:t>MPI_Error_class</a:t>
            </a:r>
            <a:r>
              <a:rPr lang="en-US" sz="2000" b="1" dirty="0"/>
              <a:t> ()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Error code can be converted to comprehensible error messages by calling function </a:t>
            </a:r>
            <a:r>
              <a:rPr lang="en-US" sz="2000" b="1" dirty="0" err="1"/>
              <a:t>MPI_Error_string</a:t>
            </a:r>
            <a:r>
              <a:rPr lang="en-US" sz="2000" b="1" dirty="0"/>
              <a:t> ()</a:t>
            </a:r>
            <a:r>
              <a:rPr lang="en-US" sz="2000" dirty="0"/>
              <a:t>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just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73</a:t>
            </a:fld>
            <a:endParaRPr lang="en-IN" dirty="0"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E2A7B651-021A-41D5-B0EB-9B974B4D478B}"/>
              </a:ext>
            </a:extLst>
          </p:cNvPr>
          <p:cNvSpPr txBox="1"/>
          <p:nvPr/>
        </p:nvSpPr>
        <p:spPr>
          <a:xfrm>
            <a:off x="2698013" y="3278867"/>
            <a:ext cx="6795972" cy="341760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MPI_Error_class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errorclass</a:t>
            </a:r>
            <a:r>
              <a:rPr lang="en-US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62">
            <a:extLst>
              <a:ext uri="{FF2B5EF4-FFF2-40B4-BE49-F238E27FC236}">
                <a16:creationId xmlns:a16="http://schemas.microsoft.com/office/drawing/2014/main" id="{C7F10EC3-7BA4-4CA5-9074-E92C930A8772}"/>
              </a:ext>
            </a:extLst>
          </p:cNvPr>
          <p:cNvSpPr txBox="1"/>
          <p:nvPr/>
        </p:nvSpPr>
        <p:spPr>
          <a:xfrm>
            <a:off x="1969956" y="4817608"/>
            <a:ext cx="8488061" cy="341760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lang="en-US" b="1" spc="-1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MPI_Error_string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*string, int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resultlen</a:t>
            </a:r>
            <a:r>
              <a:rPr lang="en-US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MPI Error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1102954"/>
            <a:ext cx="11004755" cy="5253396"/>
          </a:xfrm>
        </p:spPr>
        <p:txBody>
          <a:bodyPr>
            <a:no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just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74</a:t>
            </a:fld>
            <a:endParaRPr lang="en-IN" dirty="0"/>
          </a:p>
        </p:txBody>
      </p:sp>
      <p:sp>
        <p:nvSpPr>
          <p:cNvPr id="9" name="object 61">
            <a:extLst>
              <a:ext uri="{FF2B5EF4-FFF2-40B4-BE49-F238E27FC236}">
                <a16:creationId xmlns:a16="http://schemas.microsoft.com/office/drawing/2014/main" id="{F7FC8E83-C52A-4ACF-823D-C6D15CFC7BB0}"/>
              </a:ext>
            </a:extLst>
          </p:cNvPr>
          <p:cNvSpPr txBox="1"/>
          <p:nvPr/>
        </p:nvSpPr>
        <p:spPr>
          <a:xfrm>
            <a:off x="961102" y="1242007"/>
            <a:ext cx="10631129" cy="4989186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ErrorHadler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argc,char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 C=3;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int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MPI_Errhandler_set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(MPI_COMM_WORLD, MPI_ERRORS_RETURN);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MPI_COMM_WORLD,&amp;rank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ErrorHadler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("Number of tasks= %d My rank= %d 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numtasks,rank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9761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83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MPI Error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1102954"/>
            <a:ext cx="11004755" cy="5253396"/>
          </a:xfrm>
        </p:spPr>
        <p:txBody>
          <a:bodyPr>
            <a:no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sz="2000" dirty="0"/>
          </a:p>
          <a:p>
            <a:pPr algn="just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427-3E77-4E2A-87D1-FFA7665789AA}" type="datetime1">
              <a:rPr lang="en-IN" smtClean="0"/>
              <a:t>02-01-2024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88D7-63CB-4730-B5A6-7835E56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75</a:t>
            </a:fld>
            <a:endParaRPr lang="en-IN" dirty="0"/>
          </a:p>
        </p:txBody>
      </p:sp>
      <p:sp>
        <p:nvSpPr>
          <p:cNvPr id="9" name="object 61">
            <a:extLst>
              <a:ext uri="{FF2B5EF4-FFF2-40B4-BE49-F238E27FC236}">
                <a16:creationId xmlns:a16="http://schemas.microsoft.com/office/drawing/2014/main" id="{F7FC8E83-C52A-4ACF-823D-C6D15CFC7BB0}"/>
              </a:ext>
            </a:extLst>
          </p:cNvPr>
          <p:cNvSpPr txBox="1"/>
          <p:nvPr/>
        </p:nvSpPr>
        <p:spPr>
          <a:xfrm>
            <a:off x="408039" y="1279922"/>
            <a:ext cx="11375921" cy="4065857"/>
          </a:xfrm>
          <a:prstGeom prst="rect">
            <a:avLst/>
          </a:prstGeom>
          <a:solidFill>
            <a:srgbClr val="F2F2F2"/>
          </a:solidFill>
          <a:ln w="9144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ErrorHadler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MPI_SUCCESS){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[BUFSIZ];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length_of_error_string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MPI_Error_class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error_class</a:t>
            </a:r>
            <a:r>
              <a:rPr lang="en-US" sz="2000" b="1" dirty="0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MPI_Error_string</a:t>
            </a:r>
            <a:r>
              <a:rPr lang="en-US" sz="2000" b="1" dirty="0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length_of_error_string</a:t>
            </a:r>
            <a:r>
              <a:rPr lang="en-US" sz="2000" b="1" dirty="0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"%d %s\n",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>
              <a:solidFill>
                <a:srgbClr val="7030A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MPI_Error_string</a:t>
            </a:r>
            <a:r>
              <a:rPr lang="en-US" sz="2000" b="1" dirty="0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error_class</a:t>
            </a:r>
            <a:r>
              <a:rPr lang="en-US" sz="2000" b="1" dirty="0" smtClean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length_of_error_string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%s\n",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4971" y="1"/>
            <a:ext cx="47796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Useful MPI</a:t>
            </a:r>
            <a:r>
              <a:rPr spc="-85" dirty="0"/>
              <a:t> </a:t>
            </a:r>
            <a:r>
              <a:rPr dirty="0"/>
              <a:t>Routines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3028" y="877073"/>
          <a:ext cx="8094344" cy="5191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Purpose/Function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MPI_Init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Initialize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MPI_Finalize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Clean up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MPI_Comm_size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Get size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communicator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MPI_Comm_Rank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Get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rank 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 Communicator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MPI_Reduce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Min, Max, Sum,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MPI_Bcast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Send message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everyone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MPI_Allreduce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Reduce, 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store result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everywhere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MPI_Barrier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Synchronize all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tasks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blocking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MPI_Send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(blocking)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MPI_Recv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Receive 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(blocking)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MPI_Isend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(non-blocking)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MPI_Irecv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Receive 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(non-blocking)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MPI_Wait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Blocks until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 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completed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9EE9-40B8-448E-93AE-4CE30E57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8" y="26363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MPI Documentation</a:t>
            </a: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/>
            </a:r>
            <a:b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</a:rPr>
            </a:br>
            <a: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</a:rPr>
              <a:t/>
            </a:r>
            <a:br>
              <a:rPr lang="en-US" sz="3200" b="1" dirty="0">
                <a:solidFill>
                  <a:srgbClr val="002060"/>
                </a:solidFill>
                <a:highlight>
                  <a:srgbClr val="FFFF00"/>
                </a:highlight>
              </a:rPr>
            </a:br>
            <a:r>
              <a:rPr lang="en-US" sz="32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MPI Reference</a:t>
            </a:r>
            <a:endParaRPr lang="en-IN" sz="3200" b="1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F0EE-EFD8-4DFE-8E77-965B3CC8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7BB2-3768-44FE-A851-1B1BFDDB6C5D}" type="datetime1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656D-39E9-45A1-846B-7AD70DD8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07C2-CAC3-4344-AB52-782A1461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28" y="1058709"/>
            <a:ext cx="11771672" cy="4351338"/>
          </a:xfrm>
        </p:spPr>
        <p:txBody>
          <a:bodyPr>
            <a:normAutofit/>
          </a:bodyPr>
          <a:lstStyle/>
          <a:p>
            <a:r>
              <a:rPr lang="en-IN" sz="2000" dirty="0"/>
              <a:t>M</a:t>
            </a:r>
            <a:r>
              <a:rPr lang="en-US" sz="2000" dirty="0" err="1"/>
              <a:t>essage</a:t>
            </a:r>
            <a:r>
              <a:rPr lang="en-US" sz="2000" dirty="0"/>
              <a:t>-passing programs run well on a wide variety of </a:t>
            </a:r>
            <a:r>
              <a:rPr lang="en-US" sz="2000" i="1" dirty="0"/>
              <a:t>MIMD architectures</a:t>
            </a:r>
          </a:p>
          <a:p>
            <a:endParaRPr lang="en-US" sz="2000" dirty="0"/>
          </a:p>
          <a:p>
            <a:r>
              <a:rPr lang="en-US" sz="2000" dirty="0"/>
              <a:t>They are a natural fit for </a:t>
            </a:r>
            <a:r>
              <a:rPr lang="en-US" sz="2000" i="1" dirty="0" err="1"/>
              <a:t>multicomputers</a:t>
            </a:r>
            <a:r>
              <a:rPr lang="en-US" sz="2000" dirty="0"/>
              <a:t>, which </a:t>
            </a:r>
            <a:r>
              <a:rPr lang="en-US" sz="2000" i="1" dirty="0"/>
              <a:t>do not support a global address </a:t>
            </a:r>
            <a:r>
              <a:rPr lang="en-IN" sz="2000" i="1" dirty="0"/>
              <a:t>space</a:t>
            </a:r>
          </a:p>
          <a:p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MPI programs tend to exhibit </a:t>
            </a:r>
            <a:r>
              <a:rPr lang="en-US" sz="2000" i="1" dirty="0"/>
              <a:t>high cache hit rates </a:t>
            </a:r>
            <a:r>
              <a:rPr lang="en-US" sz="2000" dirty="0"/>
              <a:t>when executing on multiprocessors, leading to good performance</a:t>
            </a:r>
          </a:p>
          <a:p>
            <a:endParaRPr lang="en-US" sz="2000" dirty="0"/>
          </a:p>
          <a:p>
            <a:r>
              <a:rPr lang="en-US" sz="2000" i="1" dirty="0"/>
              <a:t>Debugging MPI programs is simpler </a:t>
            </a:r>
            <a:r>
              <a:rPr lang="en-US" sz="2000" dirty="0"/>
              <a:t>than debugging shared-variable programs. Since each process controls its own memory, it is not possible for one process to accidentally overwrite a variable controlled by another process, a common bug in shared-variable programs.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B2F0-3153-4BE1-95C4-F5897C788D6A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D982-38AD-417C-84E1-EF358EB8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515C0-CD10-4E46-9549-F96A29A2215D}"/>
              </a:ext>
            </a:extLst>
          </p:cNvPr>
          <p:cNvSpPr/>
          <p:nvPr/>
        </p:nvSpPr>
        <p:spPr>
          <a:xfrm>
            <a:off x="420328" y="140315"/>
            <a:ext cx="5970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Advantages of message-passing model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25176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28" y="1058708"/>
            <a:ext cx="11771672" cy="52976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Used to create </a:t>
            </a:r>
            <a:r>
              <a:rPr lang="en-US" sz="2000" i="1" dirty="0"/>
              <a:t>parallel programs</a:t>
            </a:r>
          </a:p>
          <a:p>
            <a:endParaRPr lang="en-US" sz="2000" dirty="0"/>
          </a:p>
          <a:p>
            <a:r>
              <a:rPr lang="en-US" sz="2000" dirty="0"/>
              <a:t>Processors communicate </a:t>
            </a:r>
            <a:r>
              <a:rPr lang="en-US" sz="2000" i="1" dirty="0"/>
              <a:t>using message passing </a:t>
            </a:r>
            <a:r>
              <a:rPr lang="en-US" sz="2000" dirty="0"/>
              <a:t>via calls to message passing library routines</a:t>
            </a:r>
          </a:p>
          <a:p>
            <a:endParaRPr lang="en-US" sz="2000" dirty="0"/>
          </a:p>
          <a:p>
            <a:r>
              <a:rPr lang="en-US" sz="2000" dirty="0"/>
              <a:t>Programmers </a:t>
            </a:r>
            <a:r>
              <a:rPr lang="en-US" sz="2000" i="1" dirty="0"/>
              <a:t>“parallelize” </a:t>
            </a:r>
            <a:r>
              <a:rPr lang="en-US" sz="2000" dirty="0"/>
              <a:t>programs by adding message calls between </a:t>
            </a:r>
            <a:r>
              <a:rPr lang="en-US" sz="2000" i="1" dirty="0"/>
              <a:t>manager process </a:t>
            </a:r>
            <a:r>
              <a:rPr lang="en-US" sz="2000" dirty="0"/>
              <a:t>and </a:t>
            </a:r>
            <a:r>
              <a:rPr lang="en-US" sz="2000" i="1" dirty="0"/>
              <a:t>worker process</a:t>
            </a:r>
          </a:p>
          <a:p>
            <a:endParaRPr lang="en-IN" sz="2000" dirty="0"/>
          </a:p>
          <a:p>
            <a:r>
              <a:rPr lang="en-US" sz="2000" dirty="0"/>
              <a:t>No process can be </a:t>
            </a:r>
            <a:r>
              <a:rPr lang="en-US" sz="2000" i="1" dirty="0"/>
              <a:t>created or terminated </a:t>
            </a:r>
            <a:r>
              <a:rPr lang="en-US" sz="2000" dirty="0"/>
              <a:t>in the middle of program execution</a:t>
            </a:r>
          </a:p>
          <a:p>
            <a:endParaRPr lang="en-US" sz="2000" dirty="0"/>
          </a:p>
          <a:p>
            <a:r>
              <a:rPr lang="en-US" sz="2000" dirty="0"/>
              <a:t>All process </a:t>
            </a:r>
            <a:r>
              <a:rPr lang="en-US" sz="2000" i="1" dirty="0"/>
              <a:t>stay alive </a:t>
            </a:r>
            <a:r>
              <a:rPr lang="en-US" sz="2000" dirty="0"/>
              <a:t>till the program terminates</a:t>
            </a:r>
          </a:p>
          <a:p>
            <a:endParaRPr lang="en-US" sz="2000" dirty="0"/>
          </a:p>
          <a:p>
            <a:r>
              <a:rPr lang="en-US" sz="2000" dirty="0"/>
              <a:t>Each processor has a </a:t>
            </a:r>
            <a:r>
              <a:rPr lang="en-US" sz="2000" i="1" dirty="0"/>
              <a:t>local memory </a:t>
            </a:r>
            <a:r>
              <a:rPr lang="en-US" sz="2000" dirty="0"/>
              <a:t>to which it has exclusive access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The MPI programs tend to exhibit </a:t>
            </a:r>
            <a:r>
              <a:rPr lang="en-US" sz="2000" i="1" dirty="0"/>
              <a:t>high cache hit rates </a:t>
            </a:r>
            <a:r>
              <a:rPr lang="en-US" sz="2000" dirty="0"/>
              <a:t>when executing on multiprocessors, leading to good performance</a:t>
            </a:r>
          </a:p>
          <a:p>
            <a:endParaRPr lang="en-US" sz="2000" dirty="0"/>
          </a:p>
          <a:p>
            <a:r>
              <a:rPr lang="en-US" sz="2000" dirty="0"/>
              <a:t>The number of processes </a:t>
            </a:r>
            <a:r>
              <a:rPr lang="en-US" sz="2000" i="1" dirty="0"/>
              <a:t>is fixed </a:t>
            </a:r>
            <a:r>
              <a:rPr lang="en-US" sz="2000" dirty="0"/>
              <a:t>when starting the program</a:t>
            </a:r>
          </a:p>
          <a:p>
            <a:endParaRPr lang="en-US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B2F0-3153-4BE1-95C4-F5897C788D6A}" type="datetime1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D982-38AD-417C-84E1-EF358EB8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9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515C0-CD10-4E46-9549-F96A29A2215D}"/>
              </a:ext>
            </a:extLst>
          </p:cNvPr>
          <p:cNvSpPr/>
          <p:nvPr/>
        </p:nvSpPr>
        <p:spPr>
          <a:xfrm>
            <a:off x="420328" y="140315"/>
            <a:ext cx="5297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Key concepts of MPI programming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6808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4924</Words>
  <Application>Microsoft Office PowerPoint</Application>
  <PresentationFormat>Widescreen</PresentationFormat>
  <Paragraphs>1056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Abadi</vt:lpstr>
      <vt:lpstr>Aharoni</vt:lpstr>
      <vt:lpstr>Arial</vt:lpstr>
      <vt:lpstr>Bahnschrift</vt:lpstr>
      <vt:lpstr>Calibri</vt:lpstr>
      <vt:lpstr>Calibri Light</vt:lpstr>
      <vt:lpstr>Candara</vt:lpstr>
      <vt:lpstr>Courier New</vt:lpstr>
      <vt:lpstr>新細明體</vt:lpstr>
      <vt:lpstr>Times New Roman</vt:lpstr>
      <vt:lpstr>Wingdings</vt:lpstr>
      <vt:lpstr>Office Theme</vt:lpstr>
      <vt:lpstr>1_Office Theme</vt:lpstr>
      <vt:lpstr>Message Passing Programming</vt:lpstr>
      <vt:lpstr>PowerPoint Presentation</vt:lpstr>
      <vt:lpstr>Topics covered:</vt:lpstr>
      <vt:lpstr>Introduction to MPI</vt:lpstr>
      <vt:lpstr>Message Passing Model</vt:lpstr>
      <vt:lpstr>Message Passing Model</vt:lpstr>
      <vt:lpstr>Message Passing Model</vt:lpstr>
      <vt:lpstr>PowerPoint Presentation</vt:lpstr>
      <vt:lpstr>PowerPoint Presentation</vt:lpstr>
      <vt:lpstr>MPI Naming Conventions, Basic Datatypes and Routines </vt:lpstr>
      <vt:lpstr> </vt:lpstr>
      <vt:lpstr>PowerPoint Presentation</vt:lpstr>
      <vt:lpstr>General MPI Program Structure </vt:lpstr>
      <vt:lpstr>PowerPoint Presentation</vt:lpstr>
      <vt:lpstr>Basic Environment</vt:lpstr>
      <vt:lpstr>Communicators &amp; Rank</vt:lpstr>
      <vt:lpstr>Communicators &amp; Rank</vt:lpstr>
      <vt:lpstr>Communicators &amp; Rank</vt:lpstr>
      <vt:lpstr>Hello World for MPI</vt:lpstr>
      <vt:lpstr>Hello World for MPI </vt:lpstr>
      <vt:lpstr>Point-to-point Communication in MPI</vt:lpstr>
      <vt:lpstr>PowerPoint Presentation</vt:lpstr>
      <vt:lpstr> </vt:lpstr>
      <vt:lpstr>PowerPoint Presentation</vt:lpstr>
      <vt:lpstr>Synchronous Message Passing Routines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point-to-point Communication Example</vt:lpstr>
      <vt:lpstr>Collective Communication in MPI</vt:lpstr>
      <vt:lpstr>Types of Collective Operations</vt:lpstr>
      <vt:lpstr>Predefined MPI reduction operators </vt:lpstr>
      <vt:lpstr>Collective Communication Routines</vt:lpstr>
      <vt:lpstr>Collective Communications</vt:lpstr>
      <vt:lpstr>MPI_Bcast (one-to-all)</vt:lpstr>
      <vt:lpstr> </vt:lpstr>
      <vt:lpstr>MPI_Reduce</vt:lpstr>
      <vt:lpstr>PowerPoint Presentation</vt:lpstr>
      <vt:lpstr>MPI_Scatter</vt:lpstr>
      <vt:lpstr>PowerPoint Presentation</vt:lpstr>
      <vt:lpstr>MPI_Gather</vt:lpstr>
      <vt:lpstr>PowerPoint Presentation</vt:lpstr>
      <vt:lpstr>MPI_Allgather</vt:lpstr>
      <vt:lpstr>PowerPoint Presentation</vt:lpstr>
      <vt:lpstr>MPI_Alltoall</vt:lpstr>
      <vt:lpstr>PowerPoint Presentation</vt:lpstr>
      <vt:lpstr>MPI_Allgather vs MPI_Alltoall</vt:lpstr>
      <vt:lpstr>MPI_Scan</vt:lpstr>
      <vt:lpstr>MPI_Reduce vs MPI_Scan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 Parallel Performance</vt:lpstr>
      <vt:lpstr>Benchmarking Parallel Performance</vt:lpstr>
      <vt:lpstr>PowerPoint Presentation</vt:lpstr>
      <vt:lpstr>Setting barrier for process synchronization </vt:lpstr>
      <vt:lpstr>MPI Error Handling Functions</vt:lpstr>
      <vt:lpstr>MPI Error Handling Functions</vt:lpstr>
      <vt:lpstr>MPI Error Handling Functions</vt:lpstr>
      <vt:lpstr>MPI Error Handling Functions</vt:lpstr>
      <vt:lpstr>Useful MPI Routines</vt:lpstr>
      <vt:lpstr>MPI Documentation  MPI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MAHE</cp:lastModifiedBy>
  <cp:revision>260</cp:revision>
  <dcterms:created xsi:type="dcterms:W3CDTF">2021-02-03T05:09:50Z</dcterms:created>
  <dcterms:modified xsi:type="dcterms:W3CDTF">2024-01-02T07:50:52Z</dcterms:modified>
</cp:coreProperties>
</file>