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61" r:id="rId4"/>
  </p:sldMasterIdLst>
  <p:notesMasterIdLst>
    <p:notesMasterId r:id="rId83"/>
  </p:notesMasterIdLst>
  <p:handoutMasterIdLst>
    <p:handoutMasterId r:id="rId84"/>
  </p:handoutMasterIdLst>
  <p:sldIdLst>
    <p:sldId id="256" r:id="rId5"/>
    <p:sldId id="257" r:id="rId6"/>
    <p:sldId id="385" r:id="rId7"/>
    <p:sldId id="258" r:id="rId8"/>
    <p:sldId id="374" r:id="rId9"/>
    <p:sldId id="314" r:id="rId10"/>
    <p:sldId id="315" r:id="rId11"/>
    <p:sldId id="317" r:id="rId12"/>
    <p:sldId id="316" r:id="rId13"/>
    <p:sldId id="318" r:id="rId14"/>
    <p:sldId id="406" r:id="rId15"/>
    <p:sldId id="319" r:id="rId16"/>
    <p:sldId id="407" r:id="rId17"/>
    <p:sldId id="320" r:id="rId18"/>
    <p:sldId id="383" r:id="rId19"/>
    <p:sldId id="321" r:id="rId20"/>
    <p:sldId id="408" r:id="rId21"/>
    <p:sldId id="322" r:id="rId22"/>
    <p:sldId id="323" r:id="rId23"/>
    <p:sldId id="324" r:id="rId24"/>
    <p:sldId id="325" r:id="rId25"/>
    <p:sldId id="259" r:id="rId26"/>
    <p:sldId id="326" r:id="rId27"/>
    <p:sldId id="327" r:id="rId28"/>
    <p:sldId id="328" r:id="rId29"/>
    <p:sldId id="329" r:id="rId30"/>
    <p:sldId id="330" r:id="rId31"/>
    <p:sldId id="331" r:id="rId32"/>
    <p:sldId id="332" r:id="rId33"/>
    <p:sldId id="334" r:id="rId34"/>
    <p:sldId id="335" r:id="rId35"/>
    <p:sldId id="336" r:id="rId36"/>
    <p:sldId id="337" r:id="rId37"/>
    <p:sldId id="338" r:id="rId38"/>
    <p:sldId id="333" r:id="rId39"/>
    <p:sldId id="339" r:id="rId40"/>
    <p:sldId id="341" r:id="rId41"/>
    <p:sldId id="342" r:id="rId42"/>
    <p:sldId id="343" r:id="rId43"/>
    <p:sldId id="344" r:id="rId44"/>
    <p:sldId id="345" r:id="rId45"/>
    <p:sldId id="347" r:id="rId46"/>
    <p:sldId id="346" r:id="rId47"/>
    <p:sldId id="348" r:id="rId48"/>
    <p:sldId id="349" r:id="rId49"/>
    <p:sldId id="350" r:id="rId50"/>
    <p:sldId id="351" r:id="rId51"/>
    <p:sldId id="352" r:id="rId52"/>
    <p:sldId id="353" r:id="rId53"/>
    <p:sldId id="354" r:id="rId54"/>
    <p:sldId id="355" r:id="rId55"/>
    <p:sldId id="356" r:id="rId56"/>
    <p:sldId id="357" r:id="rId57"/>
    <p:sldId id="358" r:id="rId58"/>
    <p:sldId id="359" r:id="rId59"/>
    <p:sldId id="360" r:id="rId60"/>
    <p:sldId id="361" r:id="rId61"/>
    <p:sldId id="362" r:id="rId62"/>
    <p:sldId id="363" r:id="rId63"/>
    <p:sldId id="364" r:id="rId64"/>
    <p:sldId id="365" r:id="rId65"/>
    <p:sldId id="366" r:id="rId66"/>
    <p:sldId id="367" r:id="rId67"/>
    <p:sldId id="368" r:id="rId68"/>
    <p:sldId id="369" r:id="rId69"/>
    <p:sldId id="386" r:id="rId70"/>
    <p:sldId id="370" r:id="rId71"/>
    <p:sldId id="371" r:id="rId72"/>
    <p:sldId id="372" r:id="rId73"/>
    <p:sldId id="373" r:id="rId74"/>
    <p:sldId id="394" r:id="rId75"/>
    <p:sldId id="388" r:id="rId76"/>
    <p:sldId id="389" r:id="rId77"/>
    <p:sldId id="390" r:id="rId78"/>
    <p:sldId id="391" r:id="rId79"/>
    <p:sldId id="405" r:id="rId80"/>
    <p:sldId id="400" r:id="rId81"/>
    <p:sldId id="403"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notesViewPr>
    <p:cSldViewPr snapToGrid="0">
      <p:cViewPr varScale="1">
        <p:scale>
          <a:sx n="53" d="100"/>
          <a:sy n="53" d="100"/>
        </p:scale>
        <p:origin x="2844" y="6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handoutMaster" Target="handoutMasters/handoutMaster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9130694-415E-4259-A5BB-9ED838F4A343}" type="datetimeFigureOut">
              <a:rPr lang="en-IN" smtClean="0"/>
              <a:t>29-04-2023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779A36-9869-4691-A26D-C51376541308}" type="slidenum">
              <a:rPr lang="en-IN" smtClean="0"/>
              <a:t>‹#›</a:t>
            </a:fld>
            <a:endParaRPr lang="en-IN"/>
          </a:p>
        </p:txBody>
      </p:sp>
    </p:spTree>
    <p:extLst>
      <p:ext uri="{BB962C8B-B14F-4D97-AF65-F5344CB8AC3E}">
        <p14:creationId xmlns:p14="http://schemas.microsoft.com/office/powerpoint/2010/main" val="3214455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4"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000000"/>
                </a:solidFill>
                <a:latin typeface="Calibri"/>
              </a:rPr>
              <a:t>Click to move the slide</a:t>
            </a:r>
          </a:p>
        </p:txBody>
      </p:sp>
      <p:sp>
        <p:nvSpPr>
          <p:cNvPr id="165"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166"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167"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168"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169"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65B4D894-5722-4C93-818E-EFB030DA11B5}"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633863A-117F-490B-AC21-D51BE38DAE11}" type="slidenum">
              <a:rPr lang="en-US" smtClean="0"/>
              <a:t>66</a:t>
            </a:fld>
            <a:endParaRPr lang="en-US"/>
          </a:p>
        </p:txBody>
      </p:sp>
    </p:spTree>
    <p:extLst>
      <p:ext uri="{BB962C8B-B14F-4D97-AF65-F5344CB8AC3E}">
        <p14:creationId xmlns:p14="http://schemas.microsoft.com/office/powerpoint/2010/main" val="1528638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79D0A68-A901-4D25-910E-A17CC8720342}" type="datetimeFigureOut">
              <a:rPr lang="en-IN" smtClean="0"/>
              <a:t>29-04-2023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F67AD7-0A36-4B38-8290-C035A07D07DF}" type="slidenum">
              <a:rPr lang="en-IN" smtClean="0"/>
              <a:t>‹#›</a:t>
            </a:fld>
            <a:endParaRPr lang="en-IN"/>
          </a:p>
        </p:txBody>
      </p:sp>
    </p:spTree>
    <p:extLst>
      <p:ext uri="{BB962C8B-B14F-4D97-AF65-F5344CB8AC3E}">
        <p14:creationId xmlns:p14="http://schemas.microsoft.com/office/powerpoint/2010/main" val="10659761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2" name="Text Placeholder 1"/>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khronos.org/registry/OpenCL/sdk/" TargetMode="Externa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hyperlink" Target="https://www.khronos.org/registry/cl/sdk/1.0/docs/man/xhtml/clCreateCommandQueue.html"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1"/>
          <p:nvPr/>
        </p:nvSpPr>
        <p:spPr>
          <a:xfrm>
            <a:off x="1523880" y="1122480"/>
            <a:ext cx="9143640" cy="2387160"/>
          </a:xfrm>
          <a:prstGeom prst="rect">
            <a:avLst/>
          </a:prstGeom>
          <a:noFill/>
          <a:ln>
            <a:noFill/>
          </a:ln>
        </p:spPr>
        <p:txBody>
          <a:bodyPr anchor="b">
            <a:noAutofit/>
          </a:bodyPr>
          <a:lstStyle/>
          <a:p>
            <a:pPr algn="ctr">
              <a:lnSpc>
                <a:spcPct val="90000"/>
              </a:lnSpc>
            </a:pPr>
            <a:r>
              <a:rPr lang="en-US" sz="4800" b="1" strike="noStrike" spc="-1" dirty="0">
                <a:solidFill>
                  <a:srgbClr val="000000"/>
                </a:solidFill>
                <a:latin typeface="Calibri Light"/>
              </a:rPr>
              <a:t>Open Computing Language </a:t>
            </a:r>
            <a:r>
              <a:rPr lang="en-US" sz="4800" b="1" strike="noStrike" spc="-1" dirty="0">
                <a:solidFill>
                  <a:srgbClr val="7030A0"/>
                </a:solidFill>
                <a:latin typeface="Calibri Light"/>
              </a:rPr>
              <a:t>(OpenCL)</a:t>
            </a:r>
            <a:r>
              <a:rPr lang="en-US" sz="4800" b="1" strike="noStrike" spc="-1" dirty="0">
                <a:solidFill>
                  <a:srgbClr val="000000"/>
                </a:solidFill>
                <a:latin typeface="Calibri Light"/>
              </a:rPr>
              <a:t> Architecture and Programming</a:t>
            </a:r>
            <a:endParaRPr lang="en-US" sz="4800" b="0" strike="noStrike" spc="-1" dirty="0">
              <a:solidFill>
                <a:srgbClr val="000000"/>
              </a:solidFill>
              <a:latin typeface="Calibri"/>
            </a:endParaRPr>
          </a:p>
        </p:txBody>
      </p:sp>
      <p:sp>
        <p:nvSpPr>
          <p:cNvPr id="171" name="TextShape 2"/>
          <p:cNvSpPr txBox="1"/>
          <p:nvPr/>
        </p:nvSpPr>
        <p:spPr>
          <a:xfrm>
            <a:off x="1214640" y="4105440"/>
            <a:ext cx="9143640" cy="1655280"/>
          </a:xfrm>
          <a:prstGeom prst="rect">
            <a:avLst/>
          </a:prstGeom>
          <a:noFill/>
          <a:ln>
            <a:noFill/>
          </a:ln>
        </p:spPr>
        <p:txBody>
          <a:bodyPr>
            <a:normAutofit/>
          </a:bodyPr>
          <a:lstStyle/>
          <a:p>
            <a:pPr algn="ctr">
              <a:lnSpc>
                <a:spcPct val="90000"/>
              </a:lnSpc>
              <a:spcBef>
                <a:spcPts val="1001"/>
              </a:spcBef>
              <a:tabLst>
                <a:tab pos="0" algn="l"/>
              </a:tabLst>
            </a:pPr>
            <a:r>
              <a:rPr lang="en-US" sz="3200" b="0" strike="noStrike" spc="-1" dirty="0">
                <a:solidFill>
                  <a:srgbClr val="002060"/>
                </a:solidFill>
                <a:latin typeface="Calibri"/>
              </a:rPr>
              <a:t>6 Hours</a:t>
            </a:r>
            <a:endParaRPr lang="en-IN" sz="3200" b="0" strike="noStrike" spc="-1" dirty="0">
              <a:latin typeface="Arial"/>
            </a:endParaRPr>
          </a:p>
        </p:txBody>
      </p:sp>
      <p:sp>
        <p:nvSpPr>
          <p:cNvPr id="17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09A4ABF6-1544-4957-9538-636FF692C2B9}" type="datetime1">
              <a:rPr lang="en-IN" sz="1200" b="0" strike="noStrike" spc="-1">
                <a:solidFill>
                  <a:srgbClr val="8B8B8B"/>
                </a:solidFill>
                <a:latin typeface="Calibri"/>
              </a:rPr>
              <a:t>29-04-2023</a:t>
            </a:fld>
            <a:endParaRPr lang="en-IN" sz="1200" b="0" strike="noStrike" spc="-1" dirty="0">
              <a:latin typeface="Times New Roman"/>
            </a:endParaRPr>
          </a:p>
        </p:txBody>
      </p:sp>
      <p:sp>
        <p:nvSpPr>
          <p:cNvPr id="17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E7B0AF49-945B-4103-B2B2-5459A940A913}" type="slidenum">
              <a:rPr lang="en-IN" sz="1200" b="0" strike="noStrike" spc="-1">
                <a:solidFill>
                  <a:srgbClr val="8B8B8B"/>
                </a:solidFill>
                <a:latin typeface="Calibri"/>
              </a:rPr>
              <a:t>1</a:t>
            </a:fld>
            <a:endParaRPr lang="en-IN" sz="1200" b="0" strike="noStrike" spc="-1" dirty="0">
              <a:latin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348840" y="136800"/>
            <a:ext cx="11004480" cy="6219720"/>
          </a:xfrm>
          <a:prstGeom prst="rect">
            <a:avLst/>
          </a:prstGeom>
          <a:noFill/>
          <a:ln>
            <a:noFill/>
          </a:ln>
        </p:spPr>
        <p:txBody>
          <a:bodyPr>
            <a:normAutofit lnSpcReduction="10000"/>
          </a:bodyPr>
          <a:lstStyle/>
          <a:p>
            <a:pPr algn="just"/>
            <a:r>
              <a:rPr lang="en-US" sz="2800" b="1" dirty="0">
                <a:solidFill>
                  <a:schemeClr val="accent1"/>
                </a:solidFill>
                <a:effectLst/>
                <a:latin typeface="Calibri" panose="020F0502020204030204" pitchFamily="34" charset="0"/>
                <a:ea typeface="Times New Roman" panose="02020603050405020304" pitchFamily="18" charset="0"/>
                <a:cs typeface="Calibri" panose="020F0502020204030204" pitchFamily="34" charset="0"/>
              </a:rPr>
              <a:t>3.</a:t>
            </a:r>
            <a:r>
              <a:rPr lang="en-US" sz="2400" b="1" dirty="0">
                <a:effectLst/>
                <a:latin typeface="Calibri" panose="020F0502020204030204" pitchFamily="34" charset="0"/>
                <a:ea typeface="Times New Roman" panose="02020603050405020304" pitchFamily="18" charset="0"/>
                <a:cs typeface="Calibri" panose="020F0502020204030204" pitchFamily="34" charset="0"/>
              </a:rPr>
              <a:t> </a:t>
            </a:r>
            <a:r>
              <a:rPr lang="en-US" sz="2800" b="1" dirty="0">
                <a:solidFill>
                  <a:schemeClr val="accent1"/>
                </a:solidFill>
                <a:latin typeface="Calibri" panose="020F0502020204030204" pitchFamily="34" charset="0"/>
                <a:cs typeface="Calibri" panose="020F0502020204030204" pitchFamily="34" charset="0"/>
              </a:rPr>
              <a:t>OpenCL implementation (kernel):</a:t>
            </a:r>
          </a:p>
          <a:p>
            <a:pPr algn="just"/>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pPr marL="342900" indent="-342900" algn="just">
              <a:buFont typeface="Arial" panose="020B0604020202020204" pitchFamily="34" charset="0"/>
              <a:buChar char="•"/>
            </a:pPr>
            <a:r>
              <a:rPr lang="en-US" sz="2000" dirty="0"/>
              <a:t>The unit of concurrent execution in OpenCL  is a </a:t>
            </a:r>
            <a:r>
              <a:rPr lang="en-US" sz="2000" b="1" dirty="0"/>
              <a:t>work-item</a:t>
            </a:r>
            <a:r>
              <a:rPr lang="en-US" sz="2000" dirty="0"/>
              <a:t> (WI).</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Each WI executes the </a:t>
            </a:r>
            <a:r>
              <a:rPr lang="en-US" sz="2000" b="1" dirty="0"/>
              <a:t>kernel</a:t>
            </a:r>
            <a:r>
              <a:rPr lang="en-US" sz="2000" dirty="0"/>
              <a:t> function body.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We map a single iteration of the loop to a WI.</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We tell the OpenCL runtime to </a:t>
            </a:r>
            <a:r>
              <a:rPr lang="en-US" sz="2000" b="1" dirty="0"/>
              <a:t>generate as many WIs as elements in the input and output arrays</a:t>
            </a:r>
            <a:r>
              <a:rPr lang="en-US" sz="2000" dirty="0"/>
              <a:t> and allow the OpenCL to map those WIs to the underlying hardware, (CPU / GPU cores).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When an OpenCL device begins executing a kernel, it allow the programmer to identify the </a:t>
            </a:r>
            <a:r>
              <a:rPr lang="en-US" sz="2000" b="1" dirty="0"/>
              <a:t>position of the current WI </a:t>
            </a:r>
            <a:r>
              <a:rPr lang="en-US" sz="2000" dirty="0"/>
              <a:t>using a call to OpenCL API </a:t>
            </a:r>
            <a:r>
              <a:rPr lang="en-US" sz="2000" b="1" dirty="0" err="1"/>
              <a:t>get_global_id</a:t>
            </a:r>
            <a:r>
              <a:rPr lang="en-US" sz="2000" b="1" dirty="0"/>
              <a:t>(0)</a:t>
            </a:r>
            <a:r>
              <a:rPr lang="en-US" sz="2000" dirty="0"/>
              <a:t>. </a:t>
            </a:r>
            <a:endParaRPr lang="en-US" sz="2000" b="0" strike="noStrike" spc="-1" dirty="0">
              <a:solidFill>
                <a:srgbClr val="000000"/>
              </a:solidFill>
              <a:latin typeface="Calibri"/>
            </a:endParaRPr>
          </a:p>
          <a:p>
            <a:endParaRPr lang="en-US" sz="1600" dirty="0">
              <a:cs typeface="AngsanaUPC" pitchFamily="18" charset="-34"/>
            </a:endParaRPr>
          </a:p>
          <a:p>
            <a:r>
              <a:rPr lang="en-US" sz="2000" dirty="0">
                <a:solidFill>
                  <a:schemeClr val="bg1">
                    <a:lumMod val="50000"/>
                  </a:schemeClr>
                </a:solidFill>
                <a:latin typeface="+mj-lt"/>
                <a:cs typeface="AngsanaUPC" pitchFamily="18" charset="-34"/>
              </a:rPr>
              <a:t>// N work-items will be created to execute this kernel</a:t>
            </a:r>
          </a:p>
          <a:p>
            <a:r>
              <a:rPr lang="en-US" sz="2000" dirty="0">
                <a:latin typeface="+mj-lt"/>
                <a:cs typeface="AngsanaUPC" pitchFamily="18" charset="-34"/>
              </a:rPr>
              <a:t>__kernel void </a:t>
            </a:r>
            <a:r>
              <a:rPr lang="en-US" sz="2000" dirty="0" err="1">
                <a:latin typeface="+mj-lt"/>
                <a:cs typeface="AngsanaUPC" pitchFamily="18" charset="-34"/>
              </a:rPr>
              <a:t>vecadd</a:t>
            </a:r>
            <a:r>
              <a:rPr lang="en-US" sz="2000" dirty="0">
                <a:latin typeface="+mj-lt"/>
                <a:cs typeface="AngsanaUPC" pitchFamily="18" charset="-34"/>
              </a:rPr>
              <a:t> (__global int *C, __global int* A, __global int *B) </a:t>
            </a:r>
          </a:p>
          <a:p>
            <a:r>
              <a:rPr lang="en-US" sz="2000" dirty="0">
                <a:latin typeface="+mj-lt"/>
                <a:cs typeface="AngsanaUPC" pitchFamily="18" charset="-34"/>
              </a:rPr>
              <a:t>{</a:t>
            </a:r>
          </a:p>
          <a:p>
            <a:r>
              <a:rPr lang="en-US" sz="2000" dirty="0">
                <a:latin typeface="+mj-lt"/>
                <a:cs typeface="AngsanaUPC" pitchFamily="18" charset="-34"/>
              </a:rPr>
              <a:t>	int </a:t>
            </a:r>
            <a:r>
              <a:rPr lang="en-US" sz="2000" dirty="0" err="1">
                <a:latin typeface="+mj-lt"/>
                <a:cs typeface="AngsanaUPC" pitchFamily="18" charset="-34"/>
              </a:rPr>
              <a:t>tid</a:t>
            </a:r>
            <a:r>
              <a:rPr lang="en-US" sz="2000" dirty="0">
                <a:latin typeface="+mj-lt"/>
                <a:cs typeface="AngsanaUPC" pitchFamily="18" charset="-34"/>
              </a:rPr>
              <a:t> = </a:t>
            </a:r>
            <a:r>
              <a:rPr lang="en-US" sz="2000" dirty="0" err="1">
                <a:latin typeface="+mj-lt"/>
                <a:cs typeface="AngsanaUPC" pitchFamily="18" charset="-34"/>
              </a:rPr>
              <a:t>get_global_id</a:t>
            </a:r>
            <a:r>
              <a:rPr lang="en-US" sz="2000" dirty="0">
                <a:latin typeface="+mj-lt"/>
                <a:cs typeface="AngsanaUPC" pitchFamily="18" charset="-34"/>
              </a:rPr>
              <a:t>(0);</a:t>
            </a:r>
            <a:r>
              <a:rPr lang="en-US" sz="2000" dirty="0">
                <a:solidFill>
                  <a:schemeClr val="bg1">
                    <a:lumMod val="50000"/>
                  </a:schemeClr>
                </a:solidFill>
                <a:latin typeface="+mj-lt"/>
                <a:cs typeface="AngsanaUPC" pitchFamily="18" charset="-34"/>
              </a:rPr>
              <a:t>   // OpenCL intrinsic function</a:t>
            </a:r>
          </a:p>
          <a:p>
            <a:r>
              <a:rPr lang="en-US" sz="2000" dirty="0">
                <a:solidFill>
                  <a:schemeClr val="bg1">
                    <a:lumMod val="50000"/>
                  </a:schemeClr>
                </a:solidFill>
                <a:latin typeface="+mj-lt"/>
                <a:cs typeface="AngsanaUPC" pitchFamily="18" charset="-34"/>
              </a:rPr>
              <a:t>	</a:t>
            </a:r>
            <a:r>
              <a:rPr lang="en-US" sz="2000" dirty="0">
                <a:latin typeface="+mj-lt"/>
                <a:cs typeface="AngsanaUPC" pitchFamily="18" charset="-34"/>
              </a:rPr>
              <a:t>C[</a:t>
            </a:r>
            <a:r>
              <a:rPr lang="en-US" sz="2000" dirty="0" err="1">
                <a:latin typeface="+mj-lt"/>
                <a:cs typeface="AngsanaUPC" pitchFamily="18" charset="-34"/>
              </a:rPr>
              <a:t>tid</a:t>
            </a:r>
            <a:r>
              <a:rPr lang="en-US" sz="2000" dirty="0">
                <a:latin typeface="+mj-lt"/>
                <a:cs typeface="AngsanaUPC" pitchFamily="18" charset="-34"/>
              </a:rPr>
              <a:t>] = A[</a:t>
            </a:r>
            <a:r>
              <a:rPr lang="en-US" sz="2000" dirty="0" err="1">
                <a:latin typeface="+mj-lt"/>
                <a:cs typeface="AngsanaUPC" pitchFamily="18" charset="-34"/>
              </a:rPr>
              <a:t>tid</a:t>
            </a:r>
            <a:r>
              <a:rPr lang="en-US" sz="2000" dirty="0">
                <a:latin typeface="+mj-lt"/>
                <a:cs typeface="AngsanaUPC" pitchFamily="18" charset="-34"/>
              </a:rPr>
              <a:t>] + B[</a:t>
            </a:r>
            <a:r>
              <a:rPr lang="en-US" sz="2000" dirty="0" err="1">
                <a:latin typeface="+mj-lt"/>
                <a:cs typeface="AngsanaUPC" pitchFamily="18" charset="-34"/>
              </a:rPr>
              <a:t>tid</a:t>
            </a:r>
            <a:r>
              <a:rPr lang="en-US" sz="2000" dirty="0">
                <a:latin typeface="+mj-lt"/>
                <a:cs typeface="AngsanaUPC" pitchFamily="18" charset="-34"/>
              </a:rPr>
              <a:t>];</a:t>
            </a:r>
          </a:p>
          <a:p>
            <a:r>
              <a:rPr lang="en-US" sz="2000" dirty="0">
                <a:latin typeface="+mj-lt"/>
                <a:cs typeface="AngsanaUPC" pitchFamily="18" charset="-34"/>
              </a:rPr>
              <a:t> }                             </a:t>
            </a:r>
          </a:p>
          <a:p>
            <a:pPr>
              <a:lnSpc>
                <a:spcPct val="90000"/>
              </a:lnSpc>
              <a:spcBef>
                <a:spcPts val="1001"/>
              </a:spcBef>
              <a:tabLst>
                <a:tab pos="0" algn="l"/>
              </a:tabLst>
            </a:pP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10</a:t>
            </a:fld>
            <a:endParaRPr lang="en-IN" sz="1200" b="0" strike="noStrike" spc="-1">
              <a:latin typeface="Times New Roman"/>
            </a:endParaRPr>
          </a:p>
        </p:txBody>
      </p:sp>
    </p:spTree>
    <p:extLst>
      <p:ext uri="{BB962C8B-B14F-4D97-AF65-F5344CB8AC3E}">
        <p14:creationId xmlns:p14="http://schemas.microsoft.com/office/powerpoint/2010/main" val="138609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dirty="0" smtClean="0"/>
              <a:t>                 global-id </a:t>
            </a:r>
            <a:r>
              <a:rPr lang="en-IN" dirty="0"/>
              <a:t>Vs local-id </a:t>
            </a:r>
          </a:p>
        </p:txBody>
      </p:sp>
      <p:pic>
        <p:nvPicPr>
          <p:cNvPr id="4" name="Picture 3"/>
          <p:cNvPicPr>
            <a:picLocks noChangeAspect="1"/>
          </p:cNvPicPr>
          <p:nvPr/>
        </p:nvPicPr>
        <p:blipFill>
          <a:blip r:embed="rId2"/>
          <a:stretch>
            <a:fillRect/>
          </a:stretch>
        </p:blipFill>
        <p:spPr>
          <a:xfrm>
            <a:off x="1016000" y="1690201"/>
            <a:ext cx="9739085" cy="4565456"/>
          </a:xfrm>
          <a:prstGeom prst="rect">
            <a:avLst/>
          </a:prstGeom>
        </p:spPr>
      </p:pic>
    </p:spTree>
    <p:extLst>
      <p:ext uri="{BB962C8B-B14F-4D97-AF65-F5344CB8AC3E}">
        <p14:creationId xmlns:p14="http://schemas.microsoft.com/office/powerpoint/2010/main" val="21715650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348840" y="136800"/>
            <a:ext cx="11004480" cy="6219720"/>
          </a:xfrm>
          <a:prstGeom prst="rect">
            <a:avLst/>
          </a:prstGeom>
          <a:noFill/>
          <a:ln>
            <a:noFill/>
          </a:ln>
        </p:spPr>
        <p:txBody>
          <a:bodyPr>
            <a:normAutofit/>
          </a:bodyPr>
          <a:lstStyle/>
          <a:p>
            <a:pPr algn="just"/>
            <a:r>
              <a:rPr lang="en-US" sz="2800" b="1" dirty="0">
                <a:solidFill>
                  <a:schemeClr val="accent1"/>
                </a:solidFill>
                <a:effectLst/>
                <a:latin typeface="Calibri" panose="020F0502020204030204" pitchFamily="34" charset="0"/>
                <a:ea typeface="Times New Roman" panose="02020603050405020304" pitchFamily="18" charset="0"/>
                <a:cs typeface="Calibri" panose="020F0502020204030204" pitchFamily="34" charset="0"/>
              </a:rPr>
              <a:t>3.</a:t>
            </a:r>
            <a:r>
              <a:rPr lang="en-US" sz="2400" b="1" dirty="0">
                <a:effectLst/>
                <a:latin typeface="Calibri" panose="020F0502020204030204" pitchFamily="34" charset="0"/>
                <a:ea typeface="Times New Roman" panose="02020603050405020304" pitchFamily="18" charset="0"/>
                <a:cs typeface="Calibri" panose="020F0502020204030204" pitchFamily="34" charset="0"/>
              </a:rPr>
              <a:t> </a:t>
            </a:r>
            <a:r>
              <a:rPr lang="en-US" sz="2800" b="1" dirty="0">
                <a:solidFill>
                  <a:schemeClr val="accent1"/>
                </a:solidFill>
                <a:latin typeface="Calibri" panose="020F0502020204030204" pitchFamily="34" charset="0"/>
                <a:cs typeface="Calibri" panose="020F0502020204030204" pitchFamily="34" charset="0"/>
              </a:rPr>
              <a:t>OpenCL implementation (kernel):</a:t>
            </a:r>
          </a:p>
          <a:p>
            <a:pPr algn="just"/>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pPr marL="342900" indent="-342900" algn="just">
              <a:lnSpc>
                <a:spcPct val="90000"/>
              </a:lnSpc>
              <a:spcBef>
                <a:spcPts val="1001"/>
              </a:spcBef>
              <a:buFont typeface="Arial" panose="020B0604020202020204" pitchFamily="34" charset="0"/>
              <a:buChar char="•"/>
              <a:tabLst>
                <a:tab pos="0" algn="l"/>
              </a:tabLst>
            </a:pPr>
            <a:r>
              <a:rPr lang="en-US" sz="2000" dirty="0">
                <a:effectLst/>
                <a:latin typeface="Calibri" panose="020F0502020204030204" pitchFamily="34" charset="0"/>
                <a:ea typeface="Times New Roman" panose="02020603050405020304" pitchFamily="18" charset="0"/>
                <a:cs typeface="Calibri" panose="020F0502020204030204" pitchFamily="34" charset="0"/>
              </a:rPr>
              <a:t>When a kernel is executed, the programmer specifies the </a:t>
            </a:r>
            <a:r>
              <a:rPr lang="en-US" sz="2000" b="1" dirty="0">
                <a:effectLst/>
                <a:latin typeface="Calibri" panose="020F0502020204030204" pitchFamily="34" charset="0"/>
                <a:ea typeface="Times New Roman" panose="02020603050405020304" pitchFamily="18" charset="0"/>
                <a:cs typeface="Calibri" panose="020F0502020204030204" pitchFamily="34" charset="0"/>
              </a:rPr>
              <a:t>number of work-items </a:t>
            </a:r>
            <a:r>
              <a:rPr lang="en-US" sz="2000" dirty="0">
                <a:effectLst/>
                <a:latin typeface="Calibri" panose="020F0502020204030204" pitchFamily="34" charset="0"/>
                <a:ea typeface="Times New Roman" panose="02020603050405020304" pitchFamily="18" charset="0"/>
                <a:cs typeface="Calibri" panose="020F0502020204030204" pitchFamily="34" charset="0"/>
              </a:rPr>
              <a:t>that should be created as an </a:t>
            </a:r>
            <a:r>
              <a:rPr lang="en-US" sz="2000" b="1" dirty="0">
                <a:effectLst/>
                <a:latin typeface="Calibri" panose="020F0502020204030204" pitchFamily="34" charset="0"/>
                <a:ea typeface="Times New Roman" panose="02020603050405020304" pitchFamily="18" charset="0"/>
                <a:cs typeface="Calibri" panose="020F0502020204030204" pitchFamily="34" charset="0"/>
              </a:rPr>
              <a:t>n-</a:t>
            </a:r>
            <a:r>
              <a:rPr lang="en-US" sz="2000" b="1" i="1" dirty="0">
                <a:effectLst/>
                <a:latin typeface="Calibri" panose="020F0502020204030204" pitchFamily="34" charset="0"/>
                <a:ea typeface="Times New Roman" panose="02020603050405020304" pitchFamily="18" charset="0"/>
                <a:cs typeface="Calibri" panose="020F0502020204030204" pitchFamily="34" charset="0"/>
              </a:rPr>
              <a:t>dimensional</a:t>
            </a:r>
            <a:r>
              <a:rPr lang="en-US" sz="2000" b="1" i="1" spc="-60" dirty="0">
                <a:effectLst/>
                <a:latin typeface="Calibri" panose="020F0502020204030204" pitchFamily="34" charset="0"/>
                <a:ea typeface="Times New Roman" panose="02020603050405020304" pitchFamily="18" charset="0"/>
                <a:cs typeface="Calibri" panose="020F0502020204030204" pitchFamily="34" charset="0"/>
              </a:rPr>
              <a:t> </a:t>
            </a:r>
            <a:r>
              <a:rPr lang="en-US" sz="2000" b="1" i="1" dirty="0">
                <a:effectLst/>
                <a:latin typeface="Calibri" panose="020F0502020204030204" pitchFamily="34" charset="0"/>
                <a:ea typeface="Times New Roman" panose="02020603050405020304" pitchFamily="18" charset="0"/>
                <a:cs typeface="Calibri" panose="020F0502020204030204" pitchFamily="34" charset="0"/>
              </a:rPr>
              <a:t>range</a:t>
            </a:r>
            <a:r>
              <a:rPr lang="en-US" sz="2000" b="1" i="1" spc="-6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NDRange</a:t>
            </a:r>
            <a:r>
              <a:rPr lang="en-US" sz="2000" dirty="0">
                <a:effectLst/>
                <a:latin typeface="Calibri" panose="020F0502020204030204" pitchFamily="34" charset="0"/>
                <a:ea typeface="Times New Roman" panose="02020603050405020304" pitchFamily="18" charset="0"/>
                <a:cs typeface="Calibri" panose="020F0502020204030204" pitchFamily="34" charset="0"/>
              </a:rPr>
              <a:t>).</a:t>
            </a:r>
          </a:p>
          <a:p>
            <a:pPr marL="342900" indent="-342900" algn="just">
              <a:lnSpc>
                <a:spcPct val="90000"/>
              </a:lnSpc>
              <a:spcBef>
                <a:spcPts val="1001"/>
              </a:spcBef>
              <a:buFont typeface="Arial" panose="020B0604020202020204" pitchFamily="34" charset="0"/>
              <a:buChar char="•"/>
              <a:tabLst>
                <a:tab pos="0" algn="l"/>
              </a:tabLst>
            </a:pPr>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pPr marL="342900" indent="-342900" algn="just">
              <a:lnSpc>
                <a:spcPct val="90000"/>
              </a:lnSpc>
              <a:spcBef>
                <a:spcPts val="1001"/>
              </a:spcBef>
              <a:buFont typeface="Arial" panose="020B0604020202020204" pitchFamily="34" charset="0"/>
              <a:buChar char="•"/>
              <a:tabLst>
                <a:tab pos="0" algn="l"/>
              </a:tabLst>
            </a:pPr>
            <a:r>
              <a:rPr lang="en-US" sz="2000" dirty="0">
                <a:effectLst/>
                <a:latin typeface="Calibri" panose="020F0502020204030204" pitchFamily="34" charset="0"/>
                <a:ea typeface="Times New Roman" panose="02020603050405020304" pitchFamily="18" charset="0"/>
                <a:cs typeface="Calibri" panose="020F0502020204030204" pitchFamily="34" charset="0"/>
              </a:rPr>
              <a:t>An</a:t>
            </a:r>
            <a:r>
              <a:rPr lang="en-US" sz="2000" spc="-1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NDRange</a:t>
            </a:r>
            <a:r>
              <a:rPr lang="en-US" sz="2000" spc="-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is</a:t>
            </a:r>
            <a:r>
              <a:rPr lang="en-US" sz="2000" spc="-2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a</a:t>
            </a:r>
            <a:r>
              <a:rPr lang="en-US" sz="2000" spc="-1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one-,</a:t>
            </a:r>
            <a:r>
              <a:rPr lang="en-US" sz="2000" spc="-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two-,</a:t>
            </a:r>
            <a:r>
              <a:rPr lang="en-US" sz="2000" spc="-1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or</a:t>
            </a:r>
            <a:r>
              <a:rPr lang="en-US" sz="2000" spc="-1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three-dimensional array of</a:t>
            </a:r>
            <a:r>
              <a:rPr lang="en-US" sz="2000" spc="-5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work-items</a:t>
            </a:r>
            <a:r>
              <a:rPr lang="en-US" sz="2000" spc="-4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that</a:t>
            </a:r>
            <a:r>
              <a:rPr lang="en-US" sz="2000" spc="-5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will</a:t>
            </a:r>
            <a:r>
              <a:rPr lang="en-US" sz="2000" spc="-5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often</a:t>
            </a:r>
            <a:r>
              <a:rPr lang="en-US" sz="2000" spc="-5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map</a:t>
            </a:r>
            <a:r>
              <a:rPr lang="en-US" sz="2000" spc="-5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to</a:t>
            </a:r>
            <a:r>
              <a:rPr lang="en-US" sz="2000" spc="-5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the</a:t>
            </a:r>
            <a:r>
              <a:rPr lang="en-US" sz="2000" spc="-6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dimensions</a:t>
            </a:r>
            <a:r>
              <a:rPr lang="en-US" sz="2000" spc="-4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of</a:t>
            </a:r>
            <a:r>
              <a:rPr lang="en-US" sz="2000" spc="-5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either</a:t>
            </a:r>
            <a:r>
              <a:rPr lang="en-US" sz="2000" spc="-5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the</a:t>
            </a:r>
            <a:r>
              <a:rPr lang="en-US" sz="2000" spc="-5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input</a:t>
            </a:r>
            <a:r>
              <a:rPr lang="en-US" sz="2000" spc="-5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or the</a:t>
            </a:r>
            <a:r>
              <a:rPr lang="en-US" sz="2000" spc="-4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output</a:t>
            </a:r>
            <a:r>
              <a:rPr lang="en-US" sz="2000" spc="-5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data.</a:t>
            </a:r>
            <a:r>
              <a:rPr lang="en-US" sz="2000" spc="-45" dirty="0">
                <a:effectLst/>
                <a:latin typeface="Calibri" panose="020F0502020204030204" pitchFamily="34" charset="0"/>
                <a:ea typeface="Times New Roman" panose="02020603050405020304" pitchFamily="18" charset="0"/>
                <a:cs typeface="Calibri" panose="020F0502020204030204" pitchFamily="34" charset="0"/>
              </a:rPr>
              <a:t> </a:t>
            </a:r>
          </a:p>
          <a:p>
            <a:pPr algn="just">
              <a:lnSpc>
                <a:spcPct val="90000"/>
              </a:lnSpc>
              <a:spcBef>
                <a:spcPts val="1001"/>
              </a:spcBef>
              <a:tabLst>
                <a:tab pos="0" algn="l"/>
              </a:tabLst>
            </a:pPr>
            <a:r>
              <a:rPr lang="en-US" sz="2000" b="0" strike="noStrike" spc="-1" dirty="0">
                <a:solidFill>
                  <a:srgbClr val="000000"/>
                </a:solidFill>
                <a:latin typeface="Calibri" panose="020F0502020204030204" pitchFamily="34" charset="0"/>
                <a:cs typeface="Calibri" panose="020F0502020204030204" pitchFamily="34" charset="0"/>
              </a:rPr>
              <a:t> 	Example: </a:t>
            </a:r>
            <a:r>
              <a:rPr lang="en-US" sz="2000" b="1" strike="noStrike" spc="-1" dirty="0" err="1">
                <a:solidFill>
                  <a:srgbClr val="002060"/>
                </a:solidFill>
                <a:latin typeface="Calibri" panose="020F0502020204030204" pitchFamily="34" charset="0"/>
                <a:cs typeface="Calibri" panose="020F0502020204030204" pitchFamily="34" charset="0"/>
              </a:rPr>
              <a:t>size_t</a:t>
            </a:r>
            <a:r>
              <a:rPr lang="en-US" sz="2000" b="1" strike="noStrike" spc="-1" dirty="0">
                <a:solidFill>
                  <a:srgbClr val="002060"/>
                </a:solidFill>
                <a:latin typeface="Calibri" panose="020F0502020204030204" pitchFamily="34" charset="0"/>
                <a:cs typeface="Calibri" panose="020F0502020204030204" pitchFamily="34" charset="0"/>
              </a:rPr>
              <a:t> </a:t>
            </a:r>
            <a:r>
              <a:rPr lang="en-US" sz="2000" b="1" strike="noStrike" spc="-1" dirty="0" err="1">
                <a:solidFill>
                  <a:srgbClr val="002060"/>
                </a:solidFill>
                <a:latin typeface="Calibri" panose="020F0502020204030204" pitchFamily="34" charset="0"/>
                <a:cs typeface="Calibri" panose="020F0502020204030204" pitchFamily="34" charset="0"/>
              </a:rPr>
              <a:t>WorkItemsSize</a:t>
            </a:r>
            <a:r>
              <a:rPr lang="en-US" sz="2000" b="1" strike="noStrike" spc="-1" dirty="0">
                <a:solidFill>
                  <a:srgbClr val="002060"/>
                </a:solidFill>
                <a:latin typeface="Calibri" panose="020F0502020204030204" pitchFamily="34" charset="0"/>
                <a:cs typeface="Calibri" panose="020F0502020204030204" pitchFamily="34" charset="0"/>
              </a:rPr>
              <a:t>[3] = {1024, 1, 1)</a:t>
            </a:r>
            <a:r>
              <a:rPr lang="en-US" sz="2000" b="1" spc="-255"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 </a:t>
            </a:r>
          </a:p>
          <a:p>
            <a:pPr algn="just">
              <a:lnSpc>
                <a:spcPct val="90000"/>
              </a:lnSpc>
              <a:spcBef>
                <a:spcPts val="1001"/>
              </a:spcBef>
              <a:tabLst>
                <a:tab pos="0" algn="l"/>
              </a:tabLst>
            </a:pPr>
            <a:endParaRPr lang="en-US" sz="2000" b="0" strike="noStrike" spc="-255" dirty="0">
              <a:solidFill>
                <a:schemeClr val="accent1"/>
              </a:solidFill>
              <a:latin typeface="Calibri" panose="020F0502020204030204" pitchFamily="34" charset="0"/>
              <a:cs typeface="Calibri" panose="020F0502020204030204" pitchFamily="34" charset="0"/>
            </a:endParaRPr>
          </a:p>
          <a:p>
            <a:pPr marL="342900" indent="-342900" algn="just">
              <a:lnSpc>
                <a:spcPct val="90000"/>
              </a:lnSpc>
              <a:spcBef>
                <a:spcPts val="1001"/>
              </a:spcBef>
              <a:buFont typeface="Arial" panose="020B0604020202020204" pitchFamily="34" charset="0"/>
              <a:buChar char="•"/>
              <a:tabLst>
                <a:tab pos="0" algn="l"/>
              </a:tabLst>
            </a:pPr>
            <a:r>
              <a:rPr lang="en-US" sz="2000" dirty="0">
                <a:effectLst/>
                <a:latin typeface="Calibri" panose="020F0502020204030204" pitchFamily="34" charset="0"/>
                <a:ea typeface="Times New Roman" panose="02020603050405020304" pitchFamily="18" charset="0"/>
                <a:cs typeface="Calibri" panose="020F0502020204030204" pitchFamily="34" charset="0"/>
              </a:rPr>
              <a:t>For achieving</a:t>
            </a:r>
            <a:r>
              <a:rPr lang="en-US" sz="2000" spc="-7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scalability, OpenCL</a:t>
            </a:r>
            <a:r>
              <a:rPr lang="en-US" sz="2000" spc="-6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divides</a:t>
            </a:r>
            <a:r>
              <a:rPr lang="en-US" sz="2000" spc="-7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the</a:t>
            </a:r>
            <a:r>
              <a:rPr lang="en-US" sz="2000" spc="-6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work-items</a:t>
            </a:r>
            <a:r>
              <a:rPr lang="en-US" sz="2000" spc="-7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of</a:t>
            </a:r>
            <a:r>
              <a:rPr lang="en-US" sz="2000" spc="-7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an</a:t>
            </a:r>
            <a:r>
              <a:rPr lang="en-US" sz="2000" spc="-7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NDRange</a:t>
            </a:r>
            <a:r>
              <a:rPr lang="en-US" sz="2000" spc="-6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into</a:t>
            </a:r>
            <a:r>
              <a:rPr lang="en-US" sz="2000" spc="-7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smaller, </a:t>
            </a:r>
            <a:r>
              <a:rPr lang="en-US" sz="2000" b="1" dirty="0">
                <a:effectLst/>
                <a:latin typeface="Calibri" panose="020F0502020204030204" pitchFamily="34" charset="0"/>
                <a:ea typeface="Times New Roman" panose="02020603050405020304" pitchFamily="18" charset="0"/>
                <a:cs typeface="Calibri" panose="020F0502020204030204" pitchFamily="34" charset="0"/>
              </a:rPr>
              <a:t>equally sized </a:t>
            </a:r>
            <a:r>
              <a:rPr lang="en-US" sz="2000" dirty="0">
                <a:effectLst/>
                <a:latin typeface="Calibri" panose="020F0502020204030204" pitchFamily="34" charset="0"/>
                <a:ea typeface="Times New Roman" panose="02020603050405020304" pitchFamily="18" charset="0"/>
                <a:cs typeface="Calibri" panose="020F0502020204030204" pitchFamily="34" charset="0"/>
              </a:rPr>
              <a:t>workgroups. </a:t>
            </a:r>
            <a:endParaRPr lang="en-US" sz="2000" b="0" strike="noStrike" spc="-1" dirty="0">
              <a:solidFill>
                <a:schemeClr val="accent1"/>
              </a:solidFill>
              <a:latin typeface="Calibri" panose="020F0502020204030204" pitchFamily="34" charset="0"/>
              <a:cs typeface="Calibri" panose="020F0502020204030204" pitchFamily="34" charset="0"/>
            </a:endParaRPr>
          </a:p>
          <a:p>
            <a:pPr algn="just">
              <a:lnSpc>
                <a:spcPct val="90000"/>
              </a:lnSpc>
              <a:spcBef>
                <a:spcPts val="1001"/>
              </a:spcBef>
              <a:tabLst>
                <a:tab pos="0" algn="l"/>
              </a:tabLst>
            </a:pPr>
            <a:r>
              <a:rPr lang="en-US" sz="2000" b="0" strike="noStrike" spc="-1" dirty="0">
                <a:solidFill>
                  <a:srgbClr val="000000"/>
                </a:solidFill>
                <a:latin typeface="Calibri" panose="020F0502020204030204" pitchFamily="34" charset="0"/>
                <a:cs typeface="Calibri" panose="020F0502020204030204" pitchFamily="34" charset="0"/>
              </a:rPr>
              <a:t> 	Example: </a:t>
            </a:r>
            <a:r>
              <a:rPr lang="en-US" sz="2000" b="1" strike="noStrike" spc="-1" dirty="0" err="1">
                <a:solidFill>
                  <a:srgbClr val="002060"/>
                </a:solidFill>
                <a:latin typeface="Calibri" panose="020F0502020204030204" pitchFamily="34" charset="0"/>
                <a:cs typeface="Calibri" panose="020F0502020204030204" pitchFamily="34" charset="0"/>
              </a:rPr>
              <a:t>size_t</a:t>
            </a:r>
            <a:r>
              <a:rPr lang="en-US" sz="2000" b="1" strike="noStrike" spc="-1" dirty="0">
                <a:solidFill>
                  <a:srgbClr val="002060"/>
                </a:solidFill>
                <a:latin typeface="Calibri" panose="020F0502020204030204" pitchFamily="34" charset="0"/>
                <a:cs typeface="Calibri" panose="020F0502020204030204" pitchFamily="34" charset="0"/>
              </a:rPr>
              <a:t> </a:t>
            </a:r>
            <a:r>
              <a:rPr lang="en-US" sz="2000" b="1" strike="noStrike" spc="-1" dirty="0" err="1">
                <a:solidFill>
                  <a:srgbClr val="002060"/>
                </a:solidFill>
                <a:latin typeface="Calibri" panose="020F0502020204030204" pitchFamily="34" charset="0"/>
                <a:cs typeface="Calibri" panose="020F0502020204030204" pitchFamily="34" charset="0"/>
              </a:rPr>
              <a:t>workGroupSize</a:t>
            </a:r>
            <a:r>
              <a:rPr lang="en-US" sz="2000" b="1" strike="noStrike" spc="-1" dirty="0">
                <a:solidFill>
                  <a:srgbClr val="002060"/>
                </a:solidFill>
                <a:latin typeface="Calibri" panose="020F0502020204030204" pitchFamily="34" charset="0"/>
                <a:cs typeface="Calibri" panose="020F0502020204030204" pitchFamily="34" charset="0"/>
              </a:rPr>
              <a:t>[3] = {64, 1, 1)</a:t>
            </a:r>
            <a:r>
              <a:rPr lang="en-US" sz="2000" b="1" spc="-255"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 </a:t>
            </a:r>
          </a:p>
          <a:p>
            <a:pPr algn="just">
              <a:lnSpc>
                <a:spcPct val="90000"/>
              </a:lnSpc>
              <a:spcBef>
                <a:spcPts val="1001"/>
              </a:spcBef>
              <a:tabLst>
                <a:tab pos="0" algn="l"/>
              </a:tabLst>
            </a:pPr>
            <a:endParaRPr lang="en-US" sz="2000" b="0" strike="noStrike" spc="-1" dirty="0">
              <a:solidFill>
                <a:srgbClr val="000000"/>
              </a:solidFill>
              <a:latin typeface="Calibri" panose="020F0502020204030204" pitchFamily="34" charset="0"/>
              <a:cs typeface="Calibri" panose="020F0502020204030204" pitchFamily="34" charset="0"/>
            </a:endParaRPr>
          </a:p>
          <a:p>
            <a:pPr algn="just">
              <a:lnSpc>
                <a:spcPct val="90000"/>
              </a:lnSpc>
              <a:spcBef>
                <a:spcPts val="1001"/>
              </a:spcBef>
              <a:tabLst>
                <a:tab pos="0" algn="l"/>
              </a:tabLst>
            </a:pPr>
            <a:r>
              <a:rPr lang="en-US" sz="2000" spc="-1" dirty="0">
                <a:solidFill>
                  <a:srgbClr val="000000"/>
                </a:solidFill>
                <a:latin typeface="Calibri" panose="020F0502020204030204" pitchFamily="34" charset="0"/>
                <a:cs typeface="Calibri" panose="020F0502020204030204" pitchFamily="34" charset="0"/>
              </a:rPr>
              <a:t>* </a:t>
            </a:r>
            <a:r>
              <a:rPr lang="en-US" sz="2000" spc="-1" dirty="0">
                <a:solidFill>
                  <a:srgbClr val="000000"/>
                </a:solidFill>
                <a:highlight>
                  <a:srgbClr val="00FFFF"/>
                </a:highlight>
                <a:latin typeface="Bell MT" panose="02020503060305020303" pitchFamily="18" charset="0"/>
                <a:cs typeface="Calibri" panose="020F0502020204030204" pitchFamily="34" charset="0"/>
              </a:rPr>
              <a:t>This results in </a:t>
            </a:r>
            <a:r>
              <a:rPr lang="en-US" sz="2000" dirty="0">
                <a:effectLst/>
                <a:highlight>
                  <a:srgbClr val="00FFFF"/>
                </a:highlight>
                <a:latin typeface="Bell MT" panose="02020503060305020303" pitchFamily="18" charset="0"/>
                <a:ea typeface="Times New Roman" panose="02020603050405020304" pitchFamily="18" charset="0"/>
                <a:cs typeface="Calibri" panose="020F0502020204030204" pitchFamily="34" charset="0"/>
              </a:rPr>
              <a:t>creating 16</a:t>
            </a:r>
            <a:r>
              <a:rPr lang="en-US" sz="2000" spc="-115" dirty="0">
                <a:effectLst/>
                <a:highlight>
                  <a:srgbClr val="00FFFF"/>
                </a:highlight>
                <a:latin typeface="Bell MT" panose="02020503060305020303" pitchFamily="18" charset="0"/>
                <a:ea typeface="Times New Roman" panose="02020603050405020304" pitchFamily="18" charset="0"/>
                <a:cs typeface="Calibri" panose="020F0502020204030204" pitchFamily="34" charset="0"/>
              </a:rPr>
              <a:t> </a:t>
            </a:r>
            <a:r>
              <a:rPr lang="en-US" sz="2000" dirty="0">
                <a:effectLst/>
                <a:highlight>
                  <a:srgbClr val="00FFFF"/>
                </a:highlight>
                <a:latin typeface="Bell MT" panose="02020503060305020303" pitchFamily="18" charset="0"/>
                <a:ea typeface="Times New Roman" panose="02020603050405020304" pitchFamily="18" charset="0"/>
                <a:cs typeface="Calibri" panose="020F0502020204030204" pitchFamily="34" charset="0"/>
              </a:rPr>
              <a:t>work- groups (1024 work-items/(64 work-items per workgroup) =16 workgroups)</a:t>
            </a:r>
            <a:endParaRPr lang="en-US" sz="2000" b="0" strike="noStrike" spc="-1" dirty="0">
              <a:solidFill>
                <a:srgbClr val="000000"/>
              </a:solidFill>
              <a:highlight>
                <a:srgbClr val="00FFFF"/>
              </a:highlight>
              <a:latin typeface="Bell MT" panose="02020503060305020303" pitchFamily="18" charset="0"/>
              <a:cs typeface="Calibri" panose="020F0502020204030204" pitchFamily="34" charset="0"/>
            </a:endParaRPr>
          </a:p>
          <a:p>
            <a:pPr algn="just">
              <a:lnSpc>
                <a:spcPct val="90000"/>
              </a:lnSpc>
              <a:spcBef>
                <a:spcPts val="1001"/>
              </a:spcBef>
              <a:tabLst>
                <a:tab pos="0" algn="l"/>
              </a:tabLst>
            </a:pPr>
            <a:endParaRPr lang="en-US" sz="2000"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12</a:t>
            </a:fld>
            <a:endParaRPr lang="en-IN" sz="1200" b="0" strike="noStrike" spc="-1">
              <a:latin typeface="Times New Roman"/>
            </a:endParaRPr>
          </a:p>
        </p:txBody>
      </p:sp>
    </p:spTree>
    <p:extLst>
      <p:ext uri="{BB962C8B-B14F-4D97-AF65-F5344CB8AC3E}">
        <p14:creationId xmlns:p14="http://schemas.microsoft.com/office/powerpoint/2010/main" val="31926335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dirty="0" smtClean="0"/>
              <a:t>         </a:t>
            </a:r>
            <a:r>
              <a:rPr lang="en-IN" dirty="0" err="1" smtClean="0"/>
              <a:t>workItems-workGroup</a:t>
            </a:r>
            <a:r>
              <a:rPr lang="en-IN" dirty="0"/>
              <a:t/>
            </a:r>
            <a:br>
              <a:rPr lang="en-IN" dirty="0"/>
            </a:br>
            <a:endParaRPr lang="en-IN" dirty="0"/>
          </a:p>
        </p:txBody>
      </p:sp>
      <p:pic>
        <p:nvPicPr>
          <p:cNvPr id="4" name="Picture 3"/>
          <p:cNvPicPr>
            <a:picLocks noChangeAspect="1"/>
          </p:cNvPicPr>
          <p:nvPr/>
        </p:nvPicPr>
        <p:blipFill>
          <a:blip r:embed="rId2"/>
          <a:stretch>
            <a:fillRect/>
          </a:stretch>
        </p:blipFill>
        <p:spPr>
          <a:xfrm>
            <a:off x="957943" y="1494972"/>
            <a:ext cx="9303657" cy="4354285"/>
          </a:xfrm>
          <a:prstGeom prst="rect">
            <a:avLst/>
          </a:prstGeom>
        </p:spPr>
      </p:pic>
    </p:spTree>
    <p:extLst>
      <p:ext uri="{BB962C8B-B14F-4D97-AF65-F5344CB8AC3E}">
        <p14:creationId xmlns:p14="http://schemas.microsoft.com/office/powerpoint/2010/main" val="9137687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pc="-1" dirty="0">
                <a:solidFill>
                  <a:srgbClr val="000000"/>
                </a:solidFill>
                <a:highlight>
                  <a:srgbClr val="00FF00"/>
                </a:highlight>
                <a:latin typeface="Calibri Light"/>
              </a:rPr>
              <a:t>Steps in Executing an OpenCL Program</a:t>
            </a:r>
            <a:r>
              <a:rPr lang="en-US" sz="3600" b="1" strike="noStrike" spc="-1" dirty="0">
                <a:solidFill>
                  <a:srgbClr val="000000"/>
                </a:solidFill>
                <a:highlight>
                  <a:srgbClr val="00FF00"/>
                </a:highlight>
                <a:latin typeface="Calibri Light"/>
              </a:rPr>
              <a:t>  </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39352"/>
            <a:ext cx="11004480" cy="5718648"/>
          </a:xfrm>
          <a:prstGeom prst="rect">
            <a:avLst/>
          </a:prstGeom>
          <a:noFill/>
          <a:ln>
            <a:noFill/>
          </a:ln>
        </p:spPr>
        <p:txBody>
          <a:bodyPr>
            <a:noAutofit/>
          </a:bodyPr>
          <a:lstStyle/>
          <a:p>
            <a:pPr lvl="2" algn="just"/>
            <a:r>
              <a:rPr lang="en-IN" sz="1400" b="1" dirty="0">
                <a:solidFill>
                  <a:schemeClr val="accent1"/>
                </a:solidFill>
              </a:rPr>
              <a:t>STEP 1:</a:t>
            </a:r>
            <a:r>
              <a:rPr lang="en-IN" sz="1400" dirty="0"/>
              <a:t> Discover and initialize the </a:t>
            </a:r>
            <a:r>
              <a:rPr lang="en-IN" sz="1400" dirty="0" smtClean="0"/>
              <a:t>platforms                   </a:t>
            </a:r>
            <a:endParaRPr lang="en-IN" sz="1400" b="1" dirty="0"/>
          </a:p>
          <a:p>
            <a:pPr lvl="2" algn="just"/>
            <a:endParaRPr lang="en-IN" sz="1400" b="1" dirty="0">
              <a:solidFill>
                <a:schemeClr val="accent1"/>
              </a:solidFill>
            </a:endParaRPr>
          </a:p>
          <a:p>
            <a:pPr lvl="2" algn="just"/>
            <a:r>
              <a:rPr lang="en-IN" sz="1400" b="1" dirty="0">
                <a:solidFill>
                  <a:schemeClr val="accent1"/>
                </a:solidFill>
              </a:rPr>
              <a:t>STEP 2:</a:t>
            </a:r>
            <a:r>
              <a:rPr lang="en-IN" sz="1400" dirty="0"/>
              <a:t> Discover and initialize the </a:t>
            </a:r>
            <a:r>
              <a:rPr lang="en-IN" sz="1400" dirty="0" smtClean="0"/>
              <a:t>devices                       </a:t>
            </a:r>
            <a:endParaRPr lang="en-IN" sz="1400" dirty="0"/>
          </a:p>
          <a:p>
            <a:pPr lvl="2" algn="just"/>
            <a:r>
              <a:rPr lang="en-IN" sz="1400" dirty="0" smtClean="0"/>
              <a:t> </a:t>
            </a:r>
            <a:endParaRPr lang="en-IN" sz="1400" dirty="0"/>
          </a:p>
          <a:p>
            <a:pPr lvl="2" algn="just"/>
            <a:r>
              <a:rPr lang="en-IN" sz="1400" b="1" dirty="0">
                <a:solidFill>
                  <a:schemeClr val="accent1"/>
                </a:solidFill>
              </a:rPr>
              <a:t>STEP 3:</a:t>
            </a:r>
            <a:r>
              <a:rPr lang="en-IN" sz="1400" dirty="0"/>
              <a:t> Create a context	</a:t>
            </a:r>
            <a:endParaRPr lang="en-IN" sz="1400" dirty="0" smtClean="0"/>
          </a:p>
          <a:p>
            <a:pPr lvl="2" algn="just"/>
            <a:endParaRPr lang="en-IN" sz="1400" dirty="0"/>
          </a:p>
          <a:p>
            <a:pPr lvl="2" algn="just"/>
            <a:r>
              <a:rPr lang="en-IN" sz="1400" b="1" dirty="0">
                <a:solidFill>
                  <a:schemeClr val="accent1"/>
                </a:solidFill>
              </a:rPr>
              <a:t>STEP 4:</a:t>
            </a:r>
            <a:r>
              <a:rPr lang="en-IN" sz="1400" dirty="0"/>
              <a:t> Create a command </a:t>
            </a:r>
            <a:r>
              <a:rPr lang="en-IN" sz="1400" dirty="0" smtClean="0"/>
              <a:t>queue</a:t>
            </a:r>
          </a:p>
          <a:p>
            <a:pPr lvl="2" algn="just"/>
            <a:endParaRPr lang="en-IN" sz="1400" dirty="0"/>
          </a:p>
          <a:p>
            <a:pPr lvl="2" algn="just"/>
            <a:r>
              <a:rPr lang="en-IN" sz="1400" b="1" dirty="0" smtClean="0">
                <a:solidFill>
                  <a:schemeClr val="accent1"/>
                </a:solidFill>
              </a:rPr>
              <a:t>STEP </a:t>
            </a:r>
            <a:r>
              <a:rPr lang="en-IN" sz="1400" b="1" dirty="0">
                <a:solidFill>
                  <a:schemeClr val="accent1"/>
                </a:solidFill>
              </a:rPr>
              <a:t>5:</a:t>
            </a:r>
            <a:r>
              <a:rPr lang="en-IN" sz="1400" dirty="0"/>
              <a:t> Create device </a:t>
            </a:r>
            <a:r>
              <a:rPr lang="en-IN" sz="1400" dirty="0" smtClean="0"/>
              <a:t>buffers 	</a:t>
            </a:r>
          </a:p>
          <a:p>
            <a:pPr lvl="2" algn="just"/>
            <a:r>
              <a:rPr lang="en-IN" sz="1400" dirty="0" smtClean="0"/>
              <a:t>	</a:t>
            </a:r>
            <a:endParaRPr lang="en-IN" sz="1400" b="1" dirty="0"/>
          </a:p>
          <a:p>
            <a:pPr lvl="2" algn="just"/>
            <a:r>
              <a:rPr lang="en-IN" sz="1400" b="1" dirty="0">
                <a:solidFill>
                  <a:schemeClr val="accent1"/>
                </a:solidFill>
              </a:rPr>
              <a:t>STEP 6:</a:t>
            </a:r>
            <a:r>
              <a:rPr lang="en-IN" sz="1400" dirty="0"/>
              <a:t> Write host data to device </a:t>
            </a:r>
            <a:r>
              <a:rPr lang="en-IN" sz="1400" dirty="0" smtClean="0"/>
              <a:t>buffers</a:t>
            </a:r>
          </a:p>
          <a:p>
            <a:pPr lvl="2" algn="just"/>
            <a:endParaRPr lang="en-IN" sz="1400" dirty="0"/>
          </a:p>
          <a:p>
            <a:pPr lvl="2" algn="just"/>
            <a:r>
              <a:rPr lang="en-IN" sz="1400" b="1" dirty="0">
                <a:solidFill>
                  <a:schemeClr val="accent1"/>
                </a:solidFill>
              </a:rPr>
              <a:t>STEP 7: </a:t>
            </a:r>
            <a:r>
              <a:rPr lang="en-IN" sz="1400" dirty="0"/>
              <a:t>Create and compile the </a:t>
            </a:r>
            <a:r>
              <a:rPr lang="en-IN" sz="1400" dirty="0" smtClean="0"/>
              <a:t>program </a:t>
            </a:r>
          </a:p>
          <a:p>
            <a:pPr lvl="2" algn="just"/>
            <a:endParaRPr lang="en-IN" sz="1400" dirty="0"/>
          </a:p>
          <a:p>
            <a:pPr lvl="2" algn="just"/>
            <a:r>
              <a:rPr lang="en-IN" sz="1400" b="1" dirty="0">
                <a:solidFill>
                  <a:schemeClr val="accent1"/>
                </a:solidFill>
              </a:rPr>
              <a:t>STEP 8</a:t>
            </a:r>
            <a:r>
              <a:rPr lang="en-IN" sz="1400" dirty="0"/>
              <a:t>: Create the </a:t>
            </a:r>
            <a:r>
              <a:rPr lang="en-IN" sz="1400" dirty="0" smtClean="0"/>
              <a:t>kernel 	 </a:t>
            </a:r>
          </a:p>
          <a:p>
            <a:pPr lvl="2" algn="just"/>
            <a:r>
              <a:rPr lang="en-IN" sz="1400" dirty="0" smtClean="0"/>
              <a:t>		</a:t>
            </a:r>
            <a:endParaRPr lang="en-IN" sz="1400" dirty="0"/>
          </a:p>
          <a:p>
            <a:pPr lvl="2" algn="just"/>
            <a:r>
              <a:rPr lang="en-IN" sz="1400" b="1" dirty="0">
                <a:solidFill>
                  <a:schemeClr val="accent1"/>
                </a:solidFill>
              </a:rPr>
              <a:t>STEP 9</a:t>
            </a:r>
            <a:r>
              <a:rPr lang="en-IN" sz="1400" dirty="0"/>
              <a:t>: Set the kernel </a:t>
            </a:r>
            <a:r>
              <a:rPr lang="en-IN" sz="1400" dirty="0" smtClean="0"/>
              <a:t>arguments </a:t>
            </a:r>
          </a:p>
          <a:p>
            <a:pPr lvl="2" algn="just"/>
            <a:endParaRPr lang="en-IN" sz="1400" dirty="0"/>
          </a:p>
          <a:p>
            <a:pPr lvl="2" algn="just"/>
            <a:r>
              <a:rPr lang="en-IN" sz="1400" b="1" dirty="0" smtClean="0">
                <a:solidFill>
                  <a:schemeClr val="accent1"/>
                </a:solidFill>
              </a:rPr>
              <a:t>STEP </a:t>
            </a:r>
            <a:r>
              <a:rPr lang="en-IN" sz="1400" b="1" dirty="0">
                <a:solidFill>
                  <a:schemeClr val="accent1"/>
                </a:solidFill>
              </a:rPr>
              <a:t>10: </a:t>
            </a:r>
            <a:r>
              <a:rPr lang="en-IN" sz="1400" dirty="0"/>
              <a:t>Configure the work-item structure</a:t>
            </a:r>
          </a:p>
          <a:p>
            <a:pPr lvl="2" algn="just"/>
            <a:r>
              <a:rPr lang="en-IN" sz="1400" b="1" dirty="0" smtClean="0">
                <a:solidFill>
                  <a:schemeClr val="accent1"/>
                </a:solidFill>
              </a:rPr>
              <a:t> </a:t>
            </a:r>
            <a:endParaRPr lang="en-IN" sz="1400" b="1" dirty="0">
              <a:solidFill>
                <a:schemeClr val="accent1"/>
              </a:solidFill>
            </a:endParaRPr>
          </a:p>
          <a:p>
            <a:pPr lvl="2" algn="just"/>
            <a:r>
              <a:rPr lang="en-IN" sz="1400" b="1" dirty="0">
                <a:solidFill>
                  <a:schemeClr val="accent1"/>
                </a:solidFill>
              </a:rPr>
              <a:t>STEP 11</a:t>
            </a:r>
            <a:r>
              <a:rPr lang="en-IN" sz="1400" dirty="0"/>
              <a:t>: Enqueue the kernel for </a:t>
            </a:r>
            <a:r>
              <a:rPr lang="en-IN" sz="1400" dirty="0" smtClean="0"/>
              <a:t>execution</a:t>
            </a:r>
          </a:p>
          <a:p>
            <a:pPr lvl="2" algn="just"/>
            <a:endParaRPr lang="en-IN" sz="1400" dirty="0"/>
          </a:p>
          <a:p>
            <a:pPr lvl="2" algn="just"/>
            <a:r>
              <a:rPr lang="en-IN" sz="1400" b="1" dirty="0" smtClean="0">
                <a:solidFill>
                  <a:schemeClr val="accent1"/>
                </a:solidFill>
              </a:rPr>
              <a:t>STEP </a:t>
            </a:r>
            <a:r>
              <a:rPr lang="en-IN" sz="1400" b="1" dirty="0">
                <a:solidFill>
                  <a:schemeClr val="accent1"/>
                </a:solidFill>
              </a:rPr>
              <a:t>12: </a:t>
            </a:r>
            <a:r>
              <a:rPr lang="en-IN" sz="1400" dirty="0"/>
              <a:t>Read the output buffer back to the </a:t>
            </a:r>
            <a:r>
              <a:rPr lang="en-IN" sz="1400" dirty="0" smtClean="0"/>
              <a:t>host</a:t>
            </a:r>
          </a:p>
          <a:p>
            <a:pPr lvl="2" algn="just"/>
            <a:endParaRPr lang="en-IN" sz="1400" dirty="0"/>
          </a:p>
          <a:p>
            <a:pPr lvl="2"/>
            <a:r>
              <a:rPr lang="en-IN" sz="1400" b="1" dirty="0" smtClean="0">
                <a:solidFill>
                  <a:schemeClr val="accent1"/>
                </a:solidFill>
              </a:rPr>
              <a:t>STEP </a:t>
            </a:r>
            <a:r>
              <a:rPr lang="en-IN" sz="1400" b="1" dirty="0">
                <a:solidFill>
                  <a:schemeClr val="accent1"/>
                </a:solidFill>
              </a:rPr>
              <a:t>13: </a:t>
            </a:r>
            <a:r>
              <a:rPr lang="en-IN" sz="1400" dirty="0"/>
              <a:t>Release </a:t>
            </a:r>
            <a:r>
              <a:rPr lang="en-IN" sz="1400" dirty="0" err="1"/>
              <a:t>OpenCL</a:t>
            </a:r>
            <a:r>
              <a:rPr lang="en-IN" sz="1400" dirty="0"/>
              <a:t> </a:t>
            </a:r>
            <a:r>
              <a:rPr lang="en-IN" sz="1400" dirty="0" smtClean="0"/>
              <a:t>resources</a:t>
            </a:r>
            <a:endParaRPr lang="en-US" sz="1400" b="0" strike="noStrike" spc="-1" dirty="0">
              <a:solidFill>
                <a:srgbClr val="000000"/>
              </a:solidFill>
              <a:latin typeface="Calibri"/>
            </a:endParaRPr>
          </a:p>
          <a:p>
            <a:pPr lvl="1" algn="ctr">
              <a:lnSpc>
                <a:spcPct val="90000"/>
              </a:lnSpc>
              <a:spcBef>
                <a:spcPts val="1001"/>
              </a:spcBef>
              <a:tabLst>
                <a:tab pos="0" algn="l"/>
              </a:tabLst>
            </a:pPr>
            <a:r>
              <a:rPr lang="en-US" sz="1400" b="0" strike="noStrike" spc="-1" dirty="0" smtClean="0">
                <a:solidFill>
                  <a:srgbClr val="000000"/>
                </a:solidFill>
                <a:latin typeface="Calibri"/>
              </a:rPr>
              <a:t>		</a:t>
            </a:r>
            <a:endParaRPr lang="en-US" sz="1400" b="0" strike="noStrike" spc="-1" dirty="0">
              <a:solidFill>
                <a:srgbClr val="000000"/>
              </a:solidFill>
              <a:latin typeface="Calibri"/>
            </a:endParaRPr>
          </a:p>
          <a:p>
            <a:pPr algn="ctr">
              <a:lnSpc>
                <a:spcPct val="90000"/>
              </a:lnSpc>
              <a:spcBef>
                <a:spcPts val="1001"/>
              </a:spcBef>
              <a:tabLst>
                <a:tab pos="0" algn="l"/>
              </a:tabLst>
            </a:pPr>
            <a:endParaRPr lang="en-US" sz="1400" b="0" strike="noStrike" spc="-1" dirty="0">
              <a:solidFill>
                <a:srgbClr val="000000"/>
              </a:solidFill>
              <a:latin typeface="Calibri"/>
            </a:endParaRPr>
          </a:p>
          <a:p>
            <a:pPr>
              <a:lnSpc>
                <a:spcPct val="90000"/>
              </a:lnSpc>
              <a:spcBef>
                <a:spcPts val="1001"/>
              </a:spcBef>
              <a:tabLst>
                <a:tab pos="0" algn="l"/>
              </a:tabLst>
            </a:pPr>
            <a:endParaRPr lang="en-US" sz="1400" b="0" strike="noStrike" spc="-1" dirty="0">
              <a:solidFill>
                <a:srgbClr val="000000"/>
              </a:solidFill>
              <a:latin typeface="Calibri"/>
            </a:endParaRPr>
          </a:p>
          <a:p>
            <a:pPr>
              <a:lnSpc>
                <a:spcPct val="90000"/>
              </a:lnSpc>
              <a:spcBef>
                <a:spcPts val="1001"/>
              </a:spcBef>
              <a:tabLst>
                <a:tab pos="0" algn="l"/>
              </a:tabLst>
            </a:pPr>
            <a:endParaRPr lang="en-US" sz="1400" b="0" strike="noStrike" spc="-1" dirty="0">
              <a:solidFill>
                <a:srgbClr val="000000"/>
              </a:solidFill>
              <a:latin typeface="Calibri"/>
            </a:endParaRPr>
          </a:p>
          <a:p>
            <a:pPr>
              <a:lnSpc>
                <a:spcPct val="90000"/>
              </a:lnSpc>
              <a:spcBef>
                <a:spcPts val="1001"/>
              </a:spcBef>
              <a:tabLst>
                <a:tab pos="0" algn="l"/>
              </a:tabLst>
            </a:pPr>
            <a:endParaRPr lang="en-US" sz="1400" b="0" strike="noStrike" spc="-1" dirty="0">
              <a:solidFill>
                <a:srgbClr val="000000"/>
              </a:solidFill>
              <a:latin typeface="Calibri"/>
            </a:endParaRPr>
          </a:p>
          <a:p>
            <a:pPr>
              <a:lnSpc>
                <a:spcPct val="90000"/>
              </a:lnSpc>
              <a:spcBef>
                <a:spcPts val="1001"/>
              </a:spcBef>
              <a:tabLst>
                <a:tab pos="0" algn="l"/>
              </a:tabLst>
            </a:pPr>
            <a:endParaRPr lang="en-US" sz="14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14</a:t>
            </a:fld>
            <a:endParaRPr lang="en-IN" sz="1200" b="0" strike="noStrike" spc="-1">
              <a:latin typeface="Times New Roman"/>
            </a:endParaRPr>
          </a:p>
        </p:txBody>
      </p:sp>
    </p:spTree>
    <p:extLst>
      <p:ext uri="{BB962C8B-B14F-4D97-AF65-F5344CB8AC3E}">
        <p14:creationId xmlns:p14="http://schemas.microsoft.com/office/powerpoint/2010/main" val="4953007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380" y="452126"/>
            <a:ext cx="10515240" cy="1325160"/>
          </a:xfrm>
        </p:spPr>
        <p:txBody>
          <a:bodyPr/>
          <a:lstStyle/>
          <a:p>
            <a:r>
              <a:rPr lang="en-IN" sz="3200" b="1" dirty="0" err="1"/>
              <a:t>OpenCL</a:t>
            </a:r>
            <a:r>
              <a:rPr lang="en-IN" sz="3200" b="1" dirty="0"/>
              <a:t> primitive data types for host applications</a:t>
            </a:r>
            <a:br>
              <a:rPr lang="en-IN" sz="3200" b="1" dirty="0"/>
            </a:br>
            <a:endParaRPr lang="en-IN" sz="3200" dirty="0"/>
          </a:p>
        </p:txBody>
      </p:sp>
      <p:pic>
        <p:nvPicPr>
          <p:cNvPr id="4" name="Picture 3"/>
          <p:cNvPicPr>
            <a:picLocks noChangeAspect="1"/>
          </p:cNvPicPr>
          <p:nvPr/>
        </p:nvPicPr>
        <p:blipFill>
          <a:blip r:embed="rId2"/>
          <a:stretch>
            <a:fillRect/>
          </a:stretch>
        </p:blipFill>
        <p:spPr>
          <a:xfrm>
            <a:off x="2235199" y="1585912"/>
            <a:ext cx="7068457" cy="4553631"/>
          </a:xfrm>
          <a:prstGeom prst="rect">
            <a:avLst/>
          </a:prstGeom>
        </p:spPr>
      </p:pic>
    </p:spTree>
    <p:extLst>
      <p:ext uri="{BB962C8B-B14F-4D97-AF65-F5344CB8AC3E}">
        <p14:creationId xmlns:p14="http://schemas.microsoft.com/office/powerpoint/2010/main" val="32949919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pc="-1" dirty="0">
                <a:solidFill>
                  <a:srgbClr val="000000"/>
                </a:solidFill>
                <a:highlight>
                  <a:srgbClr val="00FF00"/>
                </a:highlight>
                <a:latin typeface="Calibri Light"/>
              </a:rPr>
              <a:t>P</a:t>
            </a:r>
            <a:r>
              <a:rPr lang="en-US" sz="3600" b="1" strike="noStrike" spc="-1" dirty="0">
                <a:solidFill>
                  <a:srgbClr val="000000"/>
                </a:solidFill>
                <a:highlight>
                  <a:srgbClr val="00FF00"/>
                </a:highlight>
                <a:latin typeface="Calibri Light"/>
              </a:rPr>
              <a:t>latform and </a:t>
            </a:r>
            <a:r>
              <a:rPr lang="en-US" sz="3600" b="1" spc="-1" dirty="0">
                <a:solidFill>
                  <a:srgbClr val="000000"/>
                </a:solidFill>
                <a:highlight>
                  <a:srgbClr val="00FF00"/>
                </a:highlight>
                <a:latin typeface="Calibri Light"/>
              </a:rPr>
              <a:t>Devices</a:t>
            </a:r>
            <a:r>
              <a:rPr lang="en-US" sz="3600" b="1" strike="noStrike" spc="-1" dirty="0">
                <a:solidFill>
                  <a:srgbClr val="000000"/>
                </a:solidFill>
                <a:highlight>
                  <a:srgbClr val="00FF00"/>
                </a:highlight>
                <a:latin typeface="Calibri Light"/>
              </a:rPr>
              <a:t>  </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040"/>
            <a:ext cx="11004480" cy="5253120"/>
          </a:xfrm>
          <a:prstGeom prst="rect">
            <a:avLst/>
          </a:prstGeom>
          <a:noFill/>
          <a:ln>
            <a:noFill/>
          </a:ln>
        </p:spPr>
        <p:txBody>
          <a:bodyPr>
            <a:normAutofit/>
          </a:bodyPr>
          <a:lstStyle/>
          <a:p>
            <a:pPr marL="342900" indent="-342900" algn="just">
              <a:buFont typeface="Arial" panose="020B0604020202020204" pitchFamily="34" charset="0"/>
              <a:buChar char="•"/>
            </a:pPr>
            <a:r>
              <a:rPr lang="en-IN" sz="2000" dirty="0">
                <a:latin typeface="Calibri" panose="020F0502020204030204" pitchFamily="34" charset="0"/>
                <a:cs typeface="Calibri" panose="020F0502020204030204" pitchFamily="34" charset="0"/>
              </a:rPr>
              <a:t>The OpenCL platform model </a:t>
            </a:r>
            <a:r>
              <a:rPr lang="en-IN" sz="2000" b="1" dirty="0">
                <a:latin typeface="Calibri" panose="020F0502020204030204" pitchFamily="34" charset="0"/>
                <a:cs typeface="Calibri" panose="020F0502020204030204" pitchFamily="34" charset="0"/>
              </a:rPr>
              <a:t>defines the roles of the host and devices </a:t>
            </a:r>
            <a:r>
              <a:rPr lang="en-IN" sz="2000" dirty="0">
                <a:latin typeface="Calibri" panose="020F0502020204030204" pitchFamily="34" charset="0"/>
                <a:cs typeface="Calibri" panose="020F0502020204030204" pitchFamily="34" charset="0"/>
              </a:rPr>
              <a:t>and provides an </a:t>
            </a:r>
            <a:r>
              <a:rPr lang="en-IN" sz="2000" b="1" dirty="0">
                <a:latin typeface="Calibri" panose="020F0502020204030204" pitchFamily="34" charset="0"/>
                <a:cs typeface="Calibri" panose="020F0502020204030204" pitchFamily="34" charset="0"/>
              </a:rPr>
              <a:t>abstract hardware model </a:t>
            </a:r>
            <a:r>
              <a:rPr lang="en-IN" sz="2000" dirty="0">
                <a:latin typeface="Calibri" panose="020F0502020204030204" pitchFamily="34" charset="0"/>
                <a:cs typeface="Calibri" panose="020F0502020204030204" pitchFamily="34" charset="0"/>
              </a:rPr>
              <a:t>for devices.</a:t>
            </a:r>
          </a:p>
          <a:p>
            <a:pPr marL="342900" indent="-342900" algn="just">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sz="2000" dirty="0">
                <a:latin typeface="Calibri" panose="020F0502020204030204" pitchFamily="34" charset="0"/>
                <a:cs typeface="Calibri" panose="020F0502020204030204" pitchFamily="34" charset="0"/>
              </a:rPr>
              <a:t>In the platform model, there is a </a:t>
            </a:r>
            <a:r>
              <a:rPr lang="en-IN" sz="2000" b="1" dirty="0">
                <a:latin typeface="Calibri" panose="020F0502020204030204" pitchFamily="34" charset="0"/>
                <a:cs typeface="Calibri" panose="020F0502020204030204" pitchFamily="34" charset="0"/>
              </a:rPr>
              <a:t>single host</a:t>
            </a:r>
            <a:r>
              <a:rPr lang="en-IN" sz="2000" dirty="0">
                <a:latin typeface="Calibri" panose="020F0502020204030204" pitchFamily="34" charset="0"/>
                <a:cs typeface="Calibri" panose="020F0502020204030204" pitchFamily="34" charset="0"/>
              </a:rPr>
              <a:t> that coordinates execution on </a:t>
            </a:r>
            <a:r>
              <a:rPr lang="en-IN" sz="2000" b="1" dirty="0">
                <a:latin typeface="Calibri" panose="020F0502020204030204" pitchFamily="34" charset="0"/>
                <a:cs typeface="Calibri" panose="020F0502020204030204" pitchFamily="34" charset="0"/>
              </a:rPr>
              <a:t>one or more devices</a:t>
            </a:r>
            <a:r>
              <a:rPr lang="en-IN" sz="2000" dirty="0">
                <a:latin typeface="Calibri" panose="020F0502020204030204" pitchFamily="34" charset="0"/>
                <a:cs typeface="Calibri" panose="020F0502020204030204" pitchFamily="34" charset="0"/>
              </a:rPr>
              <a:t>.</a:t>
            </a:r>
          </a:p>
          <a:p>
            <a:pPr marL="342900" indent="-342900" algn="just">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sz="2000" dirty="0">
                <a:latin typeface="Calibri" panose="020F0502020204030204" pitchFamily="34" charset="0"/>
                <a:cs typeface="Calibri" panose="020F0502020204030204" pitchFamily="34" charset="0"/>
              </a:rPr>
              <a:t>Platforms are </a:t>
            </a:r>
            <a:r>
              <a:rPr lang="en-IN" sz="2000" b="1" dirty="0">
                <a:latin typeface="Calibri" panose="020F0502020204030204" pitchFamily="34" charset="0"/>
                <a:cs typeface="Calibri" panose="020F0502020204030204" pitchFamily="34" charset="0"/>
              </a:rPr>
              <a:t>vendor-specific implementations </a:t>
            </a:r>
            <a:r>
              <a:rPr lang="en-IN" sz="2000" dirty="0">
                <a:latin typeface="Calibri" panose="020F0502020204030204" pitchFamily="34" charset="0"/>
                <a:cs typeface="Calibri" panose="020F0502020204030204" pitchFamily="34" charset="0"/>
              </a:rPr>
              <a:t>of the OpenCL API. The devices that a platform can target are thus limited to those with which a vendor knows how to interact.</a:t>
            </a:r>
          </a:p>
          <a:p>
            <a:pPr marL="342900" indent="-342900" algn="just">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sz="2000" dirty="0">
                <a:latin typeface="Calibri" panose="020F0502020204030204" pitchFamily="34" charset="0"/>
                <a:cs typeface="Calibri" panose="020F0502020204030204" pitchFamily="34" charset="0"/>
              </a:rPr>
              <a:t>The platform model presents an </a:t>
            </a:r>
            <a:r>
              <a:rPr lang="en-IN" sz="2000" b="1" dirty="0">
                <a:latin typeface="Calibri" panose="020F0502020204030204" pitchFamily="34" charset="0"/>
                <a:cs typeface="Calibri" panose="020F0502020204030204" pitchFamily="34" charset="0"/>
              </a:rPr>
              <a:t>abstract device architecture </a:t>
            </a:r>
            <a:r>
              <a:rPr lang="en-IN" sz="2000" dirty="0">
                <a:latin typeface="Calibri" panose="020F0502020204030204" pitchFamily="34" charset="0"/>
                <a:cs typeface="Calibri" panose="020F0502020204030204" pitchFamily="34" charset="0"/>
              </a:rPr>
              <a:t>that programmers target when writing OpenCL C code. Vendors </a:t>
            </a:r>
            <a:r>
              <a:rPr lang="en-IN" sz="2000" b="1" dirty="0">
                <a:latin typeface="Calibri" panose="020F0502020204030204" pitchFamily="34" charset="0"/>
                <a:cs typeface="Calibri" panose="020F0502020204030204" pitchFamily="34" charset="0"/>
              </a:rPr>
              <a:t>map </a:t>
            </a:r>
            <a:r>
              <a:rPr lang="en-IN" sz="2000" dirty="0">
                <a:latin typeface="Calibri" panose="020F0502020204030204" pitchFamily="34" charset="0"/>
                <a:cs typeface="Calibri" panose="020F0502020204030204" pitchFamily="34" charset="0"/>
              </a:rPr>
              <a:t>this abstract architecture to the physical hardware.</a:t>
            </a:r>
          </a:p>
          <a:p>
            <a:pPr marL="342900" indent="-342900" algn="just">
              <a:buFont typeface="Arial" panose="020B0604020202020204" pitchFamily="34" charset="0"/>
              <a:buChar char="•"/>
            </a:pPr>
            <a:endParaRPr lang="en-IN" sz="2000" dirty="0">
              <a:highlight>
                <a:srgbClr val="00FFFF"/>
              </a:highlight>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sz="2000" dirty="0">
                <a:highlight>
                  <a:srgbClr val="00FFFF"/>
                </a:highlight>
              </a:rPr>
              <a:t>the platform model defines a device as an </a:t>
            </a:r>
            <a:r>
              <a:rPr lang="en-IN" sz="2000" b="1" i="1" dirty="0">
                <a:solidFill>
                  <a:schemeClr val="accent1"/>
                </a:solidFill>
                <a:highlight>
                  <a:srgbClr val="00FFFF"/>
                </a:highlight>
              </a:rPr>
              <a:t>array of compute units</a:t>
            </a:r>
            <a:r>
              <a:rPr lang="en-IN" sz="2000" dirty="0">
                <a:highlight>
                  <a:srgbClr val="00FFFF"/>
                </a:highlight>
              </a:rPr>
              <a:t>, with each compute unit functionally independent from the rest. Compute units are further divided into </a:t>
            </a:r>
            <a:r>
              <a:rPr lang="en-IN" sz="2000" b="1" dirty="0">
                <a:solidFill>
                  <a:schemeClr val="accent1"/>
                </a:solidFill>
                <a:highlight>
                  <a:srgbClr val="00FFFF"/>
                </a:highlight>
              </a:rPr>
              <a:t>processing elements</a:t>
            </a:r>
            <a:endParaRPr lang="en-IN" sz="2000" dirty="0">
              <a:highlight>
                <a:srgbClr val="00FFFF"/>
              </a:highlight>
              <a:latin typeface="Calibri" panose="020F0502020204030204" pitchFamily="34" charset="0"/>
              <a:cs typeface="Calibri" panose="020F0502020204030204" pitchFamily="34" charset="0"/>
            </a:endParaRPr>
          </a:p>
          <a:p>
            <a:pPr algn="just"/>
            <a:r>
              <a:rPr lang="en-IN" sz="2000" dirty="0"/>
              <a:t>	</a:t>
            </a:r>
          </a:p>
          <a:p>
            <a:pPr algn="just"/>
            <a:r>
              <a:rPr lang="en-IN" sz="2000" dirty="0">
                <a:latin typeface="Calibri" panose="020F0502020204030204" pitchFamily="34" charset="0"/>
                <a:cs typeface="Calibri" panose="020F0502020204030204" pitchFamily="34" charset="0"/>
              </a:rPr>
              <a:t>				</a:t>
            </a: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16</a:t>
            </a:fld>
            <a:endParaRPr lang="en-IN" sz="1200" b="0" strike="noStrike" spc="-1">
              <a:latin typeface="Times New Roman"/>
            </a:endParaRPr>
          </a:p>
        </p:txBody>
      </p:sp>
    </p:spTree>
    <p:extLst>
      <p:ext uri="{BB962C8B-B14F-4D97-AF65-F5344CB8AC3E}">
        <p14:creationId xmlns:p14="http://schemas.microsoft.com/office/powerpoint/2010/main" val="18714956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OpenCL</a:t>
            </a:r>
            <a:r>
              <a:rPr lang="en-IN" dirty="0"/>
              <a:t> abstract architecture for devices</a:t>
            </a:r>
            <a:br>
              <a:rPr lang="en-IN" dirty="0"/>
            </a:br>
            <a:endParaRPr lang="en-IN" dirty="0"/>
          </a:p>
        </p:txBody>
      </p:sp>
      <p:pic>
        <p:nvPicPr>
          <p:cNvPr id="4" name="Picture 3"/>
          <p:cNvPicPr>
            <a:picLocks noChangeAspect="1"/>
          </p:cNvPicPr>
          <p:nvPr/>
        </p:nvPicPr>
        <p:blipFill>
          <a:blip r:embed="rId2"/>
          <a:stretch>
            <a:fillRect/>
          </a:stretch>
        </p:blipFill>
        <p:spPr>
          <a:xfrm>
            <a:off x="1291771" y="2133601"/>
            <a:ext cx="8548915" cy="3893230"/>
          </a:xfrm>
          <a:prstGeom prst="rect">
            <a:avLst/>
          </a:prstGeom>
        </p:spPr>
      </p:pic>
    </p:spTree>
    <p:extLst>
      <p:ext uri="{BB962C8B-B14F-4D97-AF65-F5344CB8AC3E}">
        <p14:creationId xmlns:p14="http://schemas.microsoft.com/office/powerpoint/2010/main" val="13931485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a:t>
            </a:r>
            <a:r>
              <a:rPr lang="en-US" sz="3200" b="1" spc="-1" dirty="0">
                <a:solidFill>
                  <a:schemeClr val="bg1"/>
                </a:solidFill>
                <a:highlight>
                  <a:srgbClr val="000000"/>
                </a:highlight>
                <a:latin typeface="Calibri Light"/>
              </a:rPr>
              <a:t>1: Discover and initialize the platforms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81" name="TextShape 2"/>
          <p:cNvSpPr txBox="1"/>
          <p:nvPr/>
        </p:nvSpPr>
        <p:spPr>
          <a:xfrm>
            <a:off x="464695" y="1103040"/>
            <a:ext cx="11377865" cy="5253480"/>
          </a:xfrm>
          <a:prstGeom prst="rect">
            <a:avLst/>
          </a:prstGeom>
          <a:noFill/>
          <a:ln>
            <a:noFill/>
          </a:ln>
        </p:spPr>
        <p:txBody>
          <a:bodyPr>
            <a:normAutofit fontScale="92500" lnSpcReduction="10000"/>
          </a:bodyPr>
          <a:lstStyle/>
          <a:p>
            <a:pPr marL="342900" indent="-34290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The API function </a:t>
            </a:r>
            <a:r>
              <a:rPr lang="en-US" sz="2000" b="1" dirty="0" err="1">
                <a:highlight>
                  <a:srgbClr val="FFFF00"/>
                </a:highlight>
                <a:latin typeface="Calibri" panose="020F0502020204030204" pitchFamily="34" charset="0"/>
                <a:cs typeface="Calibri" panose="020F0502020204030204" pitchFamily="34" charset="0"/>
              </a:rPr>
              <a:t>clGetPlatformIDs</a:t>
            </a:r>
            <a:r>
              <a:rPr lang="en-US" sz="2000" b="1" dirty="0">
                <a:highlight>
                  <a:srgbClr val="FFFF00"/>
                </a:highlight>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is used to discover the set of available platforms for a given system.</a:t>
            </a:r>
          </a:p>
          <a:p>
            <a:pPr algn="just"/>
            <a:endParaRPr lang="en-US" sz="2000" dirty="0">
              <a:latin typeface="Calibri" panose="020F0502020204030204" pitchFamily="34" charset="0"/>
              <a:cs typeface="Calibri" panose="020F0502020204030204" pitchFamily="34" charset="0"/>
            </a:endParaRPr>
          </a:p>
          <a:p>
            <a:pPr>
              <a:lnSpc>
                <a:spcPct val="90000"/>
              </a:lnSpc>
              <a:spcBef>
                <a:spcPts val="1001"/>
              </a:spcBef>
            </a:pP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marL="342900" indent="-342900">
              <a:lnSpc>
                <a:spcPct val="90000"/>
              </a:lnSpc>
              <a:spcBef>
                <a:spcPts val="1001"/>
              </a:spcBef>
              <a:buFont typeface="Arial" panose="020B0604020202020204" pitchFamily="34" charset="0"/>
              <a:buChar char="•"/>
              <a:tabLst>
                <a:tab pos="0" algn="l"/>
              </a:tabLst>
            </a:pPr>
            <a:endParaRPr lang="en-IN" sz="2000" dirty="0"/>
          </a:p>
          <a:p>
            <a:pPr marL="342900" indent="-342900">
              <a:lnSpc>
                <a:spcPct val="90000"/>
              </a:lnSpc>
              <a:spcBef>
                <a:spcPts val="1001"/>
              </a:spcBef>
              <a:buFont typeface="Arial" panose="020B0604020202020204" pitchFamily="34" charset="0"/>
              <a:buChar char="•"/>
              <a:tabLst>
                <a:tab pos="0" algn="l"/>
              </a:tabLst>
            </a:pPr>
            <a:r>
              <a:rPr lang="en-IN" sz="2000" dirty="0"/>
              <a:t>This API is often called twice by an application :</a:t>
            </a:r>
          </a:p>
          <a:p>
            <a:pPr marL="719138" indent="-358775" algn="just">
              <a:lnSpc>
                <a:spcPct val="90000"/>
              </a:lnSpc>
              <a:spcBef>
                <a:spcPts val="1001"/>
              </a:spcBef>
              <a:buFont typeface="Wingdings" panose="05000000000000000000" pitchFamily="2" charset="2"/>
              <a:buChar char="q"/>
              <a:tabLst>
                <a:tab pos="0" algn="l"/>
              </a:tabLst>
            </a:pPr>
            <a:r>
              <a:rPr lang="en-IN" sz="2000" dirty="0"/>
              <a:t>The first call passes an </a:t>
            </a:r>
            <a:r>
              <a:rPr lang="en-IN" sz="2000" b="1" dirty="0"/>
              <a:t>unsigned int pointer </a:t>
            </a:r>
            <a:r>
              <a:rPr lang="en-IN" sz="2000" dirty="0"/>
              <a:t>as the </a:t>
            </a:r>
            <a:r>
              <a:rPr lang="en-IN" sz="2000" b="1" dirty="0" err="1"/>
              <a:t>num_platforms</a:t>
            </a:r>
            <a:r>
              <a:rPr lang="en-IN" sz="2000" b="1" dirty="0"/>
              <a:t> </a:t>
            </a:r>
            <a:r>
              <a:rPr lang="en-IN" sz="2000" dirty="0"/>
              <a:t>argument and </a:t>
            </a:r>
            <a:r>
              <a:rPr lang="en-IN" sz="2000" b="1" dirty="0"/>
              <a:t>NULL</a:t>
            </a:r>
            <a:r>
              <a:rPr lang="en-IN" sz="2000" dirty="0"/>
              <a:t> is passed as the </a:t>
            </a:r>
            <a:r>
              <a:rPr lang="en-IN" sz="2000" b="1" dirty="0"/>
              <a:t>platforms</a:t>
            </a:r>
            <a:r>
              <a:rPr lang="en-IN" sz="2000" dirty="0"/>
              <a:t> argument. </a:t>
            </a:r>
            <a:r>
              <a:rPr lang="en-IN" sz="2000" dirty="0">
                <a:highlight>
                  <a:srgbClr val="00FFFF"/>
                </a:highlight>
              </a:rPr>
              <a:t>The pointer is populated with the available number of platforms</a:t>
            </a:r>
            <a:r>
              <a:rPr lang="en-IN" sz="2000" dirty="0"/>
              <a:t>. </a:t>
            </a:r>
            <a:r>
              <a:rPr lang="en-IN" sz="2000" dirty="0">
                <a:highlight>
                  <a:srgbClr val="00FFFF"/>
                </a:highlight>
              </a:rPr>
              <a:t>The programmer can then allocate space to hold the platform information</a:t>
            </a:r>
            <a:r>
              <a:rPr lang="en-IN" sz="2000" dirty="0"/>
              <a:t>.</a:t>
            </a:r>
          </a:p>
          <a:p>
            <a:pPr marL="719138" indent="-358775" algn="just">
              <a:lnSpc>
                <a:spcPct val="90000"/>
              </a:lnSpc>
              <a:spcBef>
                <a:spcPts val="1001"/>
              </a:spcBef>
              <a:buFont typeface="Wingdings" panose="05000000000000000000" pitchFamily="2" charset="2"/>
              <a:buChar char="q"/>
              <a:tabLst>
                <a:tab pos="0" algn="l"/>
              </a:tabLst>
            </a:pPr>
            <a:r>
              <a:rPr lang="en-IN" sz="2000" dirty="0"/>
              <a:t>For the second call, a </a:t>
            </a:r>
            <a:r>
              <a:rPr lang="en-IN" sz="2000" b="1" dirty="0" err="1"/>
              <a:t>cl_platform_id</a:t>
            </a:r>
            <a:r>
              <a:rPr lang="en-IN" sz="2000" b="1" dirty="0"/>
              <a:t> pointer</a:t>
            </a:r>
            <a:r>
              <a:rPr lang="en-IN" sz="2000" dirty="0"/>
              <a:t> is passed </a:t>
            </a:r>
            <a:r>
              <a:rPr lang="en-IN" sz="2000" dirty="0">
                <a:highlight>
                  <a:srgbClr val="00FFFF"/>
                </a:highlight>
              </a:rPr>
              <a:t>with enough space allocated for </a:t>
            </a:r>
            <a:r>
              <a:rPr lang="en-IN" sz="2000" dirty="0" err="1">
                <a:highlight>
                  <a:srgbClr val="00FFFF"/>
                </a:highlight>
              </a:rPr>
              <a:t>num_entries</a:t>
            </a:r>
            <a:r>
              <a:rPr lang="en-IN" sz="2000" dirty="0">
                <a:highlight>
                  <a:srgbClr val="00FFFF"/>
                </a:highlight>
              </a:rPr>
              <a:t> platforms.</a:t>
            </a:r>
          </a:p>
          <a:p>
            <a:pPr marL="360363" algn="just">
              <a:lnSpc>
                <a:spcPct val="90000"/>
              </a:lnSpc>
              <a:spcBef>
                <a:spcPts val="1001"/>
              </a:spcBef>
              <a:tabLst>
                <a:tab pos="0" algn="l"/>
              </a:tabLst>
            </a:pPr>
            <a:endParaRPr lang="en-IN" sz="2000" dirty="0">
              <a:highlight>
                <a:srgbClr val="00FFFF"/>
              </a:highlight>
            </a:endParaRPr>
          </a:p>
          <a:p>
            <a:pPr marL="360363" indent="-342900" algn="just">
              <a:lnSpc>
                <a:spcPct val="90000"/>
              </a:lnSpc>
              <a:spcBef>
                <a:spcPts val="1001"/>
              </a:spcBef>
              <a:buFont typeface="Arial" panose="020B0604020202020204" pitchFamily="34" charset="0"/>
              <a:buChar char="•"/>
              <a:tabLst>
                <a:tab pos="0" algn="l"/>
              </a:tabLst>
            </a:pPr>
            <a:r>
              <a:rPr lang="en-IN" sz="2000" dirty="0"/>
              <a:t>After platforms have been discovered, the </a:t>
            </a:r>
            <a:r>
              <a:rPr lang="en-IN" sz="2000" b="1" dirty="0" err="1"/>
              <a:t>clGetPlatformInfo</a:t>
            </a:r>
            <a:r>
              <a:rPr lang="en-IN" sz="2000" b="1" dirty="0"/>
              <a:t>() </a:t>
            </a:r>
            <a:r>
              <a:rPr lang="en-IN" sz="2000" dirty="0"/>
              <a:t>call can be used to determine which implementation (vendor) the platform was defined by. </a:t>
            </a: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18</a:t>
            </a:fld>
            <a:endParaRPr lang="en-IN" sz="1200" b="0" strike="noStrike" spc="-1">
              <a:latin typeface="Times New Roman"/>
            </a:endParaRPr>
          </a:p>
        </p:txBody>
      </p:sp>
      <p:sp>
        <p:nvSpPr>
          <p:cNvPr id="2" name="Rectangle 1">
            <a:extLst>
              <a:ext uri="{FF2B5EF4-FFF2-40B4-BE49-F238E27FC236}">
                <a16:creationId xmlns:a16="http://schemas.microsoft.com/office/drawing/2014/main" id="{173FEB97-5924-481C-AA1F-05F75EC3E9BD}"/>
              </a:ext>
            </a:extLst>
          </p:cNvPr>
          <p:cNvSpPr/>
          <p:nvPr/>
        </p:nvSpPr>
        <p:spPr>
          <a:xfrm>
            <a:off x="3462728" y="1603946"/>
            <a:ext cx="5681272" cy="1663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err="1">
                <a:solidFill>
                  <a:schemeClr val="accent4"/>
                </a:solidFill>
                <a:latin typeface="+mj-lt"/>
              </a:rPr>
              <a:t>cl_int</a:t>
            </a:r>
            <a:r>
              <a:rPr lang="en-US" sz="1800" b="1" dirty="0">
                <a:latin typeface="+mj-lt"/>
              </a:rPr>
              <a:t>   </a:t>
            </a:r>
            <a:r>
              <a:rPr lang="en-US" sz="1800" b="1" dirty="0" err="1">
                <a:latin typeface="+mj-lt"/>
              </a:rPr>
              <a:t>clGetPlatformIDs</a:t>
            </a:r>
            <a:r>
              <a:rPr lang="en-US" sz="1800" b="1" dirty="0">
                <a:latin typeface="+mj-lt"/>
              </a:rPr>
              <a:t>(</a:t>
            </a:r>
          </a:p>
          <a:p>
            <a:r>
              <a:rPr lang="en-US" sz="1800" b="1" dirty="0">
                <a:latin typeface="+mj-lt"/>
              </a:rPr>
              <a:t>                                         </a:t>
            </a:r>
            <a:r>
              <a:rPr lang="en-US" sz="1800" b="1" dirty="0" err="1">
                <a:solidFill>
                  <a:schemeClr val="accent4"/>
                </a:solidFill>
                <a:latin typeface="+mj-lt"/>
              </a:rPr>
              <a:t>cl_uint</a:t>
            </a:r>
            <a:r>
              <a:rPr lang="en-US" sz="1800" b="1" dirty="0">
                <a:solidFill>
                  <a:schemeClr val="accent4"/>
                </a:solidFill>
                <a:latin typeface="+mj-lt"/>
              </a:rPr>
              <a:t>  </a:t>
            </a:r>
            <a:r>
              <a:rPr lang="en-US" sz="1800" b="1" dirty="0" err="1">
                <a:latin typeface="+mj-lt"/>
              </a:rPr>
              <a:t>num_entries</a:t>
            </a:r>
            <a:r>
              <a:rPr lang="en-US" sz="1800" b="1" dirty="0">
                <a:latin typeface="+mj-lt"/>
              </a:rPr>
              <a:t>,</a:t>
            </a:r>
          </a:p>
          <a:p>
            <a:r>
              <a:rPr lang="en-US" sz="1800" b="1" dirty="0">
                <a:latin typeface="+mj-lt"/>
              </a:rPr>
              <a:t>                                         </a:t>
            </a:r>
            <a:r>
              <a:rPr lang="en-US" sz="1800" b="1" dirty="0" err="1">
                <a:solidFill>
                  <a:schemeClr val="accent4"/>
                </a:solidFill>
                <a:latin typeface="+mj-lt"/>
              </a:rPr>
              <a:t>cl_platform_id</a:t>
            </a:r>
            <a:r>
              <a:rPr lang="en-US" sz="1800" b="1" dirty="0">
                <a:latin typeface="+mj-lt"/>
              </a:rPr>
              <a:t>  *platforms,</a:t>
            </a:r>
          </a:p>
          <a:p>
            <a:r>
              <a:rPr lang="en-US" sz="1800" b="1" dirty="0">
                <a:latin typeface="+mj-lt"/>
              </a:rPr>
              <a:t>                                         </a:t>
            </a:r>
            <a:r>
              <a:rPr lang="en-US" sz="1800" b="1" dirty="0" err="1">
                <a:solidFill>
                  <a:schemeClr val="accent4"/>
                </a:solidFill>
                <a:latin typeface="+mj-lt"/>
              </a:rPr>
              <a:t>cl_uint</a:t>
            </a:r>
            <a:r>
              <a:rPr lang="en-US" sz="1800" b="1" dirty="0">
                <a:latin typeface="+mj-lt"/>
              </a:rPr>
              <a:t>  *</a:t>
            </a:r>
            <a:r>
              <a:rPr lang="en-US" sz="1800" b="1" dirty="0" err="1">
                <a:latin typeface="+mj-lt"/>
              </a:rPr>
              <a:t>num_platforms</a:t>
            </a:r>
            <a:r>
              <a:rPr lang="en-US" sz="1800" b="1" dirty="0">
                <a:latin typeface="+mj-lt"/>
              </a:rPr>
              <a:t> )</a:t>
            </a:r>
            <a:endParaRPr lang="en-IN" dirty="0"/>
          </a:p>
        </p:txBody>
      </p:sp>
    </p:spTree>
    <p:extLst>
      <p:ext uri="{BB962C8B-B14F-4D97-AF65-F5344CB8AC3E}">
        <p14:creationId xmlns:p14="http://schemas.microsoft.com/office/powerpoint/2010/main" val="2056735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a:t>
            </a:r>
            <a:r>
              <a:rPr lang="en-US" sz="3200" b="1" spc="-1" dirty="0">
                <a:solidFill>
                  <a:schemeClr val="bg1"/>
                </a:solidFill>
                <a:highlight>
                  <a:srgbClr val="000000"/>
                </a:highlight>
                <a:latin typeface="Calibri Light"/>
              </a:rPr>
              <a:t>1: Discover and initialize the platforms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81" name="TextShape 2"/>
          <p:cNvSpPr txBox="1"/>
          <p:nvPr/>
        </p:nvSpPr>
        <p:spPr>
          <a:xfrm>
            <a:off x="464695" y="1103040"/>
            <a:ext cx="11377865" cy="5253480"/>
          </a:xfrm>
          <a:prstGeom prst="rect">
            <a:avLst/>
          </a:prstGeom>
          <a:noFill/>
          <a:ln>
            <a:noFill/>
          </a:ln>
        </p:spPr>
        <p:txBody>
          <a:bodyPr>
            <a:normAutofit fontScale="92500" lnSpcReduction="20000"/>
          </a:bodyPr>
          <a:lstStyle/>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r>
              <a:rPr lang="en-IN" sz="2000" dirty="0">
                <a:latin typeface="Calibri" panose="020F0502020204030204" pitchFamily="34" charset="0"/>
                <a:cs typeface="Calibri" panose="020F0502020204030204" pitchFamily="34" charset="0"/>
              </a:rPr>
              <a:t>After platforms have been discovered, the </a:t>
            </a:r>
            <a:r>
              <a:rPr lang="en-IN" sz="2000" b="1" dirty="0" err="1">
                <a:highlight>
                  <a:srgbClr val="FFFF00"/>
                </a:highlight>
                <a:latin typeface="Calibri" panose="020F0502020204030204" pitchFamily="34" charset="0"/>
                <a:cs typeface="Calibri" panose="020F0502020204030204" pitchFamily="34" charset="0"/>
              </a:rPr>
              <a:t>clGetPlatformInfo</a:t>
            </a:r>
            <a:r>
              <a:rPr lang="en-IN" sz="2000" b="1" dirty="0">
                <a:highlight>
                  <a:srgbClr val="FFFF00"/>
                </a:highlight>
                <a:latin typeface="Calibri" panose="020F0502020204030204" pitchFamily="34" charset="0"/>
                <a:cs typeface="Calibri" panose="020F0502020204030204" pitchFamily="34" charset="0"/>
              </a:rPr>
              <a:t>()</a:t>
            </a:r>
            <a:r>
              <a:rPr lang="en-IN" sz="2000" dirty="0">
                <a:latin typeface="Calibri" panose="020F0502020204030204" pitchFamily="34" charset="0"/>
                <a:cs typeface="Calibri" panose="020F0502020204030204" pitchFamily="34" charset="0"/>
              </a:rPr>
              <a:t> call can be used to determine which implementation (vendor) the platform was defined by.</a:t>
            </a: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19</a:t>
            </a:fld>
            <a:endParaRPr lang="en-IN" sz="1200" b="0" strike="noStrike" spc="-1">
              <a:latin typeface="Times New Roman"/>
            </a:endParaRPr>
          </a:p>
        </p:txBody>
      </p:sp>
      <p:sp>
        <p:nvSpPr>
          <p:cNvPr id="2" name="Rectangle 1">
            <a:extLst>
              <a:ext uri="{FF2B5EF4-FFF2-40B4-BE49-F238E27FC236}">
                <a16:creationId xmlns:a16="http://schemas.microsoft.com/office/drawing/2014/main" id="{173FEB97-5924-481C-AA1F-05F75EC3E9BD}"/>
              </a:ext>
            </a:extLst>
          </p:cNvPr>
          <p:cNvSpPr/>
          <p:nvPr/>
        </p:nvSpPr>
        <p:spPr>
          <a:xfrm>
            <a:off x="838079" y="1103040"/>
            <a:ext cx="9250301" cy="4518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2000" b="1" dirty="0" err="1">
                <a:solidFill>
                  <a:schemeClr val="accent4"/>
                </a:solidFill>
                <a:latin typeface="+mj-lt"/>
              </a:rPr>
              <a:t>cl_uint</a:t>
            </a:r>
            <a:r>
              <a:rPr lang="en-US" sz="2000" b="1" dirty="0">
                <a:latin typeface="+mj-lt"/>
              </a:rPr>
              <a:t>  </a:t>
            </a:r>
            <a:r>
              <a:rPr lang="en-US" sz="2000" b="1" dirty="0" err="1">
                <a:latin typeface="+mj-lt"/>
              </a:rPr>
              <a:t>num_platforms</a:t>
            </a:r>
            <a:r>
              <a:rPr lang="en-US" sz="2000" b="1" dirty="0">
                <a:latin typeface="+mj-lt"/>
              </a:rPr>
              <a:t> = 0;</a:t>
            </a:r>
          </a:p>
          <a:p>
            <a:pPr marL="0" indent="0">
              <a:buNone/>
            </a:pPr>
            <a:r>
              <a:rPr lang="en-US" sz="2000" b="1" dirty="0" err="1">
                <a:solidFill>
                  <a:schemeClr val="accent4"/>
                </a:solidFill>
                <a:latin typeface="+mj-lt"/>
              </a:rPr>
              <a:t>cl_platform_id</a:t>
            </a:r>
            <a:r>
              <a:rPr lang="en-US" sz="2000" b="1" dirty="0">
                <a:solidFill>
                  <a:schemeClr val="accent4"/>
                </a:solidFill>
                <a:latin typeface="+mj-lt"/>
              </a:rPr>
              <a:t>  </a:t>
            </a:r>
            <a:r>
              <a:rPr lang="en-US" sz="2000" b="1" dirty="0">
                <a:latin typeface="+mj-lt"/>
              </a:rPr>
              <a:t>*platforms = NULL;</a:t>
            </a:r>
          </a:p>
          <a:p>
            <a:pPr marL="0" indent="0">
              <a:buNone/>
            </a:pPr>
            <a:endParaRPr lang="en-US" sz="2000" b="1" dirty="0">
              <a:latin typeface="+mj-lt"/>
            </a:endParaRPr>
          </a:p>
          <a:p>
            <a:pPr marL="0" indent="0">
              <a:buNone/>
            </a:pPr>
            <a:r>
              <a:rPr lang="en-US" sz="2000" b="1" dirty="0">
                <a:highlight>
                  <a:srgbClr val="00FFFF"/>
                </a:highlight>
                <a:latin typeface="+mj-lt"/>
              </a:rPr>
              <a:t>// To get number of platforms</a:t>
            </a:r>
          </a:p>
          <a:p>
            <a:pPr marL="0" indent="0">
              <a:buNone/>
            </a:pPr>
            <a:r>
              <a:rPr lang="en-US" sz="2000" b="1" dirty="0">
                <a:latin typeface="+mj-lt"/>
              </a:rPr>
              <a:t>status= </a:t>
            </a:r>
            <a:r>
              <a:rPr lang="en-US" sz="2000" b="1" dirty="0" err="1">
                <a:latin typeface="+mj-lt"/>
              </a:rPr>
              <a:t>clGetPlatformIDs</a:t>
            </a:r>
            <a:r>
              <a:rPr lang="en-US" sz="2000" b="1" dirty="0">
                <a:latin typeface="+mj-lt"/>
              </a:rPr>
              <a:t>(0, NULL, &amp;num_platforms);</a:t>
            </a:r>
          </a:p>
          <a:p>
            <a:pPr marL="0" indent="0">
              <a:buNone/>
            </a:pPr>
            <a:endParaRPr lang="en-US" sz="2000" b="1" dirty="0">
              <a:latin typeface="+mj-lt"/>
            </a:endParaRPr>
          </a:p>
          <a:p>
            <a:pPr marL="0" indent="0">
              <a:buNone/>
            </a:pPr>
            <a:r>
              <a:rPr lang="en-US" sz="2000" b="1" dirty="0">
                <a:highlight>
                  <a:srgbClr val="00FFFF"/>
                </a:highlight>
                <a:latin typeface="+mj-lt"/>
              </a:rPr>
              <a:t>// Allocate enough space for each platform</a:t>
            </a:r>
          </a:p>
          <a:p>
            <a:pPr marL="0" indent="0">
              <a:buNone/>
            </a:pPr>
            <a:r>
              <a:rPr lang="en-US" sz="2000" b="1" dirty="0">
                <a:latin typeface="+mj-lt"/>
              </a:rPr>
              <a:t>platforms=(</a:t>
            </a:r>
            <a:r>
              <a:rPr lang="en-US" sz="2000" b="1" dirty="0" err="1">
                <a:latin typeface="+mj-lt"/>
              </a:rPr>
              <a:t>cl_platform_id</a:t>
            </a:r>
            <a:r>
              <a:rPr lang="en-US" sz="2000" b="1" dirty="0">
                <a:latin typeface="+mj-lt"/>
              </a:rPr>
              <a:t>*) malloc (</a:t>
            </a:r>
            <a:r>
              <a:rPr lang="en-US" sz="2000" b="1" dirty="0" err="1">
                <a:latin typeface="+mj-lt"/>
              </a:rPr>
              <a:t>num_platforms</a:t>
            </a:r>
            <a:r>
              <a:rPr lang="en-US" sz="2000" b="1" dirty="0">
                <a:latin typeface="+mj-lt"/>
              </a:rPr>
              <a:t>*</a:t>
            </a:r>
            <a:r>
              <a:rPr lang="en-US" sz="2000" b="1" dirty="0" err="1">
                <a:latin typeface="+mj-lt"/>
              </a:rPr>
              <a:t>sizeof</a:t>
            </a:r>
            <a:r>
              <a:rPr lang="en-US" sz="2000" b="1" dirty="0">
                <a:latin typeface="+mj-lt"/>
              </a:rPr>
              <a:t>(</a:t>
            </a:r>
            <a:r>
              <a:rPr lang="en-US" sz="2000" b="1" dirty="0" err="1">
                <a:latin typeface="+mj-lt"/>
              </a:rPr>
              <a:t>cl_platform_id</a:t>
            </a:r>
            <a:r>
              <a:rPr lang="en-US" sz="2000" b="1" dirty="0">
                <a:latin typeface="+mj-lt"/>
              </a:rPr>
              <a:t>));</a:t>
            </a:r>
          </a:p>
          <a:p>
            <a:pPr marL="0" indent="0">
              <a:buNone/>
            </a:pPr>
            <a:endParaRPr lang="en-US" sz="2000" b="1" dirty="0">
              <a:latin typeface="+mj-lt"/>
            </a:endParaRPr>
          </a:p>
          <a:p>
            <a:r>
              <a:rPr lang="en-US" sz="2000" b="1" dirty="0">
                <a:highlight>
                  <a:srgbClr val="00FFFF"/>
                </a:highlight>
                <a:latin typeface="+mj-lt"/>
              </a:rPr>
              <a:t>// To fill in Platforms info.</a:t>
            </a:r>
          </a:p>
          <a:p>
            <a:pPr marL="0" indent="0">
              <a:buNone/>
            </a:pPr>
            <a:r>
              <a:rPr lang="en-US" sz="2000" b="1" dirty="0">
                <a:latin typeface="+mj-lt"/>
              </a:rPr>
              <a:t>status=</a:t>
            </a:r>
            <a:r>
              <a:rPr lang="en-US" sz="2000" b="1" dirty="0" err="1">
                <a:latin typeface="+mj-lt"/>
              </a:rPr>
              <a:t>clGetPlatformIDs</a:t>
            </a:r>
            <a:r>
              <a:rPr lang="en-US" sz="2000" b="1" dirty="0">
                <a:latin typeface="+mj-lt"/>
              </a:rPr>
              <a:t>(</a:t>
            </a:r>
            <a:r>
              <a:rPr lang="en-US" sz="2000" b="1" dirty="0" err="1">
                <a:latin typeface="+mj-lt"/>
              </a:rPr>
              <a:t>num_platforms</a:t>
            </a:r>
            <a:r>
              <a:rPr lang="en-US" sz="2000" b="1" dirty="0">
                <a:latin typeface="+mj-lt"/>
              </a:rPr>
              <a:t>, platforms, NULL);</a:t>
            </a:r>
          </a:p>
          <a:p>
            <a:pPr algn="ctr"/>
            <a:endParaRPr lang="en-IN" dirty="0"/>
          </a:p>
        </p:txBody>
      </p:sp>
      <p:sp>
        <p:nvSpPr>
          <p:cNvPr id="8" name="Rectangle 7">
            <a:extLst>
              <a:ext uri="{FF2B5EF4-FFF2-40B4-BE49-F238E27FC236}">
                <a16:creationId xmlns:a16="http://schemas.microsoft.com/office/drawing/2014/main" id="{BD482D02-2870-4829-923A-6EC9EB3D825F}"/>
              </a:ext>
            </a:extLst>
          </p:cNvPr>
          <p:cNvSpPr/>
          <p:nvPr/>
        </p:nvSpPr>
        <p:spPr>
          <a:xfrm>
            <a:off x="6465758" y="787774"/>
            <a:ext cx="5681272" cy="166390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err="1">
                <a:solidFill>
                  <a:schemeClr val="accent4"/>
                </a:solidFill>
                <a:latin typeface="+mj-lt"/>
              </a:rPr>
              <a:t>cl_int</a:t>
            </a:r>
            <a:r>
              <a:rPr lang="en-US" sz="1800" b="1" dirty="0">
                <a:latin typeface="+mj-lt"/>
              </a:rPr>
              <a:t>   </a:t>
            </a:r>
            <a:r>
              <a:rPr lang="en-US" sz="1800" b="1" dirty="0" err="1">
                <a:latin typeface="+mj-lt"/>
              </a:rPr>
              <a:t>clGetPlatformIDs</a:t>
            </a:r>
            <a:r>
              <a:rPr lang="en-US" sz="1800" b="1" dirty="0">
                <a:latin typeface="+mj-lt"/>
              </a:rPr>
              <a:t>(</a:t>
            </a:r>
          </a:p>
          <a:p>
            <a:r>
              <a:rPr lang="en-US" sz="1800" b="1" dirty="0">
                <a:latin typeface="+mj-lt"/>
              </a:rPr>
              <a:t>                                         </a:t>
            </a:r>
            <a:r>
              <a:rPr lang="en-US" sz="1800" b="1" dirty="0" err="1">
                <a:solidFill>
                  <a:schemeClr val="accent4"/>
                </a:solidFill>
                <a:latin typeface="+mj-lt"/>
              </a:rPr>
              <a:t>cl_uint</a:t>
            </a:r>
            <a:r>
              <a:rPr lang="en-US" sz="1800" b="1" dirty="0">
                <a:solidFill>
                  <a:schemeClr val="accent4"/>
                </a:solidFill>
                <a:latin typeface="+mj-lt"/>
              </a:rPr>
              <a:t>  </a:t>
            </a:r>
            <a:r>
              <a:rPr lang="en-US" sz="1800" b="1" dirty="0" err="1">
                <a:latin typeface="+mj-lt"/>
              </a:rPr>
              <a:t>num_entries</a:t>
            </a:r>
            <a:r>
              <a:rPr lang="en-US" sz="1800" b="1" dirty="0">
                <a:latin typeface="+mj-lt"/>
              </a:rPr>
              <a:t>,</a:t>
            </a:r>
          </a:p>
          <a:p>
            <a:r>
              <a:rPr lang="en-US" sz="1800" b="1" dirty="0">
                <a:latin typeface="+mj-lt"/>
              </a:rPr>
              <a:t>                                         </a:t>
            </a:r>
            <a:r>
              <a:rPr lang="en-US" sz="1800" b="1" dirty="0" err="1">
                <a:solidFill>
                  <a:schemeClr val="accent4"/>
                </a:solidFill>
                <a:latin typeface="+mj-lt"/>
              </a:rPr>
              <a:t>cl_platform_id</a:t>
            </a:r>
            <a:r>
              <a:rPr lang="en-US" sz="1800" b="1" dirty="0">
                <a:latin typeface="+mj-lt"/>
              </a:rPr>
              <a:t>  *platforms,</a:t>
            </a:r>
          </a:p>
          <a:p>
            <a:r>
              <a:rPr lang="en-US" sz="1800" b="1" dirty="0">
                <a:latin typeface="+mj-lt"/>
              </a:rPr>
              <a:t>                                         </a:t>
            </a:r>
            <a:r>
              <a:rPr lang="en-US" sz="1800" b="1" dirty="0" err="1">
                <a:solidFill>
                  <a:schemeClr val="accent4"/>
                </a:solidFill>
                <a:latin typeface="+mj-lt"/>
              </a:rPr>
              <a:t>cl_uint</a:t>
            </a:r>
            <a:r>
              <a:rPr lang="en-US" sz="1800" b="1" dirty="0">
                <a:latin typeface="+mj-lt"/>
              </a:rPr>
              <a:t>  *</a:t>
            </a:r>
            <a:r>
              <a:rPr lang="en-US" sz="1800" b="1" dirty="0" err="1">
                <a:latin typeface="+mj-lt"/>
              </a:rPr>
              <a:t>num_platforms</a:t>
            </a:r>
            <a:r>
              <a:rPr lang="en-US" sz="1800" b="1" dirty="0">
                <a:latin typeface="+mj-lt"/>
              </a:rPr>
              <a:t> )</a:t>
            </a:r>
            <a:endParaRPr lang="en-IN" dirty="0"/>
          </a:p>
        </p:txBody>
      </p:sp>
    </p:spTree>
    <p:extLst>
      <p:ext uri="{BB962C8B-B14F-4D97-AF65-F5344CB8AC3E}">
        <p14:creationId xmlns:p14="http://schemas.microsoft.com/office/powerpoint/2010/main" val="14512201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838080" y="0"/>
            <a:ext cx="10515240" cy="1325160"/>
          </a:xfrm>
          <a:prstGeom prst="rect">
            <a:avLst/>
          </a:prstGeom>
          <a:noFill/>
          <a:ln>
            <a:noFill/>
          </a:ln>
        </p:spPr>
        <p:txBody>
          <a:bodyPr anchor="ctr">
            <a:normAutofit/>
          </a:bodyPr>
          <a:lstStyle/>
          <a:p>
            <a:pPr>
              <a:lnSpc>
                <a:spcPct val="90000"/>
              </a:lnSpc>
            </a:pPr>
            <a:r>
              <a:rPr lang="en-US" sz="4000" b="1" strike="noStrike" spc="-1" dirty="0">
                <a:solidFill>
                  <a:srgbClr val="000000"/>
                </a:solidFill>
                <a:latin typeface="Calibri Light"/>
              </a:rPr>
              <a:t>Topics covered:</a:t>
            </a:r>
            <a:endParaRPr lang="en-US" sz="4000" b="0" strike="noStrike" spc="-1" dirty="0">
              <a:solidFill>
                <a:srgbClr val="000000"/>
              </a:solidFill>
              <a:latin typeface="Calibri"/>
            </a:endParaRPr>
          </a:p>
        </p:txBody>
      </p:sp>
      <p:sp>
        <p:nvSpPr>
          <p:cNvPr id="176" name="TextShape 2"/>
          <p:cNvSpPr txBox="1"/>
          <p:nvPr/>
        </p:nvSpPr>
        <p:spPr>
          <a:xfrm>
            <a:off x="838080" y="1325520"/>
            <a:ext cx="10515240" cy="4350960"/>
          </a:xfrm>
          <a:prstGeom prst="rect">
            <a:avLst/>
          </a:prstGeom>
          <a:noFill/>
          <a:ln>
            <a:noFill/>
          </a:ln>
        </p:spPr>
        <p:txBody>
          <a:bodyPr>
            <a:normAutofit lnSpcReduction="10000"/>
          </a:bodyPr>
          <a:lstStyle/>
          <a:p>
            <a:pPr marL="514440" indent="-514080">
              <a:lnSpc>
                <a:spcPct val="90000"/>
              </a:lnSpc>
              <a:spcBef>
                <a:spcPts val="1001"/>
              </a:spcBef>
              <a:buClr>
                <a:srgbClr val="000000"/>
              </a:buClr>
              <a:buFont typeface="Calibri Light"/>
              <a:buAutoNum type="arabicPeriod"/>
            </a:pPr>
            <a:r>
              <a:rPr lang="en-US" sz="2800" b="0" strike="noStrike" spc="-1" dirty="0">
                <a:solidFill>
                  <a:srgbClr val="000000"/>
                </a:solidFill>
                <a:latin typeface="Calibri"/>
              </a:rPr>
              <a:t>Introduction to OpenCL</a:t>
            </a:r>
          </a:p>
          <a:p>
            <a:pPr marL="514440" indent="-514080">
              <a:lnSpc>
                <a:spcPct val="90000"/>
              </a:lnSpc>
              <a:spcBef>
                <a:spcPts val="1001"/>
              </a:spcBef>
              <a:buClr>
                <a:srgbClr val="000000"/>
              </a:buClr>
              <a:buFont typeface="Calibri Light"/>
              <a:buAutoNum type="arabicPeriod"/>
            </a:pPr>
            <a:r>
              <a:rPr lang="en-US" sz="2800" b="0" strike="noStrike" spc="-1" dirty="0">
                <a:solidFill>
                  <a:srgbClr val="000000"/>
                </a:solidFill>
                <a:latin typeface="Calibri"/>
              </a:rPr>
              <a:t>The OpenCL Specification</a:t>
            </a:r>
          </a:p>
          <a:p>
            <a:pPr marL="514440" indent="-514080">
              <a:lnSpc>
                <a:spcPct val="90000"/>
              </a:lnSpc>
              <a:spcBef>
                <a:spcPts val="1001"/>
              </a:spcBef>
              <a:buClr>
                <a:srgbClr val="000000"/>
              </a:buClr>
              <a:buFont typeface="Calibri Light"/>
              <a:buAutoNum type="arabicPeriod"/>
            </a:pPr>
            <a:r>
              <a:rPr lang="en-US" sz="2800" b="0" strike="noStrike" spc="-1" dirty="0">
                <a:solidFill>
                  <a:srgbClr val="000000"/>
                </a:solidFill>
                <a:latin typeface="Calibri"/>
              </a:rPr>
              <a:t>Kernels and OpenCL Execution Model</a:t>
            </a:r>
          </a:p>
          <a:p>
            <a:pPr marL="514440" indent="-514080">
              <a:lnSpc>
                <a:spcPct val="90000"/>
              </a:lnSpc>
              <a:spcBef>
                <a:spcPts val="1001"/>
              </a:spcBef>
              <a:buClr>
                <a:srgbClr val="000000"/>
              </a:buClr>
              <a:buFont typeface="Calibri Light"/>
              <a:buAutoNum type="arabicPeriod"/>
            </a:pPr>
            <a:r>
              <a:rPr lang="en-US" sz="2800" b="0" strike="noStrike" spc="-1" dirty="0">
                <a:solidFill>
                  <a:srgbClr val="000000"/>
                </a:solidFill>
                <a:latin typeface="Calibri"/>
              </a:rPr>
              <a:t>Steps in Executing an OpenCL program </a:t>
            </a:r>
          </a:p>
          <a:p>
            <a:pPr marL="514440" indent="-514080">
              <a:lnSpc>
                <a:spcPct val="90000"/>
              </a:lnSpc>
              <a:spcBef>
                <a:spcPts val="1001"/>
              </a:spcBef>
              <a:buClr>
                <a:srgbClr val="000000"/>
              </a:buClr>
              <a:buFont typeface="Calibri Light"/>
              <a:buAutoNum type="arabicPeriod"/>
            </a:pPr>
            <a:r>
              <a:rPr lang="en-US" sz="2800" spc="-1" dirty="0">
                <a:solidFill>
                  <a:srgbClr val="000000"/>
                </a:solidFill>
                <a:latin typeface="Calibri"/>
              </a:rPr>
              <a:t>Platform and Devices</a:t>
            </a:r>
            <a:endParaRPr lang="en-US" sz="2800" b="0" strike="noStrike" spc="-1" dirty="0">
              <a:solidFill>
                <a:srgbClr val="000000"/>
              </a:solidFill>
              <a:latin typeface="Calibri"/>
            </a:endParaRPr>
          </a:p>
          <a:p>
            <a:pPr marL="514440" indent="-514080">
              <a:lnSpc>
                <a:spcPct val="90000"/>
              </a:lnSpc>
              <a:spcBef>
                <a:spcPts val="1001"/>
              </a:spcBef>
              <a:buClr>
                <a:srgbClr val="000000"/>
              </a:buClr>
              <a:buFont typeface="Calibri Light"/>
              <a:buAutoNum type="arabicPeriod"/>
            </a:pPr>
            <a:r>
              <a:rPr lang="en-US" sz="2800" b="0" strike="noStrike" spc="-1" dirty="0">
                <a:solidFill>
                  <a:srgbClr val="000000"/>
                </a:solidFill>
                <a:latin typeface="Calibri"/>
              </a:rPr>
              <a:t>The Execution Environment</a:t>
            </a:r>
          </a:p>
          <a:p>
            <a:pPr marL="514440" indent="-514080">
              <a:lnSpc>
                <a:spcPct val="90000"/>
              </a:lnSpc>
              <a:spcBef>
                <a:spcPts val="1001"/>
              </a:spcBef>
              <a:buClr>
                <a:srgbClr val="000000"/>
              </a:buClr>
              <a:buFont typeface="Calibri Light"/>
              <a:buAutoNum type="arabicPeriod"/>
            </a:pPr>
            <a:r>
              <a:rPr lang="en-US" sz="2800" b="0" strike="noStrike" spc="-1" dirty="0">
                <a:solidFill>
                  <a:srgbClr val="000000"/>
                </a:solidFill>
                <a:latin typeface="Calibri"/>
              </a:rPr>
              <a:t>Memory Model</a:t>
            </a:r>
          </a:p>
          <a:p>
            <a:pPr marL="514440" indent="-514080">
              <a:lnSpc>
                <a:spcPct val="90000"/>
              </a:lnSpc>
              <a:spcBef>
                <a:spcPts val="1001"/>
              </a:spcBef>
              <a:buClr>
                <a:srgbClr val="000000"/>
              </a:buClr>
              <a:buFont typeface="Calibri Light"/>
              <a:buAutoNum type="arabicPeriod"/>
            </a:pPr>
            <a:r>
              <a:rPr lang="en-US" sz="2800" spc="-1" dirty="0">
                <a:solidFill>
                  <a:srgbClr val="000000"/>
                </a:solidFill>
                <a:latin typeface="Calibri"/>
              </a:rPr>
              <a:t>Writing Kernels</a:t>
            </a:r>
          </a:p>
          <a:p>
            <a:pPr marL="514440" indent="-514080">
              <a:lnSpc>
                <a:spcPct val="90000"/>
              </a:lnSpc>
              <a:spcBef>
                <a:spcPts val="1001"/>
              </a:spcBef>
              <a:buClr>
                <a:srgbClr val="000000"/>
              </a:buClr>
              <a:buFont typeface="Calibri Light"/>
              <a:buAutoNum type="arabicPeriod"/>
            </a:pPr>
            <a:r>
              <a:rPr lang="en-US" sz="2800" b="0" strike="noStrike" spc="-1" dirty="0">
                <a:solidFill>
                  <a:srgbClr val="000000"/>
                </a:solidFill>
                <a:latin typeface="Calibri"/>
              </a:rPr>
              <a:t>Vector-vector Addition Example</a:t>
            </a:r>
          </a:p>
          <a:p>
            <a:pPr>
              <a:lnSpc>
                <a:spcPct val="90000"/>
              </a:lnSpc>
              <a:spcBef>
                <a:spcPts val="1001"/>
              </a:spcBef>
              <a:tabLst>
                <a:tab pos="0" algn="l"/>
              </a:tabLst>
            </a:pPr>
            <a:endParaRPr lang="en-US" sz="2800" b="0" strike="noStrike" spc="-1" dirty="0">
              <a:solidFill>
                <a:srgbClr val="000000"/>
              </a:solidFill>
              <a:latin typeface="Calibri"/>
            </a:endParaRPr>
          </a:p>
        </p:txBody>
      </p:sp>
      <p:sp>
        <p:nvSpPr>
          <p:cNvPr id="177"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9835E3FC-2F0E-4EF7-9379-556C4AA3A6E5}" type="datetime1">
              <a:rPr lang="en-IN" sz="1200" b="0" strike="noStrike" spc="-1">
                <a:solidFill>
                  <a:srgbClr val="8B8B8B"/>
                </a:solidFill>
                <a:latin typeface="Calibri"/>
              </a:rPr>
              <a:t>29-04-2023</a:t>
            </a:fld>
            <a:endParaRPr lang="en-IN" sz="1200" b="0" strike="noStrike" spc="-1" dirty="0">
              <a:latin typeface="Times New Roman"/>
            </a:endParaRPr>
          </a:p>
        </p:txBody>
      </p:sp>
      <p:sp>
        <p:nvSpPr>
          <p:cNvPr id="179"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A1B1537F-C5BE-4D87-82B9-6E76FCD8A592}" type="slidenum">
              <a:rPr lang="en-IN" sz="1200" b="0" strike="noStrike" spc="-1">
                <a:solidFill>
                  <a:srgbClr val="8B8B8B"/>
                </a:solidFill>
                <a:latin typeface="Calibri"/>
              </a:rPr>
              <a:t>2</a:t>
            </a:fld>
            <a:endParaRPr lang="en-IN" sz="1200" b="0" strike="noStrike" spc="-1" dirty="0">
              <a:latin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2</a:t>
            </a:r>
            <a:r>
              <a:rPr lang="en-US" sz="3200" b="1" spc="-1" dirty="0">
                <a:solidFill>
                  <a:schemeClr val="bg1"/>
                </a:solidFill>
                <a:highlight>
                  <a:srgbClr val="000000"/>
                </a:highlight>
                <a:latin typeface="Calibri Light"/>
              </a:rPr>
              <a:t>: Discover and Initialize the devices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81" name="TextShape 2"/>
          <p:cNvSpPr txBox="1"/>
          <p:nvPr/>
        </p:nvSpPr>
        <p:spPr>
          <a:xfrm>
            <a:off x="464695" y="1103040"/>
            <a:ext cx="11377865" cy="5253480"/>
          </a:xfrm>
          <a:prstGeom prst="rect">
            <a:avLst/>
          </a:prstGeom>
          <a:noFill/>
          <a:ln>
            <a:noFill/>
          </a:ln>
        </p:spPr>
        <p:txBody>
          <a:bodyPr>
            <a:normAutofit fontScale="77500" lnSpcReduction="20000"/>
          </a:bodyPr>
          <a:lstStyle/>
          <a:p>
            <a:pPr marL="342900" indent="-342900" algn="just">
              <a:buFont typeface="Arial" panose="020B0604020202020204" pitchFamily="34" charset="0"/>
              <a:buChar char="•"/>
            </a:pPr>
            <a:r>
              <a:rPr lang="en-US" sz="2000" dirty="0">
                <a:highlight>
                  <a:srgbClr val="00FFFF"/>
                </a:highlight>
                <a:latin typeface="Calibri" panose="020F0502020204030204" pitchFamily="34" charset="0"/>
                <a:cs typeface="Calibri" panose="020F0502020204030204" pitchFamily="34" charset="0"/>
              </a:rPr>
              <a:t>The API function </a:t>
            </a:r>
            <a:r>
              <a:rPr lang="en-IN" sz="2000" b="1" dirty="0" err="1">
                <a:highlight>
                  <a:srgbClr val="00FFFF"/>
                </a:highlight>
                <a:latin typeface="Calibri" panose="020F0502020204030204" pitchFamily="34" charset="0"/>
                <a:cs typeface="Calibri" panose="020F0502020204030204" pitchFamily="34" charset="0"/>
              </a:rPr>
              <a:t>clGetDeviceIDs</a:t>
            </a:r>
            <a:r>
              <a:rPr lang="en-IN" sz="2000" b="1" dirty="0">
                <a:highlight>
                  <a:srgbClr val="00FFFF"/>
                </a:highlight>
                <a:latin typeface="Calibri" panose="020F0502020204030204" pitchFamily="34" charset="0"/>
                <a:cs typeface="Calibri" panose="020F0502020204030204" pitchFamily="34" charset="0"/>
              </a:rPr>
              <a:t>()</a:t>
            </a:r>
            <a:r>
              <a:rPr lang="en-IN" sz="2000" dirty="0">
                <a:highlight>
                  <a:srgbClr val="00FFFF"/>
                </a:highlight>
                <a:latin typeface="Calibri" panose="020F0502020204030204" pitchFamily="34" charset="0"/>
                <a:cs typeface="Calibri" panose="020F0502020204030204" pitchFamily="34" charset="0"/>
              </a:rPr>
              <a:t> </a:t>
            </a:r>
            <a:r>
              <a:rPr lang="en-US" sz="2000" dirty="0">
                <a:highlight>
                  <a:srgbClr val="00FFFF"/>
                </a:highlight>
                <a:latin typeface="Calibri" panose="020F0502020204030204" pitchFamily="34" charset="0"/>
                <a:cs typeface="Calibri" panose="020F0502020204030204" pitchFamily="34" charset="0"/>
              </a:rPr>
              <a:t>is used to discover the set of available devices for a given system.</a:t>
            </a:r>
          </a:p>
          <a:p>
            <a:pPr marL="342900" indent="-342900" algn="just">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It works similar to </a:t>
            </a:r>
            <a:r>
              <a:rPr lang="en-IN" sz="2000" dirty="0" err="1">
                <a:latin typeface="Calibri" panose="020F0502020204030204" pitchFamily="34" charset="0"/>
                <a:cs typeface="Calibri" panose="020F0502020204030204" pitchFamily="34" charset="0"/>
              </a:rPr>
              <a:t>clGetPlatformIDs</a:t>
            </a:r>
            <a:r>
              <a:rPr lang="en-IN" sz="2000" dirty="0">
                <a:latin typeface="Calibri" panose="020F0502020204030204" pitchFamily="34" charset="0"/>
                <a:cs typeface="Calibri" panose="020F0502020204030204" pitchFamily="34" charset="0"/>
              </a:rPr>
              <a:t>()  and takes the additional two arguments of a platform and a device type.</a:t>
            </a:r>
          </a:p>
          <a:p>
            <a:pPr marL="342900" indent="-342900" algn="just">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a:lnSpc>
                <a:spcPct val="90000"/>
              </a:lnSpc>
              <a:spcBef>
                <a:spcPts val="1001"/>
              </a:spcBef>
            </a:pP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marL="342900" indent="-342900">
              <a:lnSpc>
                <a:spcPct val="90000"/>
              </a:lnSpc>
              <a:spcBef>
                <a:spcPts val="1001"/>
              </a:spcBef>
              <a:buFont typeface="Arial" panose="020B0604020202020204" pitchFamily="34" charset="0"/>
              <a:buChar char="•"/>
              <a:tabLst>
                <a:tab pos="0" algn="l"/>
              </a:tabLst>
            </a:pPr>
            <a:endParaRPr lang="en-IN" sz="2000" dirty="0" smtClean="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sz="2000"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sz="2000" dirty="0" smtClean="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r>
              <a:rPr lang="en-IN" sz="2000" dirty="0" smtClean="0">
                <a:latin typeface="Calibri" panose="020F0502020204030204" pitchFamily="34" charset="0"/>
                <a:cs typeface="Calibri" panose="020F0502020204030204" pitchFamily="34" charset="0"/>
              </a:rPr>
              <a:t>The </a:t>
            </a:r>
            <a:r>
              <a:rPr lang="en-IN" sz="2000" b="1" dirty="0" err="1">
                <a:latin typeface="Calibri" panose="020F0502020204030204" pitchFamily="34" charset="0"/>
                <a:cs typeface="Calibri" panose="020F0502020204030204" pitchFamily="34" charset="0"/>
              </a:rPr>
              <a:t>device_type</a:t>
            </a:r>
            <a:r>
              <a:rPr lang="en-IN" sz="2000" b="1" dirty="0">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argument can be used to limit the devices to </a:t>
            </a:r>
            <a:endParaRPr lang="en-IN" sz="2000" dirty="0" smtClean="0">
              <a:latin typeface="Calibri" panose="020F0502020204030204" pitchFamily="34" charset="0"/>
              <a:cs typeface="Calibri" panose="020F0502020204030204" pitchFamily="34" charset="0"/>
            </a:endParaRPr>
          </a:p>
          <a:p>
            <a:pPr algn="just"/>
            <a:endParaRPr lang="en-US" sz="2000" dirty="0" smtClean="0"/>
          </a:p>
          <a:p>
            <a:pPr lvl="2" algn="just">
              <a:lnSpc>
                <a:spcPct val="170000"/>
              </a:lnSpc>
            </a:pPr>
            <a:r>
              <a:rPr lang="en-US" sz="2000" dirty="0"/>
              <a:t> </a:t>
            </a:r>
            <a:r>
              <a:rPr lang="en-US" sz="2000" dirty="0" smtClean="0"/>
              <a:t>   GPUs </a:t>
            </a:r>
            <a:r>
              <a:rPr lang="en-US" sz="2000" dirty="0"/>
              <a:t>only               (</a:t>
            </a:r>
            <a:r>
              <a:rPr lang="en-US" sz="2000" b="1" dirty="0"/>
              <a:t>CL_DEVICE_TYPE_GPU</a:t>
            </a:r>
            <a:r>
              <a:rPr lang="en-US" sz="2000" dirty="0" smtClean="0"/>
              <a:t>)</a:t>
            </a:r>
            <a:endParaRPr lang="en-US" sz="2000" dirty="0"/>
          </a:p>
          <a:p>
            <a:pPr lvl="2" algn="just">
              <a:lnSpc>
                <a:spcPct val="170000"/>
              </a:lnSpc>
            </a:pPr>
            <a:r>
              <a:rPr lang="en-US" sz="2000" dirty="0" smtClean="0"/>
              <a:t>    CPUs </a:t>
            </a:r>
            <a:r>
              <a:rPr lang="en-US" sz="2000" dirty="0"/>
              <a:t>only                (</a:t>
            </a:r>
            <a:r>
              <a:rPr lang="en-US" sz="2000" b="1" dirty="0"/>
              <a:t>CL_DEVICE_TYPE_CPU</a:t>
            </a:r>
            <a:r>
              <a:rPr lang="en-US" sz="2000" dirty="0" smtClean="0"/>
              <a:t>)</a:t>
            </a:r>
            <a:endParaRPr lang="en-US" sz="2000" dirty="0"/>
          </a:p>
          <a:p>
            <a:pPr lvl="2" algn="just">
              <a:lnSpc>
                <a:spcPct val="170000"/>
              </a:lnSpc>
            </a:pPr>
            <a:r>
              <a:rPr lang="en-US" sz="2000" dirty="0" smtClean="0"/>
              <a:t>    all </a:t>
            </a:r>
            <a:r>
              <a:rPr lang="en-US" sz="2000" dirty="0"/>
              <a:t>devices                (</a:t>
            </a:r>
            <a:r>
              <a:rPr lang="en-US" sz="2000" b="1" dirty="0"/>
              <a:t>CL_DEVICE_TYPE_ALL</a:t>
            </a:r>
            <a:r>
              <a:rPr lang="en-US" sz="2000" dirty="0"/>
              <a:t>)</a:t>
            </a:r>
          </a:p>
          <a:p>
            <a:endParaRPr lang="en-US" sz="2000" dirty="0"/>
          </a:p>
          <a:p>
            <a:pPr marL="342900" indent="-342900">
              <a:lnSpc>
                <a:spcPct val="90000"/>
              </a:lnSpc>
              <a:spcBef>
                <a:spcPts val="1001"/>
              </a:spcBef>
              <a:buFont typeface="Arial" panose="020B0604020202020204" pitchFamily="34" charset="0"/>
              <a:buChar char="•"/>
              <a:tabLst>
                <a:tab pos="0" algn="l"/>
              </a:tabLst>
            </a:pPr>
            <a:r>
              <a:rPr lang="en-IN" sz="2000" dirty="0" smtClean="0">
                <a:latin typeface="Calibri" panose="020F0502020204030204" pitchFamily="34" charset="0"/>
                <a:cs typeface="Calibri" panose="020F0502020204030204" pitchFamily="34" charset="0"/>
              </a:rPr>
              <a:t>As </a:t>
            </a:r>
            <a:r>
              <a:rPr lang="en-IN" sz="2000" dirty="0">
                <a:latin typeface="Calibri" panose="020F0502020204030204" pitchFamily="34" charset="0"/>
                <a:cs typeface="Calibri" panose="020F0502020204030204" pitchFamily="34" charset="0"/>
              </a:rPr>
              <a:t>with platforms, </a:t>
            </a:r>
            <a:r>
              <a:rPr lang="en-IN" sz="2000" b="1" dirty="0" err="1">
                <a:highlight>
                  <a:srgbClr val="FFFF00"/>
                </a:highlight>
                <a:latin typeface="Calibri" panose="020F0502020204030204" pitchFamily="34" charset="0"/>
                <a:cs typeface="Calibri" panose="020F0502020204030204" pitchFamily="34" charset="0"/>
              </a:rPr>
              <a:t>clGetDeviceInfo</a:t>
            </a:r>
            <a:r>
              <a:rPr lang="en-IN" sz="2000" b="1" dirty="0">
                <a:highlight>
                  <a:srgbClr val="FFFF00"/>
                </a:highlight>
                <a:latin typeface="Calibri" panose="020F0502020204030204" pitchFamily="34" charset="0"/>
                <a:cs typeface="Calibri" panose="020F0502020204030204" pitchFamily="34" charset="0"/>
              </a:rPr>
              <a:t>()</a:t>
            </a:r>
            <a:r>
              <a:rPr lang="en-IN" sz="2000" dirty="0">
                <a:latin typeface="Calibri" panose="020F0502020204030204" pitchFamily="34" charset="0"/>
                <a:cs typeface="Calibri" panose="020F0502020204030204" pitchFamily="34" charset="0"/>
              </a:rPr>
              <a:t> is called to retrieve information such as name, type, and vendor from each device.</a:t>
            </a: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20</a:t>
            </a:fld>
            <a:endParaRPr lang="en-IN" sz="1200" b="0" strike="noStrike" spc="-1">
              <a:latin typeface="Times New Roman"/>
            </a:endParaRPr>
          </a:p>
        </p:txBody>
      </p:sp>
      <p:sp>
        <p:nvSpPr>
          <p:cNvPr id="2" name="Rectangle 1">
            <a:extLst>
              <a:ext uri="{FF2B5EF4-FFF2-40B4-BE49-F238E27FC236}">
                <a16:creationId xmlns:a16="http://schemas.microsoft.com/office/drawing/2014/main" id="{173FEB97-5924-481C-AA1F-05F75EC3E9BD}"/>
              </a:ext>
            </a:extLst>
          </p:cNvPr>
          <p:cNvSpPr/>
          <p:nvPr/>
        </p:nvSpPr>
        <p:spPr>
          <a:xfrm>
            <a:off x="2769752" y="2065871"/>
            <a:ext cx="5729672" cy="1663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err="1">
                <a:solidFill>
                  <a:schemeClr val="accent4"/>
                </a:solidFill>
              </a:rPr>
              <a:t>cl_int</a:t>
            </a:r>
            <a:r>
              <a:rPr lang="en-IN" b="1" dirty="0">
                <a:solidFill>
                  <a:schemeClr val="accent4"/>
                </a:solidFill>
              </a:rPr>
              <a:t> </a:t>
            </a:r>
            <a:r>
              <a:rPr lang="en-IN" b="1" dirty="0" err="1"/>
              <a:t>clGetDeviceIDs</a:t>
            </a:r>
            <a:r>
              <a:rPr lang="en-IN" b="1" dirty="0"/>
              <a:t>(</a:t>
            </a:r>
          </a:p>
          <a:p>
            <a:r>
              <a:rPr lang="en-IN" b="1" dirty="0"/>
              <a:t>                                      </a:t>
            </a:r>
            <a:r>
              <a:rPr lang="en-IN" b="1" dirty="0" err="1">
                <a:solidFill>
                  <a:schemeClr val="accent4"/>
                </a:solidFill>
              </a:rPr>
              <a:t>cl_platform_id</a:t>
            </a:r>
            <a:r>
              <a:rPr lang="en-IN" b="1" dirty="0">
                <a:solidFill>
                  <a:schemeClr val="accent4"/>
                </a:solidFill>
              </a:rPr>
              <a:t>  </a:t>
            </a:r>
            <a:r>
              <a:rPr lang="en-IN" b="1" dirty="0"/>
              <a:t>platform, </a:t>
            </a:r>
          </a:p>
          <a:p>
            <a:r>
              <a:rPr lang="en-IN" b="1" dirty="0"/>
              <a:t>                                      </a:t>
            </a:r>
            <a:r>
              <a:rPr lang="en-IN" b="1" dirty="0" err="1">
                <a:solidFill>
                  <a:schemeClr val="accent4"/>
                </a:solidFill>
              </a:rPr>
              <a:t>cl_device_type</a:t>
            </a:r>
            <a:r>
              <a:rPr lang="en-IN" b="1" dirty="0">
                <a:solidFill>
                  <a:schemeClr val="accent4"/>
                </a:solidFill>
              </a:rPr>
              <a:t>  </a:t>
            </a:r>
            <a:r>
              <a:rPr lang="en-IN" b="1" dirty="0" err="1"/>
              <a:t>device_type</a:t>
            </a:r>
            <a:r>
              <a:rPr lang="en-IN" b="1" dirty="0"/>
              <a:t>, </a:t>
            </a:r>
          </a:p>
          <a:p>
            <a:r>
              <a:rPr lang="en-IN" b="1" dirty="0"/>
              <a:t>                                      </a:t>
            </a:r>
            <a:r>
              <a:rPr lang="en-IN" b="1" dirty="0" err="1">
                <a:solidFill>
                  <a:schemeClr val="accent4"/>
                </a:solidFill>
              </a:rPr>
              <a:t>cl_uint</a:t>
            </a:r>
            <a:r>
              <a:rPr lang="en-IN" b="1" dirty="0">
                <a:solidFill>
                  <a:schemeClr val="accent4"/>
                </a:solidFill>
              </a:rPr>
              <a:t>  </a:t>
            </a:r>
            <a:r>
              <a:rPr lang="en-IN" b="1" dirty="0" err="1"/>
              <a:t>num_entries</a:t>
            </a:r>
            <a:r>
              <a:rPr lang="en-IN" b="1" dirty="0"/>
              <a:t>, </a:t>
            </a:r>
          </a:p>
          <a:p>
            <a:r>
              <a:rPr lang="en-IN" b="1" dirty="0">
                <a:solidFill>
                  <a:schemeClr val="accent4"/>
                </a:solidFill>
              </a:rPr>
              <a:t>                                      </a:t>
            </a:r>
            <a:r>
              <a:rPr lang="en-IN" b="1" dirty="0" err="1">
                <a:solidFill>
                  <a:schemeClr val="accent4"/>
                </a:solidFill>
              </a:rPr>
              <a:t>cl_device_id</a:t>
            </a:r>
            <a:r>
              <a:rPr lang="en-IN" b="1" dirty="0"/>
              <a:t>  *devices, </a:t>
            </a:r>
          </a:p>
          <a:p>
            <a:r>
              <a:rPr lang="en-IN" b="1" dirty="0"/>
              <a:t>                                      </a:t>
            </a:r>
            <a:r>
              <a:rPr lang="en-IN" b="1" dirty="0" err="1">
                <a:solidFill>
                  <a:schemeClr val="accent4"/>
                </a:solidFill>
              </a:rPr>
              <a:t>cl_uint</a:t>
            </a:r>
            <a:r>
              <a:rPr lang="en-IN" b="1" dirty="0"/>
              <a:t>  *</a:t>
            </a:r>
            <a:r>
              <a:rPr lang="en-IN" b="1" dirty="0" err="1"/>
              <a:t>num_devices</a:t>
            </a:r>
            <a:r>
              <a:rPr lang="en-IN" b="1" dirty="0"/>
              <a:t> )</a:t>
            </a:r>
          </a:p>
        </p:txBody>
      </p:sp>
    </p:spTree>
    <p:extLst>
      <p:ext uri="{BB962C8B-B14F-4D97-AF65-F5344CB8AC3E}">
        <p14:creationId xmlns:p14="http://schemas.microsoft.com/office/powerpoint/2010/main" val="1386968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2</a:t>
            </a:r>
            <a:r>
              <a:rPr lang="en-US" sz="3200" b="1" spc="-1" dirty="0">
                <a:solidFill>
                  <a:schemeClr val="bg1"/>
                </a:solidFill>
                <a:highlight>
                  <a:srgbClr val="000000"/>
                </a:highlight>
                <a:latin typeface="Calibri Light"/>
              </a:rPr>
              <a:t>: Discover and initialize the devices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81" name="TextShape 2"/>
          <p:cNvSpPr txBox="1"/>
          <p:nvPr/>
        </p:nvSpPr>
        <p:spPr>
          <a:xfrm>
            <a:off x="464695" y="1103040"/>
            <a:ext cx="11377865" cy="5253480"/>
          </a:xfrm>
          <a:prstGeom prst="rect">
            <a:avLst/>
          </a:prstGeom>
          <a:noFill/>
          <a:ln>
            <a:noFill/>
          </a:ln>
        </p:spPr>
        <p:txBody>
          <a:bodyPr>
            <a:normAutofit/>
          </a:bodyPr>
          <a:lstStyle/>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21</a:t>
            </a:fld>
            <a:endParaRPr lang="en-IN" sz="1200" b="0" strike="noStrike" spc="-1">
              <a:latin typeface="Times New Roman"/>
            </a:endParaRPr>
          </a:p>
        </p:txBody>
      </p:sp>
      <p:sp>
        <p:nvSpPr>
          <p:cNvPr id="2" name="Rectangle 1">
            <a:extLst>
              <a:ext uri="{FF2B5EF4-FFF2-40B4-BE49-F238E27FC236}">
                <a16:creationId xmlns:a16="http://schemas.microsoft.com/office/drawing/2014/main" id="{173FEB97-5924-481C-AA1F-05F75EC3E9BD}"/>
              </a:ext>
            </a:extLst>
          </p:cNvPr>
          <p:cNvSpPr/>
          <p:nvPr/>
        </p:nvSpPr>
        <p:spPr>
          <a:xfrm>
            <a:off x="955941" y="1088526"/>
            <a:ext cx="11006210" cy="4158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2000" b="1" dirty="0" err="1">
                <a:solidFill>
                  <a:schemeClr val="accent4"/>
                </a:solidFill>
              </a:rPr>
              <a:t>cl_unit</a:t>
            </a:r>
            <a:r>
              <a:rPr lang="en-US" sz="2000" b="1" dirty="0">
                <a:solidFill>
                  <a:schemeClr val="accent4"/>
                </a:solidFill>
              </a:rPr>
              <a:t> </a:t>
            </a:r>
            <a:r>
              <a:rPr lang="en-US" sz="2000" b="1" dirty="0" err="1"/>
              <a:t>num_devices</a:t>
            </a:r>
            <a:r>
              <a:rPr lang="en-US" sz="2000" b="1" dirty="0"/>
              <a:t> = 0;</a:t>
            </a:r>
          </a:p>
          <a:p>
            <a:pPr marL="0" indent="0">
              <a:buNone/>
            </a:pPr>
            <a:r>
              <a:rPr lang="en-US" sz="2000" b="1" dirty="0" err="1">
                <a:solidFill>
                  <a:schemeClr val="accent4"/>
                </a:solidFill>
              </a:rPr>
              <a:t>cl_device_id</a:t>
            </a:r>
            <a:r>
              <a:rPr lang="en-US" sz="2000" b="1" dirty="0">
                <a:solidFill>
                  <a:schemeClr val="accent4"/>
                </a:solidFill>
              </a:rPr>
              <a:t> </a:t>
            </a:r>
            <a:r>
              <a:rPr lang="en-US" sz="2000" b="1" dirty="0"/>
              <a:t>*devices = NULL;</a:t>
            </a:r>
          </a:p>
          <a:p>
            <a:pPr marL="0" indent="0">
              <a:buNone/>
            </a:pPr>
            <a:endParaRPr lang="en-US" sz="2000" b="1" dirty="0"/>
          </a:p>
          <a:p>
            <a:pPr marL="0" indent="0">
              <a:buNone/>
            </a:pPr>
            <a:r>
              <a:rPr lang="en-US" sz="2000" b="1" dirty="0">
                <a:highlight>
                  <a:srgbClr val="00FFFF"/>
                </a:highlight>
              </a:rPr>
              <a:t>// To get number of devices</a:t>
            </a:r>
          </a:p>
          <a:p>
            <a:pPr marL="0" indent="0">
              <a:buNone/>
            </a:pPr>
            <a:r>
              <a:rPr lang="en-US" sz="2000" b="1" dirty="0"/>
              <a:t>status=</a:t>
            </a:r>
            <a:r>
              <a:rPr lang="en-US" sz="2000" b="1" dirty="0" err="1"/>
              <a:t>clGetDeviceIDs</a:t>
            </a:r>
            <a:r>
              <a:rPr lang="en-US" sz="2000" b="1" dirty="0"/>
              <a:t>(platform[0], CL_DEVICE_TYPE_GPU, </a:t>
            </a:r>
            <a:r>
              <a:rPr lang="en-US" sz="2000" b="1" dirty="0">
                <a:solidFill>
                  <a:srgbClr val="FFFF00"/>
                </a:solidFill>
              </a:rPr>
              <a:t>0, NULL</a:t>
            </a:r>
            <a:r>
              <a:rPr lang="en-US" sz="2000" b="1" dirty="0"/>
              <a:t>, &amp;num_devices);</a:t>
            </a:r>
          </a:p>
          <a:p>
            <a:pPr marL="0" indent="0">
              <a:buNone/>
            </a:pPr>
            <a:endParaRPr lang="en-US" sz="2000" b="1" dirty="0"/>
          </a:p>
          <a:p>
            <a:pPr marL="0" indent="0">
              <a:buNone/>
            </a:pPr>
            <a:r>
              <a:rPr lang="en-US" sz="2000" b="1" dirty="0">
                <a:highlight>
                  <a:srgbClr val="00FFFF"/>
                </a:highlight>
              </a:rPr>
              <a:t>// Allocate enough space for each device</a:t>
            </a:r>
          </a:p>
          <a:p>
            <a:pPr marL="0" indent="0">
              <a:buNone/>
            </a:pPr>
            <a:r>
              <a:rPr lang="en-US" sz="2000" b="1" dirty="0"/>
              <a:t>devices=(</a:t>
            </a:r>
            <a:r>
              <a:rPr lang="en-US" sz="2000" b="1" dirty="0" err="1"/>
              <a:t>cl_device_id</a:t>
            </a:r>
            <a:r>
              <a:rPr lang="en-US" sz="2000" b="1" dirty="0"/>
              <a:t>*) malloc (</a:t>
            </a:r>
            <a:r>
              <a:rPr lang="en-US" sz="2000" b="1" dirty="0" err="1"/>
              <a:t>num_devices</a:t>
            </a:r>
            <a:r>
              <a:rPr lang="en-US" sz="2000" b="1" dirty="0"/>
              <a:t> *</a:t>
            </a:r>
            <a:r>
              <a:rPr lang="en-US" sz="2000" b="1" dirty="0" err="1"/>
              <a:t>sizeof</a:t>
            </a:r>
            <a:r>
              <a:rPr lang="en-US" sz="2000" b="1" dirty="0"/>
              <a:t>(</a:t>
            </a:r>
            <a:r>
              <a:rPr lang="en-US" sz="2000" b="1" dirty="0" err="1"/>
              <a:t>cl_device_id</a:t>
            </a:r>
            <a:r>
              <a:rPr lang="en-US" sz="2000" b="1" dirty="0"/>
              <a:t>));</a:t>
            </a:r>
          </a:p>
          <a:p>
            <a:pPr marL="0" indent="0">
              <a:buNone/>
            </a:pPr>
            <a:endParaRPr lang="en-US" sz="2000" b="1" dirty="0"/>
          </a:p>
          <a:p>
            <a:r>
              <a:rPr lang="en-US" sz="2000" b="1" dirty="0">
                <a:highlight>
                  <a:srgbClr val="00FFFF"/>
                </a:highlight>
              </a:rPr>
              <a:t>// To fill in Devices info.</a:t>
            </a:r>
          </a:p>
          <a:p>
            <a:pPr marL="0" indent="0">
              <a:buNone/>
            </a:pPr>
            <a:r>
              <a:rPr lang="en-US" sz="2000" b="1" dirty="0"/>
              <a:t>status=</a:t>
            </a:r>
            <a:r>
              <a:rPr lang="en-US" sz="2000" b="1" dirty="0" err="1"/>
              <a:t>clGetDeviceIDs</a:t>
            </a:r>
            <a:r>
              <a:rPr lang="en-US" sz="2000" b="1" dirty="0"/>
              <a:t>(platform[0], </a:t>
            </a:r>
            <a:r>
              <a:rPr lang="en-US" sz="2000" b="1" dirty="0" err="1"/>
              <a:t>CL_DEVICE_TYPE_GPU,num_devices,devices,</a:t>
            </a:r>
            <a:r>
              <a:rPr lang="en-US" sz="2000" b="1" dirty="0" err="1">
                <a:solidFill>
                  <a:srgbClr val="FFFF00"/>
                </a:solidFill>
              </a:rPr>
              <a:t>NULL</a:t>
            </a:r>
            <a:r>
              <a:rPr lang="en-US" sz="2000" b="1" dirty="0"/>
              <a:t>);</a:t>
            </a:r>
          </a:p>
          <a:p>
            <a:endParaRPr lang="en-IN" b="1" dirty="0"/>
          </a:p>
        </p:txBody>
      </p:sp>
      <p:sp>
        <p:nvSpPr>
          <p:cNvPr id="8" name="Rectangle 7">
            <a:extLst>
              <a:ext uri="{FF2B5EF4-FFF2-40B4-BE49-F238E27FC236}">
                <a16:creationId xmlns:a16="http://schemas.microsoft.com/office/drawing/2014/main" id="{DBF45F77-4C04-4739-986B-842AB0DD419F}"/>
              </a:ext>
            </a:extLst>
          </p:cNvPr>
          <p:cNvSpPr/>
          <p:nvPr/>
        </p:nvSpPr>
        <p:spPr>
          <a:xfrm>
            <a:off x="5887705" y="772566"/>
            <a:ext cx="6074446" cy="166390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err="1">
                <a:solidFill>
                  <a:schemeClr val="accent4"/>
                </a:solidFill>
              </a:rPr>
              <a:t>cl_int</a:t>
            </a:r>
            <a:r>
              <a:rPr lang="en-IN" b="1" dirty="0">
                <a:solidFill>
                  <a:schemeClr val="accent4"/>
                </a:solidFill>
              </a:rPr>
              <a:t> </a:t>
            </a:r>
            <a:r>
              <a:rPr lang="en-IN" b="1" dirty="0" err="1"/>
              <a:t>clGetDeviceIDs</a:t>
            </a:r>
            <a:r>
              <a:rPr lang="en-IN" b="1" dirty="0"/>
              <a:t>(</a:t>
            </a:r>
          </a:p>
          <a:p>
            <a:r>
              <a:rPr lang="en-IN" b="1" dirty="0"/>
              <a:t>                                      </a:t>
            </a:r>
            <a:r>
              <a:rPr lang="en-IN" b="1" dirty="0" err="1">
                <a:solidFill>
                  <a:schemeClr val="accent4"/>
                </a:solidFill>
              </a:rPr>
              <a:t>cl_platform_id</a:t>
            </a:r>
            <a:r>
              <a:rPr lang="en-IN" b="1" dirty="0">
                <a:solidFill>
                  <a:schemeClr val="accent4"/>
                </a:solidFill>
              </a:rPr>
              <a:t>  </a:t>
            </a:r>
            <a:r>
              <a:rPr lang="en-IN" b="1" dirty="0"/>
              <a:t>platform, </a:t>
            </a:r>
          </a:p>
          <a:p>
            <a:r>
              <a:rPr lang="en-IN" b="1" dirty="0"/>
              <a:t>                                      </a:t>
            </a:r>
            <a:r>
              <a:rPr lang="en-IN" b="1" dirty="0" err="1">
                <a:solidFill>
                  <a:schemeClr val="accent4"/>
                </a:solidFill>
              </a:rPr>
              <a:t>cl_device_type</a:t>
            </a:r>
            <a:r>
              <a:rPr lang="en-IN" b="1" dirty="0">
                <a:solidFill>
                  <a:schemeClr val="accent4"/>
                </a:solidFill>
              </a:rPr>
              <a:t>  </a:t>
            </a:r>
            <a:r>
              <a:rPr lang="en-IN" b="1" dirty="0" err="1"/>
              <a:t>device_type</a:t>
            </a:r>
            <a:r>
              <a:rPr lang="en-IN" b="1" dirty="0"/>
              <a:t>, </a:t>
            </a:r>
          </a:p>
          <a:p>
            <a:r>
              <a:rPr lang="en-IN" b="1" dirty="0"/>
              <a:t>                                      </a:t>
            </a:r>
            <a:r>
              <a:rPr lang="en-IN" b="1" dirty="0" err="1">
                <a:solidFill>
                  <a:schemeClr val="accent4"/>
                </a:solidFill>
              </a:rPr>
              <a:t>cl_uint</a:t>
            </a:r>
            <a:r>
              <a:rPr lang="en-IN" b="1" dirty="0">
                <a:solidFill>
                  <a:schemeClr val="accent4"/>
                </a:solidFill>
              </a:rPr>
              <a:t>  </a:t>
            </a:r>
            <a:r>
              <a:rPr lang="en-IN" b="1" dirty="0" err="1"/>
              <a:t>num_entries</a:t>
            </a:r>
            <a:r>
              <a:rPr lang="en-IN" b="1" dirty="0"/>
              <a:t>, </a:t>
            </a:r>
          </a:p>
          <a:p>
            <a:r>
              <a:rPr lang="en-IN" b="1" dirty="0">
                <a:solidFill>
                  <a:schemeClr val="accent4"/>
                </a:solidFill>
              </a:rPr>
              <a:t>                                      </a:t>
            </a:r>
            <a:r>
              <a:rPr lang="en-IN" b="1" dirty="0" err="1">
                <a:solidFill>
                  <a:schemeClr val="accent4"/>
                </a:solidFill>
              </a:rPr>
              <a:t>cl_device_id</a:t>
            </a:r>
            <a:r>
              <a:rPr lang="en-IN" b="1" dirty="0"/>
              <a:t>  *devices, </a:t>
            </a:r>
          </a:p>
          <a:p>
            <a:r>
              <a:rPr lang="en-IN" b="1" dirty="0"/>
              <a:t>                                      </a:t>
            </a:r>
            <a:r>
              <a:rPr lang="en-IN" b="1" dirty="0" err="1">
                <a:solidFill>
                  <a:schemeClr val="accent4"/>
                </a:solidFill>
              </a:rPr>
              <a:t>cl_uint</a:t>
            </a:r>
            <a:r>
              <a:rPr lang="en-IN" b="1" dirty="0"/>
              <a:t>  *</a:t>
            </a:r>
            <a:r>
              <a:rPr lang="en-IN" b="1" dirty="0" err="1"/>
              <a:t>num_devices</a:t>
            </a:r>
            <a:r>
              <a:rPr lang="en-IN" b="1" dirty="0"/>
              <a:t> )</a:t>
            </a:r>
          </a:p>
        </p:txBody>
      </p:sp>
    </p:spTree>
    <p:extLst>
      <p:ext uri="{BB962C8B-B14F-4D97-AF65-F5344CB8AC3E}">
        <p14:creationId xmlns:p14="http://schemas.microsoft.com/office/powerpoint/2010/main" val="12633951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Shape 2"/>
          <p:cNvSpPr txBox="1"/>
          <p:nvPr/>
        </p:nvSpPr>
        <p:spPr>
          <a:xfrm>
            <a:off x="348840" y="136800"/>
            <a:ext cx="11004480" cy="4854960"/>
          </a:xfrm>
          <a:prstGeom prst="rect">
            <a:avLst/>
          </a:prstGeom>
          <a:noFill/>
          <a:ln>
            <a:noFill/>
          </a:ln>
        </p:spPr>
        <p:txBody>
          <a:bodyPr>
            <a:normAutofit fontScale="93000"/>
          </a:bodyPr>
          <a:lstStyle/>
          <a:p>
            <a:pPr algn="ctr">
              <a:lnSpc>
                <a:spcPct val="90000"/>
              </a:lnSpc>
              <a:spcBef>
                <a:spcPts val="1001"/>
              </a:spcBef>
              <a:tabLst>
                <a:tab pos="0" algn="l"/>
              </a:tabLst>
            </a:pPr>
            <a:endParaRPr lang="en-US" sz="2000" b="0" strike="noStrike" spc="-1" dirty="0">
              <a:solidFill>
                <a:srgbClr val="000000"/>
              </a:solidFill>
              <a:latin typeface="Calibri"/>
            </a:endParaRPr>
          </a:p>
          <a:p>
            <a:pPr marL="360" algn="just">
              <a:lnSpc>
                <a:spcPct val="90000"/>
              </a:lnSpc>
              <a:spcBef>
                <a:spcPts val="1001"/>
              </a:spcBef>
              <a:buClr>
                <a:srgbClr val="000000"/>
              </a:buClr>
              <a:tabLst>
                <a:tab pos="0" algn="l"/>
              </a:tabLst>
            </a:pPr>
            <a:r>
              <a:rPr lang="en-IN" sz="2000" dirty="0"/>
              <a:t>The </a:t>
            </a:r>
            <a:r>
              <a:rPr lang="en-IN" sz="2000" b="1" dirty="0" err="1"/>
              <a:t>CLInfo</a:t>
            </a:r>
            <a:r>
              <a:rPr lang="en-IN" sz="2000" dirty="0"/>
              <a:t> program in the AMD APP SDK uses the </a:t>
            </a:r>
            <a:r>
              <a:rPr lang="en-IN" sz="2000" b="1" dirty="0" err="1"/>
              <a:t>clGetPlatformInfo</a:t>
            </a:r>
            <a:r>
              <a:rPr lang="en-IN" sz="2000" b="1" dirty="0"/>
              <a:t>() </a:t>
            </a:r>
            <a:r>
              <a:rPr lang="en-IN" sz="2000" dirty="0"/>
              <a:t>and </a:t>
            </a:r>
            <a:r>
              <a:rPr lang="en-IN" sz="2000" b="1" dirty="0" err="1"/>
              <a:t>clGetDeviceInfo</a:t>
            </a:r>
            <a:r>
              <a:rPr lang="en-IN" sz="2000" b="1" dirty="0"/>
              <a:t>() </a:t>
            </a:r>
            <a:r>
              <a:rPr lang="en-IN" sz="2000" dirty="0"/>
              <a:t>commands to print detailed information about the OpenCL supported platforms and devices in a system.</a:t>
            </a:r>
          </a:p>
          <a:p>
            <a:pPr marL="360" algn="just">
              <a:lnSpc>
                <a:spcPct val="90000"/>
              </a:lnSpc>
              <a:spcBef>
                <a:spcPts val="1001"/>
              </a:spcBef>
              <a:buClr>
                <a:srgbClr val="000000"/>
              </a:buClr>
              <a:tabLst>
                <a:tab pos="0" algn="l"/>
              </a:tabLst>
            </a:pPr>
            <a:endParaRPr lang="en-IN" sz="2000" b="0" strike="noStrike" spc="-1" dirty="0">
              <a:solidFill>
                <a:srgbClr val="000000"/>
              </a:solidFill>
              <a:latin typeface="Calibri"/>
            </a:endParaRPr>
          </a:p>
          <a:p>
            <a:pPr marL="360" algn="just">
              <a:lnSpc>
                <a:spcPct val="90000"/>
              </a:lnSpc>
              <a:spcBef>
                <a:spcPts val="1001"/>
              </a:spcBef>
              <a:buClr>
                <a:srgbClr val="000000"/>
              </a:buClr>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7"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65F0567E-5911-4FEC-B63B-16A607E269BC}" type="datetime1">
              <a:rPr lang="en-IN" sz="1200" b="0" strike="noStrike" spc="-1">
                <a:solidFill>
                  <a:srgbClr val="8B8B8B"/>
                </a:solidFill>
                <a:latin typeface="Calibri"/>
              </a:rPr>
              <a:t>29-04-2023</a:t>
            </a:fld>
            <a:endParaRPr lang="en-IN" sz="1200" b="0" strike="noStrike" spc="-1">
              <a:latin typeface="Times New Roman"/>
            </a:endParaRPr>
          </a:p>
        </p:txBody>
      </p:sp>
      <p:sp>
        <p:nvSpPr>
          <p:cNvPr id="189"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A5ED2267-90E2-4CD1-AD67-D4EB48D041F0}" type="slidenum">
              <a:rPr lang="en-IN" sz="1200" b="0" strike="noStrike" spc="-1">
                <a:solidFill>
                  <a:srgbClr val="8B8B8B"/>
                </a:solidFill>
                <a:latin typeface="Calibri"/>
              </a:rPr>
              <a:t>22</a:t>
            </a:fld>
            <a:endParaRPr lang="en-IN" sz="1200" b="0" strike="noStrike" spc="-1">
              <a:latin typeface="Times New Roman"/>
            </a:endParaRPr>
          </a:p>
        </p:txBody>
      </p:sp>
      <p:pic>
        <p:nvPicPr>
          <p:cNvPr id="3" name="Picture 2">
            <a:extLst>
              <a:ext uri="{FF2B5EF4-FFF2-40B4-BE49-F238E27FC236}">
                <a16:creationId xmlns:a16="http://schemas.microsoft.com/office/drawing/2014/main" id="{319238C4-0A83-4EB0-965C-ED49EBBE8854}"/>
              </a:ext>
            </a:extLst>
          </p:cNvPr>
          <p:cNvPicPr>
            <a:picLocks noChangeAspect="1"/>
          </p:cNvPicPr>
          <p:nvPr/>
        </p:nvPicPr>
        <p:blipFill>
          <a:blip r:embed="rId2"/>
          <a:stretch>
            <a:fillRect/>
          </a:stretch>
        </p:blipFill>
        <p:spPr>
          <a:xfrm>
            <a:off x="2173574" y="1252537"/>
            <a:ext cx="6940446" cy="5103983"/>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pc="-1" dirty="0">
                <a:solidFill>
                  <a:srgbClr val="000000"/>
                </a:solidFill>
                <a:highlight>
                  <a:srgbClr val="00FF00"/>
                </a:highlight>
                <a:latin typeface="Calibri Light"/>
              </a:rPr>
              <a:t>The Execution Environment</a:t>
            </a:r>
            <a:r>
              <a:rPr lang="en-US" sz="3600" b="1" strike="noStrike" spc="-1" dirty="0">
                <a:solidFill>
                  <a:srgbClr val="000000"/>
                </a:solidFill>
                <a:highlight>
                  <a:srgbClr val="00FF00"/>
                </a:highlight>
                <a:latin typeface="Calibri Light"/>
              </a:rPr>
              <a:t>  </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040"/>
            <a:ext cx="11004480" cy="5253120"/>
          </a:xfrm>
          <a:prstGeom prst="rect">
            <a:avLst/>
          </a:prstGeom>
          <a:noFill/>
          <a:ln>
            <a:noFill/>
          </a:ln>
        </p:spPr>
        <p:txBody>
          <a:bodyPr>
            <a:normAutofit/>
          </a:bodyPr>
          <a:lstStyle/>
          <a:p>
            <a:pPr algn="just"/>
            <a:r>
              <a:rPr lang="en-IN" sz="2000" dirty="0">
                <a:highlight>
                  <a:srgbClr val="00FFFF"/>
                </a:highlight>
              </a:rPr>
              <a:t>Before a host can request that a kernel be executed on a device, a </a:t>
            </a:r>
            <a:r>
              <a:rPr lang="en-IN" sz="2000" b="1" dirty="0">
                <a:highlight>
                  <a:srgbClr val="00FFFF"/>
                </a:highlight>
              </a:rPr>
              <a:t>context</a:t>
            </a:r>
            <a:r>
              <a:rPr lang="en-IN" sz="2000" dirty="0">
                <a:highlight>
                  <a:srgbClr val="00FFFF"/>
                </a:highlight>
              </a:rPr>
              <a:t> must be configured on the host that enables it to pass commands and data to the device. </a:t>
            </a:r>
          </a:p>
          <a:p>
            <a:pPr marL="342900" indent="-342900" algn="just">
              <a:buFont typeface="Arial" panose="020B0604020202020204" pitchFamily="34" charset="0"/>
              <a:buChar char="•"/>
            </a:pPr>
            <a:endParaRPr lang="en-IN" sz="2000" dirty="0">
              <a:highlight>
                <a:srgbClr val="00FFFF"/>
              </a:highlight>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2000" dirty="0">
              <a:highlight>
                <a:srgbClr val="00FFFF"/>
              </a:highlight>
              <a:latin typeface="Calibri" panose="020F0502020204030204" pitchFamily="34" charset="0"/>
              <a:cs typeface="Calibri" panose="020F0502020204030204" pitchFamily="34" charset="0"/>
            </a:endParaRPr>
          </a:p>
          <a:p>
            <a:pPr algn="just"/>
            <a:r>
              <a:rPr lang="en-IN" sz="2400" b="1" dirty="0">
                <a:latin typeface="Bell MT" panose="02020503060305020303" pitchFamily="18" charset="0"/>
                <a:cs typeface="Calibri" panose="020F0502020204030204" pitchFamily="34" charset="0"/>
              </a:rPr>
              <a:t>Context</a:t>
            </a:r>
            <a:r>
              <a:rPr lang="en-IN" sz="2400" b="1" dirty="0" smtClean="0">
                <a:latin typeface="Bell MT" panose="02020503060305020303" pitchFamily="18" charset="0"/>
                <a:cs typeface="Calibri" panose="020F0502020204030204" pitchFamily="34" charset="0"/>
              </a:rPr>
              <a:t>:</a:t>
            </a:r>
          </a:p>
          <a:p>
            <a:pPr marL="342900" indent="-342900" algn="just">
              <a:buFont typeface="Arial" panose="020B0604020202020204" pitchFamily="34" charset="0"/>
              <a:buChar char="•"/>
            </a:pPr>
            <a:r>
              <a:rPr lang="en-US" dirty="0" smtClean="0">
                <a:latin typeface="+mj-lt"/>
              </a:rPr>
              <a:t>Context </a:t>
            </a:r>
            <a:r>
              <a:rPr lang="en-US" dirty="0">
                <a:latin typeface="+mj-lt"/>
              </a:rPr>
              <a:t>consists of one or more devices selected to work </a:t>
            </a:r>
            <a:r>
              <a:rPr lang="en-US" dirty="0" smtClean="0">
                <a:latin typeface="+mj-lt"/>
              </a:rPr>
              <a:t>together</a:t>
            </a:r>
          </a:p>
          <a:p>
            <a:pPr marL="342900" indent="-342900" algn="just">
              <a:buFont typeface="Arial" panose="020B0604020202020204" pitchFamily="34" charset="0"/>
              <a:buChar char="•"/>
            </a:pPr>
            <a:r>
              <a:rPr lang="en-US" dirty="0" smtClean="0">
                <a:latin typeface="+mj-lt"/>
                <a:cs typeface="Calibri" panose="020F0502020204030204" pitchFamily="34" charset="0"/>
              </a:rPr>
              <a:t>Context </a:t>
            </a:r>
            <a:r>
              <a:rPr lang="en-US" dirty="0">
                <a:latin typeface="+mj-lt"/>
                <a:cs typeface="Calibri" panose="020F0502020204030204" pitchFamily="34" charset="0"/>
              </a:rPr>
              <a:t>is an abstract container that exists on the host and performs the following: </a:t>
            </a:r>
            <a:endParaRPr lang="en-US" dirty="0" smtClean="0">
              <a:latin typeface="+mj-lt"/>
              <a:cs typeface="Calibri" panose="020F0502020204030204" pitchFamily="34" charset="0"/>
            </a:endParaRPr>
          </a:p>
          <a:p>
            <a:pPr marL="342900" indent="-342900" algn="just">
              <a:buFont typeface="Arial" panose="020B0604020202020204" pitchFamily="34" charset="0"/>
              <a:buChar char="•"/>
            </a:pPr>
            <a:endParaRPr lang="en-US" dirty="0">
              <a:latin typeface="+mj-lt"/>
              <a:cs typeface="Calibri" panose="020F0502020204030204" pitchFamily="34" charset="0"/>
            </a:endParaRPr>
          </a:p>
          <a:p>
            <a:pPr lvl="1" indent="355600" algn="just">
              <a:lnSpc>
                <a:spcPct val="150000"/>
              </a:lnSpc>
              <a:buFont typeface="Wingdings" panose="05000000000000000000" pitchFamily="2" charset="2"/>
              <a:buChar char="q"/>
            </a:pPr>
            <a:r>
              <a:rPr lang="en-US" dirty="0" smtClean="0">
                <a:latin typeface="+mj-lt"/>
                <a:cs typeface="Calibri" panose="020F0502020204030204" pitchFamily="34" charset="0"/>
              </a:rPr>
              <a:t>It </a:t>
            </a:r>
            <a:r>
              <a:rPr lang="en-US" dirty="0">
                <a:latin typeface="+mj-lt"/>
                <a:cs typeface="Calibri" panose="020F0502020204030204" pitchFamily="34" charset="0"/>
              </a:rPr>
              <a:t>coordinates the mechanisms for </a:t>
            </a:r>
            <a:r>
              <a:rPr lang="en-US" b="1" dirty="0">
                <a:latin typeface="+mj-lt"/>
                <a:cs typeface="Calibri" panose="020F0502020204030204" pitchFamily="34" charset="0"/>
              </a:rPr>
              <a:t>host-device interactions</a:t>
            </a:r>
          </a:p>
          <a:p>
            <a:pPr lvl="1" indent="355600" algn="just">
              <a:lnSpc>
                <a:spcPct val="150000"/>
              </a:lnSpc>
              <a:buFont typeface="Wingdings" panose="05000000000000000000" pitchFamily="2" charset="2"/>
              <a:buChar char="q"/>
            </a:pPr>
            <a:r>
              <a:rPr lang="en-US" dirty="0">
                <a:latin typeface="+mj-lt"/>
                <a:cs typeface="Calibri" panose="020F0502020204030204" pitchFamily="34" charset="0"/>
              </a:rPr>
              <a:t>It</a:t>
            </a:r>
            <a:r>
              <a:rPr lang="en-US" b="1" dirty="0">
                <a:latin typeface="+mj-lt"/>
                <a:cs typeface="Calibri" panose="020F0502020204030204" pitchFamily="34" charset="0"/>
              </a:rPr>
              <a:t> Manages the memory objects </a:t>
            </a:r>
            <a:r>
              <a:rPr lang="en-US" dirty="0">
                <a:latin typeface="+mj-lt"/>
                <a:cs typeface="Calibri" panose="020F0502020204030204" pitchFamily="34" charset="0"/>
              </a:rPr>
              <a:t>that are available to the devices</a:t>
            </a:r>
          </a:p>
          <a:p>
            <a:pPr lvl="1" indent="355600" algn="just">
              <a:lnSpc>
                <a:spcPct val="150000"/>
              </a:lnSpc>
              <a:buFont typeface="Wingdings" panose="05000000000000000000" pitchFamily="2" charset="2"/>
              <a:buChar char="q"/>
            </a:pPr>
            <a:r>
              <a:rPr lang="en-US" dirty="0">
                <a:latin typeface="+mj-lt"/>
                <a:cs typeface="Calibri" panose="020F0502020204030204" pitchFamily="34" charset="0"/>
              </a:rPr>
              <a:t>It </a:t>
            </a:r>
            <a:r>
              <a:rPr lang="en-US" b="1" dirty="0">
                <a:latin typeface="+mj-lt"/>
                <a:cs typeface="Calibri" panose="020F0502020204030204" pitchFamily="34" charset="0"/>
              </a:rPr>
              <a:t>Keeps track of the programs and kernels</a:t>
            </a:r>
            <a:r>
              <a:rPr lang="en-US" dirty="0">
                <a:latin typeface="+mj-lt"/>
                <a:cs typeface="Calibri" panose="020F0502020204030204" pitchFamily="34" charset="0"/>
              </a:rPr>
              <a:t> that are created for each </a:t>
            </a:r>
            <a:r>
              <a:rPr lang="en-US" dirty="0" smtClean="0">
                <a:latin typeface="+mj-lt"/>
                <a:cs typeface="Calibri" panose="020F0502020204030204" pitchFamily="34" charset="0"/>
              </a:rPr>
              <a:t>device</a:t>
            </a:r>
          </a:p>
          <a:p>
            <a:pPr lvl="1" indent="355600" algn="just">
              <a:lnSpc>
                <a:spcPct val="150000"/>
              </a:lnSpc>
            </a:pPr>
            <a:r>
              <a:rPr lang="en-IN" dirty="0">
                <a:latin typeface="Calibri" panose="020F0502020204030204" pitchFamily="34" charset="0"/>
                <a:cs typeface="Calibri" panose="020F0502020204030204" pitchFamily="34" charset="0"/>
              </a:rPr>
              <a:t>				</a:t>
            </a:r>
            <a:endParaRPr lang="en-US" b="1" dirty="0">
              <a:highlight>
                <a:srgbClr val="FFFF00"/>
              </a:highlight>
              <a:latin typeface="Calibri" panose="020F0502020204030204" pitchFamily="34" charset="0"/>
              <a:cs typeface="Calibri" panose="020F0502020204030204" pitchFamily="34" charset="0"/>
            </a:endParaRPr>
          </a:p>
          <a:p>
            <a:pPr algn="ctr">
              <a:lnSpc>
                <a:spcPct val="90000"/>
              </a:lnSpc>
              <a:spcBef>
                <a:spcPts val="1001"/>
              </a:spcBef>
              <a:tabLst>
                <a:tab pos="0" algn="l"/>
              </a:tabLst>
            </a:pPr>
            <a:endParaRPr lang="en-US"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23</a:t>
            </a:fld>
            <a:endParaRPr lang="en-IN" sz="1200" b="0" strike="noStrike" spc="-1">
              <a:latin typeface="Times New Roman"/>
            </a:endParaRPr>
          </a:p>
        </p:txBody>
      </p:sp>
    </p:spTree>
    <p:extLst>
      <p:ext uri="{BB962C8B-B14F-4D97-AF65-F5344CB8AC3E}">
        <p14:creationId xmlns:p14="http://schemas.microsoft.com/office/powerpoint/2010/main" val="19766104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835170" y="884520"/>
            <a:ext cx="11004480" cy="5253120"/>
          </a:xfrm>
          <a:prstGeom prst="rect">
            <a:avLst/>
          </a:prstGeom>
          <a:noFill/>
          <a:ln>
            <a:noFill/>
          </a:ln>
        </p:spPr>
        <p:txBody>
          <a:bodyPr>
            <a:normAutofit fontScale="85000" lnSpcReduction="10000"/>
          </a:bodyPr>
          <a:lstStyle/>
          <a:p>
            <a:pPr marL="342900" indent="-342900">
              <a:lnSpc>
                <a:spcPct val="90000"/>
              </a:lnSpc>
              <a:spcBef>
                <a:spcPts val="1001"/>
              </a:spcBef>
              <a:buFont typeface="Arial" panose="020B0604020202020204" pitchFamily="34" charset="0"/>
              <a:buChar char="•"/>
            </a:pPr>
            <a:r>
              <a:rPr lang="en-US" sz="2000" dirty="0">
                <a:latin typeface="Calibri" panose="020F0502020204030204" pitchFamily="34" charset="0"/>
                <a:cs typeface="Calibri" panose="020F0502020204030204" pitchFamily="34" charset="0"/>
              </a:rPr>
              <a:t>The API function </a:t>
            </a:r>
            <a:r>
              <a:rPr lang="en-US" sz="2000" b="1" dirty="0" err="1">
                <a:highlight>
                  <a:srgbClr val="FFFF00"/>
                </a:highlight>
                <a:latin typeface="Calibri" panose="020F0502020204030204" pitchFamily="34" charset="0"/>
                <a:cs typeface="Calibri" panose="020F0502020204030204" pitchFamily="34" charset="0"/>
              </a:rPr>
              <a:t>cl_context</a:t>
            </a:r>
            <a:r>
              <a:rPr lang="en-US" sz="2000" b="1" dirty="0">
                <a:highlight>
                  <a:srgbClr val="FFFF00"/>
                </a:highlight>
                <a:latin typeface="Calibri" panose="020F0502020204030204" pitchFamily="34" charset="0"/>
                <a:cs typeface="Calibri" panose="020F0502020204030204" pitchFamily="34" charset="0"/>
              </a:rPr>
              <a:t> </a:t>
            </a:r>
            <a:r>
              <a:rPr lang="en-US" sz="2000" b="1" dirty="0" err="1">
                <a:highlight>
                  <a:srgbClr val="FFFF00"/>
                </a:highlight>
                <a:latin typeface="Calibri" panose="020F0502020204030204" pitchFamily="34" charset="0"/>
                <a:cs typeface="Calibri" panose="020F0502020204030204" pitchFamily="34" charset="0"/>
              </a:rPr>
              <a:t>clCreateContext</a:t>
            </a:r>
            <a:r>
              <a:rPr lang="en-US" sz="2000"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is used to discover the set of available devices for a given system.</a:t>
            </a:r>
          </a:p>
          <a:p>
            <a:pPr marL="342900" indent="-342900">
              <a:lnSpc>
                <a:spcPct val="90000"/>
              </a:lnSpc>
              <a:spcBef>
                <a:spcPts val="1001"/>
              </a:spcBef>
              <a:buFont typeface="Arial" panose="020B0604020202020204" pitchFamily="34" charset="0"/>
              <a:buChar char="•"/>
            </a:pPr>
            <a:endParaRPr lang="en-US" sz="2000" b="0" strike="noStrike" spc="-1" dirty="0">
              <a:solidFill>
                <a:srgbClr val="000000"/>
              </a:solidFill>
              <a:latin typeface="Calibri" panose="020F0502020204030204" pitchFamily="34" charset="0"/>
              <a:cs typeface="Calibri" panose="020F0502020204030204" pitchFamily="34" charset="0"/>
            </a:endParaRPr>
          </a:p>
          <a:p>
            <a:pPr algn="ctr">
              <a:lnSpc>
                <a:spcPct val="90000"/>
              </a:lnSpc>
              <a:spcBef>
                <a:spcPts val="1001"/>
              </a:spcBef>
              <a:tabLst>
                <a:tab pos="0" algn="l"/>
              </a:tabLst>
            </a:pP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marL="342900" indent="-342900">
              <a:lnSpc>
                <a:spcPct val="90000"/>
              </a:lnSpc>
              <a:spcBef>
                <a:spcPts val="1001"/>
              </a:spcBef>
              <a:buFont typeface="Arial" panose="020B0604020202020204" pitchFamily="34" charset="0"/>
              <a:buChar char="•"/>
              <a:tabLst>
                <a:tab pos="0" algn="l"/>
              </a:tabLst>
            </a:pPr>
            <a:endParaRPr lang="en-IN" sz="2000"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r>
              <a:rPr lang="en-IN" sz="2000" dirty="0">
                <a:latin typeface="Calibri" panose="020F0502020204030204" pitchFamily="34" charset="0"/>
                <a:cs typeface="Calibri" panose="020F0502020204030204" pitchFamily="34" charset="0"/>
              </a:rPr>
              <a:t>The </a:t>
            </a:r>
            <a:r>
              <a:rPr lang="en-IN" sz="2000" b="1" dirty="0">
                <a:latin typeface="Calibri" panose="020F0502020204030204" pitchFamily="34" charset="0"/>
                <a:cs typeface="Calibri" panose="020F0502020204030204" pitchFamily="34" charset="0"/>
              </a:rPr>
              <a:t>properties</a:t>
            </a:r>
            <a:r>
              <a:rPr lang="en-IN" sz="2000" dirty="0">
                <a:latin typeface="Calibri" panose="020F0502020204030204" pitchFamily="34" charset="0"/>
                <a:cs typeface="Calibri" panose="020F0502020204030204" pitchFamily="34" charset="0"/>
              </a:rPr>
              <a:t> argument is used to restrict the scope of the context to </a:t>
            </a:r>
            <a:r>
              <a:rPr lang="en-IN" sz="2000" dirty="0">
                <a:highlight>
                  <a:srgbClr val="00FFFF"/>
                </a:highlight>
                <a:latin typeface="Calibri" panose="020F0502020204030204" pitchFamily="34" charset="0"/>
                <a:cs typeface="Calibri" panose="020F0502020204030204" pitchFamily="34" charset="0"/>
              </a:rPr>
              <a:t>a specific platform</a:t>
            </a:r>
            <a:r>
              <a:rPr lang="en-IN" sz="2000" dirty="0">
                <a:latin typeface="Calibri" panose="020F0502020204030204" pitchFamily="34" charset="0"/>
                <a:cs typeface="Calibri" panose="020F0502020204030204" pitchFamily="34" charset="0"/>
              </a:rPr>
              <a:t>, </a:t>
            </a:r>
            <a:r>
              <a:rPr lang="en-IN" sz="2000" dirty="0">
                <a:highlight>
                  <a:srgbClr val="00FFFF"/>
                </a:highlight>
                <a:latin typeface="Calibri" panose="020F0502020204030204" pitchFamily="34" charset="0"/>
                <a:cs typeface="Calibri" panose="020F0502020204030204" pitchFamily="34" charset="0"/>
              </a:rPr>
              <a:t>enable graphics interoperability</a:t>
            </a:r>
            <a:r>
              <a:rPr lang="en-IN" sz="2000" dirty="0">
                <a:latin typeface="Calibri" panose="020F0502020204030204" pitchFamily="34" charset="0"/>
                <a:cs typeface="Calibri" panose="020F0502020204030204" pitchFamily="34" charset="0"/>
              </a:rPr>
              <a:t>, or </a:t>
            </a:r>
            <a:r>
              <a:rPr lang="en-IN" sz="2000" dirty="0">
                <a:highlight>
                  <a:srgbClr val="00FFFF"/>
                </a:highlight>
                <a:latin typeface="Calibri" panose="020F0502020204030204" pitchFamily="34" charset="0"/>
                <a:cs typeface="Calibri" panose="020F0502020204030204" pitchFamily="34" charset="0"/>
              </a:rPr>
              <a:t>enable other parameters in the future.</a:t>
            </a:r>
          </a:p>
          <a:p>
            <a:pPr marL="342900" indent="-342900">
              <a:lnSpc>
                <a:spcPct val="90000"/>
              </a:lnSpc>
              <a:spcBef>
                <a:spcPts val="1001"/>
              </a:spcBef>
              <a:buFont typeface="Arial" panose="020B0604020202020204" pitchFamily="34" charset="0"/>
              <a:buChar char="•"/>
              <a:tabLst>
                <a:tab pos="0" algn="l"/>
              </a:tabLst>
            </a:pPr>
            <a:r>
              <a:rPr lang="en-IN" sz="2000" b="0" strike="noStrike" spc="-1" dirty="0">
                <a:solidFill>
                  <a:srgbClr val="000000"/>
                </a:solidFill>
                <a:latin typeface="Calibri" panose="020F0502020204030204" pitchFamily="34" charset="0"/>
                <a:cs typeface="Calibri" panose="020F0502020204030204" pitchFamily="34" charset="0"/>
              </a:rPr>
              <a:t>The next two arguments specify </a:t>
            </a:r>
            <a:r>
              <a:rPr lang="en-IN" sz="2000" dirty="0">
                <a:latin typeface="Calibri" panose="020F0502020204030204" pitchFamily="34" charset="0"/>
                <a:cs typeface="Calibri" panose="020F0502020204030204" pitchFamily="34" charset="0"/>
              </a:rPr>
              <a:t>the </a:t>
            </a:r>
            <a:r>
              <a:rPr lang="en-IN" sz="2000" b="1" dirty="0">
                <a:highlight>
                  <a:srgbClr val="00FFFF"/>
                </a:highlight>
                <a:latin typeface="Calibri" panose="020F0502020204030204" pitchFamily="34" charset="0"/>
                <a:cs typeface="Calibri" panose="020F0502020204030204" pitchFamily="34" charset="0"/>
              </a:rPr>
              <a:t>number</a:t>
            </a:r>
            <a:r>
              <a:rPr lang="en-IN" sz="2000" dirty="0">
                <a:highlight>
                  <a:srgbClr val="00FFFF"/>
                </a:highlight>
                <a:latin typeface="Calibri" panose="020F0502020204030204" pitchFamily="34" charset="0"/>
                <a:cs typeface="Calibri" panose="020F0502020204030204" pitchFamily="34" charset="0"/>
              </a:rPr>
              <a:t> and </a:t>
            </a:r>
            <a:r>
              <a:rPr lang="en-IN" sz="2000" b="1" dirty="0">
                <a:highlight>
                  <a:srgbClr val="00FFFF"/>
                </a:highlight>
                <a:latin typeface="Calibri" panose="020F0502020204030204" pitchFamily="34" charset="0"/>
                <a:cs typeface="Calibri" panose="020F0502020204030204" pitchFamily="34" charset="0"/>
              </a:rPr>
              <a:t>IDs</a:t>
            </a:r>
            <a:r>
              <a:rPr lang="en-IN" sz="2000" dirty="0">
                <a:highlight>
                  <a:srgbClr val="00FFFF"/>
                </a:highlight>
                <a:latin typeface="Calibri" panose="020F0502020204030204" pitchFamily="34" charset="0"/>
                <a:cs typeface="Calibri" panose="020F0502020204030204" pitchFamily="34" charset="0"/>
              </a:rPr>
              <a:t> of the devices </a:t>
            </a:r>
            <a:r>
              <a:rPr lang="en-IN" sz="2000" dirty="0">
                <a:latin typeface="Calibri" panose="020F0502020204030204" pitchFamily="34" charset="0"/>
                <a:cs typeface="Calibri" panose="020F0502020204030204" pitchFamily="34" charset="0"/>
              </a:rPr>
              <a:t>that the programmer wants to associate with the context.</a:t>
            </a:r>
          </a:p>
          <a:p>
            <a:pPr marL="342900" indent="-342900">
              <a:lnSpc>
                <a:spcPct val="90000"/>
              </a:lnSpc>
              <a:spcBef>
                <a:spcPts val="1001"/>
              </a:spcBef>
              <a:buFont typeface="Arial" panose="020B0604020202020204" pitchFamily="34" charset="0"/>
              <a:buChar char="•"/>
              <a:tabLst>
                <a:tab pos="0" algn="l"/>
              </a:tabLst>
            </a:pPr>
            <a:r>
              <a:rPr lang="en-IN" sz="2000" dirty="0">
                <a:latin typeface="Calibri" panose="020F0502020204030204" pitchFamily="34" charset="0"/>
                <a:cs typeface="Calibri" panose="020F0502020204030204" pitchFamily="34" charset="0"/>
              </a:rPr>
              <a:t>OpenCL allows user </a:t>
            </a:r>
            <a:r>
              <a:rPr lang="en-IN" sz="2000" b="1" dirty="0" err="1">
                <a:latin typeface="Calibri" panose="020F0502020204030204" pitchFamily="34" charset="0"/>
                <a:cs typeface="Calibri" panose="020F0502020204030204" pitchFamily="34" charset="0"/>
              </a:rPr>
              <a:t>callbacks</a:t>
            </a:r>
            <a:r>
              <a:rPr lang="en-IN" sz="2000" dirty="0">
                <a:latin typeface="Calibri" panose="020F0502020204030204" pitchFamily="34" charset="0"/>
                <a:cs typeface="Calibri" panose="020F0502020204030204" pitchFamily="34" charset="0"/>
              </a:rPr>
              <a:t> to </a:t>
            </a:r>
            <a:r>
              <a:rPr lang="en-IN" sz="2000" dirty="0" err="1">
                <a:latin typeface="Calibri" panose="020F0502020204030204" pitchFamily="34" charset="0"/>
                <a:cs typeface="Calibri" panose="020F0502020204030204" pitchFamily="34" charset="0"/>
              </a:rPr>
              <a:t>to</a:t>
            </a:r>
            <a:r>
              <a:rPr lang="en-IN" sz="2000" dirty="0">
                <a:latin typeface="Calibri" panose="020F0502020204030204" pitchFamily="34" charset="0"/>
                <a:cs typeface="Calibri" panose="020F0502020204030204" pitchFamily="34" charset="0"/>
              </a:rPr>
              <a:t> report additional error information that might be generated throughout its lifetime.</a:t>
            </a:r>
          </a:p>
          <a:p>
            <a:pPr marL="342900" indent="-342900">
              <a:lnSpc>
                <a:spcPct val="90000"/>
              </a:lnSpc>
              <a:spcBef>
                <a:spcPts val="1001"/>
              </a:spcBef>
              <a:buFont typeface="Arial" panose="020B0604020202020204" pitchFamily="34" charset="0"/>
              <a:buChar char="•"/>
              <a:tabLst>
                <a:tab pos="0" algn="l"/>
              </a:tabLst>
            </a:pPr>
            <a:endParaRPr lang="en-US" sz="2000" b="0" strike="noStrike" spc="-1" dirty="0">
              <a:solidFill>
                <a:srgbClr val="000000"/>
              </a:solidFill>
              <a:highlight>
                <a:srgbClr val="00FFFF"/>
              </a:highlight>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24</a:t>
            </a:fld>
            <a:endParaRPr lang="en-IN" sz="1200" b="0" strike="noStrike" spc="-1">
              <a:latin typeface="Times New Roman"/>
            </a:endParaRPr>
          </a:p>
        </p:txBody>
      </p:sp>
      <p:sp>
        <p:nvSpPr>
          <p:cNvPr id="7" name="Rectangle 6">
            <a:extLst>
              <a:ext uri="{FF2B5EF4-FFF2-40B4-BE49-F238E27FC236}">
                <a16:creationId xmlns:a16="http://schemas.microsoft.com/office/drawing/2014/main" id="{72DEBA0B-8A97-4928-B151-56F6FD732D28}"/>
              </a:ext>
            </a:extLst>
          </p:cNvPr>
          <p:cNvSpPr/>
          <p:nvPr/>
        </p:nvSpPr>
        <p:spPr>
          <a:xfrm>
            <a:off x="1295101" y="1589079"/>
            <a:ext cx="5132996" cy="2764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600" b="1" dirty="0" err="1"/>
              <a:t>cl_context</a:t>
            </a:r>
            <a:r>
              <a:rPr lang="en-US" sz="1600" b="1" dirty="0"/>
              <a:t> </a:t>
            </a:r>
            <a:r>
              <a:rPr lang="en-US" sz="1600" b="1" dirty="0" err="1"/>
              <a:t>clCreateContext</a:t>
            </a:r>
            <a:r>
              <a:rPr lang="en-US" sz="1600" b="1" dirty="0"/>
              <a:t> (</a:t>
            </a:r>
          </a:p>
          <a:p>
            <a:pPr marL="0" indent="0">
              <a:buNone/>
            </a:pPr>
            <a:r>
              <a:rPr lang="en-US" sz="1600" b="1" dirty="0">
                <a:solidFill>
                  <a:schemeClr val="accent4"/>
                </a:solidFill>
              </a:rPr>
              <a:t>               const </a:t>
            </a:r>
            <a:r>
              <a:rPr lang="en-US" sz="1600" b="1" dirty="0" err="1">
                <a:solidFill>
                  <a:schemeClr val="accent4"/>
                </a:solidFill>
              </a:rPr>
              <a:t>cl_context_properties</a:t>
            </a:r>
            <a:r>
              <a:rPr lang="en-US" sz="1600" b="1" dirty="0"/>
              <a:t> *properties,</a:t>
            </a:r>
          </a:p>
          <a:p>
            <a:pPr marL="0" indent="0">
              <a:buNone/>
            </a:pPr>
            <a:r>
              <a:rPr lang="en-US" sz="1600" b="1" dirty="0">
                <a:solidFill>
                  <a:schemeClr val="accent4"/>
                </a:solidFill>
              </a:rPr>
              <a:t>               </a:t>
            </a:r>
            <a:r>
              <a:rPr lang="en-US" sz="1600" b="1" dirty="0" err="1">
                <a:solidFill>
                  <a:schemeClr val="accent4"/>
                </a:solidFill>
              </a:rPr>
              <a:t>cl_uint</a:t>
            </a:r>
            <a:r>
              <a:rPr lang="en-US" sz="1600" b="1" dirty="0">
                <a:solidFill>
                  <a:schemeClr val="accent4"/>
                </a:solidFill>
              </a:rPr>
              <a:t> </a:t>
            </a:r>
            <a:r>
              <a:rPr lang="en-US" sz="1600" b="1" dirty="0" err="1"/>
              <a:t>num_devices</a:t>
            </a:r>
            <a:r>
              <a:rPr lang="en-US" sz="1600" b="1" dirty="0"/>
              <a:t>,</a:t>
            </a:r>
          </a:p>
          <a:p>
            <a:pPr marL="0" indent="0">
              <a:buNone/>
            </a:pPr>
            <a:r>
              <a:rPr lang="en-US" sz="1600" b="1" dirty="0">
                <a:solidFill>
                  <a:schemeClr val="accent4"/>
                </a:solidFill>
              </a:rPr>
              <a:t>               const </a:t>
            </a:r>
            <a:r>
              <a:rPr lang="en-US" sz="1600" b="1" dirty="0" err="1">
                <a:solidFill>
                  <a:schemeClr val="accent4"/>
                </a:solidFill>
              </a:rPr>
              <a:t>cl_device_id</a:t>
            </a:r>
            <a:r>
              <a:rPr lang="en-US" sz="1600" b="1" dirty="0"/>
              <a:t> *devices,</a:t>
            </a:r>
          </a:p>
          <a:p>
            <a:pPr marL="0" indent="0">
              <a:buNone/>
            </a:pPr>
            <a:r>
              <a:rPr lang="en-US" sz="1600" b="1" dirty="0">
                <a:solidFill>
                  <a:schemeClr val="accent4"/>
                </a:solidFill>
              </a:rPr>
              <a:t>               void</a:t>
            </a:r>
            <a:r>
              <a:rPr lang="en-US" sz="1600" b="1" dirty="0"/>
              <a:t> (CL_CALLBACK *</a:t>
            </a:r>
            <a:r>
              <a:rPr lang="en-US" sz="1600" b="1" dirty="0" err="1"/>
              <a:t>pfn_notify</a:t>
            </a:r>
            <a:r>
              <a:rPr lang="en-US" sz="1600" b="1" dirty="0"/>
              <a:t>)( </a:t>
            </a:r>
          </a:p>
          <a:p>
            <a:pPr marL="0" indent="0">
              <a:buNone/>
            </a:pPr>
            <a:r>
              <a:rPr lang="en-US" sz="1600" b="1" dirty="0"/>
              <a:t>                                          </a:t>
            </a:r>
            <a:r>
              <a:rPr lang="en-US" sz="1600" b="1" dirty="0">
                <a:solidFill>
                  <a:schemeClr val="accent4"/>
                </a:solidFill>
              </a:rPr>
              <a:t>const char</a:t>
            </a:r>
            <a:r>
              <a:rPr lang="en-US" sz="1600" b="1" dirty="0"/>
              <a:t> *</a:t>
            </a:r>
            <a:r>
              <a:rPr lang="en-US" sz="1600" b="1" dirty="0" err="1"/>
              <a:t>errinfo</a:t>
            </a:r>
            <a:r>
              <a:rPr lang="en-US" sz="1600" b="1" dirty="0"/>
              <a:t>, </a:t>
            </a:r>
          </a:p>
          <a:p>
            <a:pPr marL="0" indent="0">
              <a:buNone/>
            </a:pPr>
            <a:r>
              <a:rPr lang="en-US" sz="1600" b="1" dirty="0"/>
              <a:t>                                          </a:t>
            </a:r>
            <a:r>
              <a:rPr lang="en-US" sz="1600" b="1" dirty="0">
                <a:solidFill>
                  <a:schemeClr val="accent4"/>
                </a:solidFill>
              </a:rPr>
              <a:t>const void </a:t>
            </a:r>
            <a:r>
              <a:rPr lang="en-US" sz="1600" b="1" dirty="0"/>
              <a:t>*</a:t>
            </a:r>
            <a:r>
              <a:rPr lang="en-US" sz="1600" b="1" dirty="0" err="1"/>
              <a:t>private_info</a:t>
            </a:r>
            <a:r>
              <a:rPr lang="en-US" sz="1600" b="1" dirty="0"/>
              <a:t>, </a:t>
            </a:r>
          </a:p>
          <a:p>
            <a:pPr marL="0" indent="0">
              <a:buNone/>
            </a:pPr>
            <a:r>
              <a:rPr lang="en-US" sz="1600" b="1" dirty="0"/>
              <a:t>                                          </a:t>
            </a:r>
            <a:r>
              <a:rPr lang="en-US" sz="1600" b="1" dirty="0" err="1">
                <a:solidFill>
                  <a:schemeClr val="accent4"/>
                </a:solidFill>
              </a:rPr>
              <a:t>size_t</a:t>
            </a:r>
            <a:r>
              <a:rPr lang="en-US" sz="1600" b="1" dirty="0"/>
              <a:t> </a:t>
            </a:r>
            <a:r>
              <a:rPr lang="en-US" sz="1600" b="1" dirty="0" err="1"/>
              <a:t>cb</a:t>
            </a:r>
            <a:r>
              <a:rPr lang="en-US" sz="1600" b="1" dirty="0"/>
              <a:t>, </a:t>
            </a:r>
          </a:p>
          <a:p>
            <a:pPr marL="0" indent="0">
              <a:buNone/>
            </a:pPr>
            <a:r>
              <a:rPr lang="en-US" sz="1600" b="1" dirty="0">
                <a:solidFill>
                  <a:schemeClr val="accent4"/>
                </a:solidFill>
              </a:rPr>
              <a:t>                                          void</a:t>
            </a:r>
            <a:r>
              <a:rPr lang="en-US" sz="1600" b="1" dirty="0"/>
              <a:t> *</a:t>
            </a:r>
            <a:r>
              <a:rPr lang="en-US" sz="1600" b="1" dirty="0" err="1"/>
              <a:t>user_data</a:t>
            </a:r>
            <a:r>
              <a:rPr lang="en-US" sz="1600" b="1" dirty="0"/>
              <a:t>),</a:t>
            </a:r>
          </a:p>
          <a:p>
            <a:pPr marL="0" indent="0">
              <a:buNone/>
            </a:pPr>
            <a:r>
              <a:rPr lang="en-US" sz="1600" b="1" dirty="0">
                <a:solidFill>
                  <a:schemeClr val="accent4"/>
                </a:solidFill>
              </a:rPr>
              <a:t>               void</a:t>
            </a:r>
            <a:r>
              <a:rPr lang="en-US" sz="1600" b="1" dirty="0"/>
              <a:t> *</a:t>
            </a:r>
            <a:r>
              <a:rPr lang="en-US" sz="1600" b="1" dirty="0" err="1"/>
              <a:t>user_data</a:t>
            </a:r>
            <a:r>
              <a:rPr lang="en-US" sz="1600" b="1" dirty="0"/>
              <a:t>,</a:t>
            </a:r>
          </a:p>
          <a:p>
            <a:pPr marL="0" indent="0">
              <a:buNone/>
            </a:pPr>
            <a:r>
              <a:rPr lang="en-US" sz="1600" b="1" dirty="0"/>
              <a:t>               </a:t>
            </a:r>
            <a:r>
              <a:rPr lang="en-US" sz="1600" b="1" dirty="0" err="1">
                <a:solidFill>
                  <a:schemeClr val="accent4"/>
                </a:solidFill>
              </a:rPr>
              <a:t>cl_int</a:t>
            </a:r>
            <a:r>
              <a:rPr lang="en-US" sz="1600" b="1" dirty="0">
                <a:solidFill>
                  <a:schemeClr val="accent4"/>
                </a:solidFill>
              </a:rPr>
              <a:t> </a:t>
            </a:r>
            <a:r>
              <a:rPr lang="en-US" sz="1600" b="1" dirty="0"/>
              <a:t>*</a:t>
            </a:r>
            <a:r>
              <a:rPr lang="en-US" sz="1600" b="1" dirty="0" err="1"/>
              <a:t>errcode_ret</a:t>
            </a:r>
            <a:r>
              <a:rPr lang="en-US" sz="1600" b="1" dirty="0"/>
              <a:t>)</a:t>
            </a:r>
            <a:endParaRPr lang="en-IN" sz="1600" b="1" dirty="0"/>
          </a:p>
        </p:txBody>
      </p:sp>
      <p:sp>
        <p:nvSpPr>
          <p:cNvPr id="8" name="TextShape 1">
            <a:extLst>
              <a:ext uri="{FF2B5EF4-FFF2-40B4-BE49-F238E27FC236}">
                <a16:creationId xmlns:a16="http://schemas.microsoft.com/office/drawing/2014/main" id="{7EBD8307-204C-49EA-B2DA-5036EC4C4D4C}"/>
              </a:ext>
            </a:extLst>
          </p:cNvPr>
          <p:cNvSpPr txBox="1"/>
          <p:nvPr/>
        </p:nvSpPr>
        <p:spPr>
          <a:xfrm>
            <a:off x="838080" y="27258"/>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3</a:t>
            </a:r>
            <a:r>
              <a:rPr lang="en-US" sz="3200" b="1" spc="-1" dirty="0">
                <a:solidFill>
                  <a:schemeClr val="bg1"/>
                </a:solidFill>
                <a:highlight>
                  <a:srgbClr val="000000"/>
                </a:highlight>
                <a:latin typeface="Calibri Light"/>
              </a:rPr>
              <a:t>: Create a context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Tree>
    <p:extLst>
      <p:ext uri="{BB962C8B-B14F-4D97-AF65-F5344CB8AC3E}">
        <p14:creationId xmlns:p14="http://schemas.microsoft.com/office/powerpoint/2010/main" val="15122281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663908" y="7337"/>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3</a:t>
            </a:r>
            <a:r>
              <a:rPr lang="en-US" sz="3200" b="1" spc="-1" dirty="0">
                <a:solidFill>
                  <a:schemeClr val="bg1"/>
                </a:solidFill>
                <a:highlight>
                  <a:srgbClr val="000000"/>
                </a:highlight>
                <a:latin typeface="Calibri Light"/>
              </a:rPr>
              <a:t>: Create a context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81" name="TextShape 2"/>
          <p:cNvSpPr txBox="1"/>
          <p:nvPr/>
        </p:nvSpPr>
        <p:spPr>
          <a:xfrm>
            <a:off x="464695" y="1103040"/>
            <a:ext cx="11377865" cy="5253480"/>
          </a:xfrm>
          <a:prstGeom prst="rect">
            <a:avLst/>
          </a:prstGeom>
          <a:noFill/>
          <a:ln>
            <a:noFill/>
          </a:ln>
        </p:spPr>
        <p:txBody>
          <a:bodyPr>
            <a:normAutofit/>
          </a:bodyPr>
          <a:lstStyle/>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marL="342900" indent="-342900">
              <a:lnSpc>
                <a:spcPct val="90000"/>
              </a:lnSpc>
              <a:spcBef>
                <a:spcPts val="1001"/>
              </a:spcBef>
              <a:buFont typeface="Arial" panose="020B0604020202020204" pitchFamily="34" charset="0"/>
              <a:buChar char="•"/>
              <a:tabLst>
                <a:tab pos="0" algn="l"/>
              </a:tabLst>
            </a:pPr>
            <a:r>
              <a:rPr lang="en-IN" dirty="0">
                <a:latin typeface="Calibri" panose="020F0502020204030204" pitchFamily="34" charset="0"/>
                <a:cs typeface="Calibri" panose="020F0502020204030204" pitchFamily="34" charset="0"/>
              </a:rPr>
              <a:t>After creating a context, the function </a:t>
            </a:r>
            <a:r>
              <a:rPr lang="en-IN" b="1" dirty="0" err="1">
                <a:highlight>
                  <a:srgbClr val="FFFF00"/>
                </a:highlight>
                <a:latin typeface="Calibri" panose="020F0502020204030204" pitchFamily="34" charset="0"/>
                <a:cs typeface="Calibri" panose="020F0502020204030204" pitchFamily="34" charset="0"/>
              </a:rPr>
              <a:t>clGetContextInfo</a:t>
            </a:r>
            <a:r>
              <a:rPr lang="en-IN" b="1" dirty="0">
                <a:highlight>
                  <a:srgbClr val="FFFF00"/>
                </a:highlight>
                <a:latin typeface="Calibri" panose="020F0502020204030204" pitchFamily="34" charset="0"/>
                <a:cs typeface="Calibri" panose="020F0502020204030204" pitchFamily="34" charset="0"/>
              </a:rPr>
              <a:t>()</a:t>
            </a:r>
            <a:r>
              <a:rPr lang="en-IN" b="1" dirty="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can be used to query information such as the </a:t>
            </a:r>
            <a:r>
              <a:rPr lang="en-IN" b="1" dirty="0">
                <a:latin typeface="Calibri" panose="020F0502020204030204" pitchFamily="34" charset="0"/>
                <a:cs typeface="Calibri" panose="020F0502020204030204" pitchFamily="34" charset="0"/>
              </a:rPr>
              <a:t>number of devices present </a:t>
            </a:r>
            <a:r>
              <a:rPr lang="en-IN" dirty="0">
                <a:latin typeface="Calibri" panose="020F0502020204030204" pitchFamily="34" charset="0"/>
                <a:cs typeface="Calibri" panose="020F0502020204030204" pitchFamily="34" charset="0"/>
              </a:rPr>
              <a:t>and the </a:t>
            </a:r>
            <a:r>
              <a:rPr lang="en-IN" b="1" dirty="0">
                <a:latin typeface="Calibri" panose="020F0502020204030204" pitchFamily="34" charset="0"/>
                <a:cs typeface="Calibri" panose="020F0502020204030204" pitchFamily="34" charset="0"/>
              </a:rPr>
              <a:t>device structures</a:t>
            </a:r>
            <a:r>
              <a:rPr lang="en-IN" dirty="0">
                <a:latin typeface="Calibri" panose="020F0502020204030204" pitchFamily="34" charset="0"/>
                <a:cs typeface="Calibri" panose="020F0502020204030204" pitchFamily="34" charset="0"/>
              </a:rPr>
              <a:t>.</a:t>
            </a:r>
            <a:endParaRPr lang="en-US" b="0" strike="noStrike" spc="-1" dirty="0">
              <a:solidFill>
                <a:srgbClr val="000000"/>
              </a:solidFill>
              <a:latin typeface="Calibri" panose="020F0502020204030204" pitchFamily="34" charset="0"/>
              <a:cs typeface="Calibri" panose="020F0502020204030204" pitchFamily="34" charset="0"/>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25</a:t>
            </a:fld>
            <a:endParaRPr lang="en-IN" sz="1200" b="0" strike="noStrike" spc="-1">
              <a:latin typeface="Times New Roman"/>
            </a:endParaRPr>
          </a:p>
        </p:txBody>
      </p:sp>
      <p:sp>
        <p:nvSpPr>
          <p:cNvPr id="2" name="Rectangle 1">
            <a:extLst>
              <a:ext uri="{FF2B5EF4-FFF2-40B4-BE49-F238E27FC236}">
                <a16:creationId xmlns:a16="http://schemas.microsoft.com/office/drawing/2014/main" id="{173FEB97-5924-481C-AA1F-05F75EC3E9BD}"/>
              </a:ext>
            </a:extLst>
          </p:cNvPr>
          <p:cNvSpPr/>
          <p:nvPr/>
        </p:nvSpPr>
        <p:spPr>
          <a:xfrm>
            <a:off x="940952" y="1103040"/>
            <a:ext cx="8830845" cy="3810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err="1">
                <a:solidFill>
                  <a:schemeClr val="accent4"/>
                </a:solidFill>
                <a:effectLst/>
                <a:ea typeface="Times New Roman" panose="02020603050405020304" pitchFamily="18" charset="0"/>
                <a:cs typeface="Times New Roman" panose="02020603050405020304" pitchFamily="18" charset="0"/>
              </a:rPr>
              <a:t>Cl_int</a:t>
            </a:r>
            <a:r>
              <a:rPr lang="en-US" sz="1800" b="1" dirty="0">
                <a:solidFill>
                  <a:schemeClr val="accent4"/>
                </a:solidFill>
                <a:effectLst/>
                <a:ea typeface="Times New Roman" panose="02020603050405020304" pitchFamily="18" charset="0"/>
                <a:cs typeface="Times New Roman" panose="02020603050405020304" pitchFamily="18" charset="0"/>
              </a:rPr>
              <a:t> </a:t>
            </a:r>
            <a:r>
              <a:rPr lang="en-US" sz="1800" b="1" dirty="0">
                <a:solidFill>
                  <a:schemeClr val="bg1"/>
                </a:solidFill>
                <a:effectLst/>
                <a:ea typeface="Times New Roman" panose="02020603050405020304" pitchFamily="18" charset="0"/>
                <a:cs typeface="Times New Roman" panose="02020603050405020304" pitchFamily="18" charset="0"/>
              </a:rPr>
              <a:t>status</a:t>
            </a:r>
          </a:p>
          <a:p>
            <a:r>
              <a:rPr lang="en-US" sz="1800" b="1" dirty="0" err="1">
                <a:solidFill>
                  <a:schemeClr val="accent4"/>
                </a:solidFill>
                <a:effectLst/>
                <a:ea typeface="Times New Roman" panose="02020603050405020304" pitchFamily="18" charset="0"/>
                <a:cs typeface="Times New Roman" panose="02020603050405020304" pitchFamily="18" charset="0"/>
              </a:rPr>
              <a:t>cl_context</a:t>
            </a:r>
            <a:r>
              <a:rPr lang="en-US" sz="1800" b="1" spc="-260" dirty="0">
                <a:effectLst/>
                <a:ea typeface="Times New Roman" panose="02020603050405020304" pitchFamily="18" charset="0"/>
                <a:cs typeface="Times New Roman" panose="02020603050405020304" pitchFamily="18" charset="0"/>
              </a:rPr>
              <a:t>  </a:t>
            </a:r>
            <a:r>
              <a:rPr lang="en-US" sz="1800" b="1" dirty="0">
                <a:effectLst/>
                <a:ea typeface="Times New Roman" panose="02020603050405020304" pitchFamily="18" charset="0"/>
                <a:cs typeface="Times New Roman" panose="02020603050405020304" pitchFamily="18" charset="0"/>
              </a:rPr>
              <a:t>context</a:t>
            </a:r>
            <a:r>
              <a:rPr lang="en-US" sz="1800" b="1" spc="-255" dirty="0">
                <a:effectLst/>
                <a:ea typeface="Times New Roman" panose="02020603050405020304" pitchFamily="18" charset="0"/>
                <a:cs typeface="Times New Roman" panose="02020603050405020304" pitchFamily="18" charset="0"/>
              </a:rPr>
              <a:t>  =  </a:t>
            </a:r>
            <a:r>
              <a:rPr lang="en-US" sz="1800" b="1" spc="-255" dirty="0">
                <a:effectLst/>
                <a:latin typeface="+mj-lt"/>
                <a:ea typeface="Times New Roman" panose="02020603050405020304" pitchFamily="18" charset="0"/>
                <a:cs typeface="Times New Roman" panose="02020603050405020304" pitchFamily="18" charset="0"/>
              </a:rPr>
              <a:t>N U L </a:t>
            </a:r>
            <a:r>
              <a:rPr lang="en-US" sz="1800" b="1" spc="-255" dirty="0" err="1">
                <a:effectLst/>
                <a:latin typeface="+mj-lt"/>
                <a:ea typeface="Times New Roman" panose="02020603050405020304" pitchFamily="18" charset="0"/>
                <a:cs typeface="Times New Roman" panose="02020603050405020304" pitchFamily="18" charset="0"/>
              </a:rPr>
              <a:t>L</a:t>
            </a:r>
            <a:r>
              <a:rPr lang="en-US" sz="1800" b="1" spc="-255" dirty="0">
                <a:effectLst/>
                <a:ea typeface="Times New Roman" panose="02020603050405020304" pitchFamily="18" charset="0"/>
                <a:cs typeface="Times New Roman" panose="02020603050405020304" pitchFamily="18" charset="0"/>
              </a:rPr>
              <a:t>;</a:t>
            </a:r>
          </a:p>
          <a:p>
            <a:pPr>
              <a:spcBef>
                <a:spcPts val="830"/>
              </a:spcBef>
              <a:spcAft>
                <a:spcPts val="0"/>
              </a:spcAft>
            </a:pPr>
            <a:r>
              <a:rPr lang="en-US" sz="1800" b="1" dirty="0">
                <a:effectLst/>
                <a:highlight>
                  <a:srgbClr val="00FFFF"/>
                </a:highlight>
                <a:ea typeface="Times New Roman" panose="02020603050405020304" pitchFamily="18" charset="0"/>
              </a:rPr>
              <a:t>// Create</a:t>
            </a:r>
            <a:r>
              <a:rPr lang="en-US" sz="1800" b="1" spc="-255" dirty="0">
                <a:effectLst/>
                <a:highlight>
                  <a:srgbClr val="00FFFF"/>
                </a:highlight>
                <a:ea typeface="Times New Roman" panose="02020603050405020304" pitchFamily="18" charset="0"/>
              </a:rPr>
              <a:t> </a:t>
            </a:r>
            <a:r>
              <a:rPr lang="en-US" sz="1800" b="1" dirty="0">
                <a:effectLst/>
                <a:highlight>
                  <a:srgbClr val="00FFFF"/>
                </a:highlight>
                <a:ea typeface="Times New Roman" panose="02020603050405020304" pitchFamily="18" charset="0"/>
              </a:rPr>
              <a:t>a context</a:t>
            </a:r>
            <a:r>
              <a:rPr lang="en-US" sz="1800" b="1" spc="-255" dirty="0">
                <a:effectLst/>
                <a:highlight>
                  <a:srgbClr val="00FFFF"/>
                </a:highlight>
                <a:ea typeface="Times New Roman" panose="02020603050405020304" pitchFamily="18" charset="0"/>
              </a:rPr>
              <a:t> </a:t>
            </a:r>
            <a:r>
              <a:rPr lang="en-US" sz="1800" b="1" dirty="0">
                <a:effectLst/>
                <a:highlight>
                  <a:srgbClr val="00FFFF"/>
                </a:highlight>
                <a:ea typeface="Times New Roman" panose="02020603050405020304" pitchFamily="18" charset="0"/>
              </a:rPr>
              <a:t>and </a:t>
            </a:r>
            <a:r>
              <a:rPr lang="en-US" sz="1800" b="1" dirty="0">
                <a:effectLst/>
                <a:highlight>
                  <a:srgbClr val="00FFFF"/>
                </a:highlight>
                <a:ea typeface="Times New Roman" panose="02020603050405020304" pitchFamily="18" charset="0"/>
                <a:cs typeface="Times New Roman" panose="02020603050405020304" pitchFamily="18" charset="0"/>
              </a:rPr>
              <a:t>associate</a:t>
            </a:r>
            <a:r>
              <a:rPr lang="en-US" sz="1800" b="1" spc="-265" dirty="0">
                <a:effectLst/>
                <a:highlight>
                  <a:srgbClr val="00FFFF"/>
                </a:highlight>
                <a:ea typeface="Times New Roman" panose="02020603050405020304" pitchFamily="18" charset="0"/>
                <a:cs typeface="Times New Roman" panose="02020603050405020304" pitchFamily="18" charset="0"/>
              </a:rPr>
              <a:t> </a:t>
            </a:r>
            <a:r>
              <a:rPr lang="en-US" sz="1800" b="1" dirty="0">
                <a:effectLst/>
                <a:highlight>
                  <a:srgbClr val="00FFFF"/>
                </a:highlight>
                <a:ea typeface="Times New Roman" panose="02020603050405020304" pitchFamily="18" charset="0"/>
                <a:cs typeface="Times New Roman" panose="02020603050405020304" pitchFamily="18" charset="0"/>
              </a:rPr>
              <a:t>it with</a:t>
            </a:r>
            <a:r>
              <a:rPr lang="en-US" sz="1800" b="1" spc="-255" dirty="0">
                <a:effectLst/>
                <a:highlight>
                  <a:srgbClr val="00FFFF"/>
                </a:highlight>
                <a:ea typeface="Times New Roman" panose="02020603050405020304" pitchFamily="18" charset="0"/>
                <a:cs typeface="Times New Roman" panose="02020603050405020304" pitchFamily="18" charset="0"/>
              </a:rPr>
              <a:t> </a:t>
            </a:r>
            <a:r>
              <a:rPr lang="en-US" sz="1800" b="1" dirty="0">
                <a:effectLst/>
                <a:highlight>
                  <a:srgbClr val="00FFFF"/>
                </a:highlight>
                <a:ea typeface="Times New Roman" panose="02020603050405020304" pitchFamily="18" charset="0"/>
                <a:cs typeface="Times New Roman" panose="02020603050405020304" pitchFamily="18" charset="0"/>
              </a:rPr>
              <a:t>the</a:t>
            </a:r>
            <a:r>
              <a:rPr lang="en-US" sz="1800" b="1" spc="-255" dirty="0">
                <a:effectLst/>
                <a:highlight>
                  <a:srgbClr val="00FFFF"/>
                </a:highlight>
                <a:ea typeface="Times New Roman" panose="02020603050405020304" pitchFamily="18" charset="0"/>
                <a:cs typeface="Times New Roman" panose="02020603050405020304" pitchFamily="18" charset="0"/>
              </a:rPr>
              <a:t> </a:t>
            </a:r>
            <a:r>
              <a:rPr lang="en-US" sz="1800" b="1" spc="-15" dirty="0">
                <a:effectLst/>
                <a:highlight>
                  <a:srgbClr val="00FFFF"/>
                </a:highlight>
                <a:ea typeface="Times New Roman" panose="02020603050405020304" pitchFamily="18" charset="0"/>
                <a:cs typeface="Times New Roman" panose="02020603050405020304" pitchFamily="18" charset="0"/>
              </a:rPr>
              <a:t>devices</a:t>
            </a:r>
          </a:p>
          <a:p>
            <a:pPr>
              <a:spcBef>
                <a:spcPts val="830"/>
              </a:spcBef>
              <a:spcAft>
                <a:spcPts val="0"/>
              </a:spcAft>
            </a:pPr>
            <a:r>
              <a:rPr lang="en-US" b="1" dirty="0">
                <a:ea typeface="Times New Roman" panose="02020603050405020304" pitchFamily="18" charset="0"/>
                <a:cs typeface="Times New Roman" panose="02020603050405020304" pitchFamily="18" charset="0"/>
              </a:rPr>
              <a:t>c</a:t>
            </a:r>
            <a:r>
              <a:rPr lang="en-US" sz="1800" b="1" dirty="0">
                <a:effectLst/>
                <a:ea typeface="Times New Roman" panose="02020603050405020304" pitchFamily="18" charset="0"/>
                <a:cs typeface="Times New Roman" panose="02020603050405020304" pitchFamily="18" charset="0"/>
              </a:rPr>
              <a:t>ontext </a:t>
            </a:r>
            <a:r>
              <a:rPr lang="en-US" sz="1800" b="1" spc="-260" dirty="0">
                <a:effectLst/>
                <a:ea typeface="Times New Roman" panose="02020603050405020304" pitchFamily="18" charset="0"/>
                <a:cs typeface="Times New Roman" panose="02020603050405020304" pitchFamily="18" charset="0"/>
              </a:rPr>
              <a:t> =</a:t>
            </a:r>
            <a:r>
              <a:rPr lang="en-US" sz="1800" b="1" dirty="0">
                <a:effectLst/>
                <a:ea typeface="Times New Roman" panose="02020603050405020304" pitchFamily="18" charset="0"/>
                <a:cs typeface="Times New Roman" panose="02020603050405020304" pitchFamily="18" charset="0"/>
              </a:rPr>
              <a:t> </a:t>
            </a:r>
            <a:r>
              <a:rPr lang="en-US" sz="1800" b="1" dirty="0" err="1">
                <a:effectLst/>
                <a:ea typeface="Times New Roman" panose="02020603050405020304" pitchFamily="18" charset="0"/>
                <a:cs typeface="Times New Roman" panose="02020603050405020304" pitchFamily="18" charset="0"/>
              </a:rPr>
              <a:t>clCreateContext</a:t>
            </a:r>
            <a:r>
              <a:rPr lang="en-US" sz="1800" b="1" dirty="0">
                <a:effectLst/>
                <a:ea typeface="Times New Roman" panose="02020603050405020304" pitchFamily="18" charset="0"/>
                <a:cs typeface="Times New Roman" panose="02020603050405020304" pitchFamily="18" charset="0"/>
              </a:rPr>
              <a:t> (</a:t>
            </a:r>
            <a:r>
              <a:rPr lang="en-US" sz="1800" b="1" spc="-15" dirty="0">
                <a:effectLst/>
                <a:ea typeface="Times New Roman" panose="02020603050405020304" pitchFamily="18" charset="0"/>
                <a:cs typeface="Times New Roman" panose="02020603050405020304" pitchFamily="18" charset="0"/>
              </a:rPr>
              <a:t> </a:t>
            </a:r>
          </a:p>
          <a:p>
            <a:pPr marL="1960245">
              <a:spcBef>
                <a:spcPts val="55"/>
              </a:spcBef>
              <a:spcAft>
                <a:spcPts val="0"/>
              </a:spcAft>
            </a:pPr>
            <a:r>
              <a:rPr lang="en-US" sz="1800" b="1" dirty="0">
                <a:effectLst/>
                <a:ea typeface="Times New Roman" panose="02020603050405020304" pitchFamily="18" charset="0"/>
              </a:rPr>
              <a:t>            	      NULL,</a:t>
            </a:r>
            <a:endParaRPr lang="en-IN" sz="1800" b="1" dirty="0">
              <a:effectLst/>
              <a:ea typeface="Times New Roman" panose="02020603050405020304" pitchFamily="18" charset="0"/>
            </a:endParaRPr>
          </a:p>
          <a:p>
            <a:pPr marL="1960245" marR="4034155">
              <a:lnSpc>
                <a:spcPct val="131000"/>
              </a:lnSpc>
              <a:spcBef>
                <a:spcPts val="270"/>
              </a:spcBef>
              <a:spcAft>
                <a:spcPts val="0"/>
              </a:spcAft>
            </a:pPr>
            <a:r>
              <a:rPr lang="en-US" sz="1800" b="1" spc="-5" dirty="0">
                <a:effectLst/>
                <a:ea typeface="Times New Roman" panose="02020603050405020304" pitchFamily="18" charset="0"/>
              </a:rPr>
              <a:t>                  </a:t>
            </a:r>
            <a:r>
              <a:rPr lang="en-US" sz="1800" b="1" spc="-5" dirty="0" err="1">
                <a:effectLst/>
                <a:ea typeface="Times New Roman" panose="02020603050405020304" pitchFamily="18" charset="0"/>
              </a:rPr>
              <a:t>numDevices</a:t>
            </a:r>
            <a:r>
              <a:rPr lang="en-US" sz="1800" b="1" spc="-5" dirty="0">
                <a:effectLst/>
                <a:ea typeface="Times New Roman" panose="02020603050405020304" pitchFamily="18" charset="0"/>
              </a:rPr>
              <a:t>,   </a:t>
            </a:r>
          </a:p>
          <a:p>
            <a:pPr marL="1960245" marR="4034155">
              <a:lnSpc>
                <a:spcPct val="131000"/>
              </a:lnSpc>
              <a:spcBef>
                <a:spcPts val="270"/>
              </a:spcBef>
              <a:spcAft>
                <a:spcPts val="0"/>
              </a:spcAft>
            </a:pPr>
            <a:r>
              <a:rPr lang="en-US" b="1" spc="-5" dirty="0">
                <a:ea typeface="Times New Roman" panose="02020603050405020304" pitchFamily="18" charset="0"/>
              </a:rPr>
              <a:t>                  </a:t>
            </a:r>
            <a:r>
              <a:rPr lang="en-US" sz="1800" b="1" dirty="0">
                <a:effectLst/>
                <a:ea typeface="Times New Roman" panose="02020603050405020304" pitchFamily="18" charset="0"/>
              </a:rPr>
              <a:t>devices,  </a:t>
            </a:r>
          </a:p>
          <a:p>
            <a:pPr marL="1960245" marR="4034155">
              <a:lnSpc>
                <a:spcPct val="131000"/>
              </a:lnSpc>
              <a:spcBef>
                <a:spcPts val="270"/>
              </a:spcBef>
              <a:spcAft>
                <a:spcPts val="0"/>
              </a:spcAft>
            </a:pPr>
            <a:r>
              <a:rPr lang="en-US" b="1" dirty="0">
                <a:ea typeface="Times New Roman" panose="02020603050405020304" pitchFamily="18" charset="0"/>
              </a:rPr>
              <a:t>                  </a:t>
            </a:r>
            <a:r>
              <a:rPr lang="en-US" sz="1800" b="1" dirty="0">
                <a:effectLst/>
                <a:ea typeface="Times New Roman" panose="02020603050405020304" pitchFamily="18" charset="0"/>
              </a:rPr>
              <a:t>NULL, </a:t>
            </a:r>
          </a:p>
          <a:p>
            <a:pPr marL="1960245" marR="4034155">
              <a:lnSpc>
                <a:spcPct val="131000"/>
              </a:lnSpc>
              <a:spcBef>
                <a:spcPts val="270"/>
              </a:spcBef>
              <a:spcAft>
                <a:spcPts val="0"/>
              </a:spcAft>
            </a:pPr>
            <a:r>
              <a:rPr lang="en-US" b="1" dirty="0">
                <a:ea typeface="Times New Roman" panose="02020603050405020304" pitchFamily="18" charset="0"/>
              </a:rPr>
              <a:t>                  </a:t>
            </a:r>
            <a:r>
              <a:rPr lang="en-US" sz="1800" b="1" dirty="0">
                <a:effectLst/>
                <a:ea typeface="Times New Roman" panose="02020603050405020304" pitchFamily="18" charset="0"/>
              </a:rPr>
              <a:t>NULL,</a:t>
            </a:r>
            <a:endParaRPr lang="en-IN" sz="1800" b="1" dirty="0">
              <a:effectLst/>
              <a:ea typeface="Times New Roman" panose="02020603050405020304" pitchFamily="18" charset="0"/>
            </a:endParaRPr>
          </a:p>
          <a:p>
            <a:pPr marL="1960245">
              <a:spcBef>
                <a:spcPts val="15"/>
              </a:spcBef>
              <a:spcAft>
                <a:spcPts val="0"/>
              </a:spcAft>
            </a:pPr>
            <a:r>
              <a:rPr lang="en-US" sz="1800" b="1" dirty="0">
                <a:effectLst/>
                <a:ea typeface="Times New Roman" panose="02020603050405020304" pitchFamily="18" charset="0"/>
              </a:rPr>
              <a:t>                  &amp;status);</a:t>
            </a:r>
            <a:endParaRPr lang="en-IN" sz="1800" b="1" dirty="0">
              <a:effectLst/>
              <a:ea typeface="Times New Roman" panose="02020603050405020304" pitchFamily="18" charset="0"/>
            </a:endParaRPr>
          </a:p>
          <a:p>
            <a:pPr>
              <a:spcBef>
                <a:spcPts val="830"/>
              </a:spcBef>
              <a:spcAft>
                <a:spcPts val="0"/>
              </a:spcAft>
            </a:pPr>
            <a:endParaRPr lang="en-IN" b="1" dirty="0"/>
          </a:p>
        </p:txBody>
      </p:sp>
      <p:sp>
        <p:nvSpPr>
          <p:cNvPr id="8" name="Rectangle 7">
            <a:extLst>
              <a:ext uri="{FF2B5EF4-FFF2-40B4-BE49-F238E27FC236}">
                <a16:creationId xmlns:a16="http://schemas.microsoft.com/office/drawing/2014/main" id="{36E065BF-7359-4F1C-97EC-23142943C297}"/>
              </a:ext>
            </a:extLst>
          </p:cNvPr>
          <p:cNvSpPr/>
          <p:nvPr/>
        </p:nvSpPr>
        <p:spPr>
          <a:xfrm>
            <a:off x="6594309" y="738360"/>
            <a:ext cx="5132996" cy="276455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600" b="1" dirty="0" err="1"/>
              <a:t>cl_context</a:t>
            </a:r>
            <a:r>
              <a:rPr lang="en-US" sz="1600" b="1" dirty="0"/>
              <a:t> </a:t>
            </a:r>
            <a:r>
              <a:rPr lang="en-US" sz="1600" b="1" dirty="0" err="1"/>
              <a:t>clCreateContext</a:t>
            </a:r>
            <a:r>
              <a:rPr lang="en-US" sz="1600" b="1" dirty="0"/>
              <a:t> (</a:t>
            </a:r>
          </a:p>
          <a:p>
            <a:pPr marL="0" indent="0">
              <a:buNone/>
            </a:pPr>
            <a:r>
              <a:rPr lang="en-US" sz="1600" b="1" dirty="0">
                <a:solidFill>
                  <a:schemeClr val="accent4"/>
                </a:solidFill>
              </a:rPr>
              <a:t>               const </a:t>
            </a:r>
            <a:r>
              <a:rPr lang="en-US" sz="1600" b="1" dirty="0" err="1">
                <a:solidFill>
                  <a:schemeClr val="accent4"/>
                </a:solidFill>
              </a:rPr>
              <a:t>cl_context_properties</a:t>
            </a:r>
            <a:r>
              <a:rPr lang="en-US" sz="1600" b="1" dirty="0"/>
              <a:t> *properties,</a:t>
            </a:r>
          </a:p>
          <a:p>
            <a:pPr marL="0" indent="0">
              <a:buNone/>
            </a:pPr>
            <a:r>
              <a:rPr lang="en-US" sz="1600" b="1" dirty="0">
                <a:solidFill>
                  <a:schemeClr val="accent4"/>
                </a:solidFill>
              </a:rPr>
              <a:t>               </a:t>
            </a:r>
            <a:r>
              <a:rPr lang="en-US" sz="1600" b="1" dirty="0" err="1">
                <a:solidFill>
                  <a:schemeClr val="accent4"/>
                </a:solidFill>
              </a:rPr>
              <a:t>cl_uint</a:t>
            </a:r>
            <a:r>
              <a:rPr lang="en-US" sz="1600" b="1" dirty="0">
                <a:solidFill>
                  <a:schemeClr val="accent4"/>
                </a:solidFill>
              </a:rPr>
              <a:t> </a:t>
            </a:r>
            <a:r>
              <a:rPr lang="en-US" sz="1600" b="1" dirty="0" err="1"/>
              <a:t>num_devices</a:t>
            </a:r>
            <a:r>
              <a:rPr lang="en-US" sz="1600" b="1" dirty="0"/>
              <a:t>,</a:t>
            </a:r>
          </a:p>
          <a:p>
            <a:pPr marL="0" indent="0">
              <a:buNone/>
            </a:pPr>
            <a:r>
              <a:rPr lang="en-US" sz="1600" b="1" dirty="0">
                <a:solidFill>
                  <a:schemeClr val="accent4"/>
                </a:solidFill>
              </a:rPr>
              <a:t>               const </a:t>
            </a:r>
            <a:r>
              <a:rPr lang="en-US" sz="1600" b="1" dirty="0" err="1">
                <a:solidFill>
                  <a:schemeClr val="accent4"/>
                </a:solidFill>
              </a:rPr>
              <a:t>cl_device_id</a:t>
            </a:r>
            <a:r>
              <a:rPr lang="en-US" sz="1600" b="1" dirty="0"/>
              <a:t> *devices,</a:t>
            </a:r>
          </a:p>
          <a:p>
            <a:pPr marL="0" indent="0">
              <a:buNone/>
            </a:pPr>
            <a:r>
              <a:rPr lang="en-US" sz="1600" b="1" dirty="0">
                <a:solidFill>
                  <a:schemeClr val="accent4"/>
                </a:solidFill>
              </a:rPr>
              <a:t>               void</a:t>
            </a:r>
            <a:r>
              <a:rPr lang="en-US" sz="1600" b="1" dirty="0"/>
              <a:t> (CL_CALLBACK *</a:t>
            </a:r>
            <a:r>
              <a:rPr lang="en-US" sz="1600" b="1" dirty="0" err="1"/>
              <a:t>pfn_notify</a:t>
            </a:r>
            <a:r>
              <a:rPr lang="en-US" sz="1600" b="1" dirty="0"/>
              <a:t>)( </a:t>
            </a:r>
          </a:p>
          <a:p>
            <a:pPr marL="0" indent="0">
              <a:buNone/>
            </a:pPr>
            <a:r>
              <a:rPr lang="en-US" sz="1600" b="1" dirty="0"/>
              <a:t>                                          </a:t>
            </a:r>
            <a:r>
              <a:rPr lang="en-US" sz="1600" b="1" dirty="0">
                <a:solidFill>
                  <a:schemeClr val="accent4"/>
                </a:solidFill>
              </a:rPr>
              <a:t>const char</a:t>
            </a:r>
            <a:r>
              <a:rPr lang="en-US" sz="1600" b="1" dirty="0"/>
              <a:t> *</a:t>
            </a:r>
            <a:r>
              <a:rPr lang="en-US" sz="1600" b="1" dirty="0" err="1"/>
              <a:t>errinfo</a:t>
            </a:r>
            <a:r>
              <a:rPr lang="en-US" sz="1600" b="1" dirty="0"/>
              <a:t>, </a:t>
            </a:r>
          </a:p>
          <a:p>
            <a:pPr marL="0" indent="0">
              <a:buNone/>
            </a:pPr>
            <a:r>
              <a:rPr lang="en-US" sz="1600" b="1" dirty="0"/>
              <a:t>                                          </a:t>
            </a:r>
            <a:r>
              <a:rPr lang="en-US" sz="1600" b="1" dirty="0">
                <a:solidFill>
                  <a:schemeClr val="accent4"/>
                </a:solidFill>
              </a:rPr>
              <a:t>const void </a:t>
            </a:r>
            <a:r>
              <a:rPr lang="en-US" sz="1600" b="1" dirty="0"/>
              <a:t>*</a:t>
            </a:r>
            <a:r>
              <a:rPr lang="en-US" sz="1600" b="1" dirty="0" err="1"/>
              <a:t>private_info</a:t>
            </a:r>
            <a:r>
              <a:rPr lang="en-US" sz="1600" b="1" dirty="0"/>
              <a:t>, </a:t>
            </a:r>
          </a:p>
          <a:p>
            <a:pPr marL="0" indent="0">
              <a:buNone/>
            </a:pPr>
            <a:r>
              <a:rPr lang="en-US" sz="1600" b="1" dirty="0"/>
              <a:t>                                          </a:t>
            </a:r>
            <a:r>
              <a:rPr lang="en-US" sz="1600" b="1" dirty="0" err="1">
                <a:solidFill>
                  <a:schemeClr val="accent4"/>
                </a:solidFill>
              </a:rPr>
              <a:t>size_t</a:t>
            </a:r>
            <a:r>
              <a:rPr lang="en-US" sz="1600" b="1" dirty="0"/>
              <a:t> </a:t>
            </a:r>
            <a:r>
              <a:rPr lang="en-US" sz="1600" b="1" dirty="0" err="1"/>
              <a:t>cb</a:t>
            </a:r>
            <a:r>
              <a:rPr lang="en-US" sz="1600" b="1" dirty="0"/>
              <a:t>, </a:t>
            </a:r>
          </a:p>
          <a:p>
            <a:pPr marL="0" indent="0">
              <a:buNone/>
            </a:pPr>
            <a:r>
              <a:rPr lang="en-US" sz="1600" b="1" dirty="0">
                <a:solidFill>
                  <a:schemeClr val="accent4"/>
                </a:solidFill>
              </a:rPr>
              <a:t>                                          void</a:t>
            </a:r>
            <a:r>
              <a:rPr lang="en-US" sz="1600" b="1" dirty="0"/>
              <a:t> *</a:t>
            </a:r>
            <a:r>
              <a:rPr lang="en-US" sz="1600" b="1" dirty="0" err="1"/>
              <a:t>user_data</a:t>
            </a:r>
            <a:r>
              <a:rPr lang="en-US" sz="1600" b="1" dirty="0"/>
              <a:t>),</a:t>
            </a:r>
          </a:p>
          <a:p>
            <a:pPr marL="0" indent="0">
              <a:buNone/>
            </a:pPr>
            <a:r>
              <a:rPr lang="en-US" sz="1600" b="1" dirty="0">
                <a:solidFill>
                  <a:schemeClr val="accent4"/>
                </a:solidFill>
              </a:rPr>
              <a:t>               void</a:t>
            </a:r>
            <a:r>
              <a:rPr lang="en-US" sz="1600" b="1" dirty="0"/>
              <a:t> *</a:t>
            </a:r>
            <a:r>
              <a:rPr lang="en-US" sz="1600" b="1" dirty="0" err="1"/>
              <a:t>user_data</a:t>
            </a:r>
            <a:r>
              <a:rPr lang="en-US" sz="1600" b="1" dirty="0"/>
              <a:t>,</a:t>
            </a:r>
          </a:p>
          <a:p>
            <a:pPr marL="0" indent="0">
              <a:buNone/>
            </a:pPr>
            <a:r>
              <a:rPr lang="en-US" sz="1600" b="1" dirty="0"/>
              <a:t>               </a:t>
            </a:r>
            <a:r>
              <a:rPr lang="en-US" sz="1600" b="1" dirty="0" err="1">
                <a:solidFill>
                  <a:schemeClr val="accent4"/>
                </a:solidFill>
              </a:rPr>
              <a:t>cl_int</a:t>
            </a:r>
            <a:r>
              <a:rPr lang="en-US" sz="1600" b="1" dirty="0">
                <a:solidFill>
                  <a:schemeClr val="accent4"/>
                </a:solidFill>
              </a:rPr>
              <a:t> </a:t>
            </a:r>
            <a:r>
              <a:rPr lang="en-US" sz="1600" b="1" dirty="0"/>
              <a:t>*</a:t>
            </a:r>
            <a:r>
              <a:rPr lang="en-US" sz="1600" b="1" dirty="0" err="1"/>
              <a:t>errcode_ret</a:t>
            </a:r>
            <a:r>
              <a:rPr lang="en-US" sz="1600" b="1" dirty="0"/>
              <a:t>)</a:t>
            </a:r>
            <a:endParaRPr lang="en-IN" sz="1600" b="1" dirty="0"/>
          </a:p>
        </p:txBody>
      </p:sp>
    </p:spTree>
    <p:extLst>
      <p:ext uri="{BB962C8B-B14F-4D97-AF65-F5344CB8AC3E}">
        <p14:creationId xmlns:p14="http://schemas.microsoft.com/office/powerpoint/2010/main" val="36549849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pc="-1" dirty="0">
                <a:solidFill>
                  <a:srgbClr val="000000"/>
                </a:solidFill>
                <a:highlight>
                  <a:srgbClr val="00FF00"/>
                </a:highlight>
                <a:latin typeface="Calibri Light"/>
              </a:rPr>
              <a:t>The Execution Environment</a:t>
            </a:r>
            <a:r>
              <a:rPr lang="en-US" sz="3600" b="1" strike="noStrike" spc="-1" dirty="0">
                <a:solidFill>
                  <a:srgbClr val="000000"/>
                </a:solidFill>
                <a:highlight>
                  <a:srgbClr val="00FF00"/>
                </a:highlight>
                <a:latin typeface="Calibri Light"/>
              </a:rPr>
              <a:t>  </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040"/>
            <a:ext cx="11004480" cy="5253120"/>
          </a:xfrm>
          <a:prstGeom prst="rect">
            <a:avLst/>
          </a:prstGeom>
          <a:noFill/>
          <a:ln>
            <a:noFill/>
          </a:ln>
        </p:spPr>
        <p:txBody>
          <a:bodyPr>
            <a:normAutofit/>
          </a:bodyPr>
          <a:lstStyle/>
          <a:p>
            <a:pPr algn="just"/>
            <a:r>
              <a:rPr lang="en-IN" sz="2400" b="1" dirty="0">
                <a:latin typeface="Bell MT" panose="02020503060305020303" pitchFamily="18" charset="0"/>
                <a:cs typeface="Calibri" panose="020F0502020204030204" pitchFamily="34" charset="0"/>
              </a:rPr>
              <a:t>Command Queues:</a:t>
            </a:r>
          </a:p>
          <a:p>
            <a:pPr algn="just"/>
            <a:endParaRPr lang="en-IN" sz="2400" b="1" dirty="0">
              <a:latin typeface="Bell MT" panose="02020503060305020303" pitchFamily="18" charset="0"/>
              <a:cs typeface="Calibri" panose="020F0502020204030204" pitchFamily="34" charset="0"/>
            </a:endParaRPr>
          </a:p>
          <a:p>
            <a:pPr marL="342900" indent="-342900" algn="just">
              <a:buFont typeface="Arial" panose="020B0604020202020204" pitchFamily="34" charset="0"/>
              <a:buChar char="•"/>
            </a:pPr>
            <a:r>
              <a:rPr lang="en-IN" sz="2000" dirty="0">
                <a:highlight>
                  <a:srgbClr val="00FFFF"/>
                </a:highlight>
                <a:latin typeface="Calibri" panose="020F0502020204030204" pitchFamily="34" charset="0"/>
                <a:cs typeface="Calibri" panose="020F0502020204030204" pitchFamily="34" charset="0"/>
              </a:rPr>
              <a:t>Communication with a device occurs by submitting commands to a command queue. </a:t>
            </a:r>
          </a:p>
          <a:p>
            <a:pPr marL="342900" indent="-342900" algn="just">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sz="2000" dirty="0">
                <a:latin typeface="Calibri" panose="020F0502020204030204" pitchFamily="34" charset="0"/>
                <a:cs typeface="Calibri" panose="020F0502020204030204" pitchFamily="34" charset="0"/>
              </a:rPr>
              <a:t>Once the host decides which devices to work with and a context is created, </a:t>
            </a:r>
            <a:r>
              <a:rPr lang="en-IN" sz="2000" b="1" dirty="0">
                <a:latin typeface="Calibri" panose="020F0502020204030204" pitchFamily="34" charset="0"/>
                <a:cs typeface="Calibri" panose="020F0502020204030204" pitchFamily="34" charset="0"/>
              </a:rPr>
              <a:t>one command queue needs to be created per device</a:t>
            </a:r>
            <a:r>
              <a:rPr lang="en-IN" sz="2000" dirty="0">
                <a:latin typeface="Calibri" panose="020F0502020204030204" pitchFamily="34" charset="0"/>
                <a:cs typeface="Calibri" panose="020F0502020204030204" pitchFamily="34" charset="0"/>
              </a:rPr>
              <a:t> (i.e., each command queue is associated with only one device).</a:t>
            </a:r>
          </a:p>
          <a:p>
            <a:pPr marL="342900" indent="-342900" algn="just">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sz="2000" dirty="0">
                <a:latin typeface="Calibri" panose="020F0502020204030204" pitchFamily="34" charset="0"/>
                <a:cs typeface="Calibri" panose="020F0502020204030204" pitchFamily="34" charset="0"/>
              </a:rPr>
              <a:t> Whenever the host needs an action to be performed by a device, it will submit commands to the proper command queue.				</a:t>
            </a:r>
            <a:endParaRPr lang="en-US" sz="2000" b="1" dirty="0">
              <a:highlight>
                <a:srgbClr val="FFFF00"/>
              </a:highlight>
              <a:latin typeface="Calibri" panose="020F0502020204030204" pitchFamily="34" charset="0"/>
              <a:cs typeface="Calibri" panose="020F0502020204030204" pitchFamily="34" charset="0"/>
            </a:endParaRPr>
          </a:p>
          <a:p>
            <a:pPr algn="ctr">
              <a:lnSpc>
                <a:spcPct val="90000"/>
              </a:lnSpc>
              <a:spcBef>
                <a:spcPts val="1001"/>
              </a:spcBef>
              <a:tabLst>
                <a:tab pos="0" algn="l"/>
              </a:tabLst>
            </a:pP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26</a:t>
            </a:fld>
            <a:endParaRPr lang="en-IN" sz="1200" b="0" strike="noStrike" spc="-1">
              <a:latin typeface="Times New Roman"/>
            </a:endParaRPr>
          </a:p>
        </p:txBody>
      </p:sp>
    </p:spTree>
    <p:extLst>
      <p:ext uri="{BB962C8B-B14F-4D97-AF65-F5344CB8AC3E}">
        <p14:creationId xmlns:p14="http://schemas.microsoft.com/office/powerpoint/2010/main" val="6801744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835170" y="884520"/>
            <a:ext cx="11004480" cy="5253120"/>
          </a:xfrm>
          <a:prstGeom prst="rect">
            <a:avLst/>
          </a:prstGeom>
          <a:noFill/>
          <a:ln>
            <a:noFill/>
          </a:ln>
        </p:spPr>
        <p:txBody>
          <a:bodyPr>
            <a:normAutofit/>
          </a:bodyPr>
          <a:lstStyle/>
          <a:p>
            <a:pPr marL="342900" indent="-342900">
              <a:lnSpc>
                <a:spcPct val="90000"/>
              </a:lnSpc>
              <a:spcBef>
                <a:spcPts val="1001"/>
              </a:spcBef>
              <a:buFont typeface="Arial" panose="020B0604020202020204" pitchFamily="34" charset="0"/>
              <a:buChar char="•"/>
            </a:pPr>
            <a:r>
              <a:rPr lang="en-US" dirty="0">
                <a:latin typeface="Calibri" panose="020F0502020204030204" pitchFamily="34" charset="0"/>
                <a:cs typeface="Calibri" panose="020F0502020204030204" pitchFamily="34" charset="0"/>
              </a:rPr>
              <a:t>The API function </a:t>
            </a:r>
            <a:r>
              <a:rPr lang="en-IN" b="1" dirty="0" err="1">
                <a:solidFill>
                  <a:schemeClr val="accent1"/>
                </a:solidFill>
                <a:latin typeface="Calibri" panose="020F0502020204030204" pitchFamily="34" charset="0"/>
                <a:cs typeface="Calibri" panose="020F0502020204030204" pitchFamily="34" charset="0"/>
              </a:rPr>
              <a:t>clCreateCommandQueue</a:t>
            </a:r>
            <a:r>
              <a:rPr lang="en-IN" b="1" dirty="0">
                <a:solidFill>
                  <a:schemeClr val="accent1"/>
                </a:solidFill>
                <a:latin typeface="Calibri" panose="020F0502020204030204" pitchFamily="34" charset="0"/>
                <a:cs typeface="Calibri" panose="020F0502020204030204" pitchFamily="34" charset="0"/>
              </a:rPr>
              <a:t>()</a:t>
            </a:r>
            <a:r>
              <a:rPr lang="en-IN" dirty="0">
                <a:latin typeface="Calibri" panose="020F0502020204030204" pitchFamily="34" charset="0"/>
                <a:cs typeface="Calibri" panose="020F0502020204030204" pitchFamily="34" charset="0"/>
              </a:rPr>
              <a:t> is used to create a command queue and associate it with a device.</a:t>
            </a:r>
            <a:endParaRPr lang="en-US" b="0" strike="noStrike" spc="-1" dirty="0">
              <a:solidFill>
                <a:srgbClr val="000000"/>
              </a:solidFill>
              <a:latin typeface="Calibri" panose="020F0502020204030204" pitchFamily="34" charset="0"/>
              <a:cs typeface="Calibri" panose="020F0502020204030204" pitchFamily="34" charset="0"/>
            </a:endParaRPr>
          </a:p>
          <a:p>
            <a:pPr algn="ctr">
              <a:lnSpc>
                <a:spcPct val="90000"/>
              </a:lnSpc>
              <a:spcBef>
                <a:spcPts val="1001"/>
              </a:spcBef>
              <a:tabLst>
                <a:tab pos="0" algn="l"/>
              </a:tabLst>
            </a:pPr>
            <a:endParaRPr lang="en-US" b="0" strike="noStrike" spc="-1" dirty="0">
              <a:solidFill>
                <a:srgbClr val="000000"/>
              </a:solidFill>
              <a:latin typeface="Calibri"/>
            </a:endParaRPr>
          </a:p>
          <a:p>
            <a:pPr algn="ctr">
              <a:lnSpc>
                <a:spcPct val="90000"/>
              </a:lnSpc>
              <a:spcBef>
                <a:spcPts val="1001"/>
              </a:spcBef>
              <a:tabLst>
                <a:tab pos="0" algn="l"/>
              </a:tabLst>
            </a:pPr>
            <a:endParaRPr lang="en-US" b="0" strike="noStrike" spc="-1" dirty="0">
              <a:solidFill>
                <a:srgbClr val="000000"/>
              </a:solidFill>
              <a:latin typeface="Calibri"/>
            </a:endParaRPr>
          </a:p>
          <a:p>
            <a:pPr>
              <a:lnSpc>
                <a:spcPct val="90000"/>
              </a:lnSpc>
              <a:spcBef>
                <a:spcPts val="1001"/>
              </a:spcBef>
              <a:tabLst>
                <a:tab pos="0" algn="l"/>
              </a:tabLst>
            </a:pPr>
            <a:endParaRPr lang="en-US" b="0" strike="noStrike" spc="-1" dirty="0">
              <a:solidFill>
                <a:srgbClr val="000000"/>
              </a:solidFill>
              <a:latin typeface="Calibri"/>
            </a:endParaRPr>
          </a:p>
          <a:p>
            <a:pPr>
              <a:lnSpc>
                <a:spcPct val="90000"/>
              </a:lnSpc>
              <a:spcBef>
                <a:spcPts val="1001"/>
              </a:spcBef>
              <a:tabLst>
                <a:tab pos="0" algn="l"/>
              </a:tabLst>
            </a:pPr>
            <a:endParaRPr lang="en-US" spc="-1" dirty="0">
              <a:solidFill>
                <a:srgbClr val="000000"/>
              </a:solidFill>
              <a:latin typeface="Calibri"/>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r>
              <a:rPr lang="en-IN" dirty="0">
                <a:latin typeface="Calibri" panose="020F0502020204030204" pitchFamily="34" charset="0"/>
                <a:cs typeface="Calibri" panose="020F0502020204030204" pitchFamily="34" charset="0"/>
              </a:rPr>
              <a:t>The </a:t>
            </a:r>
            <a:r>
              <a:rPr lang="en-IN" b="1" dirty="0">
                <a:solidFill>
                  <a:schemeClr val="accent1"/>
                </a:solidFill>
                <a:latin typeface="Calibri" panose="020F0502020204030204" pitchFamily="34" charset="0"/>
                <a:cs typeface="Calibri" panose="020F0502020204030204" pitchFamily="34" charset="0"/>
              </a:rPr>
              <a:t>properties</a:t>
            </a:r>
            <a:r>
              <a:rPr lang="en-IN" dirty="0">
                <a:latin typeface="Calibri" panose="020F0502020204030204" pitchFamily="34" charset="0"/>
                <a:cs typeface="Calibri" panose="020F0502020204030204" pitchFamily="34" charset="0"/>
              </a:rPr>
              <a:t> parameter is a </a:t>
            </a:r>
            <a:r>
              <a:rPr lang="en-IN" i="1" dirty="0">
                <a:latin typeface="Calibri" panose="020F0502020204030204" pitchFamily="34" charset="0"/>
                <a:cs typeface="Calibri" panose="020F0502020204030204" pitchFamily="34" charset="0"/>
              </a:rPr>
              <a:t>bit field </a:t>
            </a:r>
            <a:r>
              <a:rPr lang="en-IN" dirty="0">
                <a:latin typeface="Calibri" panose="020F0502020204030204" pitchFamily="34" charset="0"/>
                <a:cs typeface="Calibri" panose="020F0502020204030204" pitchFamily="34" charset="0"/>
              </a:rPr>
              <a:t>that is used to enable profiling of commands : </a:t>
            </a:r>
          </a:p>
          <a:p>
            <a:pPr marL="723900" indent="-342900">
              <a:lnSpc>
                <a:spcPct val="90000"/>
              </a:lnSpc>
              <a:spcBef>
                <a:spcPts val="1001"/>
              </a:spcBef>
              <a:buFont typeface="Wingdings" panose="05000000000000000000" pitchFamily="2" charset="2"/>
              <a:buChar char="q"/>
              <a:tabLst>
                <a:tab pos="0" algn="l"/>
              </a:tabLst>
            </a:pPr>
            <a:r>
              <a:rPr lang="en-IN" dirty="0">
                <a:latin typeface="Calibri" panose="020F0502020204030204" pitchFamily="34" charset="0"/>
                <a:cs typeface="Calibri" panose="020F0502020204030204" pitchFamily="34" charset="0"/>
              </a:rPr>
              <a:t>CL_QUEUE_PROFILING_ENABLE to enable/disable profiling of commands (for performance analysis)</a:t>
            </a:r>
          </a:p>
          <a:p>
            <a:pPr marL="723900" indent="-342900">
              <a:lnSpc>
                <a:spcPct val="90000"/>
              </a:lnSpc>
              <a:spcBef>
                <a:spcPts val="1001"/>
              </a:spcBef>
              <a:buFont typeface="Wingdings" panose="05000000000000000000" pitchFamily="2" charset="2"/>
              <a:buChar char="q"/>
              <a:tabLst>
                <a:tab pos="0" algn="l"/>
              </a:tabLst>
            </a:pPr>
            <a:r>
              <a:rPr lang="en-IN" dirty="0">
                <a:latin typeface="Calibri" panose="020F0502020204030204" pitchFamily="34" charset="0"/>
                <a:cs typeface="Calibri" panose="020F0502020204030204" pitchFamily="34" charset="0"/>
              </a:rPr>
              <a:t>CL_QUEUE_OUT_OF_ ORDER_EXEC_MODE_ENABLE to allow out-of-order execution of commands</a:t>
            </a:r>
          </a:p>
          <a:p>
            <a:pPr marL="723900" indent="-342900">
              <a:lnSpc>
                <a:spcPct val="90000"/>
              </a:lnSpc>
              <a:spcBef>
                <a:spcPts val="1001"/>
              </a:spcBef>
              <a:buFont typeface="Wingdings" panose="05000000000000000000" pitchFamily="2" charset="2"/>
              <a:buChar char="q"/>
              <a:tabLst>
                <a:tab pos="0" algn="l"/>
              </a:tabLst>
            </a:pPr>
            <a:r>
              <a:rPr lang="en-IN" dirty="0">
                <a:latin typeface="Calibri" panose="020F0502020204030204" pitchFamily="34" charset="0"/>
                <a:cs typeface="Calibri" panose="020F0502020204030204" pitchFamily="34" charset="0"/>
              </a:rPr>
              <a:t>By default, it is in-order execution of commands</a:t>
            </a:r>
          </a:p>
          <a:p>
            <a:pPr>
              <a:lnSpc>
                <a:spcPct val="90000"/>
              </a:lnSpc>
              <a:spcBef>
                <a:spcPts val="1001"/>
              </a:spcBef>
              <a:tabLst>
                <a:tab pos="0" algn="l"/>
              </a:tabLst>
            </a:pPr>
            <a:endParaRPr lang="en-US" sz="2000" b="0" strike="noStrike" spc="-1" dirty="0">
              <a:solidFill>
                <a:srgbClr val="000000"/>
              </a:solidFill>
              <a:latin typeface="Calibri"/>
            </a:endParaRPr>
          </a:p>
          <a:p>
            <a:pPr marL="342900" indent="-342900">
              <a:lnSpc>
                <a:spcPct val="90000"/>
              </a:lnSpc>
              <a:spcBef>
                <a:spcPts val="1001"/>
              </a:spcBef>
              <a:buFont typeface="Arial" panose="020B0604020202020204" pitchFamily="34" charset="0"/>
              <a:buChar char="•"/>
              <a:tabLst>
                <a:tab pos="0" algn="l"/>
              </a:tabLst>
            </a:pPr>
            <a:r>
              <a:rPr lang="en-IN" dirty="0">
                <a:highlight>
                  <a:srgbClr val="00FFFF"/>
                </a:highlight>
                <a:latin typeface="Calibri" panose="020F0502020204030204" pitchFamily="34" charset="0"/>
                <a:cs typeface="Calibri" panose="020F0502020204030204" pitchFamily="34" charset="0"/>
              </a:rPr>
              <a:t>Any API that specifies </a:t>
            </a:r>
            <a:r>
              <a:rPr lang="en-IN" b="1" dirty="0">
                <a:highlight>
                  <a:srgbClr val="00FFFF"/>
                </a:highlight>
                <a:latin typeface="Calibri" panose="020F0502020204030204" pitchFamily="34" charset="0"/>
                <a:cs typeface="Calibri" panose="020F0502020204030204" pitchFamily="34" charset="0"/>
              </a:rPr>
              <a:t>host–device interaction </a:t>
            </a:r>
            <a:r>
              <a:rPr lang="en-IN" dirty="0">
                <a:highlight>
                  <a:srgbClr val="00FFFF"/>
                </a:highlight>
                <a:latin typeface="Calibri" panose="020F0502020204030204" pitchFamily="34" charset="0"/>
                <a:cs typeface="Calibri" panose="020F0502020204030204" pitchFamily="34" charset="0"/>
              </a:rPr>
              <a:t>will always begin with </a:t>
            </a:r>
            <a:r>
              <a:rPr lang="en-IN" b="1" dirty="0" err="1">
                <a:highlight>
                  <a:srgbClr val="00FFFF"/>
                </a:highlight>
                <a:latin typeface="Calibri" panose="020F0502020204030204" pitchFamily="34" charset="0"/>
                <a:cs typeface="Calibri" panose="020F0502020204030204" pitchFamily="34" charset="0"/>
              </a:rPr>
              <a:t>clEnqueue</a:t>
            </a:r>
            <a:r>
              <a:rPr lang="en-IN" dirty="0">
                <a:highlight>
                  <a:srgbClr val="00FFFF"/>
                </a:highlight>
                <a:latin typeface="Calibri" panose="020F0502020204030204" pitchFamily="34" charset="0"/>
                <a:cs typeface="Calibri" panose="020F0502020204030204" pitchFamily="34" charset="0"/>
              </a:rPr>
              <a:t> and require a command queue as a parameter.</a:t>
            </a:r>
            <a:endParaRPr lang="en-US" b="0" strike="noStrike" spc="-1" dirty="0">
              <a:solidFill>
                <a:srgbClr val="000000"/>
              </a:solidFill>
              <a:highlight>
                <a:srgbClr val="00FFFF"/>
              </a:highlight>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27</a:t>
            </a:fld>
            <a:endParaRPr lang="en-IN" sz="1200" b="0" strike="noStrike" spc="-1">
              <a:latin typeface="Times New Roman"/>
            </a:endParaRPr>
          </a:p>
        </p:txBody>
      </p:sp>
      <p:sp>
        <p:nvSpPr>
          <p:cNvPr id="7" name="Rectangle 6">
            <a:extLst>
              <a:ext uri="{FF2B5EF4-FFF2-40B4-BE49-F238E27FC236}">
                <a16:creationId xmlns:a16="http://schemas.microsoft.com/office/drawing/2014/main" id="{72DEBA0B-8A97-4928-B151-56F6FD732D28}"/>
              </a:ext>
            </a:extLst>
          </p:cNvPr>
          <p:cNvSpPr/>
          <p:nvPr/>
        </p:nvSpPr>
        <p:spPr>
          <a:xfrm>
            <a:off x="1270498" y="1384362"/>
            <a:ext cx="9047209" cy="1440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fr-FR" b="1" dirty="0" err="1">
                <a:solidFill>
                  <a:schemeClr val="accent4"/>
                </a:solidFill>
              </a:rPr>
              <a:t>cl_command_queue</a:t>
            </a:r>
            <a:r>
              <a:rPr lang="fr-FR" b="1" dirty="0">
                <a:solidFill>
                  <a:schemeClr val="accent4"/>
                </a:solidFill>
              </a:rPr>
              <a:t>  </a:t>
            </a:r>
            <a:r>
              <a:rPr lang="fr-FR" b="1" dirty="0" err="1"/>
              <a:t>clCreateCommandQueue</a:t>
            </a:r>
            <a:r>
              <a:rPr lang="fr-FR" b="1" dirty="0"/>
              <a:t> ( </a:t>
            </a:r>
          </a:p>
          <a:p>
            <a:pPr marL="0" indent="0">
              <a:buNone/>
            </a:pPr>
            <a:r>
              <a:rPr lang="fr-FR" b="1" dirty="0"/>
              <a:t>                                                           </a:t>
            </a:r>
            <a:r>
              <a:rPr lang="fr-FR" b="1" dirty="0" err="1">
                <a:solidFill>
                  <a:schemeClr val="accent4"/>
                </a:solidFill>
              </a:rPr>
              <a:t>cl_context</a:t>
            </a:r>
            <a:r>
              <a:rPr lang="fr-FR" b="1" dirty="0">
                <a:solidFill>
                  <a:schemeClr val="accent4"/>
                </a:solidFill>
              </a:rPr>
              <a:t> </a:t>
            </a:r>
            <a:r>
              <a:rPr lang="fr-FR" b="1" dirty="0" err="1"/>
              <a:t>context</a:t>
            </a:r>
            <a:r>
              <a:rPr lang="fr-FR" b="1" dirty="0"/>
              <a:t>, </a:t>
            </a:r>
          </a:p>
          <a:p>
            <a:pPr marL="0" indent="0">
              <a:buNone/>
            </a:pPr>
            <a:r>
              <a:rPr lang="fr-FR" b="1" dirty="0"/>
              <a:t>                                                           </a:t>
            </a:r>
            <a:r>
              <a:rPr lang="fr-FR" b="1" dirty="0" err="1">
                <a:solidFill>
                  <a:schemeClr val="accent4"/>
                </a:solidFill>
              </a:rPr>
              <a:t>cl_device_id</a:t>
            </a:r>
            <a:r>
              <a:rPr lang="fr-FR" b="1" dirty="0">
                <a:solidFill>
                  <a:schemeClr val="accent4"/>
                </a:solidFill>
              </a:rPr>
              <a:t> </a:t>
            </a:r>
            <a:r>
              <a:rPr lang="fr-FR" b="1" dirty="0" err="1"/>
              <a:t>device</a:t>
            </a:r>
            <a:r>
              <a:rPr lang="fr-FR" b="1" dirty="0"/>
              <a:t>, </a:t>
            </a:r>
          </a:p>
          <a:p>
            <a:pPr marL="0" indent="0">
              <a:buNone/>
            </a:pPr>
            <a:r>
              <a:rPr lang="fr-FR" b="1" dirty="0">
                <a:solidFill>
                  <a:schemeClr val="accent4"/>
                </a:solidFill>
              </a:rPr>
              <a:t>                                                           </a:t>
            </a:r>
            <a:r>
              <a:rPr lang="fr-FR" b="1" dirty="0" err="1">
                <a:solidFill>
                  <a:schemeClr val="accent4"/>
                </a:solidFill>
              </a:rPr>
              <a:t>cl_command_queue_properties</a:t>
            </a:r>
            <a:r>
              <a:rPr lang="fr-FR" b="1" dirty="0">
                <a:solidFill>
                  <a:schemeClr val="accent4"/>
                </a:solidFill>
              </a:rPr>
              <a:t> </a:t>
            </a:r>
            <a:r>
              <a:rPr lang="fr-FR" b="1" dirty="0" err="1"/>
              <a:t>properties</a:t>
            </a:r>
            <a:r>
              <a:rPr lang="fr-FR" b="1" dirty="0"/>
              <a:t>, </a:t>
            </a:r>
          </a:p>
          <a:p>
            <a:pPr marL="0" indent="0">
              <a:buNone/>
            </a:pPr>
            <a:r>
              <a:rPr lang="fr-FR" b="1" dirty="0"/>
              <a:t>                                                           </a:t>
            </a:r>
            <a:r>
              <a:rPr lang="fr-FR" b="1" dirty="0" err="1">
                <a:solidFill>
                  <a:schemeClr val="accent4"/>
                </a:solidFill>
              </a:rPr>
              <a:t>cl_int</a:t>
            </a:r>
            <a:r>
              <a:rPr lang="fr-FR" b="1" dirty="0">
                <a:solidFill>
                  <a:schemeClr val="accent4"/>
                </a:solidFill>
              </a:rPr>
              <a:t> </a:t>
            </a:r>
            <a:r>
              <a:rPr lang="fr-FR" b="1" dirty="0"/>
              <a:t>*</a:t>
            </a:r>
            <a:r>
              <a:rPr lang="fr-FR" b="1" dirty="0" err="1"/>
              <a:t>errcode_ret</a:t>
            </a:r>
            <a:r>
              <a:rPr lang="fr-FR" b="1" dirty="0"/>
              <a:t> ) </a:t>
            </a:r>
            <a:endParaRPr lang="en-IN" b="1" dirty="0"/>
          </a:p>
        </p:txBody>
      </p:sp>
      <p:sp>
        <p:nvSpPr>
          <p:cNvPr id="8" name="TextShape 1">
            <a:extLst>
              <a:ext uri="{FF2B5EF4-FFF2-40B4-BE49-F238E27FC236}">
                <a16:creationId xmlns:a16="http://schemas.microsoft.com/office/drawing/2014/main" id="{B4FB22DC-1DDA-48E6-BA08-AB75242E07D3}"/>
              </a:ext>
            </a:extLst>
          </p:cNvPr>
          <p:cNvSpPr txBox="1"/>
          <p:nvPr/>
        </p:nvSpPr>
        <p:spPr>
          <a:xfrm>
            <a:off x="838080" y="40906"/>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4</a:t>
            </a:r>
            <a:r>
              <a:rPr lang="en-US" sz="3200" b="1" spc="-1" dirty="0">
                <a:solidFill>
                  <a:schemeClr val="bg1"/>
                </a:solidFill>
                <a:highlight>
                  <a:srgbClr val="000000"/>
                </a:highlight>
                <a:latin typeface="Calibri Light"/>
              </a:rPr>
              <a:t>: Create a command queue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Tree>
    <p:extLst>
      <p:ext uri="{BB962C8B-B14F-4D97-AF65-F5344CB8AC3E}">
        <p14:creationId xmlns:p14="http://schemas.microsoft.com/office/powerpoint/2010/main" val="20533180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40906"/>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4</a:t>
            </a:r>
            <a:r>
              <a:rPr lang="en-US" sz="3200" b="1" spc="-1" dirty="0">
                <a:solidFill>
                  <a:schemeClr val="bg1"/>
                </a:solidFill>
                <a:highlight>
                  <a:srgbClr val="000000"/>
                </a:highlight>
                <a:latin typeface="Calibri Light"/>
              </a:rPr>
              <a:t>: Create a command queue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81" name="TextShape 2"/>
          <p:cNvSpPr txBox="1"/>
          <p:nvPr/>
        </p:nvSpPr>
        <p:spPr>
          <a:xfrm>
            <a:off x="464695" y="1103040"/>
            <a:ext cx="11377865" cy="5253480"/>
          </a:xfrm>
          <a:prstGeom prst="rect">
            <a:avLst/>
          </a:prstGeom>
          <a:noFill/>
          <a:ln>
            <a:noFill/>
          </a:ln>
        </p:spPr>
        <p:txBody>
          <a:bodyPr>
            <a:normAutofit/>
          </a:bodyPr>
          <a:lstStyle/>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28</a:t>
            </a:fld>
            <a:endParaRPr lang="en-IN" sz="1200" b="0" strike="noStrike" spc="-1">
              <a:latin typeface="Times New Roman"/>
            </a:endParaRPr>
          </a:p>
        </p:txBody>
      </p:sp>
      <p:sp>
        <p:nvSpPr>
          <p:cNvPr id="2" name="Rectangle 1">
            <a:extLst>
              <a:ext uri="{FF2B5EF4-FFF2-40B4-BE49-F238E27FC236}">
                <a16:creationId xmlns:a16="http://schemas.microsoft.com/office/drawing/2014/main" id="{173FEB97-5924-481C-AA1F-05F75EC3E9BD}"/>
              </a:ext>
            </a:extLst>
          </p:cNvPr>
          <p:cNvSpPr/>
          <p:nvPr/>
        </p:nvSpPr>
        <p:spPr>
          <a:xfrm>
            <a:off x="291931" y="2164269"/>
            <a:ext cx="9376755" cy="2529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30"/>
              </a:spcBef>
              <a:spcAft>
                <a:spcPts val="0"/>
              </a:spcAft>
            </a:pPr>
            <a:r>
              <a:rPr lang="en-IN" b="1" dirty="0" err="1">
                <a:solidFill>
                  <a:schemeClr val="accent4"/>
                </a:solidFill>
              </a:rPr>
              <a:t>cl_command_queue</a:t>
            </a:r>
            <a:r>
              <a:rPr lang="en-IN" b="1" dirty="0"/>
              <a:t> </a:t>
            </a:r>
            <a:r>
              <a:rPr lang="en-IN" b="1" dirty="0" err="1"/>
              <a:t>cmdQueue</a:t>
            </a:r>
            <a:r>
              <a:rPr lang="en-IN" b="1" dirty="0"/>
              <a:t>; </a:t>
            </a:r>
          </a:p>
          <a:p>
            <a:pPr>
              <a:spcBef>
                <a:spcPts val="830"/>
              </a:spcBef>
              <a:spcAft>
                <a:spcPts val="0"/>
              </a:spcAft>
            </a:pPr>
            <a:r>
              <a:rPr lang="en-IN" b="1" dirty="0">
                <a:highlight>
                  <a:srgbClr val="00FFFF"/>
                </a:highlight>
              </a:rPr>
              <a:t>// Create a command queue and associate it with the device you want to execute on </a:t>
            </a:r>
            <a:r>
              <a:rPr lang="en-IN" b="1" dirty="0" err="1"/>
              <a:t>cmdQueue</a:t>
            </a:r>
            <a:r>
              <a:rPr lang="en-IN" b="1" dirty="0"/>
              <a:t> = </a:t>
            </a:r>
            <a:r>
              <a:rPr lang="en-IN" b="1" dirty="0" err="1"/>
              <a:t>clCreateCommandQueue</a:t>
            </a:r>
            <a:r>
              <a:rPr lang="en-IN" b="1" dirty="0"/>
              <a:t>( </a:t>
            </a:r>
          </a:p>
          <a:p>
            <a:pPr>
              <a:spcBef>
                <a:spcPts val="830"/>
              </a:spcBef>
              <a:spcAft>
                <a:spcPts val="0"/>
              </a:spcAft>
            </a:pPr>
            <a:r>
              <a:rPr lang="en-IN" b="1" dirty="0"/>
              <a:t>                                                                      context, </a:t>
            </a:r>
          </a:p>
          <a:p>
            <a:pPr>
              <a:spcBef>
                <a:spcPts val="830"/>
              </a:spcBef>
              <a:spcAft>
                <a:spcPts val="0"/>
              </a:spcAft>
            </a:pPr>
            <a:r>
              <a:rPr lang="en-IN" b="1" dirty="0"/>
              <a:t>                                                                      devices[0], </a:t>
            </a:r>
          </a:p>
          <a:p>
            <a:pPr>
              <a:spcBef>
                <a:spcPts val="830"/>
              </a:spcBef>
              <a:spcAft>
                <a:spcPts val="0"/>
              </a:spcAft>
            </a:pPr>
            <a:r>
              <a:rPr lang="en-IN" b="1" dirty="0"/>
              <a:t>                                                                      0, </a:t>
            </a:r>
          </a:p>
          <a:p>
            <a:pPr>
              <a:spcBef>
                <a:spcPts val="830"/>
              </a:spcBef>
              <a:spcAft>
                <a:spcPts val="0"/>
              </a:spcAft>
            </a:pPr>
            <a:r>
              <a:rPr lang="en-IN" b="1" dirty="0"/>
              <a:t>                                                                      &amp;status); </a:t>
            </a:r>
          </a:p>
        </p:txBody>
      </p:sp>
      <p:sp>
        <p:nvSpPr>
          <p:cNvPr id="9" name="Rectangle 8">
            <a:extLst>
              <a:ext uri="{FF2B5EF4-FFF2-40B4-BE49-F238E27FC236}">
                <a16:creationId xmlns:a16="http://schemas.microsoft.com/office/drawing/2014/main" id="{B371F25C-6EF2-47B6-83D3-964C8DA5D8F9}"/>
              </a:ext>
            </a:extLst>
          </p:cNvPr>
          <p:cNvSpPr/>
          <p:nvPr/>
        </p:nvSpPr>
        <p:spPr>
          <a:xfrm>
            <a:off x="4539225" y="1091067"/>
            <a:ext cx="7476099" cy="14407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fr-FR" b="1" dirty="0" err="1">
                <a:solidFill>
                  <a:schemeClr val="accent4"/>
                </a:solidFill>
              </a:rPr>
              <a:t>cl_command_queue</a:t>
            </a:r>
            <a:r>
              <a:rPr lang="fr-FR" b="1" dirty="0">
                <a:solidFill>
                  <a:schemeClr val="accent4"/>
                </a:solidFill>
              </a:rPr>
              <a:t>  </a:t>
            </a:r>
            <a:r>
              <a:rPr lang="fr-FR" b="1" dirty="0" err="1"/>
              <a:t>clCreateCommandQueue</a:t>
            </a:r>
            <a:r>
              <a:rPr lang="fr-FR" b="1" dirty="0"/>
              <a:t> ( </a:t>
            </a:r>
          </a:p>
          <a:p>
            <a:pPr marL="0" indent="0">
              <a:buNone/>
            </a:pPr>
            <a:r>
              <a:rPr lang="fr-FR" b="1" dirty="0"/>
              <a:t>                                        </a:t>
            </a:r>
            <a:r>
              <a:rPr lang="fr-FR" b="1" dirty="0" err="1">
                <a:solidFill>
                  <a:schemeClr val="accent4"/>
                </a:solidFill>
              </a:rPr>
              <a:t>cl_context</a:t>
            </a:r>
            <a:r>
              <a:rPr lang="fr-FR" b="1" dirty="0">
                <a:solidFill>
                  <a:schemeClr val="accent4"/>
                </a:solidFill>
              </a:rPr>
              <a:t> </a:t>
            </a:r>
            <a:r>
              <a:rPr lang="fr-FR" b="1" dirty="0" err="1"/>
              <a:t>context</a:t>
            </a:r>
            <a:r>
              <a:rPr lang="fr-FR" b="1" dirty="0"/>
              <a:t>, </a:t>
            </a:r>
          </a:p>
          <a:p>
            <a:pPr marL="0" indent="0">
              <a:buNone/>
            </a:pPr>
            <a:r>
              <a:rPr lang="fr-FR" b="1" dirty="0"/>
              <a:t>                                        </a:t>
            </a:r>
            <a:r>
              <a:rPr lang="fr-FR" b="1" dirty="0" err="1">
                <a:solidFill>
                  <a:schemeClr val="accent4"/>
                </a:solidFill>
              </a:rPr>
              <a:t>cl_device_id</a:t>
            </a:r>
            <a:r>
              <a:rPr lang="fr-FR" b="1" dirty="0">
                <a:solidFill>
                  <a:schemeClr val="accent4"/>
                </a:solidFill>
              </a:rPr>
              <a:t> </a:t>
            </a:r>
            <a:r>
              <a:rPr lang="fr-FR" b="1" dirty="0" err="1"/>
              <a:t>device</a:t>
            </a:r>
            <a:r>
              <a:rPr lang="fr-FR" b="1" dirty="0"/>
              <a:t>, </a:t>
            </a:r>
          </a:p>
          <a:p>
            <a:pPr marL="0" indent="0">
              <a:buNone/>
            </a:pPr>
            <a:r>
              <a:rPr lang="fr-FR" b="1" dirty="0">
                <a:solidFill>
                  <a:schemeClr val="accent4"/>
                </a:solidFill>
              </a:rPr>
              <a:t>                                        </a:t>
            </a:r>
            <a:r>
              <a:rPr lang="fr-FR" b="1" dirty="0" err="1">
                <a:solidFill>
                  <a:schemeClr val="accent4"/>
                </a:solidFill>
              </a:rPr>
              <a:t>cl_command_queue_properties</a:t>
            </a:r>
            <a:r>
              <a:rPr lang="fr-FR" b="1" dirty="0">
                <a:solidFill>
                  <a:schemeClr val="accent4"/>
                </a:solidFill>
              </a:rPr>
              <a:t> </a:t>
            </a:r>
            <a:r>
              <a:rPr lang="fr-FR" b="1" dirty="0" err="1"/>
              <a:t>properties</a:t>
            </a:r>
            <a:r>
              <a:rPr lang="fr-FR" b="1" dirty="0"/>
              <a:t>, </a:t>
            </a:r>
          </a:p>
          <a:p>
            <a:pPr marL="0" indent="0">
              <a:buNone/>
            </a:pPr>
            <a:r>
              <a:rPr lang="fr-FR" b="1" dirty="0"/>
              <a:t>                                        </a:t>
            </a:r>
            <a:r>
              <a:rPr lang="fr-FR" b="1" dirty="0" err="1">
                <a:solidFill>
                  <a:schemeClr val="accent4"/>
                </a:solidFill>
              </a:rPr>
              <a:t>cl_int</a:t>
            </a:r>
            <a:r>
              <a:rPr lang="fr-FR" b="1" dirty="0">
                <a:solidFill>
                  <a:schemeClr val="accent4"/>
                </a:solidFill>
              </a:rPr>
              <a:t> </a:t>
            </a:r>
            <a:r>
              <a:rPr lang="fr-FR" b="1" dirty="0"/>
              <a:t>*</a:t>
            </a:r>
            <a:r>
              <a:rPr lang="fr-FR" b="1" dirty="0" err="1"/>
              <a:t>errcode_ret</a:t>
            </a:r>
            <a:r>
              <a:rPr lang="fr-FR" b="1" dirty="0"/>
              <a:t> ) </a:t>
            </a:r>
            <a:endParaRPr lang="en-IN" b="1" dirty="0"/>
          </a:p>
        </p:txBody>
      </p:sp>
    </p:spTree>
    <p:extLst>
      <p:ext uri="{BB962C8B-B14F-4D97-AF65-F5344CB8AC3E}">
        <p14:creationId xmlns:p14="http://schemas.microsoft.com/office/powerpoint/2010/main" val="16811568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pc="-1" dirty="0">
                <a:solidFill>
                  <a:srgbClr val="000000"/>
                </a:solidFill>
                <a:highlight>
                  <a:srgbClr val="00FF00"/>
                </a:highlight>
                <a:latin typeface="Calibri Light"/>
              </a:rPr>
              <a:t>The Execution Environment</a:t>
            </a:r>
            <a:r>
              <a:rPr lang="en-US" sz="3600" b="1" strike="noStrike" spc="-1" dirty="0">
                <a:solidFill>
                  <a:srgbClr val="000000"/>
                </a:solidFill>
                <a:highlight>
                  <a:srgbClr val="00FF00"/>
                </a:highlight>
                <a:latin typeface="Calibri Light"/>
              </a:rPr>
              <a:t>  </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884520"/>
            <a:ext cx="11004480" cy="5471640"/>
          </a:xfrm>
          <a:prstGeom prst="rect">
            <a:avLst/>
          </a:prstGeom>
          <a:noFill/>
          <a:ln>
            <a:noFill/>
          </a:ln>
        </p:spPr>
        <p:txBody>
          <a:bodyPr>
            <a:normAutofit fontScale="77500" lnSpcReduction="20000"/>
          </a:bodyPr>
          <a:lstStyle/>
          <a:p>
            <a:pPr algn="just"/>
            <a:r>
              <a:rPr lang="en-IN" sz="2400" b="1" dirty="0">
                <a:latin typeface="Bell MT" panose="02020503060305020303" pitchFamily="18" charset="0"/>
                <a:cs typeface="Calibri" panose="020F0502020204030204" pitchFamily="34" charset="0"/>
              </a:rPr>
              <a:t>Memory Objects:</a:t>
            </a:r>
          </a:p>
          <a:p>
            <a:pPr algn="just"/>
            <a:endParaRPr lang="en-IN" sz="2400" b="1" dirty="0">
              <a:latin typeface="Bell MT" panose="02020503060305020303" pitchFamily="18" charset="0"/>
              <a:cs typeface="Calibri" panose="020F0502020204030204" pitchFamily="34" charset="0"/>
            </a:endParaRPr>
          </a:p>
          <a:p>
            <a:pPr marL="342900" indent="-342900" algn="just">
              <a:buFont typeface="Arial" panose="020B0604020202020204" pitchFamily="34" charset="0"/>
              <a:buChar char="•"/>
            </a:pPr>
            <a:r>
              <a:rPr lang="en-US" sz="2300" dirty="0">
                <a:latin typeface="Calibri" panose="020F0502020204030204" pitchFamily="34" charset="0"/>
                <a:cs typeface="Calibri" panose="020F0502020204030204" pitchFamily="34" charset="0"/>
              </a:rPr>
              <a:t>In OpenCL the </a:t>
            </a:r>
            <a:r>
              <a:rPr lang="en-US" sz="2300" b="1" dirty="0">
                <a:latin typeface="Calibri" panose="020F0502020204030204" pitchFamily="34" charset="0"/>
                <a:cs typeface="Calibri" panose="020F0502020204030204" pitchFamily="34" charset="0"/>
              </a:rPr>
              <a:t>data needs to be physically present on a device</a:t>
            </a:r>
            <a:r>
              <a:rPr lang="en-US" sz="2300" dirty="0">
                <a:latin typeface="Calibri" panose="020F0502020204030204" pitchFamily="34" charset="0"/>
                <a:cs typeface="Calibri" panose="020F0502020204030204" pitchFamily="34" charset="0"/>
              </a:rPr>
              <a:t> before execution can begin.</a:t>
            </a:r>
          </a:p>
          <a:p>
            <a:pPr marL="342900" indent="-342900" algn="just">
              <a:buFont typeface="Arial" panose="020B0604020202020204" pitchFamily="34" charset="0"/>
              <a:buChar char="•"/>
            </a:pPr>
            <a:endParaRPr lang="en-US" sz="23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300" dirty="0">
                <a:latin typeface="Calibri" panose="020F0502020204030204" pitchFamily="34" charset="0"/>
                <a:cs typeface="Calibri" panose="020F0502020204030204" pitchFamily="34" charset="0"/>
              </a:rPr>
              <a:t>In order for data to be transferred to a device it must first be </a:t>
            </a:r>
            <a:r>
              <a:rPr lang="en-US" sz="2300" b="1" dirty="0">
                <a:latin typeface="Calibri" panose="020F0502020204030204" pitchFamily="34" charset="0"/>
                <a:cs typeface="Calibri" panose="020F0502020204030204" pitchFamily="34" charset="0"/>
              </a:rPr>
              <a:t>encapsulated as a memory object</a:t>
            </a:r>
            <a:r>
              <a:rPr lang="en-US" sz="2300" dirty="0">
                <a:latin typeface="Calibri" panose="020F0502020204030204" pitchFamily="34" charset="0"/>
                <a:cs typeface="Calibri" panose="020F0502020204030204" pitchFamily="34" charset="0"/>
              </a:rPr>
              <a:t>.</a:t>
            </a:r>
          </a:p>
          <a:p>
            <a:pPr marL="342900" indent="-342900" algn="just">
              <a:buFont typeface="Arial" panose="020B0604020202020204" pitchFamily="34" charset="0"/>
              <a:buChar char="•"/>
            </a:pPr>
            <a:endParaRPr lang="en-US" sz="23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sz="2300" dirty="0">
                <a:latin typeface="Calibri" panose="020F0502020204030204" pitchFamily="34" charset="0"/>
                <a:cs typeface="Calibri" panose="020F0502020204030204" pitchFamily="34" charset="0"/>
              </a:rPr>
              <a:t>Whenever a memory object is created, it is valid only within a single context.</a:t>
            </a:r>
          </a:p>
          <a:p>
            <a:pPr marL="342900" indent="-342900" algn="just">
              <a:buFont typeface="Arial" panose="020B0604020202020204" pitchFamily="34" charset="0"/>
              <a:buChar char="•"/>
            </a:pPr>
            <a:endParaRPr lang="en-US" sz="2300" dirty="0">
              <a:latin typeface="Calibri" panose="020F0502020204030204" pitchFamily="34" charset="0"/>
              <a:cs typeface="Calibri" panose="020F0502020204030204" pitchFamily="34" charset="0"/>
            </a:endParaRPr>
          </a:p>
          <a:p>
            <a:pPr algn="just"/>
            <a:r>
              <a:rPr lang="en-US" sz="2300" dirty="0">
                <a:latin typeface="Calibri" panose="020F0502020204030204" pitchFamily="34" charset="0"/>
                <a:cs typeface="Calibri" panose="020F0502020204030204" pitchFamily="34" charset="0"/>
              </a:rPr>
              <a:t>	</a:t>
            </a:r>
            <a:r>
              <a:rPr lang="en-US" sz="2300" dirty="0">
                <a:highlight>
                  <a:srgbClr val="FFFF00"/>
                </a:highlight>
                <a:latin typeface="Calibri" panose="020F0502020204030204" pitchFamily="34" charset="0"/>
                <a:cs typeface="Calibri" panose="020F0502020204030204" pitchFamily="34" charset="0"/>
              </a:rPr>
              <a:t>2 types:</a:t>
            </a:r>
          </a:p>
          <a:p>
            <a:pPr marL="1243013" indent="-342900" algn="just">
              <a:buFont typeface="Wingdings" panose="05000000000000000000" pitchFamily="2" charset="2"/>
              <a:buChar char="ü"/>
            </a:pPr>
            <a:r>
              <a:rPr lang="en-US" sz="2300" dirty="0">
                <a:latin typeface="Calibri" panose="020F0502020204030204" pitchFamily="34" charset="0"/>
                <a:cs typeface="Calibri" panose="020F0502020204030204" pitchFamily="34" charset="0"/>
              </a:rPr>
              <a:t> buffers</a:t>
            </a:r>
          </a:p>
          <a:p>
            <a:pPr marL="1243013" indent="-342900" algn="just">
              <a:buFont typeface="Wingdings" panose="05000000000000000000" pitchFamily="2" charset="2"/>
              <a:buChar char="ü"/>
            </a:pPr>
            <a:r>
              <a:rPr lang="en-US" sz="2300" dirty="0">
                <a:latin typeface="Calibri" panose="020F0502020204030204" pitchFamily="34" charset="0"/>
                <a:cs typeface="Calibri" panose="020F0502020204030204" pitchFamily="34" charset="0"/>
              </a:rPr>
              <a:t> images </a:t>
            </a:r>
            <a:r>
              <a:rPr lang="en-IN" sz="2300" dirty="0">
                <a:latin typeface="Calibri" panose="020F0502020204030204" pitchFamily="34" charset="0"/>
                <a:cs typeface="Calibri" panose="020F0502020204030204" pitchFamily="34" charset="0"/>
              </a:rPr>
              <a:t>	</a:t>
            </a:r>
          </a:p>
          <a:p>
            <a:pPr marL="360363" indent="-342900" algn="just">
              <a:buFont typeface="Arial" panose="020B0604020202020204" pitchFamily="34" charset="0"/>
              <a:buChar char="•"/>
            </a:pPr>
            <a:endParaRPr lang="en-IN" sz="2300" dirty="0">
              <a:latin typeface="Calibri" panose="020F0502020204030204" pitchFamily="34" charset="0"/>
              <a:cs typeface="Calibri" panose="020F0502020204030204" pitchFamily="34" charset="0"/>
            </a:endParaRPr>
          </a:p>
          <a:p>
            <a:pPr marL="360363" indent="-342900" algn="just">
              <a:buFont typeface="Arial" panose="020B0604020202020204" pitchFamily="34" charset="0"/>
              <a:buChar char="•"/>
            </a:pPr>
            <a:r>
              <a:rPr lang="en-IN" sz="2300" b="1" dirty="0">
                <a:latin typeface="Calibri" panose="020F0502020204030204" pitchFamily="34" charset="0"/>
                <a:cs typeface="Calibri" panose="020F0502020204030204" pitchFamily="34" charset="0"/>
              </a:rPr>
              <a:t>Buffers</a:t>
            </a:r>
            <a:r>
              <a:rPr lang="en-IN" sz="2300" dirty="0">
                <a:latin typeface="Calibri" panose="020F0502020204030204" pitchFamily="34" charset="0"/>
                <a:cs typeface="Calibri" panose="020F0502020204030204" pitchFamily="34" charset="0"/>
              </a:rPr>
              <a:t> are equivalent to arrays in C, created using malloc(), where data elements are stored contiguously in memory. </a:t>
            </a:r>
          </a:p>
          <a:p>
            <a:pPr marL="360363" indent="-342900" algn="just">
              <a:buFont typeface="Arial" panose="020B0604020202020204" pitchFamily="34" charset="0"/>
              <a:buChar char="•"/>
            </a:pPr>
            <a:endParaRPr lang="en-IN" sz="2300" dirty="0">
              <a:latin typeface="Calibri" panose="020F0502020204030204" pitchFamily="34" charset="0"/>
              <a:cs typeface="Calibri" panose="020F0502020204030204" pitchFamily="34" charset="0"/>
            </a:endParaRPr>
          </a:p>
          <a:p>
            <a:pPr marL="360363" indent="-342900" algn="just">
              <a:buFont typeface="Arial" panose="020B0604020202020204" pitchFamily="34" charset="0"/>
              <a:buChar char="•"/>
            </a:pPr>
            <a:r>
              <a:rPr lang="en-IN" sz="2300" b="1" dirty="0">
                <a:latin typeface="Calibri" panose="020F0502020204030204" pitchFamily="34" charset="0"/>
                <a:cs typeface="Calibri" panose="020F0502020204030204" pitchFamily="34" charset="0"/>
              </a:rPr>
              <a:t>Images</a:t>
            </a:r>
            <a:r>
              <a:rPr lang="en-IN" sz="2300" dirty="0">
                <a:latin typeface="Calibri" panose="020F0502020204030204" pitchFamily="34" charset="0"/>
                <a:cs typeface="Calibri" panose="020F0502020204030204" pitchFamily="34" charset="0"/>
              </a:rPr>
              <a:t>, on the other hand, are designed as opaque objects, allowing for data padding and other optimizations that may improve performance on devices.</a:t>
            </a:r>
          </a:p>
          <a:p>
            <a:pPr marL="360363" indent="-342900" algn="just">
              <a:buFont typeface="Arial" panose="020B0604020202020204" pitchFamily="34" charset="0"/>
              <a:buChar char="•"/>
            </a:pPr>
            <a:endParaRPr lang="en-IN" sz="2100" dirty="0">
              <a:latin typeface="Calibri" panose="020F0502020204030204" pitchFamily="34" charset="0"/>
              <a:cs typeface="Calibri" panose="020F0502020204030204" pitchFamily="34" charset="0"/>
            </a:endParaRPr>
          </a:p>
          <a:p>
            <a:pPr>
              <a:lnSpc>
                <a:spcPct val="90000"/>
              </a:lnSpc>
              <a:spcBef>
                <a:spcPts val="1001"/>
              </a:spcBef>
              <a:tabLst>
                <a:tab pos="0" algn="l"/>
              </a:tabLst>
            </a:pPr>
            <a:r>
              <a:rPr lang="en-US" sz="2100" b="1" strike="noStrike" spc="-1" dirty="0">
                <a:solidFill>
                  <a:srgbClr val="000000"/>
                </a:solidFill>
                <a:latin typeface="Calibri" panose="020F0502020204030204" pitchFamily="34" charset="0"/>
                <a:cs typeface="Calibri" panose="020F0502020204030204" pitchFamily="34" charset="0"/>
              </a:rPr>
              <a:t>Opaque Objects:</a:t>
            </a:r>
          </a:p>
          <a:p>
            <a:pPr>
              <a:lnSpc>
                <a:spcPct val="90000"/>
              </a:lnSpc>
              <a:spcBef>
                <a:spcPts val="1001"/>
              </a:spcBef>
              <a:tabLst>
                <a:tab pos="0" algn="l"/>
              </a:tabLst>
            </a:pPr>
            <a:endParaRPr lang="en-US" sz="2100" b="1" strike="noStrike" spc="-1" dirty="0">
              <a:solidFill>
                <a:srgbClr val="000000"/>
              </a:solidFill>
              <a:latin typeface="Calibri" panose="020F0502020204030204" pitchFamily="34" charset="0"/>
              <a:cs typeface="Calibri" panose="020F0502020204030204" pitchFamily="34" charset="0"/>
            </a:endParaRPr>
          </a:p>
          <a:p>
            <a:pPr algn="just">
              <a:lnSpc>
                <a:spcPct val="90000"/>
              </a:lnSpc>
              <a:spcBef>
                <a:spcPts val="1001"/>
              </a:spcBef>
              <a:tabLst>
                <a:tab pos="0" algn="l"/>
              </a:tabLst>
            </a:pPr>
            <a:r>
              <a:rPr lang="en-IN" sz="2100" b="0" i="0" dirty="0">
                <a:solidFill>
                  <a:srgbClr val="000000"/>
                </a:solidFill>
                <a:effectLst/>
                <a:latin typeface="Sitka Text" panose="02000505000000020004" pitchFamily="2" charset="0"/>
                <a:cs typeface="Calibri" panose="020F0502020204030204" pitchFamily="34" charset="0"/>
              </a:rPr>
              <a:t>MPI manages </a:t>
            </a:r>
            <a:r>
              <a:rPr lang="en-IN" sz="2100" b="1" i="0" dirty="0">
                <a:solidFill>
                  <a:srgbClr val="000000"/>
                </a:solidFill>
                <a:effectLst/>
                <a:latin typeface="Sitka Text" panose="02000505000000020004" pitchFamily="2" charset="0"/>
                <a:cs typeface="Calibri" panose="020F0502020204030204" pitchFamily="34" charset="0"/>
              </a:rPr>
              <a:t>system memory </a:t>
            </a:r>
            <a:r>
              <a:rPr lang="en-IN" sz="2100" b="0" i="0" dirty="0">
                <a:solidFill>
                  <a:srgbClr val="000000"/>
                </a:solidFill>
                <a:effectLst/>
                <a:latin typeface="Sitka Text" panose="02000505000000020004" pitchFamily="2" charset="0"/>
                <a:cs typeface="Calibri" panose="020F0502020204030204" pitchFamily="34" charset="0"/>
              </a:rPr>
              <a:t>that is used for buffering messages and for storing internal representations of various MPI objects such as groups, communicators, datatypes, etc. This memory is not directly accessible to the user, and objects stored there are </a:t>
            </a:r>
            <a:r>
              <a:rPr lang="en-IN" sz="2100" b="1" i="0" dirty="0">
                <a:solidFill>
                  <a:srgbClr val="000000"/>
                </a:solidFill>
                <a:effectLst/>
                <a:latin typeface="Sitka Text" panose="02000505000000020004" pitchFamily="2" charset="0"/>
                <a:cs typeface="Calibri" panose="020F0502020204030204" pitchFamily="34" charset="0"/>
              </a:rPr>
              <a:t>opaque</a:t>
            </a:r>
            <a:r>
              <a:rPr lang="en-IN" sz="2100" b="0" i="0" dirty="0">
                <a:solidFill>
                  <a:srgbClr val="000000"/>
                </a:solidFill>
                <a:effectLst/>
                <a:latin typeface="Sitka Text" panose="02000505000000020004" pitchFamily="2" charset="0"/>
                <a:cs typeface="Calibri" panose="020F0502020204030204" pitchFamily="34" charset="0"/>
              </a:rPr>
              <a:t>: their</a:t>
            </a:r>
            <a:r>
              <a:rPr lang="en-IN" sz="2100" b="0" i="0" dirty="0">
                <a:solidFill>
                  <a:srgbClr val="000000"/>
                </a:solidFill>
                <a:effectLst/>
                <a:latin typeface="Sitka Text" panose="02000505000000020004" pitchFamily="2" charset="0"/>
              </a:rPr>
              <a:t> size and shape is not visible to the user. Opaque objects are accessed via </a:t>
            </a:r>
            <a:r>
              <a:rPr lang="en-IN" sz="2100" b="1" i="0" dirty="0">
                <a:solidFill>
                  <a:srgbClr val="000000"/>
                </a:solidFill>
                <a:effectLst/>
                <a:latin typeface="Sitka Text" panose="02000505000000020004" pitchFamily="2" charset="0"/>
              </a:rPr>
              <a:t>handles</a:t>
            </a:r>
            <a:r>
              <a:rPr lang="en-IN" sz="2100" b="0" i="0" dirty="0">
                <a:solidFill>
                  <a:srgbClr val="000000"/>
                </a:solidFill>
                <a:effectLst/>
                <a:latin typeface="Sitka Text" panose="02000505000000020004" pitchFamily="2" charset="0"/>
              </a:rPr>
              <a:t>, which exist in user space.</a:t>
            </a:r>
            <a:endParaRPr lang="en-US" sz="2100" b="0" strike="noStrike" spc="-1" dirty="0">
              <a:solidFill>
                <a:srgbClr val="000000"/>
              </a:solidFill>
              <a:latin typeface="Sitka Text" panose="02000505000000020004" pitchFamily="2" charset="0"/>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29</a:t>
            </a:fld>
            <a:endParaRPr lang="en-IN" sz="1200" b="0" strike="noStrike" spc="-1">
              <a:latin typeface="Times New Roman"/>
            </a:endParaRPr>
          </a:p>
        </p:txBody>
      </p:sp>
    </p:spTree>
    <p:extLst>
      <p:ext uri="{BB962C8B-B14F-4D97-AF65-F5344CB8AC3E}">
        <p14:creationId xmlns:p14="http://schemas.microsoft.com/office/powerpoint/2010/main" val="21430409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9657" y="979715"/>
            <a:ext cx="9804400" cy="5364163"/>
          </a:xfrm>
        </p:spPr>
        <p:txBody>
          <a:bodyPr>
            <a:normAutofit/>
          </a:bodyPr>
          <a:lstStyle/>
          <a:p>
            <a:pPr marL="0" indent="0" algn="just">
              <a:buNone/>
            </a:pPr>
            <a:r>
              <a:rPr lang="en-US" dirty="0" err="1" smtClean="0"/>
              <a:t>TextBook</a:t>
            </a:r>
            <a:r>
              <a:rPr lang="en-US" dirty="0" smtClean="0"/>
              <a:t>:</a:t>
            </a:r>
          </a:p>
          <a:p>
            <a:pPr marL="360" lvl="0" indent="0">
              <a:lnSpc>
                <a:spcPct val="150000"/>
              </a:lnSpc>
              <a:spcBef>
                <a:spcPts val="1001"/>
              </a:spcBef>
              <a:buClr>
                <a:srgbClr val="000000"/>
              </a:buClr>
              <a:buNone/>
            </a:pPr>
            <a:r>
              <a:rPr lang="en-US" spc="-1" dirty="0" err="1">
                <a:solidFill>
                  <a:srgbClr val="000000"/>
                </a:solidFill>
                <a:latin typeface="Calibri"/>
              </a:rPr>
              <a:t>OpenCL</a:t>
            </a:r>
            <a:r>
              <a:rPr lang="en-US" spc="-1" dirty="0">
                <a:solidFill>
                  <a:srgbClr val="000000"/>
                </a:solidFill>
                <a:latin typeface="Calibri"/>
              </a:rPr>
              <a:t> - Benedict R. </a:t>
            </a:r>
            <a:r>
              <a:rPr lang="en-US" spc="-1" dirty="0" err="1">
                <a:solidFill>
                  <a:srgbClr val="000000"/>
                </a:solidFill>
                <a:latin typeface="Calibri"/>
              </a:rPr>
              <a:t>Gaster</a:t>
            </a:r>
            <a:r>
              <a:rPr lang="en-US" spc="-1" dirty="0">
                <a:solidFill>
                  <a:srgbClr val="000000"/>
                </a:solidFill>
                <a:latin typeface="Calibri"/>
              </a:rPr>
              <a:t>, Lee </a:t>
            </a:r>
            <a:r>
              <a:rPr lang="en-US" spc="-1" dirty="0" err="1">
                <a:solidFill>
                  <a:srgbClr val="000000"/>
                </a:solidFill>
                <a:latin typeface="Calibri"/>
              </a:rPr>
              <a:t>Howes</a:t>
            </a:r>
            <a:r>
              <a:rPr lang="en-US" spc="-1" dirty="0">
                <a:solidFill>
                  <a:srgbClr val="000000"/>
                </a:solidFill>
                <a:latin typeface="Calibri"/>
              </a:rPr>
              <a:t>, David R, </a:t>
            </a:r>
            <a:r>
              <a:rPr lang="en-US" spc="-1" dirty="0" err="1">
                <a:solidFill>
                  <a:srgbClr val="000000"/>
                </a:solidFill>
                <a:latin typeface="Calibri"/>
              </a:rPr>
              <a:t>Perhaad</a:t>
            </a:r>
            <a:r>
              <a:rPr lang="en-US" spc="-1" dirty="0">
                <a:solidFill>
                  <a:srgbClr val="000000"/>
                </a:solidFill>
                <a:latin typeface="Calibri"/>
              </a:rPr>
              <a:t> Mistry, Dana </a:t>
            </a:r>
            <a:r>
              <a:rPr lang="en-US" spc="-1" dirty="0" err="1">
                <a:solidFill>
                  <a:srgbClr val="000000"/>
                </a:solidFill>
                <a:latin typeface="Calibri"/>
              </a:rPr>
              <a:t>Schaa</a:t>
            </a:r>
            <a:r>
              <a:rPr lang="en-US" spc="-1" dirty="0">
                <a:solidFill>
                  <a:srgbClr val="000000"/>
                </a:solidFill>
                <a:latin typeface="Calibri"/>
              </a:rPr>
              <a:t>, “Heterogeneous Computing with </a:t>
            </a:r>
            <a:r>
              <a:rPr lang="en-US" spc="-1" dirty="0" err="1">
                <a:solidFill>
                  <a:srgbClr val="000000"/>
                </a:solidFill>
                <a:latin typeface="Calibri"/>
              </a:rPr>
              <a:t>OpenCL</a:t>
            </a:r>
            <a:r>
              <a:rPr lang="en-US" spc="-1" dirty="0">
                <a:solidFill>
                  <a:srgbClr val="000000"/>
                </a:solidFill>
                <a:latin typeface="Calibri"/>
              </a:rPr>
              <a:t>”,  Elsevier Inc., 1st Edition, 2012.</a:t>
            </a:r>
          </a:p>
          <a:p>
            <a:pPr marL="514440" indent="-514080">
              <a:spcBef>
                <a:spcPts val="1001"/>
              </a:spcBef>
              <a:buClr>
                <a:srgbClr val="000000"/>
              </a:buClr>
              <a:buFont typeface="Calibri Light"/>
              <a:buAutoNum type="arabicPeriod"/>
            </a:pPr>
            <a:endParaRPr lang="en-US" spc="-1" dirty="0">
              <a:solidFill>
                <a:srgbClr val="000000"/>
              </a:solidFill>
              <a:latin typeface="Calibri"/>
            </a:endParaRPr>
          </a:p>
        </p:txBody>
      </p:sp>
    </p:spTree>
    <p:extLst>
      <p:ext uri="{BB962C8B-B14F-4D97-AF65-F5344CB8AC3E}">
        <p14:creationId xmlns:p14="http://schemas.microsoft.com/office/powerpoint/2010/main" val="1331935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835170" y="884520"/>
            <a:ext cx="11004480" cy="5253120"/>
          </a:xfrm>
          <a:prstGeom prst="rect">
            <a:avLst/>
          </a:prstGeom>
          <a:noFill/>
          <a:ln>
            <a:noFill/>
          </a:ln>
        </p:spPr>
        <p:txBody>
          <a:bodyPr>
            <a:normAutofit fontScale="92500" lnSpcReduction="10000"/>
          </a:bodyPr>
          <a:lstStyle/>
          <a:p>
            <a:pPr marL="342900" indent="-342900">
              <a:lnSpc>
                <a:spcPct val="90000"/>
              </a:lnSpc>
              <a:spcBef>
                <a:spcPts val="1001"/>
              </a:spcBef>
              <a:buFont typeface="Arial" panose="020B0604020202020204" pitchFamily="34" charset="0"/>
              <a:buChar char="•"/>
            </a:pPr>
            <a:r>
              <a:rPr lang="en-IN" dirty="0">
                <a:latin typeface="Calibri" panose="020F0502020204030204" pitchFamily="34" charset="0"/>
                <a:cs typeface="Calibri" panose="020F0502020204030204" pitchFamily="34" charset="0"/>
              </a:rPr>
              <a:t>The API function </a:t>
            </a:r>
            <a:r>
              <a:rPr lang="en-IN" b="1" dirty="0" err="1">
                <a:solidFill>
                  <a:schemeClr val="accent1"/>
                </a:solidFill>
                <a:latin typeface="Calibri" panose="020F0502020204030204" pitchFamily="34" charset="0"/>
                <a:cs typeface="Calibri" panose="020F0502020204030204" pitchFamily="34" charset="0"/>
              </a:rPr>
              <a:t>clCreateBuffer</a:t>
            </a:r>
            <a:r>
              <a:rPr lang="en-IN" b="1" dirty="0">
                <a:solidFill>
                  <a:schemeClr val="accent1"/>
                </a:solidFill>
                <a:latin typeface="Calibri" panose="020F0502020204030204" pitchFamily="34" charset="0"/>
                <a:cs typeface="Calibri" panose="020F0502020204030204" pitchFamily="34" charset="0"/>
              </a:rPr>
              <a:t>()</a:t>
            </a:r>
            <a:r>
              <a:rPr lang="en-IN" dirty="0">
                <a:latin typeface="Calibri" panose="020F0502020204030204" pitchFamily="34" charset="0"/>
                <a:cs typeface="Calibri" panose="020F0502020204030204" pitchFamily="34" charset="0"/>
              </a:rPr>
              <a:t> allocates the buffer and returns a memory object:</a:t>
            </a:r>
            <a:endParaRPr lang="en-US" b="0" strike="noStrike" spc="-1" dirty="0">
              <a:solidFill>
                <a:srgbClr val="000000"/>
              </a:solidFill>
              <a:latin typeface="Calibri" panose="020F0502020204030204" pitchFamily="34" charset="0"/>
              <a:cs typeface="Calibri" panose="020F0502020204030204" pitchFamily="34" charset="0"/>
            </a:endParaRPr>
          </a:p>
          <a:p>
            <a:pPr algn="ct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gn="ct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spc="-1" dirty="0">
              <a:solidFill>
                <a:srgbClr val="000000"/>
              </a:solidFill>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r>
              <a:rPr lang="en-IN" dirty="0">
                <a:latin typeface="Calibri" panose="020F0502020204030204" pitchFamily="34" charset="0"/>
                <a:cs typeface="Calibri" panose="020F0502020204030204" pitchFamily="34" charset="0"/>
              </a:rPr>
              <a:t>Creating a buffer requires supplying the </a:t>
            </a:r>
            <a:r>
              <a:rPr lang="en-IN" b="1" dirty="0">
                <a:solidFill>
                  <a:schemeClr val="accent1"/>
                </a:solidFill>
                <a:latin typeface="Calibri" panose="020F0502020204030204" pitchFamily="34" charset="0"/>
                <a:cs typeface="Calibri" panose="020F0502020204030204" pitchFamily="34" charset="0"/>
              </a:rPr>
              <a:t>size</a:t>
            </a:r>
            <a:r>
              <a:rPr lang="en-IN" dirty="0">
                <a:latin typeface="Calibri" panose="020F0502020204030204" pitchFamily="34" charset="0"/>
                <a:cs typeface="Calibri" panose="020F0502020204030204" pitchFamily="34" charset="0"/>
              </a:rPr>
              <a:t> of the buffer and a </a:t>
            </a:r>
            <a:r>
              <a:rPr lang="en-IN" b="1" dirty="0">
                <a:solidFill>
                  <a:schemeClr val="accent1"/>
                </a:solidFill>
                <a:latin typeface="Calibri" panose="020F0502020204030204" pitchFamily="34" charset="0"/>
                <a:cs typeface="Calibri" panose="020F0502020204030204" pitchFamily="34" charset="0"/>
              </a:rPr>
              <a:t>context</a:t>
            </a:r>
            <a:r>
              <a:rPr lang="en-IN" dirty="0">
                <a:latin typeface="Calibri" panose="020F0502020204030204" pitchFamily="34" charset="0"/>
                <a:cs typeface="Calibri" panose="020F0502020204030204" pitchFamily="34" charset="0"/>
              </a:rPr>
              <a:t> in which the buffer will be allocated; it is visible for all devices associated with the context.</a:t>
            </a: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r>
              <a:rPr lang="en-IN" dirty="0">
                <a:latin typeface="Calibri" panose="020F0502020204030204" pitchFamily="34" charset="0"/>
                <a:cs typeface="Calibri" panose="020F0502020204030204" pitchFamily="34" charset="0"/>
              </a:rPr>
              <a:t>The </a:t>
            </a:r>
            <a:r>
              <a:rPr lang="en-IN" b="1" dirty="0" err="1">
                <a:solidFill>
                  <a:schemeClr val="accent1"/>
                </a:solidFill>
                <a:latin typeface="Calibri" panose="020F0502020204030204" pitchFamily="34" charset="0"/>
                <a:cs typeface="Calibri" panose="020F0502020204030204" pitchFamily="34" charset="0"/>
              </a:rPr>
              <a:t>host_ptr</a:t>
            </a:r>
            <a:r>
              <a:rPr lang="en-IN" dirty="0">
                <a:latin typeface="Calibri" panose="020F0502020204030204" pitchFamily="34" charset="0"/>
                <a:cs typeface="Calibri" panose="020F0502020204030204" pitchFamily="34" charset="0"/>
              </a:rPr>
              <a:t> is used to initialize the buffer. </a:t>
            </a: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r>
              <a:rPr lang="en-IN" dirty="0">
                <a:latin typeface="Calibri" panose="020F0502020204030204" pitchFamily="34" charset="0"/>
                <a:cs typeface="Calibri" panose="020F0502020204030204" pitchFamily="34" charset="0"/>
              </a:rPr>
              <a:t>The </a:t>
            </a:r>
            <a:r>
              <a:rPr lang="en-IN" b="1" dirty="0">
                <a:solidFill>
                  <a:schemeClr val="accent1"/>
                </a:solidFill>
                <a:latin typeface="Calibri" panose="020F0502020204030204" pitchFamily="34" charset="0"/>
                <a:cs typeface="Calibri" panose="020F0502020204030204" pitchFamily="34" charset="0"/>
              </a:rPr>
              <a:t>flags</a:t>
            </a:r>
            <a:r>
              <a:rPr lang="en-IN" dirty="0">
                <a:latin typeface="Calibri" panose="020F0502020204030204" pitchFamily="34" charset="0"/>
                <a:cs typeface="Calibri" panose="020F0502020204030204" pitchFamily="34" charset="0"/>
              </a:rPr>
              <a:t> parameter can take the following options: </a:t>
            </a:r>
          </a:p>
          <a:p>
            <a:pPr marL="723900" indent="-342900">
              <a:lnSpc>
                <a:spcPct val="90000"/>
              </a:lnSpc>
              <a:spcBef>
                <a:spcPts val="1001"/>
              </a:spcBef>
              <a:buFont typeface="Wingdings" panose="05000000000000000000" pitchFamily="2" charset="2"/>
              <a:buChar char="q"/>
              <a:tabLst>
                <a:tab pos="0" algn="l"/>
              </a:tabLst>
            </a:pPr>
            <a:r>
              <a:rPr lang="en-US" dirty="0">
                <a:latin typeface="Calibri" panose="020F0502020204030204" pitchFamily="34" charset="0"/>
                <a:cs typeface="Calibri" panose="020F0502020204030204" pitchFamily="34" charset="0"/>
              </a:rPr>
              <a:t>CL_MEM_READ_ONLY</a:t>
            </a:r>
          </a:p>
          <a:p>
            <a:pPr marL="723900" indent="-342900">
              <a:lnSpc>
                <a:spcPct val="90000"/>
              </a:lnSpc>
              <a:spcBef>
                <a:spcPts val="1001"/>
              </a:spcBef>
              <a:buFont typeface="Wingdings" panose="05000000000000000000" pitchFamily="2" charset="2"/>
              <a:buChar char="q"/>
              <a:tabLst>
                <a:tab pos="0" algn="l"/>
              </a:tabLst>
            </a:pPr>
            <a:r>
              <a:rPr lang="en-US" dirty="0">
                <a:latin typeface="Calibri" panose="020F0502020204030204" pitchFamily="34" charset="0"/>
                <a:cs typeface="Calibri" panose="020F0502020204030204" pitchFamily="34" charset="0"/>
              </a:rPr>
              <a:t>CL_MEM_WRITE_ONLY</a:t>
            </a:r>
          </a:p>
          <a:p>
            <a:pPr marL="723900" indent="-342900">
              <a:lnSpc>
                <a:spcPct val="90000"/>
              </a:lnSpc>
              <a:spcBef>
                <a:spcPts val="1001"/>
              </a:spcBef>
              <a:buFont typeface="Wingdings" panose="05000000000000000000" pitchFamily="2" charset="2"/>
              <a:buChar char="q"/>
              <a:tabLst>
                <a:tab pos="0" algn="l"/>
              </a:tabLst>
            </a:pPr>
            <a:r>
              <a:rPr lang="en-US" dirty="0">
                <a:latin typeface="Calibri" panose="020F0502020204030204" pitchFamily="34" charset="0"/>
                <a:cs typeface="Calibri" panose="020F0502020204030204" pitchFamily="34" charset="0"/>
              </a:rPr>
              <a:t>CL_MEM_READ_WRITE</a:t>
            </a: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30</a:t>
            </a:fld>
            <a:endParaRPr lang="en-IN" sz="1200" b="0" strike="noStrike" spc="-1">
              <a:latin typeface="Times New Roman"/>
            </a:endParaRPr>
          </a:p>
        </p:txBody>
      </p:sp>
      <p:sp>
        <p:nvSpPr>
          <p:cNvPr id="7" name="Rectangle 6">
            <a:extLst>
              <a:ext uri="{FF2B5EF4-FFF2-40B4-BE49-F238E27FC236}">
                <a16:creationId xmlns:a16="http://schemas.microsoft.com/office/drawing/2014/main" id="{72DEBA0B-8A97-4928-B151-56F6FD732D28}"/>
              </a:ext>
            </a:extLst>
          </p:cNvPr>
          <p:cNvSpPr/>
          <p:nvPr/>
        </p:nvSpPr>
        <p:spPr>
          <a:xfrm>
            <a:off x="1270498" y="1294422"/>
            <a:ext cx="9047209" cy="1838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b="1" dirty="0" err="1">
                <a:solidFill>
                  <a:schemeClr val="accent4"/>
                </a:solidFill>
              </a:rPr>
              <a:t>cl_mem</a:t>
            </a:r>
            <a:r>
              <a:rPr lang="en-IN" b="1" dirty="0">
                <a:solidFill>
                  <a:schemeClr val="accent4"/>
                </a:solidFill>
              </a:rPr>
              <a:t> </a:t>
            </a:r>
            <a:r>
              <a:rPr lang="en-IN" b="1" dirty="0" err="1"/>
              <a:t>clCreateBuffer</a:t>
            </a:r>
            <a:r>
              <a:rPr lang="en-IN" b="1" dirty="0"/>
              <a:t>( </a:t>
            </a:r>
          </a:p>
          <a:p>
            <a:pPr marL="0" indent="0">
              <a:buNone/>
            </a:pPr>
            <a:r>
              <a:rPr lang="en-IN" b="1" dirty="0"/>
              <a:t>		</a:t>
            </a:r>
            <a:r>
              <a:rPr lang="en-IN" b="1" dirty="0" err="1">
                <a:solidFill>
                  <a:schemeClr val="accent4"/>
                </a:solidFill>
              </a:rPr>
              <a:t>cl_context</a:t>
            </a:r>
            <a:r>
              <a:rPr lang="en-IN" b="1" dirty="0">
                <a:solidFill>
                  <a:schemeClr val="accent4"/>
                </a:solidFill>
              </a:rPr>
              <a:t> </a:t>
            </a:r>
            <a:r>
              <a:rPr lang="en-IN" b="1" dirty="0"/>
              <a:t>context, </a:t>
            </a:r>
          </a:p>
          <a:p>
            <a:pPr marL="0" indent="0">
              <a:buNone/>
            </a:pPr>
            <a:r>
              <a:rPr lang="en-IN" b="1" dirty="0"/>
              <a:t>		</a:t>
            </a:r>
            <a:r>
              <a:rPr lang="en-IN" b="1" dirty="0" err="1">
                <a:solidFill>
                  <a:schemeClr val="accent4"/>
                </a:solidFill>
              </a:rPr>
              <a:t>cl_mem_flags</a:t>
            </a:r>
            <a:r>
              <a:rPr lang="en-IN" b="1" dirty="0"/>
              <a:t> flags, </a:t>
            </a:r>
          </a:p>
          <a:p>
            <a:pPr marL="0" indent="0">
              <a:buNone/>
            </a:pPr>
            <a:r>
              <a:rPr lang="en-IN" b="1" dirty="0"/>
              <a:t>		</a:t>
            </a:r>
            <a:r>
              <a:rPr lang="en-IN" b="1" dirty="0" err="1">
                <a:solidFill>
                  <a:schemeClr val="accent4"/>
                </a:solidFill>
              </a:rPr>
              <a:t>size_t</a:t>
            </a:r>
            <a:r>
              <a:rPr lang="en-IN" b="1" dirty="0"/>
              <a:t> size, </a:t>
            </a:r>
          </a:p>
          <a:p>
            <a:pPr marL="0" indent="0">
              <a:buNone/>
            </a:pPr>
            <a:r>
              <a:rPr lang="en-IN" b="1" dirty="0"/>
              <a:t>		</a:t>
            </a:r>
            <a:r>
              <a:rPr lang="en-IN" b="1" dirty="0">
                <a:solidFill>
                  <a:schemeClr val="accent4"/>
                </a:solidFill>
              </a:rPr>
              <a:t>void</a:t>
            </a:r>
            <a:r>
              <a:rPr lang="en-IN" b="1" dirty="0"/>
              <a:t> *</a:t>
            </a:r>
            <a:r>
              <a:rPr lang="en-IN" b="1" dirty="0" err="1"/>
              <a:t>host_ptr</a:t>
            </a:r>
            <a:r>
              <a:rPr lang="en-IN" b="1" dirty="0"/>
              <a:t>, </a:t>
            </a:r>
          </a:p>
          <a:p>
            <a:pPr marL="0" indent="0">
              <a:buNone/>
            </a:pPr>
            <a:r>
              <a:rPr lang="en-IN" b="1" dirty="0"/>
              <a:t>		</a:t>
            </a:r>
            <a:r>
              <a:rPr lang="en-IN" b="1" dirty="0" err="1">
                <a:solidFill>
                  <a:schemeClr val="accent4"/>
                </a:solidFill>
              </a:rPr>
              <a:t>cl_int</a:t>
            </a:r>
            <a:r>
              <a:rPr lang="en-IN" b="1" dirty="0"/>
              <a:t> *</a:t>
            </a:r>
            <a:r>
              <a:rPr lang="en-IN" b="1" dirty="0" err="1"/>
              <a:t>errcode_ret</a:t>
            </a:r>
            <a:r>
              <a:rPr lang="en-IN" b="1" dirty="0"/>
              <a:t>)</a:t>
            </a:r>
          </a:p>
        </p:txBody>
      </p:sp>
      <p:sp>
        <p:nvSpPr>
          <p:cNvPr id="8" name="TextShape 1">
            <a:extLst>
              <a:ext uri="{FF2B5EF4-FFF2-40B4-BE49-F238E27FC236}">
                <a16:creationId xmlns:a16="http://schemas.microsoft.com/office/drawing/2014/main" id="{B4FB22DC-1DDA-48E6-BA08-AB75242E07D3}"/>
              </a:ext>
            </a:extLst>
          </p:cNvPr>
          <p:cNvSpPr txBox="1"/>
          <p:nvPr/>
        </p:nvSpPr>
        <p:spPr>
          <a:xfrm>
            <a:off x="838080" y="40906"/>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5</a:t>
            </a:r>
            <a:r>
              <a:rPr lang="en-US" sz="3200" b="1" spc="-1" dirty="0">
                <a:solidFill>
                  <a:schemeClr val="bg1"/>
                </a:solidFill>
                <a:highlight>
                  <a:srgbClr val="000000"/>
                </a:highlight>
                <a:latin typeface="Calibri Light"/>
              </a:rPr>
              <a:t>: Create device buffers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Tree>
    <p:extLst>
      <p:ext uri="{BB962C8B-B14F-4D97-AF65-F5344CB8AC3E}">
        <p14:creationId xmlns:p14="http://schemas.microsoft.com/office/powerpoint/2010/main" val="40196036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31</a:t>
            </a:fld>
            <a:endParaRPr lang="en-IN" sz="1200" b="0" strike="noStrike" spc="-1">
              <a:latin typeface="Times New Roman"/>
            </a:endParaRPr>
          </a:p>
        </p:txBody>
      </p:sp>
      <p:sp>
        <p:nvSpPr>
          <p:cNvPr id="2" name="Rectangle 1">
            <a:extLst>
              <a:ext uri="{FF2B5EF4-FFF2-40B4-BE49-F238E27FC236}">
                <a16:creationId xmlns:a16="http://schemas.microsoft.com/office/drawing/2014/main" id="{173FEB97-5924-481C-AA1F-05F75EC3E9BD}"/>
              </a:ext>
            </a:extLst>
          </p:cNvPr>
          <p:cNvSpPr/>
          <p:nvPr/>
        </p:nvSpPr>
        <p:spPr>
          <a:xfrm>
            <a:off x="703177" y="2256260"/>
            <a:ext cx="9376755" cy="3755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30"/>
              </a:spcBef>
              <a:spcAft>
                <a:spcPts val="0"/>
              </a:spcAft>
            </a:pPr>
            <a:r>
              <a:rPr lang="en-IN" b="1" dirty="0" err="1">
                <a:solidFill>
                  <a:schemeClr val="accent4"/>
                </a:solidFill>
              </a:rPr>
              <a:t>cl_mem</a:t>
            </a:r>
            <a:r>
              <a:rPr lang="en-IN" b="1" dirty="0">
                <a:solidFill>
                  <a:schemeClr val="accent4"/>
                </a:solidFill>
              </a:rPr>
              <a:t> </a:t>
            </a:r>
            <a:r>
              <a:rPr lang="en-IN" b="1" dirty="0" err="1"/>
              <a:t>bufferA</a:t>
            </a:r>
            <a:r>
              <a:rPr lang="en-IN" b="1" dirty="0"/>
              <a:t>;  </a:t>
            </a:r>
            <a:r>
              <a:rPr lang="en-IN" b="1" dirty="0">
                <a:highlight>
                  <a:srgbClr val="00FFFF"/>
                </a:highlight>
              </a:rPr>
              <a:t>// Input array on the device</a:t>
            </a:r>
          </a:p>
          <a:p>
            <a:pPr>
              <a:spcBef>
                <a:spcPts val="830"/>
              </a:spcBef>
              <a:spcAft>
                <a:spcPts val="0"/>
              </a:spcAft>
            </a:pPr>
            <a:r>
              <a:rPr lang="en-IN" b="1" dirty="0" err="1">
                <a:solidFill>
                  <a:schemeClr val="accent4"/>
                </a:solidFill>
              </a:rPr>
              <a:t>cl_mem</a:t>
            </a:r>
            <a:r>
              <a:rPr lang="en-IN" b="1" dirty="0">
                <a:solidFill>
                  <a:schemeClr val="accent4"/>
                </a:solidFill>
              </a:rPr>
              <a:t> </a:t>
            </a:r>
            <a:r>
              <a:rPr lang="en-IN" b="1" dirty="0" err="1"/>
              <a:t>bufferB</a:t>
            </a:r>
            <a:r>
              <a:rPr lang="en-IN" b="1" dirty="0"/>
              <a:t>; </a:t>
            </a:r>
            <a:r>
              <a:rPr lang="en-IN" b="1" dirty="0">
                <a:highlight>
                  <a:srgbClr val="00FFFF"/>
                </a:highlight>
              </a:rPr>
              <a:t>// Input array on the device </a:t>
            </a:r>
          </a:p>
          <a:p>
            <a:pPr>
              <a:spcBef>
                <a:spcPts val="830"/>
              </a:spcBef>
              <a:spcAft>
                <a:spcPts val="0"/>
              </a:spcAft>
            </a:pPr>
            <a:r>
              <a:rPr lang="en-IN" b="1" dirty="0" err="1">
                <a:solidFill>
                  <a:schemeClr val="accent4"/>
                </a:solidFill>
              </a:rPr>
              <a:t>cl_mem</a:t>
            </a:r>
            <a:r>
              <a:rPr lang="en-IN" b="1" dirty="0">
                <a:solidFill>
                  <a:schemeClr val="accent4"/>
                </a:solidFill>
              </a:rPr>
              <a:t> </a:t>
            </a:r>
            <a:r>
              <a:rPr lang="en-IN" b="1" dirty="0" err="1"/>
              <a:t>bufferC</a:t>
            </a:r>
            <a:r>
              <a:rPr lang="en-IN" b="1" dirty="0"/>
              <a:t>; </a:t>
            </a:r>
            <a:r>
              <a:rPr lang="en-IN" b="1" dirty="0">
                <a:highlight>
                  <a:srgbClr val="00FFFF"/>
                </a:highlight>
              </a:rPr>
              <a:t>// Output array on the device </a:t>
            </a:r>
          </a:p>
          <a:p>
            <a:pPr>
              <a:spcBef>
                <a:spcPts val="830"/>
              </a:spcBef>
              <a:spcAft>
                <a:spcPts val="0"/>
              </a:spcAft>
            </a:pPr>
            <a:r>
              <a:rPr lang="en-IN" b="1" dirty="0">
                <a:highlight>
                  <a:srgbClr val="00FFFF"/>
                </a:highlight>
              </a:rPr>
              <a:t>// Create a buffer object that will contain the data from the host array A </a:t>
            </a:r>
          </a:p>
          <a:p>
            <a:pPr>
              <a:spcBef>
                <a:spcPts val="830"/>
              </a:spcBef>
              <a:spcAft>
                <a:spcPts val="0"/>
              </a:spcAft>
            </a:pPr>
            <a:r>
              <a:rPr lang="en-IN" b="1" dirty="0" err="1"/>
              <a:t>bufferA</a:t>
            </a:r>
            <a:r>
              <a:rPr lang="en-IN" b="1" dirty="0"/>
              <a:t> = </a:t>
            </a:r>
            <a:r>
              <a:rPr lang="en-IN" b="1" dirty="0" err="1"/>
              <a:t>clCreateBuffer</a:t>
            </a:r>
            <a:r>
              <a:rPr lang="en-IN" b="1" dirty="0"/>
              <a:t>( context, CL_MEM_READ_ONLY, </a:t>
            </a:r>
            <a:r>
              <a:rPr lang="en-IN" b="1" dirty="0" err="1"/>
              <a:t>datasize</a:t>
            </a:r>
            <a:r>
              <a:rPr lang="en-IN" b="1" dirty="0"/>
              <a:t>, NULL, &amp;status); </a:t>
            </a:r>
          </a:p>
          <a:p>
            <a:pPr>
              <a:spcBef>
                <a:spcPts val="830"/>
              </a:spcBef>
              <a:spcAft>
                <a:spcPts val="0"/>
              </a:spcAft>
            </a:pPr>
            <a:r>
              <a:rPr lang="en-IN" b="1" dirty="0">
                <a:highlight>
                  <a:srgbClr val="00FFFF"/>
                </a:highlight>
              </a:rPr>
              <a:t>// Create a buffer object that will contain the data from the host array B</a:t>
            </a:r>
          </a:p>
          <a:p>
            <a:pPr>
              <a:spcBef>
                <a:spcPts val="830"/>
              </a:spcBef>
              <a:spcAft>
                <a:spcPts val="0"/>
              </a:spcAft>
            </a:pPr>
            <a:r>
              <a:rPr lang="en-IN" b="1" dirty="0" err="1"/>
              <a:t>bufferB</a:t>
            </a:r>
            <a:r>
              <a:rPr lang="en-IN" b="1" dirty="0"/>
              <a:t> = </a:t>
            </a:r>
            <a:r>
              <a:rPr lang="en-IN" b="1" dirty="0" err="1"/>
              <a:t>clCreateBuffer</a:t>
            </a:r>
            <a:r>
              <a:rPr lang="en-IN" b="1" dirty="0"/>
              <a:t>( context, CL_MEM_READ_ONLY, </a:t>
            </a:r>
            <a:r>
              <a:rPr lang="en-IN" b="1" dirty="0" err="1"/>
              <a:t>datasize</a:t>
            </a:r>
            <a:r>
              <a:rPr lang="en-IN" b="1" dirty="0"/>
              <a:t>, NULL, &amp;status); </a:t>
            </a:r>
          </a:p>
          <a:p>
            <a:pPr>
              <a:spcBef>
                <a:spcPts val="830"/>
              </a:spcBef>
              <a:spcAft>
                <a:spcPts val="0"/>
              </a:spcAft>
            </a:pPr>
            <a:r>
              <a:rPr lang="en-IN" b="1" dirty="0">
                <a:highlight>
                  <a:srgbClr val="00FFFF"/>
                </a:highlight>
              </a:rPr>
              <a:t>// Create a buffer object with enough space to hold the output data </a:t>
            </a:r>
          </a:p>
          <a:p>
            <a:pPr>
              <a:spcBef>
                <a:spcPts val="830"/>
              </a:spcBef>
              <a:spcAft>
                <a:spcPts val="0"/>
              </a:spcAft>
            </a:pPr>
            <a:r>
              <a:rPr lang="en-IN" b="1" dirty="0" err="1"/>
              <a:t>bufferC</a:t>
            </a:r>
            <a:r>
              <a:rPr lang="en-IN" b="1" dirty="0"/>
              <a:t> = </a:t>
            </a:r>
            <a:r>
              <a:rPr lang="en-IN" b="1" dirty="0" err="1"/>
              <a:t>clCreateBuffer</a:t>
            </a:r>
            <a:r>
              <a:rPr lang="en-IN" b="1" dirty="0"/>
              <a:t>( context, CL_MEM_WRITE_ONLY, </a:t>
            </a:r>
            <a:r>
              <a:rPr lang="en-IN" b="1" dirty="0" err="1"/>
              <a:t>datasize</a:t>
            </a:r>
            <a:r>
              <a:rPr lang="en-IN" b="1" dirty="0"/>
              <a:t>, NULL, &amp;status);</a:t>
            </a:r>
          </a:p>
        </p:txBody>
      </p:sp>
      <p:sp>
        <p:nvSpPr>
          <p:cNvPr id="10" name="TextShape 1">
            <a:extLst>
              <a:ext uri="{FF2B5EF4-FFF2-40B4-BE49-F238E27FC236}">
                <a16:creationId xmlns:a16="http://schemas.microsoft.com/office/drawing/2014/main" id="{558D0D81-590F-4804-8F67-01D8D6CECF88}"/>
              </a:ext>
            </a:extLst>
          </p:cNvPr>
          <p:cNvSpPr txBox="1"/>
          <p:nvPr/>
        </p:nvSpPr>
        <p:spPr>
          <a:xfrm>
            <a:off x="703177" y="9463"/>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5</a:t>
            </a:r>
            <a:r>
              <a:rPr lang="en-US" sz="3200" b="1" spc="-1" dirty="0">
                <a:solidFill>
                  <a:schemeClr val="bg1"/>
                </a:solidFill>
                <a:highlight>
                  <a:srgbClr val="000000"/>
                </a:highlight>
                <a:latin typeface="Calibri Light"/>
              </a:rPr>
              <a:t>: Create device buffers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1" name="Rectangle 10">
            <a:extLst>
              <a:ext uri="{FF2B5EF4-FFF2-40B4-BE49-F238E27FC236}">
                <a16:creationId xmlns:a16="http://schemas.microsoft.com/office/drawing/2014/main" id="{82E7C8E8-FFEA-484F-BAC7-E664CCD34E68}"/>
              </a:ext>
            </a:extLst>
          </p:cNvPr>
          <p:cNvSpPr/>
          <p:nvPr/>
        </p:nvSpPr>
        <p:spPr>
          <a:xfrm>
            <a:off x="6417890" y="757543"/>
            <a:ext cx="4935430" cy="1838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b="1" dirty="0" err="1">
                <a:solidFill>
                  <a:schemeClr val="accent4"/>
                </a:solidFill>
              </a:rPr>
              <a:t>cl_mem</a:t>
            </a:r>
            <a:r>
              <a:rPr lang="en-IN" b="1" dirty="0">
                <a:solidFill>
                  <a:schemeClr val="accent4"/>
                </a:solidFill>
              </a:rPr>
              <a:t> </a:t>
            </a:r>
            <a:r>
              <a:rPr lang="en-IN" b="1" dirty="0" err="1"/>
              <a:t>clCreateBuffer</a:t>
            </a:r>
            <a:r>
              <a:rPr lang="en-IN" b="1" dirty="0"/>
              <a:t>( </a:t>
            </a:r>
          </a:p>
          <a:p>
            <a:pPr marL="0" indent="0">
              <a:buNone/>
            </a:pPr>
            <a:r>
              <a:rPr lang="en-IN" b="1" dirty="0"/>
              <a:t>		</a:t>
            </a:r>
            <a:r>
              <a:rPr lang="en-IN" b="1" dirty="0" err="1">
                <a:solidFill>
                  <a:schemeClr val="accent4"/>
                </a:solidFill>
              </a:rPr>
              <a:t>cl_context</a:t>
            </a:r>
            <a:r>
              <a:rPr lang="en-IN" b="1" dirty="0">
                <a:solidFill>
                  <a:schemeClr val="accent4"/>
                </a:solidFill>
              </a:rPr>
              <a:t> </a:t>
            </a:r>
            <a:r>
              <a:rPr lang="en-IN" b="1" dirty="0"/>
              <a:t>context, </a:t>
            </a:r>
          </a:p>
          <a:p>
            <a:pPr marL="0" indent="0">
              <a:buNone/>
            </a:pPr>
            <a:r>
              <a:rPr lang="en-IN" b="1" dirty="0"/>
              <a:t>		</a:t>
            </a:r>
            <a:r>
              <a:rPr lang="en-IN" b="1" dirty="0" err="1">
                <a:solidFill>
                  <a:schemeClr val="accent4"/>
                </a:solidFill>
              </a:rPr>
              <a:t>cl_mem_flags</a:t>
            </a:r>
            <a:r>
              <a:rPr lang="en-IN" b="1" dirty="0"/>
              <a:t> flags, </a:t>
            </a:r>
          </a:p>
          <a:p>
            <a:pPr marL="0" indent="0">
              <a:buNone/>
            </a:pPr>
            <a:r>
              <a:rPr lang="en-IN" b="1" dirty="0"/>
              <a:t>		</a:t>
            </a:r>
            <a:r>
              <a:rPr lang="en-IN" b="1" dirty="0" err="1">
                <a:solidFill>
                  <a:schemeClr val="accent4"/>
                </a:solidFill>
              </a:rPr>
              <a:t>size_t</a:t>
            </a:r>
            <a:r>
              <a:rPr lang="en-IN" b="1" dirty="0"/>
              <a:t> size, </a:t>
            </a:r>
          </a:p>
          <a:p>
            <a:pPr marL="0" indent="0">
              <a:buNone/>
            </a:pPr>
            <a:r>
              <a:rPr lang="en-IN" b="1" dirty="0"/>
              <a:t>		</a:t>
            </a:r>
            <a:r>
              <a:rPr lang="en-IN" b="1" dirty="0">
                <a:solidFill>
                  <a:schemeClr val="accent4"/>
                </a:solidFill>
              </a:rPr>
              <a:t>void</a:t>
            </a:r>
            <a:r>
              <a:rPr lang="en-IN" b="1" dirty="0"/>
              <a:t> *</a:t>
            </a:r>
            <a:r>
              <a:rPr lang="en-IN" b="1" dirty="0" err="1"/>
              <a:t>host_ptr</a:t>
            </a:r>
            <a:r>
              <a:rPr lang="en-IN" b="1" dirty="0"/>
              <a:t>, </a:t>
            </a:r>
          </a:p>
          <a:p>
            <a:pPr marL="0" indent="0">
              <a:buNone/>
            </a:pPr>
            <a:r>
              <a:rPr lang="en-IN" b="1" dirty="0"/>
              <a:t>		</a:t>
            </a:r>
            <a:r>
              <a:rPr lang="en-IN" b="1" dirty="0" err="1">
                <a:solidFill>
                  <a:schemeClr val="accent4"/>
                </a:solidFill>
              </a:rPr>
              <a:t>cl_int</a:t>
            </a:r>
            <a:r>
              <a:rPr lang="en-IN" b="1" dirty="0"/>
              <a:t> *</a:t>
            </a:r>
            <a:r>
              <a:rPr lang="en-IN" b="1" dirty="0" err="1"/>
              <a:t>errcode_ret</a:t>
            </a:r>
            <a:r>
              <a:rPr lang="en-IN" b="1" dirty="0"/>
              <a:t>)</a:t>
            </a:r>
          </a:p>
        </p:txBody>
      </p:sp>
    </p:spTree>
    <p:extLst>
      <p:ext uri="{BB962C8B-B14F-4D97-AF65-F5344CB8AC3E}">
        <p14:creationId xmlns:p14="http://schemas.microsoft.com/office/powerpoint/2010/main" val="38158495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835170" y="884520"/>
            <a:ext cx="11004480" cy="5472000"/>
          </a:xfrm>
          <a:prstGeom prst="rect">
            <a:avLst/>
          </a:prstGeom>
          <a:noFill/>
          <a:ln>
            <a:noFill/>
          </a:ln>
        </p:spPr>
        <p:txBody>
          <a:bodyPr>
            <a:normAutofit fontScale="92500" lnSpcReduction="10000"/>
          </a:bodyPr>
          <a:lstStyle/>
          <a:p>
            <a:pPr marL="342900" indent="-342900" algn="just">
              <a:buFont typeface="Arial" panose="020B0604020202020204" pitchFamily="34" charset="0"/>
              <a:buChar char="•"/>
            </a:pPr>
            <a:r>
              <a:rPr lang="en-IN" sz="1800" dirty="0">
                <a:latin typeface="Calibri" panose="020F0502020204030204" pitchFamily="34" charset="0"/>
                <a:cs typeface="Calibri" panose="020F0502020204030204" pitchFamily="34" charset="0"/>
              </a:rPr>
              <a:t>Data contained in host memory is transferred to and from an OpenCL buffer using the commands </a:t>
            </a:r>
            <a:r>
              <a:rPr lang="en-IN" sz="1800" b="1" dirty="0" err="1">
                <a:solidFill>
                  <a:schemeClr val="accent1"/>
                </a:solidFill>
                <a:latin typeface="Calibri" panose="020F0502020204030204" pitchFamily="34" charset="0"/>
                <a:cs typeface="Calibri" panose="020F0502020204030204" pitchFamily="34" charset="0"/>
              </a:rPr>
              <a:t>clEnqueueWriteBuffer</a:t>
            </a:r>
            <a:r>
              <a:rPr lang="en-IN" sz="1800" b="1" dirty="0">
                <a:solidFill>
                  <a:schemeClr val="accent1"/>
                </a:solidFill>
                <a:latin typeface="Calibri" panose="020F0502020204030204" pitchFamily="34" charset="0"/>
                <a:cs typeface="Calibri" panose="020F0502020204030204" pitchFamily="34" charset="0"/>
              </a:rPr>
              <a:t>()</a:t>
            </a:r>
            <a:r>
              <a:rPr lang="en-IN" sz="1800" dirty="0">
                <a:latin typeface="Calibri" panose="020F0502020204030204" pitchFamily="34" charset="0"/>
                <a:cs typeface="Calibri" panose="020F0502020204030204" pitchFamily="34" charset="0"/>
              </a:rPr>
              <a:t> and </a:t>
            </a:r>
            <a:r>
              <a:rPr lang="en-IN" sz="1800" b="1" dirty="0" err="1">
                <a:solidFill>
                  <a:schemeClr val="accent1"/>
                </a:solidFill>
                <a:latin typeface="Calibri" panose="020F0502020204030204" pitchFamily="34" charset="0"/>
                <a:cs typeface="Calibri" panose="020F0502020204030204" pitchFamily="34" charset="0"/>
              </a:rPr>
              <a:t>clEnqueueReadBuffer</a:t>
            </a:r>
            <a:r>
              <a:rPr lang="en-IN" sz="1800" b="1" dirty="0">
                <a:solidFill>
                  <a:schemeClr val="accent1"/>
                </a:solidFill>
                <a:latin typeface="Calibri" panose="020F0502020204030204" pitchFamily="34" charset="0"/>
                <a:cs typeface="Calibri" panose="020F0502020204030204" pitchFamily="34" charset="0"/>
              </a:rPr>
              <a:t>()</a:t>
            </a:r>
            <a:r>
              <a:rPr lang="en-IN" sz="1800" dirty="0">
                <a:latin typeface="Calibri" panose="020F0502020204030204" pitchFamily="34" charset="0"/>
                <a:cs typeface="Calibri" panose="020F0502020204030204" pitchFamily="34" charset="0"/>
              </a:rPr>
              <a:t>, respectively.</a:t>
            </a: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The API calls for reading and writing to buffers are very similar.</a:t>
            </a:r>
            <a:endParaRPr lang="en-IN" sz="1800" dirty="0">
              <a:latin typeface="Calibri" panose="020F0502020204030204" pitchFamily="34" charset="0"/>
              <a:cs typeface="Calibri" panose="020F0502020204030204" pitchFamily="34" charset="0"/>
            </a:endParaRPr>
          </a:p>
          <a:p>
            <a:pPr algn="ct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gn="ct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spc="-1" dirty="0">
              <a:solidFill>
                <a:srgbClr val="000000"/>
              </a:solidFill>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algn="just"/>
            <a:endParaRPr lang="en-US" b="1" i="1" dirty="0"/>
          </a:p>
          <a:p>
            <a:pPr algn="just"/>
            <a:endParaRPr lang="en-IN" b="1" dirty="0">
              <a:latin typeface="Bell MT" panose="02020503060305020303" pitchFamily="18" charset="0"/>
              <a:cs typeface="Calibri" panose="020F0502020204030204" pitchFamily="34" charset="0"/>
            </a:endParaRPr>
          </a:p>
          <a:p>
            <a:pPr algn="just"/>
            <a:r>
              <a:rPr lang="en-IN" b="1" dirty="0">
                <a:latin typeface="Bell MT" panose="02020503060305020303" pitchFamily="18" charset="0"/>
                <a:cs typeface="Calibri" panose="020F0502020204030204" pitchFamily="34" charset="0"/>
              </a:rPr>
              <a:t>P</a:t>
            </a:r>
            <a:r>
              <a:rPr lang="en-IN" sz="1800" b="1" dirty="0">
                <a:latin typeface="Bell MT" panose="02020503060305020303" pitchFamily="18" charset="0"/>
                <a:cs typeface="Calibri" panose="020F0502020204030204" pitchFamily="34" charset="0"/>
              </a:rPr>
              <a:t>arameters:</a:t>
            </a:r>
          </a:p>
          <a:p>
            <a:pPr marL="285750" indent="-285750" algn="just">
              <a:buFont typeface="Arial" panose="020B0604020202020204" pitchFamily="34" charset="0"/>
              <a:buChar char="•"/>
            </a:pPr>
            <a:r>
              <a:rPr lang="en-US" sz="1900" b="1" dirty="0" err="1">
                <a:solidFill>
                  <a:schemeClr val="accent1"/>
                </a:solidFill>
                <a:latin typeface="Calibri" panose="020F0502020204030204" pitchFamily="34" charset="0"/>
                <a:cs typeface="Calibri" panose="020F0502020204030204" pitchFamily="34" charset="0"/>
              </a:rPr>
              <a:t>command_queue</a:t>
            </a:r>
            <a:r>
              <a:rPr lang="en-US" sz="1900" b="1" dirty="0">
                <a:solidFill>
                  <a:schemeClr val="accent1"/>
                </a:solidFill>
                <a:latin typeface="Calibri" panose="020F0502020204030204" pitchFamily="34" charset="0"/>
                <a:cs typeface="Calibri" panose="020F0502020204030204" pitchFamily="34" charset="0"/>
              </a:rPr>
              <a:t> </a:t>
            </a:r>
            <a:r>
              <a:rPr lang="en-IN" sz="1900" b="0" i="0" dirty="0">
                <a:solidFill>
                  <a:srgbClr val="000000"/>
                </a:solidFill>
                <a:effectLst/>
                <a:latin typeface="Calibri" panose="020F0502020204030204" pitchFamily="34" charset="0"/>
                <a:cs typeface="Calibri" panose="020F0502020204030204" pitchFamily="34" charset="0"/>
              </a:rPr>
              <a:t>refers to the command-queue in which the write command will be queued</a:t>
            </a:r>
            <a:endParaRPr lang="en-US" sz="1900" b="1" dirty="0">
              <a:solidFill>
                <a:schemeClr val="accent1"/>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900" b="1" dirty="0" err="1">
                <a:solidFill>
                  <a:schemeClr val="accent1"/>
                </a:solidFill>
                <a:latin typeface="Calibri" panose="020F0502020204030204" pitchFamily="34" charset="0"/>
                <a:cs typeface="Calibri" panose="020F0502020204030204" pitchFamily="34" charset="0"/>
              </a:rPr>
              <a:t>blocking_write</a:t>
            </a:r>
            <a:r>
              <a:rPr lang="en-US" sz="1900" dirty="0">
                <a:solidFill>
                  <a:schemeClr val="accent1"/>
                </a:solidFill>
                <a:latin typeface="Calibri" panose="020F0502020204030204" pitchFamily="34" charset="0"/>
                <a:cs typeface="Calibri" panose="020F0502020204030204" pitchFamily="34" charset="0"/>
              </a:rPr>
              <a:t>  i</a:t>
            </a:r>
            <a:r>
              <a:rPr lang="en-US" sz="1900" dirty="0">
                <a:latin typeface="Calibri" panose="020F0502020204030204" pitchFamily="34" charset="0"/>
                <a:cs typeface="Calibri" panose="020F0502020204030204" pitchFamily="34" charset="0"/>
              </a:rPr>
              <a:t>ndicates if the write operation is blocking (</a:t>
            </a:r>
            <a:r>
              <a:rPr lang="en-US" sz="1900" b="1" dirty="0">
                <a:latin typeface="Calibri" panose="020F0502020204030204" pitchFamily="34" charset="0"/>
                <a:cs typeface="Calibri" panose="020F0502020204030204" pitchFamily="34" charset="0"/>
              </a:rPr>
              <a:t>CL_TRUE</a:t>
            </a:r>
            <a:r>
              <a:rPr lang="en-US" sz="1900" dirty="0">
                <a:latin typeface="Calibri" panose="020F0502020204030204" pitchFamily="34" charset="0"/>
                <a:cs typeface="Calibri" panose="020F0502020204030204" pitchFamily="34" charset="0"/>
              </a:rPr>
              <a:t> ) or nonblocking (</a:t>
            </a:r>
            <a:r>
              <a:rPr lang="en-US" sz="1900" b="1" dirty="0">
                <a:latin typeface="Calibri" panose="020F0502020204030204" pitchFamily="34" charset="0"/>
                <a:cs typeface="Calibri" panose="020F0502020204030204" pitchFamily="34" charset="0"/>
              </a:rPr>
              <a:t>CL_FALSE</a:t>
            </a:r>
            <a:r>
              <a:rPr lang="en-US" sz="1900" dirty="0">
                <a:latin typeface="Calibri" panose="020F0502020204030204" pitchFamily="34" charset="0"/>
                <a:cs typeface="Calibri" panose="020F0502020204030204" pitchFamily="34" charset="0"/>
              </a:rPr>
              <a:t> )</a:t>
            </a:r>
          </a:p>
          <a:p>
            <a:pPr marL="285750" indent="-285750" algn="just">
              <a:buFont typeface="Arial" panose="020B0604020202020204" pitchFamily="34" charset="0"/>
              <a:buChar char="•"/>
            </a:pPr>
            <a:r>
              <a:rPr lang="en-US" sz="1900" b="1" dirty="0">
                <a:solidFill>
                  <a:schemeClr val="accent1"/>
                </a:solidFill>
                <a:latin typeface="Calibri" panose="020F0502020204030204" pitchFamily="34" charset="0"/>
                <a:cs typeface="Calibri" panose="020F0502020204030204" pitchFamily="34" charset="0"/>
              </a:rPr>
              <a:t>offset</a:t>
            </a:r>
            <a:r>
              <a:rPr lang="en-US" sz="1900" dirty="0">
                <a:latin typeface="Calibri" panose="020F0502020204030204" pitchFamily="34" charset="0"/>
                <a:cs typeface="Calibri" panose="020F0502020204030204" pitchFamily="34" charset="0"/>
              </a:rPr>
              <a:t> in bytes in the buffer object to write to</a:t>
            </a:r>
          </a:p>
          <a:p>
            <a:pPr marL="285750" indent="-285750" algn="just">
              <a:buFont typeface="Arial" panose="020B0604020202020204" pitchFamily="34" charset="0"/>
              <a:buChar char="•"/>
            </a:pPr>
            <a:r>
              <a:rPr lang="en-US" sz="1900" b="1" dirty="0" err="1">
                <a:solidFill>
                  <a:schemeClr val="accent1"/>
                </a:solidFill>
                <a:latin typeface="Calibri" panose="020F0502020204030204" pitchFamily="34" charset="0"/>
                <a:cs typeface="Calibri" panose="020F0502020204030204" pitchFamily="34" charset="0"/>
              </a:rPr>
              <a:t>cb</a:t>
            </a:r>
            <a:r>
              <a:rPr lang="en-US" sz="1900" b="1" dirty="0">
                <a:solidFill>
                  <a:schemeClr val="accent1"/>
                </a:solidFill>
                <a:latin typeface="Calibri" panose="020F0502020204030204" pitchFamily="34" charset="0"/>
                <a:cs typeface="Calibri" panose="020F0502020204030204" pitchFamily="34" charset="0"/>
              </a:rPr>
              <a:t> </a:t>
            </a:r>
            <a:r>
              <a:rPr lang="en-IN" sz="1900" b="0" i="0" dirty="0">
                <a:solidFill>
                  <a:srgbClr val="000000"/>
                </a:solidFill>
                <a:effectLst/>
                <a:latin typeface="Calibri" panose="020F0502020204030204" pitchFamily="34" charset="0"/>
                <a:cs typeface="Calibri" panose="020F0502020204030204" pitchFamily="34" charset="0"/>
              </a:rPr>
              <a:t>is the size in bytes of data being written</a:t>
            </a:r>
            <a:endParaRPr lang="en-US" sz="1900" b="1" dirty="0">
              <a:solidFill>
                <a:schemeClr val="accent1"/>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32</a:t>
            </a:fld>
            <a:endParaRPr lang="en-IN" sz="1200" b="0" strike="noStrike" spc="-1">
              <a:latin typeface="Times New Roman"/>
            </a:endParaRPr>
          </a:p>
        </p:txBody>
      </p:sp>
      <p:sp>
        <p:nvSpPr>
          <p:cNvPr id="7" name="Rectangle 6">
            <a:extLst>
              <a:ext uri="{FF2B5EF4-FFF2-40B4-BE49-F238E27FC236}">
                <a16:creationId xmlns:a16="http://schemas.microsoft.com/office/drawing/2014/main" id="{72DEBA0B-8A97-4928-B151-56F6FD732D28}"/>
              </a:ext>
            </a:extLst>
          </p:cNvPr>
          <p:cNvSpPr/>
          <p:nvPr/>
        </p:nvSpPr>
        <p:spPr>
          <a:xfrm>
            <a:off x="1067874" y="2000076"/>
            <a:ext cx="9047209" cy="2751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b="1" dirty="0" err="1">
                <a:solidFill>
                  <a:schemeClr val="accent4"/>
                </a:solidFill>
              </a:rPr>
              <a:t>cl_int</a:t>
            </a:r>
            <a:r>
              <a:rPr lang="en-IN" b="1" dirty="0">
                <a:solidFill>
                  <a:schemeClr val="accent4"/>
                </a:solidFill>
              </a:rPr>
              <a:t> </a:t>
            </a:r>
            <a:r>
              <a:rPr lang="en-IN" b="1" dirty="0" err="1"/>
              <a:t>clEnqueueWriteBuffer</a:t>
            </a:r>
            <a:r>
              <a:rPr lang="en-IN" b="1" dirty="0"/>
              <a:t> (</a:t>
            </a:r>
          </a:p>
          <a:p>
            <a:pPr marL="0" indent="0">
              <a:buNone/>
            </a:pPr>
            <a:r>
              <a:rPr lang="en-IN" b="1" dirty="0"/>
              <a:t>		</a:t>
            </a:r>
            <a:r>
              <a:rPr lang="en-IN" b="1" dirty="0" err="1">
                <a:solidFill>
                  <a:schemeClr val="accent4"/>
                </a:solidFill>
              </a:rPr>
              <a:t>cl_command_queue</a:t>
            </a:r>
            <a:r>
              <a:rPr lang="en-IN" b="1" dirty="0">
                <a:solidFill>
                  <a:schemeClr val="accent4"/>
                </a:solidFill>
              </a:rPr>
              <a:t> </a:t>
            </a:r>
            <a:r>
              <a:rPr lang="en-IN" b="1" dirty="0" err="1"/>
              <a:t>command_queue</a:t>
            </a:r>
            <a:r>
              <a:rPr lang="en-IN" b="1" dirty="0"/>
              <a:t>, </a:t>
            </a:r>
          </a:p>
          <a:p>
            <a:pPr marL="0" indent="0">
              <a:buNone/>
            </a:pPr>
            <a:r>
              <a:rPr lang="en-IN" b="1" dirty="0"/>
              <a:t>		</a:t>
            </a:r>
            <a:r>
              <a:rPr lang="en-IN" b="1" dirty="0" err="1">
                <a:solidFill>
                  <a:schemeClr val="accent4"/>
                </a:solidFill>
              </a:rPr>
              <a:t>cl_mem</a:t>
            </a:r>
            <a:r>
              <a:rPr lang="en-IN" b="1" dirty="0">
                <a:solidFill>
                  <a:schemeClr val="accent4"/>
                </a:solidFill>
              </a:rPr>
              <a:t> </a:t>
            </a:r>
            <a:r>
              <a:rPr lang="en-IN" b="1" dirty="0"/>
              <a:t>buffer, </a:t>
            </a:r>
          </a:p>
          <a:p>
            <a:pPr marL="0" indent="0">
              <a:buNone/>
            </a:pPr>
            <a:r>
              <a:rPr lang="en-IN" b="1" dirty="0"/>
              <a:t>		</a:t>
            </a:r>
            <a:r>
              <a:rPr lang="en-IN" b="1" dirty="0" err="1">
                <a:solidFill>
                  <a:schemeClr val="accent4"/>
                </a:solidFill>
              </a:rPr>
              <a:t>cl_bool</a:t>
            </a:r>
            <a:r>
              <a:rPr lang="en-IN" b="1" dirty="0"/>
              <a:t> </a:t>
            </a:r>
            <a:r>
              <a:rPr lang="en-IN" b="1" dirty="0" err="1"/>
              <a:t>blocking_write</a:t>
            </a:r>
            <a:r>
              <a:rPr lang="en-IN" b="1" dirty="0"/>
              <a:t>, </a:t>
            </a:r>
          </a:p>
          <a:p>
            <a:pPr marL="0" indent="0">
              <a:buNone/>
            </a:pPr>
            <a:r>
              <a:rPr lang="en-IN" b="1" dirty="0"/>
              <a:t>		</a:t>
            </a:r>
            <a:r>
              <a:rPr lang="en-IN" b="1" dirty="0" err="1">
                <a:solidFill>
                  <a:schemeClr val="accent4"/>
                </a:solidFill>
              </a:rPr>
              <a:t>size_t</a:t>
            </a:r>
            <a:r>
              <a:rPr lang="en-IN" b="1" dirty="0"/>
              <a:t> offset, </a:t>
            </a:r>
          </a:p>
          <a:p>
            <a:pPr marL="0" indent="0">
              <a:buNone/>
            </a:pPr>
            <a:r>
              <a:rPr lang="en-IN" b="1" dirty="0"/>
              <a:t>		</a:t>
            </a:r>
            <a:r>
              <a:rPr lang="en-IN" b="1" dirty="0" err="1">
                <a:solidFill>
                  <a:schemeClr val="accent4"/>
                </a:solidFill>
              </a:rPr>
              <a:t>size_t</a:t>
            </a:r>
            <a:r>
              <a:rPr lang="en-IN" b="1" dirty="0">
                <a:solidFill>
                  <a:schemeClr val="accent4"/>
                </a:solidFill>
              </a:rPr>
              <a:t> </a:t>
            </a:r>
            <a:r>
              <a:rPr lang="en-IN" b="1" dirty="0" err="1"/>
              <a:t>cb</a:t>
            </a:r>
            <a:r>
              <a:rPr lang="en-IN" b="1" dirty="0"/>
              <a:t>, </a:t>
            </a:r>
          </a:p>
          <a:p>
            <a:pPr marL="0" indent="0">
              <a:buNone/>
            </a:pPr>
            <a:r>
              <a:rPr lang="en-IN" b="1" dirty="0"/>
              <a:t>		</a:t>
            </a:r>
            <a:r>
              <a:rPr lang="en-IN" b="1" dirty="0" err="1">
                <a:solidFill>
                  <a:schemeClr val="accent4"/>
                </a:solidFill>
              </a:rPr>
              <a:t>const</a:t>
            </a:r>
            <a:r>
              <a:rPr lang="en-IN" b="1" dirty="0">
                <a:solidFill>
                  <a:schemeClr val="accent4"/>
                </a:solidFill>
              </a:rPr>
              <a:t> void</a:t>
            </a:r>
            <a:r>
              <a:rPr lang="en-IN" b="1" dirty="0"/>
              <a:t> *</a:t>
            </a:r>
            <a:r>
              <a:rPr lang="en-IN" b="1" dirty="0" err="1"/>
              <a:t>ptr</a:t>
            </a:r>
            <a:r>
              <a:rPr lang="en-IN" b="1" dirty="0"/>
              <a:t>, </a:t>
            </a:r>
          </a:p>
          <a:p>
            <a:pPr marL="0" indent="0">
              <a:buNone/>
            </a:pPr>
            <a:r>
              <a:rPr lang="en-IN" b="1" dirty="0"/>
              <a:t>		</a:t>
            </a:r>
            <a:r>
              <a:rPr lang="en-IN" b="1" dirty="0" err="1">
                <a:solidFill>
                  <a:schemeClr val="accent4"/>
                </a:solidFill>
              </a:rPr>
              <a:t>cl_uint</a:t>
            </a:r>
            <a:r>
              <a:rPr lang="en-IN" b="1" dirty="0">
                <a:solidFill>
                  <a:schemeClr val="accent4"/>
                </a:solidFill>
              </a:rPr>
              <a:t> </a:t>
            </a:r>
            <a:r>
              <a:rPr lang="en-IN" b="1" dirty="0" err="1"/>
              <a:t>num_events_in_wait_list</a:t>
            </a:r>
            <a:r>
              <a:rPr lang="en-IN" b="1" dirty="0"/>
              <a:t>, </a:t>
            </a:r>
          </a:p>
          <a:p>
            <a:pPr marL="0" indent="0">
              <a:buNone/>
            </a:pPr>
            <a:r>
              <a:rPr lang="en-IN" b="1" dirty="0"/>
              <a:t>		</a:t>
            </a:r>
            <a:r>
              <a:rPr lang="en-IN" b="1" dirty="0" err="1">
                <a:solidFill>
                  <a:schemeClr val="accent4"/>
                </a:solidFill>
              </a:rPr>
              <a:t>const</a:t>
            </a:r>
            <a:r>
              <a:rPr lang="en-IN" b="1" dirty="0">
                <a:solidFill>
                  <a:schemeClr val="accent4"/>
                </a:solidFill>
              </a:rPr>
              <a:t> </a:t>
            </a:r>
            <a:r>
              <a:rPr lang="en-IN" b="1" dirty="0" err="1">
                <a:solidFill>
                  <a:schemeClr val="accent4"/>
                </a:solidFill>
              </a:rPr>
              <a:t>cl_event</a:t>
            </a:r>
            <a:r>
              <a:rPr lang="en-IN" b="1" dirty="0">
                <a:solidFill>
                  <a:schemeClr val="accent4"/>
                </a:solidFill>
              </a:rPr>
              <a:t> </a:t>
            </a:r>
            <a:r>
              <a:rPr lang="en-IN" b="1" dirty="0"/>
              <a:t>*</a:t>
            </a:r>
            <a:r>
              <a:rPr lang="en-IN" b="1" dirty="0" err="1"/>
              <a:t>event_wait_list</a:t>
            </a:r>
            <a:r>
              <a:rPr lang="en-IN" b="1" dirty="0"/>
              <a:t>, </a:t>
            </a:r>
          </a:p>
          <a:p>
            <a:pPr marL="0" indent="0">
              <a:buNone/>
            </a:pPr>
            <a:r>
              <a:rPr lang="en-IN" b="1" dirty="0"/>
              <a:t>		</a:t>
            </a:r>
            <a:r>
              <a:rPr lang="en-IN" b="1" dirty="0" err="1">
                <a:solidFill>
                  <a:schemeClr val="accent4"/>
                </a:solidFill>
              </a:rPr>
              <a:t>cl_event</a:t>
            </a:r>
            <a:r>
              <a:rPr lang="en-IN" b="1" dirty="0">
                <a:solidFill>
                  <a:schemeClr val="accent4"/>
                </a:solidFill>
              </a:rPr>
              <a:t> </a:t>
            </a:r>
            <a:r>
              <a:rPr lang="en-IN" b="1" dirty="0"/>
              <a:t>*event)</a:t>
            </a:r>
          </a:p>
        </p:txBody>
      </p:sp>
      <p:sp>
        <p:nvSpPr>
          <p:cNvPr id="8" name="TextShape 1">
            <a:extLst>
              <a:ext uri="{FF2B5EF4-FFF2-40B4-BE49-F238E27FC236}">
                <a16:creationId xmlns:a16="http://schemas.microsoft.com/office/drawing/2014/main" id="{B4FB22DC-1DDA-48E6-BA08-AB75242E07D3}"/>
              </a:ext>
            </a:extLst>
          </p:cNvPr>
          <p:cNvSpPr txBox="1"/>
          <p:nvPr/>
        </p:nvSpPr>
        <p:spPr>
          <a:xfrm>
            <a:off x="838080" y="40906"/>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6</a:t>
            </a:r>
            <a:r>
              <a:rPr lang="en-US" sz="3200" b="1" spc="-1" dirty="0">
                <a:solidFill>
                  <a:schemeClr val="bg1"/>
                </a:solidFill>
                <a:highlight>
                  <a:srgbClr val="000000"/>
                </a:highlight>
                <a:latin typeface="Calibri Light"/>
              </a:rPr>
              <a:t>: Write host data to device buffers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Tree>
    <p:extLst>
      <p:ext uri="{BB962C8B-B14F-4D97-AF65-F5344CB8AC3E}">
        <p14:creationId xmlns:p14="http://schemas.microsoft.com/office/powerpoint/2010/main" val="6040048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1360594" y="802287"/>
            <a:ext cx="9800892" cy="5472000"/>
          </a:xfrm>
          <a:prstGeom prst="rect">
            <a:avLst/>
          </a:prstGeom>
          <a:noFill/>
          <a:ln>
            <a:noFill/>
          </a:ln>
        </p:spPr>
        <p:txBody>
          <a:bodyPr>
            <a:normAutofit/>
          </a:bodyPr>
          <a:lstStyle/>
          <a:p>
            <a:pPr algn="just"/>
            <a:r>
              <a:rPr lang="en-IN" b="1" dirty="0">
                <a:latin typeface="Bell MT" panose="02020503060305020303" pitchFamily="18" charset="0"/>
                <a:cs typeface="Calibri" panose="020F0502020204030204" pitchFamily="34" charset="0"/>
              </a:rPr>
              <a:t>P</a:t>
            </a:r>
            <a:r>
              <a:rPr lang="en-IN" sz="1800" b="1" dirty="0">
                <a:latin typeface="Bell MT" panose="02020503060305020303" pitchFamily="18" charset="0"/>
                <a:cs typeface="Calibri" panose="020F0502020204030204" pitchFamily="34" charset="0"/>
              </a:rPr>
              <a:t>arameters:</a:t>
            </a:r>
          </a:p>
          <a:p>
            <a:pPr marL="285750" indent="-285750" algn="just">
              <a:buFont typeface="Arial" panose="020B0604020202020204" pitchFamily="34" charset="0"/>
              <a:buChar char="•"/>
            </a:pPr>
            <a:r>
              <a:rPr lang="en-US" b="1" dirty="0" err="1">
                <a:solidFill>
                  <a:schemeClr val="accent1"/>
                </a:solidFill>
                <a:latin typeface="Calibri" panose="020F0502020204030204" pitchFamily="34" charset="0"/>
                <a:cs typeface="Calibri" panose="020F0502020204030204" pitchFamily="34" charset="0"/>
              </a:rPr>
              <a:t>ptr</a:t>
            </a:r>
            <a:r>
              <a:rPr lang="en-US" b="1" dirty="0">
                <a:solidFill>
                  <a:schemeClr val="accent1"/>
                </a:solidFill>
                <a:latin typeface="Calibri" panose="020F0502020204030204" pitchFamily="34" charset="0"/>
                <a:cs typeface="Calibri" panose="020F0502020204030204" pitchFamily="34" charset="0"/>
              </a:rPr>
              <a:t> </a:t>
            </a:r>
            <a:r>
              <a:rPr lang="en-IN" b="0" i="0" dirty="0">
                <a:solidFill>
                  <a:srgbClr val="000000"/>
                </a:solidFill>
                <a:effectLst/>
                <a:latin typeface="Calibri" panose="020F0502020204030204" pitchFamily="34" charset="0"/>
                <a:cs typeface="Calibri" panose="020F0502020204030204" pitchFamily="34" charset="0"/>
              </a:rPr>
              <a:t>refers to the pointer to buffer in host memory where data is to be written from</a:t>
            </a:r>
          </a:p>
          <a:p>
            <a:pPr marL="285750" indent="-285750" algn="just">
              <a:buFont typeface="Arial" panose="020B0604020202020204" pitchFamily="34" charset="0"/>
              <a:buChar char="•"/>
            </a:pPr>
            <a:r>
              <a:rPr lang="en-US" b="1" dirty="0" err="1">
                <a:solidFill>
                  <a:schemeClr val="accent1"/>
                </a:solidFill>
                <a:latin typeface="Calibri" panose="020F0502020204030204" pitchFamily="34" charset="0"/>
                <a:cs typeface="Calibri" panose="020F0502020204030204" pitchFamily="34" charset="0"/>
              </a:rPr>
              <a:t>event_wait_list</a:t>
            </a:r>
            <a:r>
              <a:rPr lang="en-US" b="1" dirty="0">
                <a:solidFill>
                  <a:schemeClr val="accent1"/>
                </a:solidFill>
                <a:latin typeface="Calibri" panose="020F0502020204030204" pitchFamily="34" charset="0"/>
                <a:cs typeface="Calibri" panose="020F0502020204030204" pitchFamily="34" charset="0"/>
              </a:rPr>
              <a:t>, </a:t>
            </a:r>
            <a:r>
              <a:rPr lang="en-US" b="1" dirty="0" err="1">
                <a:solidFill>
                  <a:schemeClr val="accent1"/>
                </a:solidFill>
                <a:latin typeface="Calibri" panose="020F0502020204030204" pitchFamily="34" charset="0"/>
                <a:cs typeface="Calibri" panose="020F0502020204030204" pitchFamily="34" charset="0"/>
              </a:rPr>
              <a:t>num_events_in_wait_lis</a:t>
            </a:r>
            <a:r>
              <a:rPr lang="en-US" dirty="0" err="1">
                <a:solidFill>
                  <a:schemeClr val="accent1"/>
                </a:solidFill>
                <a:latin typeface="Calibri" panose="020F0502020204030204" pitchFamily="34" charset="0"/>
                <a:cs typeface="Calibri" panose="020F0502020204030204" pitchFamily="34" charset="0"/>
              </a:rPr>
              <a:t>t</a:t>
            </a:r>
            <a:r>
              <a:rPr lang="en-US" dirty="0">
                <a:solidFill>
                  <a:schemeClr val="accent1"/>
                </a:solidFill>
                <a:latin typeface="Calibri" panose="020F0502020204030204" pitchFamily="34" charset="0"/>
                <a:cs typeface="Calibri" panose="020F0502020204030204" pitchFamily="34" charset="0"/>
              </a:rPr>
              <a:t> </a:t>
            </a:r>
            <a:r>
              <a:rPr lang="en-US" dirty="0">
                <a:solidFill>
                  <a:srgbClr val="000000"/>
                </a:solidFill>
                <a:latin typeface="Calibri" panose="020F0502020204030204" pitchFamily="34" charset="0"/>
                <a:cs typeface="Calibri" panose="020F0502020204030204" pitchFamily="34" charset="0"/>
              </a:rPr>
              <a:t>parameters </a:t>
            </a:r>
            <a:r>
              <a:rPr kumimoji="0" lang="en-US" altLang="en-US" b="0" u="none" strike="noStrike" cap="none" normalizeH="0" baseline="0" dirty="0">
                <a:ln>
                  <a:noFill/>
                </a:ln>
                <a:solidFill>
                  <a:srgbClr val="000000"/>
                </a:solidFill>
                <a:effectLst/>
                <a:latin typeface="Calibri" panose="020F0502020204030204" pitchFamily="34" charset="0"/>
                <a:cs typeface="Calibri" panose="020F0502020204030204" pitchFamily="34" charset="0"/>
              </a:rPr>
              <a:t>specify events that need to complete before this particular command can be executed. If </a:t>
            </a:r>
            <a:r>
              <a:rPr kumimoji="0" lang="en-US" altLang="en-US" b="0" i="1" u="none" strike="noStrike" cap="none" normalizeH="0" baseline="0" dirty="0" err="1">
                <a:ln>
                  <a:noFill/>
                </a:ln>
                <a:solidFill>
                  <a:srgbClr val="000000"/>
                </a:solidFill>
                <a:effectLst/>
                <a:latin typeface="Calibri" panose="020F0502020204030204" pitchFamily="34" charset="0"/>
                <a:cs typeface="Calibri" panose="020F0502020204030204" pitchFamily="34" charset="0"/>
              </a:rPr>
              <a:t>event_wait_list</a:t>
            </a:r>
            <a:r>
              <a:rPr kumimoji="0" lang="en-US" altLang="en-US" b="0" i="1" u="none" strike="noStrike" cap="none" normalizeH="0" baseline="0" dirty="0">
                <a:ln>
                  <a:noFill/>
                </a:ln>
                <a:solidFill>
                  <a:srgbClr val="000000"/>
                </a:solidFill>
                <a:effectLst/>
                <a:latin typeface="Calibri" panose="020F0502020204030204" pitchFamily="34" charset="0"/>
                <a:cs typeface="Calibri" panose="020F0502020204030204" pitchFamily="34" charset="0"/>
              </a:rPr>
              <a:t> </a:t>
            </a:r>
            <a:r>
              <a:rPr kumimoji="0" lang="en-US" altLang="en-US" b="0" u="none" strike="noStrike" cap="none" normalizeH="0" baseline="0" dirty="0">
                <a:ln>
                  <a:noFill/>
                </a:ln>
                <a:solidFill>
                  <a:srgbClr val="000000"/>
                </a:solidFill>
                <a:effectLst/>
                <a:latin typeface="Calibri" panose="020F0502020204030204" pitchFamily="34" charset="0"/>
                <a:cs typeface="Calibri" panose="020F0502020204030204" pitchFamily="34" charset="0"/>
              </a:rPr>
              <a:t>is </a:t>
            </a:r>
            <a:r>
              <a:rPr kumimoji="0" lang="en-US" altLang="en-US" i="1" u="none" strike="noStrike" cap="none" normalizeH="0" baseline="0" dirty="0">
                <a:ln>
                  <a:noFill/>
                </a:ln>
                <a:solidFill>
                  <a:srgbClr val="000000"/>
                </a:solidFill>
                <a:effectLst/>
                <a:latin typeface="Calibri" panose="020F0502020204030204" pitchFamily="34" charset="0"/>
                <a:cs typeface="Calibri" panose="020F0502020204030204" pitchFamily="34" charset="0"/>
              </a:rPr>
              <a:t>NULL</a:t>
            </a:r>
            <a:r>
              <a:rPr kumimoji="0" lang="en-US" altLang="en-US" b="0" u="none" strike="noStrike" cap="none" normalizeH="0" baseline="0" dirty="0">
                <a:ln>
                  <a:noFill/>
                </a:ln>
                <a:solidFill>
                  <a:srgbClr val="000000"/>
                </a:solidFill>
                <a:effectLst/>
                <a:latin typeface="Calibri" panose="020F0502020204030204" pitchFamily="34" charset="0"/>
                <a:cs typeface="Calibri" panose="020F0502020204030204" pitchFamily="34" charset="0"/>
              </a:rPr>
              <a:t>, then this particular command does not wait on any event to complete. If </a:t>
            </a:r>
            <a:r>
              <a:rPr kumimoji="0" lang="en-US" altLang="en-US" b="0" u="none" strike="noStrike" cap="none" normalizeH="0" baseline="0" dirty="0" err="1">
                <a:ln>
                  <a:noFill/>
                </a:ln>
                <a:solidFill>
                  <a:srgbClr val="000000"/>
                </a:solidFill>
                <a:effectLst/>
                <a:latin typeface="Calibri" panose="020F0502020204030204" pitchFamily="34" charset="0"/>
                <a:cs typeface="Calibri" panose="020F0502020204030204" pitchFamily="34" charset="0"/>
              </a:rPr>
              <a:t>event_wait_list</a:t>
            </a:r>
            <a:r>
              <a:rPr kumimoji="0" lang="en-US" altLang="en-US" b="0" u="none" strike="noStrike" cap="none" normalizeH="0" baseline="0" dirty="0">
                <a:ln>
                  <a:noFill/>
                </a:ln>
                <a:solidFill>
                  <a:srgbClr val="000000"/>
                </a:solidFill>
                <a:effectLst/>
                <a:latin typeface="Calibri" panose="020F0502020204030204" pitchFamily="34" charset="0"/>
                <a:cs typeface="Calibri" panose="020F0502020204030204" pitchFamily="34" charset="0"/>
              </a:rPr>
              <a:t> is NULL, </a:t>
            </a:r>
            <a:r>
              <a:rPr kumimoji="0" lang="en-US" altLang="en-US" b="0" i="1" u="none" strike="noStrike" cap="none" normalizeH="0" baseline="0" dirty="0" err="1">
                <a:ln>
                  <a:noFill/>
                </a:ln>
                <a:solidFill>
                  <a:srgbClr val="000000"/>
                </a:solidFill>
                <a:effectLst/>
                <a:latin typeface="Calibri" panose="020F0502020204030204" pitchFamily="34" charset="0"/>
                <a:cs typeface="Calibri" panose="020F0502020204030204" pitchFamily="34" charset="0"/>
              </a:rPr>
              <a:t>num_events_in_wait_list</a:t>
            </a:r>
            <a:r>
              <a:rPr kumimoji="0" lang="en-US" altLang="en-US" b="0" i="1" u="none" strike="noStrike" cap="none" normalizeH="0" baseline="0" dirty="0">
                <a:ln>
                  <a:noFill/>
                </a:ln>
                <a:solidFill>
                  <a:srgbClr val="000000"/>
                </a:solidFill>
                <a:effectLst/>
                <a:latin typeface="Calibri" panose="020F0502020204030204" pitchFamily="34" charset="0"/>
                <a:cs typeface="Calibri" panose="020F0502020204030204" pitchFamily="34" charset="0"/>
              </a:rPr>
              <a:t> </a:t>
            </a:r>
            <a:r>
              <a:rPr kumimoji="0" lang="en-US" altLang="en-US" b="0" u="none" strike="noStrike" cap="none" normalizeH="0" baseline="0" dirty="0">
                <a:ln>
                  <a:noFill/>
                </a:ln>
                <a:solidFill>
                  <a:srgbClr val="000000"/>
                </a:solidFill>
                <a:effectLst/>
                <a:latin typeface="Calibri" panose="020F0502020204030204" pitchFamily="34" charset="0"/>
                <a:cs typeface="Calibri" panose="020F0502020204030204" pitchFamily="34" charset="0"/>
              </a:rPr>
              <a:t>must be </a:t>
            </a:r>
            <a:r>
              <a:rPr kumimoji="0" lang="en-US" altLang="en-US" b="1" u="none" strike="noStrike" cap="none" normalizeH="0" baseline="0" dirty="0">
                <a:ln>
                  <a:noFill/>
                </a:ln>
                <a:solidFill>
                  <a:srgbClr val="000000"/>
                </a:solidFill>
                <a:effectLst/>
                <a:latin typeface="Calibri" panose="020F0502020204030204" pitchFamily="34" charset="0"/>
                <a:cs typeface="Calibri" panose="020F0502020204030204" pitchFamily="34" charset="0"/>
              </a:rPr>
              <a:t>0</a:t>
            </a:r>
            <a:r>
              <a:rPr kumimoji="0" lang="en-US" altLang="en-US" b="0" u="none" strike="noStrike" cap="none" normalizeH="0" baseline="0" dirty="0">
                <a:ln>
                  <a:noFill/>
                </a:ln>
                <a:solidFill>
                  <a:srgbClr val="000000"/>
                </a:solidFill>
                <a:effectLst/>
                <a:latin typeface="Calibri" panose="020F0502020204030204" pitchFamily="34" charset="0"/>
                <a:cs typeface="Calibri" panose="020F0502020204030204" pitchFamily="34" charset="0"/>
              </a:rPr>
              <a:t>. If </a:t>
            </a:r>
            <a:r>
              <a:rPr kumimoji="0" lang="en-US" altLang="en-US" b="0" u="none" strike="noStrike" cap="none" normalizeH="0" baseline="0" dirty="0" err="1">
                <a:ln>
                  <a:noFill/>
                </a:ln>
                <a:solidFill>
                  <a:srgbClr val="000000"/>
                </a:solidFill>
                <a:effectLst/>
                <a:latin typeface="Calibri" panose="020F0502020204030204" pitchFamily="34" charset="0"/>
                <a:cs typeface="Calibri" panose="020F0502020204030204" pitchFamily="34" charset="0"/>
              </a:rPr>
              <a:t>event_wait_list</a:t>
            </a:r>
            <a:r>
              <a:rPr kumimoji="0" lang="en-US" altLang="en-US" b="0" u="none" strike="noStrike" cap="none" normalizeH="0" baseline="0" dirty="0">
                <a:ln>
                  <a:noFill/>
                </a:ln>
                <a:solidFill>
                  <a:srgbClr val="000000"/>
                </a:solidFill>
                <a:effectLst/>
                <a:latin typeface="Calibri" panose="020F0502020204030204" pitchFamily="34" charset="0"/>
                <a:cs typeface="Calibri" panose="020F0502020204030204" pitchFamily="34" charset="0"/>
              </a:rPr>
              <a:t> is </a:t>
            </a:r>
            <a:r>
              <a:rPr kumimoji="0" lang="en-US" altLang="en-US" b="0" i="1" u="none" strike="noStrike" cap="none" normalizeH="0" baseline="0" dirty="0">
                <a:ln>
                  <a:noFill/>
                </a:ln>
                <a:solidFill>
                  <a:srgbClr val="000000"/>
                </a:solidFill>
                <a:effectLst/>
                <a:latin typeface="Calibri" panose="020F0502020204030204" pitchFamily="34" charset="0"/>
                <a:cs typeface="Calibri" panose="020F0502020204030204" pitchFamily="34" charset="0"/>
              </a:rPr>
              <a:t>not NULL</a:t>
            </a:r>
            <a:r>
              <a:rPr kumimoji="0" lang="en-US" altLang="en-US" b="0" u="none" strike="noStrike" cap="none" normalizeH="0" baseline="0" dirty="0">
                <a:ln>
                  <a:noFill/>
                </a:ln>
                <a:solidFill>
                  <a:srgbClr val="000000"/>
                </a:solidFill>
                <a:effectLst/>
                <a:latin typeface="Calibri" panose="020F0502020204030204" pitchFamily="34" charset="0"/>
                <a:cs typeface="Calibri" panose="020F0502020204030204" pitchFamily="34" charset="0"/>
              </a:rPr>
              <a:t>, the list of events pointed to by </a:t>
            </a:r>
            <a:r>
              <a:rPr kumimoji="0" lang="en-US" altLang="en-US" b="0" i="1" u="none" strike="noStrike" cap="none" normalizeH="0" baseline="0" dirty="0" err="1">
                <a:ln>
                  <a:noFill/>
                </a:ln>
                <a:solidFill>
                  <a:srgbClr val="000000"/>
                </a:solidFill>
                <a:effectLst/>
                <a:latin typeface="Calibri" panose="020F0502020204030204" pitchFamily="34" charset="0"/>
                <a:cs typeface="Calibri" panose="020F0502020204030204" pitchFamily="34" charset="0"/>
              </a:rPr>
              <a:t>event_wait_list</a:t>
            </a:r>
            <a:r>
              <a:rPr kumimoji="0" lang="en-US" altLang="en-US" b="0" i="1" u="none" strike="noStrike" cap="none" normalizeH="0" baseline="0" dirty="0">
                <a:ln>
                  <a:noFill/>
                </a:ln>
                <a:solidFill>
                  <a:srgbClr val="000000"/>
                </a:solidFill>
                <a:effectLst/>
                <a:latin typeface="Calibri" panose="020F0502020204030204" pitchFamily="34" charset="0"/>
                <a:cs typeface="Calibri" panose="020F0502020204030204" pitchFamily="34" charset="0"/>
              </a:rPr>
              <a:t> </a:t>
            </a:r>
            <a:r>
              <a:rPr kumimoji="0" lang="en-US" altLang="en-US" b="0" u="none" strike="noStrike" cap="none" normalizeH="0" baseline="0" dirty="0">
                <a:ln>
                  <a:noFill/>
                </a:ln>
                <a:solidFill>
                  <a:srgbClr val="000000"/>
                </a:solidFill>
                <a:effectLst/>
                <a:latin typeface="Calibri" panose="020F0502020204030204" pitchFamily="34" charset="0"/>
                <a:cs typeface="Calibri" panose="020F0502020204030204" pitchFamily="34" charset="0"/>
              </a:rPr>
              <a:t>must be valid and </a:t>
            </a:r>
            <a:r>
              <a:rPr kumimoji="0" lang="en-US" altLang="en-US" b="0" i="1" u="none" strike="noStrike" cap="none" normalizeH="0" baseline="0" dirty="0" err="1">
                <a:ln>
                  <a:noFill/>
                </a:ln>
                <a:solidFill>
                  <a:srgbClr val="000000"/>
                </a:solidFill>
                <a:effectLst/>
                <a:latin typeface="Calibri" panose="020F0502020204030204" pitchFamily="34" charset="0"/>
                <a:cs typeface="Calibri" panose="020F0502020204030204" pitchFamily="34" charset="0"/>
              </a:rPr>
              <a:t>num_events_in_wait_list</a:t>
            </a:r>
            <a:r>
              <a:rPr kumimoji="0" lang="en-US" altLang="en-US" b="0" i="1" u="none" strike="noStrike" cap="none" normalizeH="0" baseline="0" dirty="0">
                <a:ln>
                  <a:noFill/>
                </a:ln>
                <a:solidFill>
                  <a:srgbClr val="000000"/>
                </a:solidFill>
                <a:effectLst/>
                <a:latin typeface="Calibri" panose="020F0502020204030204" pitchFamily="34" charset="0"/>
                <a:cs typeface="Calibri" panose="020F0502020204030204" pitchFamily="34" charset="0"/>
              </a:rPr>
              <a:t> </a:t>
            </a:r>
            <a:r>
              <a:rPr kumimoji="0" lang="en-US" altLang="en-US" b="0" u="none" strike="noStrike" cap="none" normalizeH="0" baseline="0" dirty="0">
                <a:ln>
                  <a:noFill/>
                </a:ln>
                <a:solidFill>
                  <a:srgbClr val="000000"/>
                </a:solidFill>
                <a:effectLst/>
                <a:latin typeface="Calibri" panose="020F0502020204030204" pitchFamily="34" charset="0"/>
                <a:cs typeface="Calibri" panose="020F0502020204030204" pitchFamily="34" charset="0"/>
              </a:rPr>
              <a:t>must be </a:t>
            </a:r>
            <a:r>
              <a:rPr kumimoji="0" lang="en-US" altLang="en-US" b="1" u="none" strike="noStrike" cap="none" normalizeH="0" baseline="0" dirty="0">
                <a:ln>
                  <a:noFill/>
                </a:ln>
                <a:solidFill>
                  <a:srgbClr val="000000"/>
                </a:solidFill>
                <a:effectLst/>
                <a:latin typeface="Calibri" panose="020F0502020204030204" pitchFamily="34" charset="0"/>
                <a:cs typeface="Calibri" panose="020F0502020204030204" pitchFamily="34" charset="0"/>
              </a:rPr>
              <a:t>greater than 0</a:t>
            </a:r>
            <a:r>
              <a:rPr kumimoji="0" lang="en-US" altLang="en-US" b="1"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a:p>
            <a:pPr marL="285750" indent="-285750" algn="just">
              <a:buFont typeface="Arial" panose="020B0604020202020204" pitchFamily="34" charset="0"/>
              <a:buChar char="•"/>
            </a:pPr>
            <a:r>
              <a:rPr lang="en-US" sz="1900" dirty="0">
                <a:solidFill>
                  <a:schemeClr val="accent1"/>
                </a:solidFill>
                <a:latin typeface="Calibri" panose="020F0502020204030204" pitchFamily="34" charset="0"/>
                <a:cs typeface="Calibri" panose="020F0502020204030204" pitchFamily="34" charset="0"/>
              </a:rPr>
              <a:t> </a:t>
            </a:r>
            <a:r>
              <a:rPr lang="en-US" sz="1900" b="1" dirty="0">
                <a:solidFill>
                  <a:schemeClr val="accent1"/>
                </a:solidFill>
                <a:latin typeface="Calibri" panose="020F0502020204030204" pitchFamily="34" charset="0"/>
                <a:cs typeface="Calibri" panose="020F0502020204030204" pitchFamily="34" charset="0"/>
              </a:rPr>
              <a:t>event</a:t>
            </a:r>
            <a:r>
              <a:rPr lang="en-US" sz="1900" dirty="0">
                <a:latin typeface="Calibri" panose="020F0502020204030204" pitchFamily="34" charset="0"/>
                <a:cs typeface="Calibri" panose="020F0502020204030204" pitchFamily="34" charset="0"/>
              </a:rPr>
              <a:t> </a:t>
            </a:r>
            <a:r>
              <a:rPr lang="en-IN" b="0" i="0" dirty="0">
                <a:solidFill>
                  <a:srgbClr val="000000"/>
                </a:solidFill>
                <a:effectLst/>
                <a:latin typeface="Calibri" panose="020F0502020204030204" pitchFamily="34" charset="0"/>
                <a:cs typeface="Calibri" panose="020F0502020204030204" pitchFamily="34" charset="0"/>
              </a:rPr>
              <a:t>returns an event object</a:t>
            </a:r>
            <a:endParaRPr lang="en-US" b="0" strike="noStrike" spc="-1" dirty="0">
              <a:solidFill>
                <a:srgbClr val="000000"/>
              </a:solidFill>
              <a:latin typeface="Calibri" panose="020F0502020204030204" pitchFamily="34" charset="0"/>
              <a:cs typeface="Calibri" panose="020F0502020204030204" pitchFamily="34" charset="0"/>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33</a:t>
            </a:fld>
            <a:endParaRPr lang="en-IN" sz="1200" b="0" strike="noStrike" spc="-1">
              <a:latin typeface="Times New Roman"/>
            </a:endParaRPr>
          </a:p>
        </p:txBody>
      </p:sp>
      <p:sp>
        <p:nvSpPr>
          <p:cNvPr id="8" name="TextShape 1">
            <a:extLst>
              <a:ext uri="{FF2B5EF4-FFF2-40B4-BE49-F238E27FC236}">
                <a16:creationId xmlns:a16="http://schemas.microsoft.com/office/drawing/2014/main" id="{B4FB22DC-1DDA-48E6-BA08-AB75242E07D3}"/>
              </a:ext>
            </a:extLst>
          </p:cNvPr>
          <p:cNvSpPr txBox="1"/>
          <p:nvPr/>
        </p:nvSpPr>
        <p:spPr>
          <a:xfrm>
            <a:off x="838080" y="40906"/>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6</a:t>
            </a:r>
            <a:r>
              <a:rPr lang="en-US" sz="3200" b="1" spc="-1" dirty="0">
                <a:solidFill>
                  <a:schemeClr val="bg1"/>
                </a:solidFill>
                <a:highlight>
                  <a:srgbClr val="000000"/>
                </a:highlight>
                <a:latin typeface="Calibri Light"/>
              </a:rPr>
              <a:t>: Write host data to device buffers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0" name="Rectangle 9">
            <a:extLst>
              <a:ext uri="{FF2B5EF4-FFF2-40B4-BE49-F238E27FC236}">
                <a16:creationId xmlns:a16="http://schemas.microsoft.com/office/drawing/2014/main" id="{CBDF4877-8600-486D-9363-5CBA9279380E}"/>
              </a:ext>
            </a:extLst>
          </p:cNvPr>
          <p:cNvSpPr/>
          <p:nvPr/>
        </p:nvSpPr>
        <p:spPr>
          <a:xfrm>
            <a:off x="1331265" y="3280586"/>
            <a:ext cx="9047209" cy="2751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b="1" dirty="0" err="1">
                <a:solidFill>
                  <a:schemeClr val="accent4"/>
                </a:solidFill>
              </a:rPr>
              <a:t>cl_int</a:t>
            </a:r>
            <a:r>
              <a:rPr lang="en-IN" b="1" dirty="0">
                <a:solidFill>
                  <a:schemeClr val="accent4"/>
                </a:solidFill>
              </a:rPr>
              <a:t> </a:t>
            </a:r>
            <a:r>
              <a:rPr lang="en-IN" b="1" dirty="0" err="1"/>
              <a:t>clEnqueueWriteBuffer</a:t>
            </a:r>
            <a:r>
              <a:rPr lang="en-IN" b="1" dirty="0"/>
              <a:t> (</a:t>
            </a:r>
          </a:p>
          <a:p>
            <a:pPr marL="0" indent="0">
              <a:buNone/>
            </a:pPr>
            <a:r>
              <a:rPr lang="en-IN" b="1" dirty="0"/>
              <a:t>		</a:t>
            </a:r>
            <a:r>
              <a:rPr lang="en-IN" b="1" dirty="0" err="1">
                <a:solidFill>
                  <a:schemeClr val="accent4"/>
                </a:solidFill>
              </a:rPr>
              <a:t>cl_command_queue</a:t>
            </a:r>
            <a:r>
              <a:rPr lang="en-IN" b="1" dirty="0">
                <a:solidFill>
                  <a:schemeClr val="accent4"/>
                </a:solidFill>
              </a:rPr>
              <a:t> </a:t>
            </a:r>
            <a:r>
              <a:rPr lang="en-IN" b="1" dirty="0" err="1"/>
              <a:t>command_queue</a:t>
            </a:r>
            <a:r>
              <a:rPr lang="en-IN" b="1" dirty="0"/>
              <a:t>, </a:t>
            </a:r>
          </a:p>
          <a:p>
            <a:pPr marL="0" indent="0">
              <a:buNone/>
            </a:pPr>
            <a:r>
              <a:rPr lang="en-IN" b="1" dirty="0"/>
              <a:t>		</a:t>
            </a:r>
            <a:r>
              <a:rPr lang="en-IN" b="1" dirty="0" err="1">
                <a:solidFill>
                  <a:schemeClr val="accent4"/>
                </a:solidFill>
              </a:rPr>
              <a:t>cl_mem</a:t>
            </a:r>
            <a:r>
              <a:rPr lang="en-IN" b="1" dirty="0">
                <a:solidFill>
                  <a:schemeClr val="accent4"/>
                </a:solidFill>
              </a:rPr>
              <a:t> </a:t>
            </a:r>
            <a:r>
              <a:rPr lang="en-IN" b="1" dirty="0"/>
              <a:t>buffer, </a:t>
            </a:r>
          </a:p>
          <a:p>
            <a:pPr marL="0" indent="0">
              <a:buNone/>
            </a:pPr>
            <a:r>
              <a:rPr lang="en-IN" b="1" dirty="0"/>
              <a:t>		</a:t>
            </a:r>
            <a:r>
              <a:rPr lang="en-IN" b="1" dirty="0" err="1">
                <a:solidFill>
                  <a:schemeClr val="accent4"/>
                </a:solidFill>
              </a:rPr>
              <a:t>cl_bool</a:t>
            </a:r>
            <a:r>
              <a:rPr lang="en-IN" b="1" dirty="0"/>
              <a:t> </a:t>
            </a:r>
            <a:r>
              <a:rPr lang="en-IN" b="1" dirty="0" err="1"/>
              <a:t>blocking_write</a:t>
            </a:r>
            <a:r>
              <a:rPr lang="en-IN" b="1" dirty="0"/>
              <a:t>, </a:t>
            </a:r>
          </a:p>
          <a:p>
            <a:pPr marL="0" indent="0">
              <a:buNone/>
            </a:pPr>
            <a:r>
              <a:rPr lang="en-IN" b="1" dirty="0"/>
              <a:t>		</a:t>
            </a:r>
            <a:r>
              <a:rPr lang="en-IN" b="1" dirty="0" err="1">
                <a:solidFill>
                  <a:schemeClr val="accent4"/>
                </a:solidFill>
              </a:rPr>
              <a:t>size_t</a:t>
            </a:r>
            <a:r>
              <a:rPr lang="en-IN" b="1" dirty="0"/>
              <a:t> offset, </a:t>
            </a:r>
          </a:p>
          <a:p>
            <a:pPr marL="0" indent="0">
              <a:buNone/>
            </a:pPr>
            <a:r>
              <a:rPr lang="en-IN" b="1" dirty="0"/>
              <a:t>		</a:t>
            </a:r>
            <a:r>
              <a:rPr lang="en-IN" b="1" dirty="0" err="1">
                <a:solidFill>
                  <a:schemeClr val="accent4"/>
                </a:solidFill>
              </a:rPr>
              <a:t>size_t</a:t>
            </a:r>
            <a:r>
              <a:rPr lang="en-IN" b="1" dirty="0">
                <a:solidFill>
                  <a:schemeClr val="accent4"/>
                </a:solidFill>
              </a:rPr>
              <a:t> </a:t>
            </a:r>
            <a:r>
              <a:rPr lang="en-IN" b="1" dirty="0" err="1"/>
              <a:t>cb</a:t>
            </a:r>
            <a:r>
              <a:rPr lang="en-IN" b="1" dirty="0"/>
              <a:t>, </a:t>
            </a:r>
          </a:p>
          <a:p>
            <a:pPr marL="0" indent="0">
              <a:buNone/>
            </a:pPr>
            <a:r>
              <a:rPr lang="en-IN" b="1" dirty="0"/>
              <a:t>		</a:t>
            </a:r>
            <a:r>
              <a:rPr lang="en-IN" b="1" dirty="0" err="1">
                <a:solidFill>
                  <a:schemeClr val="accent4"/>
                </a:solidFill>
              </a:rPr>
              <a:t>const</a:t>
            </a:r>
            <a:r>
              <a:rPr lang="en-IN" b="1" dirty="0">
                <a:solidFill>
                  <a:schemeClr val="accent4"/>
                </a:solidFill>
              </a:rPr>
              <a:t> void</a:t>
            </a:r>
            <a:r>
              <a:rPr lang="en-IN" b="1" dirty="0"/>
              <a:t> *</a:t>
            </a:r>
            <a:r>
              <a:rPr lang="en-IN" b="1" dirty="0" err="1"/>
              <a:t>ptr</a:t>
            </a:r>
            <a:r>
              <a:rPr lang="en-IN" b="1" dirty="0"/>
              <a:t>, </a:t>
            </a:r>
          </a:p>
          <a:p>
            <a:pPr marL="0" indent="0">
              <a:buNone/>
            </a:pPr>
            <a:r>
              <a:rPr lang="en-IN" b="1" dirty="0"/>
              <a:t>		</a:t>
            </a:r>
            <a:r>
              <a:rPr lang="en-IN" b="1" dirty="0" err="1">
                <a:solidFill>
                  <a:schemeClr val="accent4"/>
                </a:solidFill>
              </a:rPr>
              <a:t>cl_uint</a:t>
            </a:r>
            <a:r>
              <a:rPr lang="en-IN" b="1" dirty="0">
                <a:solidFill>
                  <a:schemeClr val="accent4"/>
                </a:solidFill>
              </a:rPr>
              <a:t> </a:t>
            </a:r>
            <a:r>
              <a:rPr lang="en-IN" b="1" dirty="0" err="1"/>
              <a:t>num_events_in_wait_list</a:t>
            </a:r>
            <a:r>
              <a:rPr lang="en-IN" b="1" dirty="0"/>
              <a:t>, </a:t>
            </a:r>
          </a:p>
          <a:p>
            <a:pPr marL="0" indent="0">
              <a:buNone/>
            </a:pPr>
            <a:r>
              <a:rPr lang="en-IN" b="1" dirty="0"/>
              <a:t>		</a:t>
            </a:r>
            <a:r>
              <a:rPr lang="en-IN" b="1" dirty="0" err="1">
                <a:solidFill>
                  <a:schemeClr val="accent4"/>
                </a:solidFill>
              </a:rPr>
              <a:t>const</a:t>
            </a:r>
            <a:r>
              <a:rPr lang="en-IN" b="1" dirty="0">
                <a:solidFill>
                  <a:schemeClr val="accent4"/>
                </a:solidFill>
              </a:rPr>
              <a:t> </a:t>
            </a:r>
            <a:r>
              <a:rPr lang="en-IN" b="1" dirty="0" err="1">
                <a:solidFill>
                  <a:schemeClr val="accent4"/>
                </a:solidFill>
              </a:rPr>
              <a:t>cl_event</a:t>
            </a:r>
            <a:r>
              <a:rPr lang="en-IN" b="1" dirty="0">
                <a:solidFill>
                  <a:schemeClr val="accent4"/>
                </a:solidFill>
              </a:rPr>
              <a:t> </a:t>
            </a:r>
            <a:r>
              <a:rPr lang="en-IN" b="1" dirty="0"/>
              <a:t>*</a:t>
            </a:r>
            <a:r>
              <a:rPr lang="en-IN" b="1" dirty="0" err="1"/>
              <a:t>event_wait_list</a:t>
            </a:r>
            <a:r>
              <a:rPr lang="en-IN" b="1" dirty="0"/>
              <a:t>, </a:t>
            </a:r>
          </a:p>
          <a:p>
            <a:pPr marL="0" indent="0">
              <a:buNone/>
            </a:pPr>
            <a:r>
              <a:rPr lang="en-IN" b="1" dirty="0"/>
              <a:t>		</a:t>
            </a:r>
            <a:r>
              <a:rPr lang="en-IN" b="1" dirty="0" err="1">
                <a:solidFill>
                  <a:schemeClr val="accent4"/>
                </a:solidFill>
              </a:rPr>
              <a:t>cl_event</a:t>
            </a:r>
            <a:r>
              <a:rPr lang="en-IN" b="1" dirty="0">
                <a:solidFill>
                  <a:schemeClr val="accent4"/>
                </a:solidFill>
              </a:rPr>
              <a:t> </a:t>
            </a:r>
            <a:r>
              <a:rPr lang="en-IN" b="1" dirty="0"/>
              <a:t>*event)</a:t>
            </a:r>
          </a:p>
        </p:txBody>
      </p:sp>
    </p:spTree>
    <p:extLst>
      <p:ext uri="{BB962C8B-B14F-4D97-AF65-F5344CB8AC3E}">
        <p14:creationId xmlns:p14="http://schemas.microsoft.com/office/powerpoint/2010/main" val="18351740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593460" y="884520"/>
            <a:ext cx="11004480" cy="5472000"/>
          </a:xfrm>
          <a:prstGeom prst="rect">
            <a:avLst/>
          </a:prstGeom>
          <a:noFill/>
          <a:ln>
            <a:noFill/>
          </a:ln>
        </p:spPr>
        <p:txBody>
          <a:bodyPr>
            <a:normAutofit/>
          </a:bodyPr>
          <a:lstStyle/>
          <a:p>
            <a:pPr algn="just"/>
            <a:endParaRPr lang="en-US" b="0" strike="noStrike" spc="-1" dirty="0">
              <a:solidFill>
                <a:srgbClr val="000000"/>
              </a:solidFill>
              <a:latin typeface="Calibri" panose="020F0502020204030204" pitchFamily="34" charset="0"/>
              <a:cs typeface="Calibri" panose="020F0502020204030204" pitchFamily="34" charset="0"/>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34</a:t>
            </a:fld>
            <a:endParaRPr lang="en-IN" sz="1200" b="0" strike="noStrike" spc="-1">
              <a:latin typeface="Times New Roman"/>
            </a:endParaRPr>
          </a:p>
        </p:txBody>
      </p:sp>
      <p:sp>
        <p:nvSpPr>
          <p:cNvPr id="8" name="TextShape 1">
            <a:extLst>
              <a:ext uri="{FF2B5EF4-FFF2-40B4-BE49-F238E27FC236}">
                <a16:creationId xmlns:a16="http://schemas.microsoft.com/office/drawing/2014/main" id="{B4FB22DC-1DDA-48E6-BA08-AB75242E07D3}"/>
              </a:ext>
            </a:extLst>
          </p:cNvPr>
          <p:cNvSpPr txBox="1"/>
          <p:nvPr/>
        </p:nvSpPr>
        <p:spPr>
          <a:xfrm>
            <a:off x="593460" y="4469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6</a:t>
            </a:r>
            <a:r>
              <a:rPr lang="en-US" sz="3200" b="1" spc="-1" dirty="0">
                <a:solidFill>
                  <a:schemeClr val="bg1"/>
                </a:solidFill>
                <a:highlight>
                  <a:srgbClr val="000000"/>
                </a:highlight>
                <a:latin typeface="Calibri Light"/>
              </a:rPr>
              <a:t>: Write host data to device buffers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0" name="Rectangle 9">
            <a:extLst>
              <a:ext uri="{FF2B5EF4-FFF2-40B4-BE49-F238E27FC236}">
                <a16:creationId xmlns:a16="http://schemas.microsoft.com/office/drawing/2014/main" id="{CBDF4877-8600-486D-9363-5CBA9279380E}"/>
              </a:ext>
            </a:extLst>
          </p:cNvPr>
          <p:cNvSpPr/>
          <p:nvPr/>
        </p:nvSpPr>
        <p:spPr>
          <a:xfrm>
            <a:off x="1084823" y="4330554"/>
            <a:ext cx="10663249" cy="1468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b="1" dirty="0">
                <a:highlight>
                  <a:srgbClr val="00FFFF"/>
                </a:highlight>
              </a:rPr>
              <a:t>// Write input array A to the device buffer </a:t>
            </a:r>
            <a:r>
              <a:rPr lang="en-IN" b="1" dirty="0" err="1">
                <a:highlight>
                  <a:srgbClr val="00FFFF"/>
                </a:highlight>
              </a:rPr>
              <a:t>bufferA</a:t>
            </a:r>
            <a:r>
              <a:rPr lang="en-IN" b="1" dirty="0">
                <a:highlight>
                  <a:srgbClr val="00FFFF"/>
                </a:highlight>
              </a:rPr>
              <a:t> </a:t>
            </a:r>
          </a:p>
          <a:p>
            <a:pPr marL="0" indent="0">
              <a:buNone/>
            </a:pPr>
            <a:r>
              <a:rPr lang="en-IN" b="1" dirty="0"/>
              <a:t>status = </a:t>
            </a:r>
            <a:r>
              <a:rPr lang="en-IN" b="1" dirty="0" err="1"/>
              <a:t>clEnqueueWriteBuffer</a:t>
            </a:r>
            <a:r>
              <a:rPr lang="en-IN" b="1" dirty="0"/>
              <a:t>( </a:t>
            </a:r>
            <a:r>
              <a:rPr lang="en-IN" b="1" dirty="0" err="1"/>
              <a:t>cmdQueue</a:t>
            </a:r>
            <a:r>
              <a:rPr lang="en-IN" b="1" dirty="0"/>
              <a:t>, </a:t>
            </a:r>
            <a:r>
              <a:rPr lang="en-IN" b="1" dirty="0" err="1"/>
              <a:t>bufferA</a:t>
            </a:r>
            <a:r>
              <a:rPr lang="en-IN" b="1" dirty="0"/>
              <a:t>, CL_FALSE, 0, </a:t>
            </a:r>
            <a:r>
              <a:rPr lang="en-IN" b="1" dirty="0" err="1"/>
              <a:t>datasize</a:t>
            </a:r>
            <a:r>
              <a:rPr lang="en-IN" b="1" dirty="0"/>
              <a:t>, A, 0, NULL, NULL); </a:t>
            </a:r>
            <a:r>
              <a:rPr lang="en-IN" b="1" dirty="0">
                <a:highlight>
                  <a:srgbClr val="00FFFF"/>
                </a:highlight>
              </a:rPr>
              <a:t>// Write input array B to the device buffer </a:t>
            </a:r>
            <a:r>
              <a:rPr lang="en-IN" b="1" dirty="0" err="1">
                <a:highlight>
                  <a:srgbClr val="00FFFF"/>
                </a:highlight>
              </a:rPr>
              <a:t>bufferB</a:t>
            </a:r>
            <a:r>
              <a:rPr lang="en-IN" b="1" dirty="0">
                <a:highlight>
                  <a:srgbClr val="00FFFF"/>
                </a:highlight>
              </a:rPr>
              <a:t> </a:t>
            </a:r>
          </a:p>
          <a:p>
            <a:pPr marL="0" indent="0">
              <a:buNone/>
            </a:pPr>
            <a:r>
              <a:rPr lang="en-IN" b="1" dirty="0"/>
              <a:t>status = </a:t>
            </a:r>
            <a:r>
              <a:rPr lang="en-IN" b="1" dirty="0" err="1"/>
              <a:t>clEnqueueWriteBuffer</a:t>
            </a:r>
            <a:r>
              <a:rPr lang="en-IN" b="1" dirty="0"/>
              <a:t>( </a:t>
            </a:r>
            <a:r>
              <a:rPr lang="en-IN" b="1" dirty="0" err="1"/>
              <a:t>cmdQueue</a:t>
            </a:r>
            <a:r>
              <a:rPr lang="en-IN" b="1" dirty="0"/>
              <a:t>, </a:t>
            </a:r>
            <a:r>
              <a:rPr lang="en-IN" b="1" dirty="0" err="1"/>
              <a:t>bufferB</a:t>
            </a:r>
            <a:r>
              <a:rPr lang="en-IN" b="1" dirty="0"/>
              <a:t>, CL_FALSE, 0, </a:t>
            </a:r>
            <a:r>
              <a:rPr lang="en-IN" b="1" dirty="0" err="1"/>
              <a:t>datasize</a:t>
            </a:r>
            <a:r>
              <a:rPr lang="en-IN" b="1" dirty="0"/>
              <a:t>, B, 0, NULL, NULL);</a:t>
            </a:r>
          </a:p>
        </p:txBody>
      </p:sp>
      <p:sp>
        <p:nvSpPr>
          <p:cNvPr id="9" name="Rectangle 8">
            <a:extLst>
              <a:ext uri="{FF2B5EF4-FFF2-40B4-BE49-F238E27FC236}">
                <a16:creationId xmlns:a16="http://schemas.microsoft.com/office/drawing/2014/main" id="{93F91ADF-D239-4026-88CE-3AF7FFBBC309}"/>
              </a:ext>
            </a:extLst>
          </p:cNvPr>
          <p:cNvSpPr/>
          <p:nvPr/>
        </p:nvSpPr>
        <p:spPr>
          <a:xfrm>
            <a:off x="1327475" y="1278930"/>
            <a:ext cx="9047209" cy="275181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b="1" dirty="0" err="1">
                <a:solidFill>
                  <a:schemeClr val="accent4"/>
                </a:solidFill>
              </a:rPr>
              <a:t>cl_int</a:t>
            </a:r>
            <a:r>
              <a:rPr lang="en-IN" b="1" dirty="0">
                <a:solidFill>
                  <a:schemeClr val="accent4"/>
                </a:solidFill>
              </a:rPr>
              <a:t> </a:t>
            </a:r>
            <a:r>
              <a:rPr lang="en-IN" b="1" dirty="0" err="1"/>
              <a:t>clEnqueueWriteBuffer</a:t>
            </a:r>
            <a:r>
              <a:rPr lang="en-IN" b="1" dirty="0"/>
              <a:t> (</a:t>
            </a:r>
          </a:p>
          <a:p>
            <a:pPr marL="0" indent="0">
              <a:buNone/>
            </a:pPr>
            <a:r>
              <a:rPr lang="en-IN" b="1" dirty="0"/>
              <a:t>		</a:t>
            </a:r>
            <a:r>
              <a:rPr lang="en-IN" b="1" dirty="0" err="1">
                <a:solidFill>
                  <a:schemeClr val="accent4"/>
                </a:solidFill>
              </a:rPr>
              <a:t>cl_command_queue</a:t>
            </a:r>
            <a:r>
              <a:rPr lang="en-IN" b="1" dirty="0">
                <a:solidFill>
                  <a:schemeClr val="accent4"/>
                </a:solidFill>
              </a:rPr>
              <a:t> </a:t>
            </a:r>
            <a:r>
              <a:rPr lang="en-IN" b="1" dirty="0" err="1"/>
              <a:t>command_queue</a:t>
            </a:r>
            <a:r>
              <a:rPr lang="en-IN" b="1" dirty="0"/>
              <a:t>, </a:t>
            </a:r>
          </a:p>
          <a:p>
            <a:pPr marL="0" indent="0">
              <a:buNone/>
            </a:pPr>
            <a:r>
              <a:rPr lang="en-IN" b="1" dirty="0"/>
              <a:t>		</a:t>
            </a:r>
            <a:r>
              <a:rPr lang="en-IN" b="1" dirty="0" err="1">
                <a:solidFill>
                  <a:schemeClr val="accent4"/>
                </a:solidFill>
              </a:rPr>
              <a:t>cl_mem</a:t>
            </a:r>
            <a:r>
              <a:rPr lang="en-IN" b="1" dirty="0">
                <a:solidFill>
                  <a:schemeClr val="accent4"/>
                </a:solidFill>
              </a:rPr>
              <a:t> </a:t>
            </a:r>
            <a:r>
              <a:rPr lang="en-IN" b="1" dirty="0"/>
              <a:t>buffer, </a:t>
            </a:r>
          </a:p>
          <a:p>
            <a:pPr marL="0" indent="0">
              <a:buNone/>
            </a:pPr>
            <a:r>
              <a:rPr lang="en-IN" b="1" dirty="0"/>
              <a:t>		</a:t>
            </a:r>
            <a:r>
              <a:rPr lang="en-IN" b="1" dirty="0" err="1">
                <a:solidFill>
                  <a:schemeClr val="accent4"/>
                </a:solidFill>
              </a:rPr>
              <a:t>cl_bool</a:t>
            </a:r>
            <a:r>
              <a:rPr lang="en-IN" b="1" dirty="0"/>
              <a:t> </a:t>
            </a:r>
            <a:r>
              <a:rPr lang="en-IN" b="1" dirty="0" err="1"/>
              <a:t>blocking_write</a:t>
            </a:r>
            <a:r>
              <a:rPr lang="en-IN" b="1" dirty="0"/>
              <a:t>, </a:t>
            </a:r>
          </a:p>
          <a:p>
            <a:pPr marL="0" indent="0">
              <a:buNone/>
            </a:pPr>
            <a:r>
              <a:rPr lang="en-IN" b="1" dirty="0"/>
              <a:t>		</a:t>
            </a:r>
            <a:r>
              <a:rPr lang="en-IN" b="1" dirty="0" err="1">
                <a:solidFill>
                  <a:schemeClr val="accent4"/>
                </a:solidFill>
              </a:rPr>
              <a:t>size_t</a:t>
            </a:r>
            <a:r>
              <a:rPr lang="en-IN" b="1" dirty="0"/>
              <a:t> offset, </a:t>
            </a:r>
          </a:p>
          <a:p>
            <a:pPr marL="0" indent="0">
              <a:buNone/>
            </a:pPr>
            <a:r>
              <a:rPr lang="en-IN" b="1" dirty="0"/>
              <a:t>		</a:t>
            </a:r>
            <a:r>
              <a:rPr lang="en-IN" b="1" dirty="0" err="1">
                <a:solidFill>
                  <a:schemeClr val="accent4"/>
                </a:solidFill>
              </a:rPr>
              <a:t>size_t</a:t>
            </a:r>
            <a:r>
              <a:rPr lang="en-IN" b="1" dirty="0">
                <a:solidFill>
                  <a:schemeClr val="accent4"/>
                </a:solidFill>
              </a:rPr>
              <a:t> </a:t>
            </a:r>
            <a:r>
              <a:rPr lang="en-IN" b="1" dirty="0" err="1"/>
              <a:t>cb</a:t>
            </a:r>
            <a:r>
              <a:rPr lang="en-IN" b="1" dirty="0"/>
              <a:t>, </a:t>
            </a:r>
          </a:p>
          <a:p>
            <a:pPr marL="0" indent="0">
              <a:buNone/>
            </a:pPr>
            <a:r>
              <a:rPr lang="en-IN" b="1" dirty="0"/>
              <a:t>		</a:t>
            </a:r>
            <a:r>
              <a:rPr lang="en-IN" b="1" dirty="0" err="1">
                <a:solidFill>
                  <a:schemeClr val="accent4"/>
                </a:solidFill>
              </a:rPr>
              <a:t>const</a:t>
            </a:r>
            <a:r>
              <a:rPr lang="en-IN" b="1" dirty="0">
                <a:solidFill>
                  <a:schemeClr val="accent4"/>
                </a:solidFill>
              </a:rPr>
              <a:t> void</a:t>
            </a:r>
            <a:r>
              <a:rPr lang="en-IN" b="1" dirty="0"/>
              <a:t> *</a:t>
            </a:r>
            <a:r>
              <a:rPr lang="en-IN" b="1" dirty="0" err="1"/>
              <a:t>ptr</a:t>
            </a:r>
            <a:r>
              <a:rPr lang="en-IN" b="1" dirty="0"/>
              <a:t>, </a:t>
            </a:r>
          </a:p>
          <a:p>
            <a:pPr marL="0" indent="0">
              <a:buNone/>
            </a:pPr>
            <a:r>
              <a:rPr lang="en-IN" b="1" dirty="0"/>
              <a:t>		</a:t>
            </a:r>
            <a:r>
              <a:rPr lang="en-IN" b="1" dirty="0" err="1">
                <a:solidFill>
                  <a:schemeClr val="accent4"/>
                </a:solidFill>
              </a:rPr>
              <a:t>cl_uint</a:t>
            </a:r>
            <a:r>
              <a:rPr lang="en-IN" b="1" dirty="0">
                <a:solidFill>
                  <a:schemeClr val="accent4"/>
                </a:solidFill>
              </a:rPr>
              <a:t> </a:t>
            </a:r>
            <a:r>
              <a:rPr lang="en-IN" b="1" dirty="0" err="1"/>
              <a:t>num_events_in_wait_list</a:t>
            </a:r>
            <a:r>
              <a:rPr lang="en-IN" b="1" dirty="0"/>
              <a:t>, </a:t>
            </a:r>
          </a:p>
          <a:p>
            <a:pPr marL="0" indent="0">
              <a:buNone/>
            </a:pPr>
            <a:r>
              <a:rPr lang="en-IN" b="1" dirty="0"/>
              <a:t>		</a:t>
            </a:r>
            <a:r>
              <a:rPr lang="en-IN" b="1" dirty="0" err="1">
                <a:solidFill>
                  <a:schemeClr val="accent4"/>
                </a:solidFill>
              </a:rPr>
              <a:t>const</a:t>
            </a:r>
            <a:r>
              <a:rPr lang="en-IN" b="1" dirty="0">
                <a:solidFill>
                  <a:schemeClr val="accent4"/>
                </a:solidFill>
              </a:rPr>
              <a:t> </a:t>
            </a:r>
            <a:r>
              <a:rPr lang="en-IN" b="1" dirty="0" err="1">
                <a:solidFill>
                  <a:schemeClr val="accent4"/>
                </a:solidFill>
              </a:rPr>
              <a:t>cl_event</a:t>
            </a:r>
            <a:r>
              <a:rPr lang="en-IN" b="1" dirty="0">
                <a:solidFill>
                  <a:schemeClr val="accent4"/>
                </a:solidFill>
              </a:rPr>
              <a:t> </a:t>
            </a:r>
            <a:r>
              <a:rPr lang="en-IN" b="1" dirty="0"/>
              <a:t>*</a:t>
            </a:r>
            <a:r>
              <a:rPr lang="en-IN" b="1" dirty="0" err="1"/>
              <a:t>event_wait_list</a:t>
            </a:r>
            <a:r>
              <a:rPr lang="en-IN" b="1" dirty="0"/>
              <a:t>, </a:t>
            </a:r>
          </a:p>
          <a:p>
            <a:pPr marL="0" indent="0">
              <a:buNone/>
            </a:pPr>
            <a:r>
              <a:rPr lang="en-IN" b="1" dirty="0"/>
              <a:t>		</a:t>
            </a:r>
            <a:r>
              <a:rPr lang="en-IN" b="1" dirty="0" err="1">
                <a:solidFill>
                  <a:schemeClr val="accent4"/>
                </a:solidFill>
              </a:rPr>
              <a:t>cl_event</a:t>
            </a:r>
            <a:r>
              <a:rPr lang="en-IN" b="1" dirty="0">
                <a:solidFill>
                  <a:schemeClr val="accent4"/>
                </a:solidFill>
              </a:rPr>
              <a:t> </a:t>
            </a:r>
            <a:r>
              <a:rPr lang="en-IN" b="1" dirty="0"/>
              <a:t>*event)</a:t>
            </a:r>
          </a:p>
        </p:txBody>
      </p:sp>
    </p:spTree>
    <p:extLst>
      <p:ext uri="{BB962C8B-B14F-4D97-AF65-F5344CB8AC3E}">
        <p14:creationId xmlns:p14="http://schemas.microsoft.com/office/powerpoint/2010/main" val="13767068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6520"/>
            <a:ext cx="10515240" cy="748080"/>
          </a:xfrm>
          <a:prstGeom prst="rect">
            <a:avLst/>
          </a:prstGeom>
          <a:noFill/>
          <a:ln>
            <a:noFill/>
          </a:ln>
        </p:spPr>
        <p:txBody>
          <a:bodyPr anchor="ctr">
            <a:normAutofit/>
          </a:bodyPr>
          <a:lstStyle/>
          <a:p>
            <a:pPr>
              <a:lnSpc>
                <a:spcPct val="90000"/>
              </a:lnSpc>
            </a:pPr>
            <a:r>
              <a:rPr lang="en-US" sz="3600" b="1" spc="-1" dirty="0">
                <a:solidFill>
                  <a:srgbClr val="000000"/>
                </a:solidFill>
                <a:highlight>
                  <a:srgbClr val="00FF00"/>
                </a:highlight>
                <a:latin typeface="Calibri Light"/>
              </a:rPr>
              <a:t>The Execution Environment</a:t>
            </a:r>
            <a:r>
              <a:rPr lang="en-US" sz="3600" b="1" strike="noStrike" spc="-1" dirty="0">
                <a:solidFill>
                  <a:srgbClr val="000000"/>
                </a:solidFill>
                <a:highlight>
                  <a:srgbClr val="00FF00"/>
                </a:highlight>
                <a:latin typeface="Calibri Light"/>
              </a:rPr>
              <a:t>  </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884520"/>
            <a:ext cx="11004480" cy="5253120"/>
          </a:xfrm>
          <a:prstGeom prst="rect">
            <a:avLst/>
          </a:prstGeom>
          <a:noFill/>
          <a:ln>
            <a:noFill/>
          </a:ln>
        </p:spPr>
        <p:txBody>
          <a:bodyPr>
            <a:normAutofit/>
          </a:bodyPr>
          <a:lstStyle/>
          <a:p>
            <a:pPr algn="just"/>
            <a:r>
              <a:rPr lang="en-IN" sz="2400" b="1" dirty="0">
                <a:latin typeface="Bell MT" panose="02020503060305020303" pitchFamily="18" charset="0"/>
                <a:cs typeface="Calibri" panose="020F0502020204030204" pitchFamily="34" charset="0"/>
              </a:rPr>
              <a:t>Creating an OpenCL program object:</a:t>
            </a:r>
          </a:p>
          <a:p>
            <a:pPr algn="just"/>
            <a:endParaRPr lang="en-IN" sz="2400" b="1" dirty="0">
              <a:latin typeface="Bell MT" panose="02020503060305020303" pitchFamily="18" charset="0"/>
              <a:cs typeface="Calibri" panose="020F0502020204030204" pitchFamily="34" charset="0"/>
            </a:endParaRP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OpenCL C code (written to run on an OpenCL device) is called a </a:t>
            </a:r>
            <a:r>
              <a:rPr lang="en-IN" b="1" dirty="0">
                <a:latin typeface="Calibri" panose="020F0502020204030204" pitchFamily="34" charset="0"/>
                <a:cs typeface="Calibri" panose="020F0502020204030204" pitchFamily="34" charset="0"/>
              </a:rPr>
              <a:t>program</a:t>
            </a:r>
            <a:r>
              <a:rPr lang="en-IN" dirty="0">
                <a:latin typeface="Calibri" panose="020F0502020204030204" pitchFamily="34" charset="0"/>
                <a:cs typeface="Calibri" panose="020F0502020204030204" pitchFamily="34" charset="0"/>
              </a:rPr>
              <a:t>. </a:t>
            </a: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A program is a collection of functions called </a:t>
            </a:r>
            <a:r>
              <a:rPr lang="en-IN" b="1" dirty="0">
                <a:latin typeface="Calibri" panose="020F0502020204030204" pitchFamily="34" charset="0"/>
                <a:cs typeface="Calibri" panose="020F0502020204030204" pitchFamily="34" charset="0"/>
              </a:rPr>
              <a:t>kernels</a:t>
            </a:r>
            <a:r>
              <a:rPr lang="en-IN" dirty="0">
                <a:latin typeface="Calibri" panose="020F0502020204030204" pitchFamily="34" charset="0"/>
                <a:cs typeface="Calibri" panose="020F0502020204030204" pitchFamily="34" charset="0"/>
              </a:rPr>
              <a:t>, where kernels are </a:t>
            </a:r>
            <a:r>
              <a:rPr lang="en-IN" b="1" dirty="0">
                <a:latin typeface="Calibri" panose="020F0502020204030204" pitchFamily="34" charset="0"/>
                <a:cs typeface="Calibri" panose="020F0502020204030204" pitchFamily="34" charset="0"/>
              </a:rPr>
              <a:t>units of execution </a:t>
            </a:r>
            <a:r>
              <a:rPr lang="en-IN" dirty="0">
                <a:latin typeface="Calibri" panose="020F0502020204030204" pitchFamily="34" charset="0"/>
                <a:cs typeface="Calibri" panose="020F0502020204030204" pitchFamily="34" charset="0"/>
              </a:rPr>
              <a:t>that can be scheduled to run on a device. </a:t>
            </a: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OpenCL programs are </a:t>
            </a:r>
            <a:r>
              <a:rPr lang="en-IN" b="1" dirty="0">
                <a:latin typeface="Calibri" panose="020F0502020204030204" pitchFamily="34" charset="0"/>
                <a:cs typeface="Calibri" panose="020F0502020204030204" pitchFamily="34" charset="0"/>
              </a:rPr>
              <a:t>compiled at runtime </a:t>
            </a:r>
            <a:r>
              <a:rPr lang="en-IN" dirty="0">
                <a:latin typeface="Calibri" panose="020F0502020204030204" pitchFamily="34" charset="0"/>
                <a:cs typeface="Calibri" panose="020F0502020204030204" pitchFamily="34" charset="0"/>
              </a:rPr>
              <a:t>through a series of API calls. </a:t>
            </a: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dirty="0">
                <a:highlight>
                  <a:srgbClr val="00FFFF"/>
                </a:highlight>
                <a:latin typeface="Calibri" panose="020F0502020204030204" pitchFamily="34" charset="0"/>
                <a:cs typeface="Calibri" panose="020F0502020204030204" pitchFamily="34" charset="0"/>
              </a:rPr>
              <a:t>This runtime compilation gives the system an opportunity to optimize for a specific device.</a:t>
            </a: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The process of creating a kernel is as follows: </a:t>
            </a:r>
          </a:p>
          <a:p>
            <a:pPr marL="809625" indent="-457200" algn="just">
              <a:buFont typeface="+mj-lt"/>
              <a:buAutoNum type="arabicPeriod"/>
            </a:pPr>
            <a:r>
              <a:rPr lang="en-IN" dirty="0">
                <a:latin typeface="Calibri" panose="020F0502020204030204" pitchFamily="34" charset="0"/>
                <a:cs typeface="Calibri" panose="020F0502020204030204" pitchFamily="34" charset="0"/>
              </a:rPr>
              <a:t>The OpenCL C source code is stored in a character string. If the source code is stored in a file on a disk, it must be read into memory and stored as a character array. </a:t>
            </a:r>
          </a:p>
          <a:p>
            <a:pPr marL="809625" indent="-457200" algn="just">
              <a:buFont typeface="+mj-lt"/>
              <a:buAutoNum type="arabicPeriod"/>
            </a:pPr>
            <a:r>
              <a:rPr lang="en-IN" dirty="0">
                <a:latin typeface="Calibri" panose="020F0502020204030204" pitchFamily="34" charset="0"/>
                <a:cs typeface="Calibri" panose="020F0502020204030204" pitchFamily="34" charset="0"/>
              </a:rPr>
              <a:t>The source code is turned into a program object, </a:t>
            </a:r>
            <a:r>
              <a:rPr lang="en-IN" b="1" dirty="0" err="1">
                <a:solidFill>
                  <a:schemeClr val="accent1"/>
                </a:solidFill>
                <a:latin typeface="Calibri" panose="020F0502020204030204" pitchFamily="34" charset="0"/>
                <a:cs typeface="Calibri" panose="020F0502020204030204" pitchFamily="34" charset="0"/>
              </a:rPr>
              <a:t>cl_program</a:t>
            </a:r>
            <a:r>
              <a:rPr lang="en-IN" dirty="0">
                <a:latin typeface="Calibri" panose="020F0502020204030204" pitchFamily="34" charset="0"/>
                <a:cs typeface="Calibri" panose="020F0502020204030204" pitchFamily="34" charset="0"/>
              </a:rPr>
              <a:t>, by calling </a:t>
            </a:r>
            <a:r>
              <a:rPr lang="en-IN" b="1" dirty="0" err="1">
                <a:solidFill>
                  <a:schemeClr val="accent1"/>
                </a:solidFill>
                <a:latin typeface="Calibri" panose="020F0502020204030204" pitchFamily="34" charset="0"/>
                <a:cs typeface="Calibri" panose="020F0502020204030204" pitchFamily="34" charset="0"/>
              </a:rPr>
              <a:t>clCreate</a:t>
            </a:r>
            <a:r>
              <a:rPr lang="en-IN" b="1" dirty="0">
                <a:solidFill>
                  <a:schemeClr val="accent1"/>
                </a:solidFill>
                <a:latin typeface="Calibri" panose="020F0502020204030204" pitchFamily="34" charset="0"/>
                <a:cs typeface="Calibri" panose="020F0502020204030204" pitchFamily="34" charset="0"/>
              </a:rPr>
              <a:t> </a:t>
            </a:r>
            <a:r>
              <a:rPr lang="en-IN" b="1" dirty="0" err="1">
                <a:solidFill>
                  <a:schemeClr val="accent1"/>
                </a:solidFill>
                <a:latin typeface="Calibri" panose="020F0502020204030204" pitchFamily="34" charset="0"/>
                <a:cs typeface="Calibri" panose="020F0502020204030204" pitchFamily="34" charset="0"/>
              </a:rPr>
              <a:t>ProgramWithSource</a:t>
            </a:r>
            <a:r>
              <a:rPr lang="en-IN" b="1" dirty="0">
                <a:solidFill>
                  <a:schemeClr val="accent1"/>
                </a:solidFill>
                <a:latin typeface="Calibri" panose="020F0502020204030204" pitchFamily="34" charset="0"/>
                <a:cs typeface="Calibri" panose="020F0502020204030204" pitchFamily="34" charset="0"/>
              </a:rPr>
              <a:t>()</a:t>
            </a:r>
            <a:r>
              <a:rPr lang="en-IN" dirty="0">
                <a:latin typeface="Calibri" panose="020F0502020204030204" pitchFamily="34" charset="0"/>
                <a:cs typeface="Calibri" panose="020F0502020204030204" pitchFamily="34" charset="0"/>
              </a:rPr>
              <a:t>.</a:t>
            </a:r>
          </a:p>
          <a:p>
            <a:pPr marL="809625" indent="-457200" algn="just">
              <a:buFont typeface="+mj-lt"/>
              <a:buAutoNum type="arabicPeriod"/>
            </a:pPr>
            <a:r>
              <a:rPr lang="en-IN" dirty="0">
                <a:latin typeface="Calibri" panose="020F0502020204030204" pitchFamily="34" charset="0"/>
                <a:cs typeface="Calibri" panose="020F0502020204030204" pitchFamily="34" charset="0"/>
              </a:rPr>
              <a:t>The program object is then compiled, for one or more OpenCL devices, with </a:t>
            </a:r>
            <a:r>
              <a:rPr lang="en-IN" b="1" dirty="0" err="1">
                <a:solidFill>
                  <a:schemeClr val="accent1"/>
                </a:solidFill>
                <a:latin typeface="Calibri" panose="020F0502020204030204" pitchFamily="34" charset="0"/>
                <a:cs typeface="Calibri" panose="020F0502020204030204" pitchFamily="34" charset="0"/>
              </a:rPr>
              <a:t>clBuildProgram</a:t>
            </a:r>
            <a:r>
              <a:rPr lang="en-IN" b="1" dirty="0">
                <a:solidFill>
                  <a:schemeClr val="accent1"/>
                </a:solidFill>
                <a:latin typeface="Calibri" panose="020F0502020204030204" pitchFamily="34" charset="0"/>
                <a:cs typeface="Calibri" panose="020F0502020204030204" pitchFamily="34" charset="0"/>
              </a:rPr>
              <a:t>()</a:t>
            </a:r>
            <a:r>
              <a:rPr lang="en-IN" dirty="0">
                <a:latin typeface="Calibri" panose="020F0502020204030204" pitchFamily="34" charset="0"/>
                <a:cs typeface="Calibri" panose="020F0502020204030204" pitchFamily="34" charset="0"/>
              </a:rPr>
              <a:t>. If there are compile errors, they will be reported here. </a:t>
            </a:r>
          </a:p>
          <a:p>
            <a:pPr marL="342900" indent="-342900" algn="just">
              <a:buFont typeface="Arial" panose="020B0604020202020204" pitchFamily="34" charset="0"/>
              <a:buChar char="•"/>
            </a:pPr>
            <a:endParaRPr lang="en-US" sz="2100" dirty="0">
              <a:latin typeface="Calibri" panose="020F0502020204030204" pitchFamily="34" charset="0"/>
              <a:cs typeface="Calibri" panose="020F0502020204030204" pitchFamily="34" charset="0"/>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35</a:t>
            </a:fld>
            <a:endParaRPr lang="en-IN" sz="1200" b="0" strike="noStrike" spc="-1">
              <a:latin typeface="Times New Roman"/>
            </a:endParaRPr>
          </a:p>
        </p:txBody>
      </p:sp>
    </p:spTree>
    <p:extLst>
      <p:ext uri="{BB962C8B-B14F-4D97-AF65-F5344CB8AC3E}">
        <p14:creationId xmlns:p14="http://schemas.microsoft.com/office/powerpoint/2010/main" val="14289855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6520"/>
            <a:ext cx="10515240" cy="748080"/>
          </a:xfrm>
          <a:prstGeom prst="rect">
            <a:avLst/>
          </a:prstGeom>
          <a:noFill/>
          <a:ln>
            <a:noFill/>
          </a:ln>
        </p:spPr>
        <p:txBody>
          <a:bodyPr anchor="ctr">
            <a:normAutofit/>
          </a:bodyPr>
          <a:lstStyle/>
          <a:p>
            <a:pPr>
              <a:lnSpc>
                <a:spcPct val="90000"/>
              </a:lnSpc>
            </a:pPr>
            <a:r>
              <a:rPr lang="en-US" sz="3600" b="1" spc="-1" dirty="0">
                <a:solidFill>
                  <a:srgbClr val="000000"/>
                </a:solidFill>
                <a:highlight>
                  <a:srgbClr val="00FF00"/>
                </a:highlight>
                <a:latin typeface="Calibri Light"/>
              </a:rPr>
              <a:t>The Execution Environment</a:t>
            </a:r>
            <a:r>
              <a:rPr lang="en-US" sz="3600" b="1" strike="noStrike" spc="-1" dirty="0">
                <a:solidFill>
                  <a:srgbClr val="000000"/>
                </a:solidFill>
                <a:highlight>
                  <a:srgbClr val="00FF00"/>
                </a:highlight>
                <a:latin typeface="Calibri Light"/>
              </a:rPr>
              <a:t>  </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368773" y="764600"/>
            <a:ext cx="11453854" cy="5253120"/>
          </a:xfrm>
          <a:prstGeom prst="rect">
            <a:avLst/>
          </a:prstGeom>
          <a:noFill/>
          <a:ln>
            <a:noFill/>
          </a:ln>
        </p:spPr>
        <p:txBody>
          <a:bodyPr>
            <a:normAutofit/>
          </a:bodyPr>
          <a:lstStyle/>
          <a:p>
            <a:pPr marL="7540625" indent="-7540625"/>
            <a:r>
              <a:rPr lang="en-IN" b="1" dirty="0">
                <a:latin typeface="Bell MT" panose="02020503060305020303" pitchFamily="18" charset="0"/>
                <a:cs typeface="Calibri" panose="020F0502020204030204" pitchFamily="34" charset="0"/>
              </a:rPr>
              <a:t>Transferring kernel code to a character array                                  The OpenCL C source code is stored in a       character string </a:t>
            </a:r>
            <a:r>
              <a:rPr lang="en-IN" sz="2400" b="1" dirty="0">
                <a:latin typeface="Bell MT" panose="02020503060305020303" pitchFamily="18" charset="0"/>
                <a:cs typeface="Calibri" panose="020F0502020204030204" pitchFamily="34" charset="0"/>
              </a:rPr>
              <a:t>      </a:t>
            </a:r>
          </a:p>
          <a:p>
            <a:pPr algn="just"/>
            <a:endParaRPr lang="en-IN" sz="2400" b="1" dirty="0">
              <a:latin typeface="Bell MT" panose="02020503060305020303" pitchFamily="18" charset="0"/>
              <a:cs typeface="Calibri" panose="020F0502020204030204" pitchFamily="34" charset="0"/>
            </a:endParaRPr>
          </a:p>
          <a:p>
            <a:pPr marL="342900" indent="-342900" algn="just">
              <a:buFont typeface="Arial" panose="020B0604020202020204" pitchFamily="34" charset="0"/>
              <a:buChar char="•"/>
            </a:pPr>
            <a:endParaRPr lang="en-IN" sz="2400" b="0" i="0" dirty="0">
              <a:solidFill>
                <a:srgbClr val="24292E"/>
              </a:solidFill>
              <a:effectLst/>
              <a:latin typeface="SFMono-Regular"/>
            </a:endParaRPr>
          </a:p>
          <a:p>
            <a:pPr marL="342900" indent="-342900" algn="just">
              <a:buFont typeface="Arial" panose="020B0604020202020204" pitchFamily="34" charset="0"/>
              <a:buChar char="•"/>
            </a:pPr>
            <a:endParaRPr lang="en-US" sz="2100" dirty="0">
              <a:latin typeface="Calibri" panose="020F0502020204030204" pitchFamily="34" charset="0"/>
              <a:cs typeface="Calibri" panose="020F0502020204030204" pitchFamily="34" charset="0"/>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36</a:t>
            </a:fld>
            <a:endParaRPr lang="en-IN" sz="1200" b="0" strike="noStrike" spc="-1">
              <a:latin typeface="Times New Roman"/>
            </a:endParaRPr>
          </a:p>
        </p:txBody>
      </p:sp>
      <p:sp>
        <p:nvSpPr>
          <p:cNvPr id="4" name="TextBox 3">
            <a:extLst>
              <a:ext uri="{FF2B5EF4-FFF2-40B4-BE49-F238E27FC236}">
                <a16:creationId xmlns:a16="http://schemas.microsoft.com/office/drawing/2014/main" id="{7818F862-231A-4817-8702-065FEA65EAB1}"/>
              </a:ext>
            </a:extLst>
          </p:cNvPr>
          <p:cNvSpPr txBox="1"/>
          <p:nvPr/>
        </p:nvSpPr>
        <p:spPr>
          <a:xfrm>
            <a:off x="68286" y="1623499"/>
            <a:ext cx="6027414" cy="3785652"/>
          </a:xfrm>
          <a:prstGeom prst="rect">
            <a:avLst/>
          </a:prstGeom>
          <a:solidFill>
            <a:schemeClr val="bg2"/>
          </a:solidFill>
        </p:spPr>
        <p:txBody>
          <a:bodyPr wrap="square" rtlCol="0">
            <a:spAutoFit/>
          </a:bodyPr>
          <a:lstStyle/>
          <a:p>
            <a:r>
              <a:rPr lang="en-IN" sz="1600" dirty="0"/>
              <a:t>#define MAX_SOURCE_SIZE (0x100000)</a:t>
            </a:r>
          </a:p>
          <a:p>
            <a:endParaRPr lang="en-IN" sz="1600" dirty="0"/>
          </a:p>
          <a:p>
            <a:r>
              <a:rPr lang="en-IN" sz="1600" dirty="0"/>
              <a:t>FILE *</a:t>
            </a:r>
            <a:r>
              <a:rPr lang="en-IN" sz="1600" dirty="0" err="1"/>
              <a:t>fp</a:t>
            </a:r>
            <a:r>
              <a:rPr lang="en-IN" sz="1600" dirty="0"/>
              <a:t>;</a:t>
            </a:r>
          </a:p>
          <a:p>
            <a:r>
              <a:rPr lang="en-IN" sz="1600" dirty="0"/>
              <a:t>    char *</a:t>
            </a:r>
            <a:r>
              <a:rPr lang="en-IN" sz="1600" dirty="0" err="1"/>
              <a:t>source_str</a:t>
            </a:r>
            <a:r>
              <a:rPr lang="en-IN" sz="1600" dirty="0"/>
              <a:t>;</a:t>
            </a:r>
          </a:p>
          <a:p>
            <a:r>
              <a:rPr lang="en-IN" sz="1600" dirty="0"/>
              <a:t>    </a:t>
            </a:r>
            <a:r>
              <a:rPr lang="en-IN" sz="1600" dirty="0" err="1"/>
              <a:t>size_t</a:t>
            </a:r>
            <a:r>
              <a:rPr lang="en-IN" sz="1600" dirty="0"/>
              <a:t> </a:t>
            </a:r>
            <a:r>
              <a:rPr lang="en-IN" sz="1600" dirty="0" err="1"/>
              <a:t>source_size</a:t>
            </a:r>
            <a:r>
              <a:rPr lang="en-IN" sz="1600" dirty="0"/>
              <a:t>;</a:t>
            </a:r>
          </a:p>
          <a:p>
            <a:endParaRPr lang="en-IN" sz="1600" dirty="0"/>
          </a:p>
          <a:p>
            <a:r>
              <a:rPr lang="en-IN" sz="1600" dirty="0"/>
              <a:t>    </a:t>
            </a:r>
            <a:r>
              <a:rPr lang="en-IN" sz="1600" dirty="0" err="1"/>
              <a:t>fp</a:t>
            </a:r>
            <a:r>
              <a:rPr lang="en-IN" sz="1600" dirty="0"/>
              <a:t> = </a:t>
            </a:r>
            <a:r>
              <a:rPr lang="en-IN" sz="1600" dirty="0" err="1"/>
              <a:t>fopen</a:t>
            </a:r>
            <a:r>
              <a:rPr lang="en-IN" sz="1600" dirty="0"/>
              <a:t>("vector_add_kernel.cl", "r");</a:t>
            </a:r>
          </a:p>
          <a:p>
            <a:r>
              <a:rPr lang="en-IN" sz="1600" dirty="0"/>
              <a:t>    if (!</a:t>
            </a:r>
            <a:r>
              <a:rPr lang="en-IN" sz="1600" dirty="0" err="1"/>
              <a:t>fp</a:t>
            </a:r>
            <a:r>
              <a:rPr lang="en-IN" sz="1600" dirty="0"/>
              <a:t>) {</a:t>
            </a:r>
          </a:p>
          <a:p>
            <a:r>
              <a:rPr lang="en-IN" sz="1600" dirty="0"/>
              <a:t>        </a:t>
            </a:r>
            <a:r>
              <a:rPr lang="en-IN" sz="1600" dirty="0" err="1"/>
              <a:t>fprintf</a:t>
            </a:r>
            <a:r>
              <a:rPr lang="en-IN" sz="1600" dirty="0"/>
              <a:t>(stderr, "Failed to load kernel.\n");</a:t>
            </a:r>
          </a:p>
          <a:p>
            <a:r>
              <a:rPr lang="en-IN" sz="1600" dirty="0"/>
              <a:t>        exit(1);</a:t>
            </a:r>
          </a:p>
          <a:p>
            <a:r>
              <a:rPr lang="en-IN" sz="1600" dirty="0"/>
              <a:t>    }</a:t>
            </a:r>
          </a:p>
          <a:p>
            <a:endParaRPr lang="en-IN" sz="1600" dirty="0"/>
          </a:p>
          <a:p>
            <a:r>
              <a:rPr lang="en-IN" sz="1600" dirty="0"/>
              <a:t>    </a:t>
            </a:r>
            <a:r>
              <a:rPr lang="en-IN" sz="1600" dirty="0" err="1"/>
              <a:t>source_str</a:t>
            </a:r>
            <a:r>
              <a:rPr lang="en-IN" sz="1600" dirty="0"/>
              <a:t> = (char*)malloc(MAX_SOURCE_SIZE);</a:t>
            </a:r>
          </a:p>
          <a:p>
            <a:r>
              <a:rPr lang="en-IN" sz="1600" dirty="0"/>
              <a:t>    </a:t>
            </a:r>
            <a:r>
              <a:rPr lang="en-IN" sz="1600" dirty="0" err="1"/>
              <a:t>source_size</a:t>
            </a:r>
            <a:r>
              <a:rPr lang="en-IN" sz="1600" dirty="0"/>
              <a:t> = </a:t>
            </a:r>
            <a:r>
              <a:rPr lang="en-IN" sz="1600" dirty="0" err="1"/>
              <a:t>fread</a:t>
            </a:r>
            <a:r>
              <a:rPr lang="en-IN" sz="1600" dirty="0"/>
              <a:t>( </a:t>
            </a:r>
            <a:r>
              <a:rPr lang="en-IN" sz="1600" dirty="0" err="1"/>
              <a:t>source_str</a:t>
            </a:r>
            <a:r>
              <a:rPr lang="en-IN" sz="1600" dirty="0"/>
              <a:t>, 1, MAX_SOURCE_SIZE, </a:t>
            </a:r>
            <a:r>
              <a:rPr lang="en-IN" sz="1600" dirty="0" err="1"/>
              <a:t>fp</a:t>
            </a:r>
            <a:r>
              <a:rPr lang="en-IN" sz="1600" dirty="0"/>
              <a:t>);</a:t>
            </a:r>
          </a:p>
          <a:p>
            <a:r>
              <a:rPr lang="en-IN" sz="1600" dirty="0"/>
              <a:t>    </a:t>
            </a:r>
            <a:r>
              <a:rPr lang="en-IN" sz="1600" dirty="0" err="1"/>
              <a:t>fclose</a:t>
            </a:r>
            <a:r>
              <a:rPr lang="en-IN" sz="1600" dirty="0"/>
              <a:t>( </a:t>
            </a:r>
            <a:r>
              <a:rPr lang="en-IN" sz="1600" dirty="0" err="1"/>
              <a:t>fp</a:t>
            </a:r>
            <a:r>
              <a:rPr lang="en-IN" sz="1600" dirty="0"/>
              <a:t> );</a:t>
            </a:r>
          </a:p>
        </p:txBody>
      </p:sp>
      <p:sp>
        <p:nvSpPr>
          <p:cNvPr id="11" name="TextBox 10">
            <a:extLst>
              <a:ext uri="{FF2B5EF4-FFF2-40B4-BE49-F238E27FC236}">
                <a16:creationId xmlns:a16="http://schemas.microsoft.com/office/drawing/2014/main" id="{9FF1AA1A-408F-41BC-AC64-E91B5CE8B576}"/>
              </a:ext>
            </a:extLst>
          </p:cNvPr>
          <p:cNvSpPr txBox="1"/>
          <p:nvPr/>
        </p:nvSpPr>
        <p:spPr>
          <a:xfrm>
            <a:off x="6164586" y="1578528"/>
            <a:ext cx="5658041" cy="3785652"/>
          </a:xfrm>
          <a:prstGeom prst="rect">
            <a:avLst/>
          </a:prstGeom>
          <a:solidFill>
            <a:schemeClr val="accent4">
              <a:lumMod val="40000"/>
              <a:lumOff val="60000"/>
            </a:schemeClr>
          </a:solidFill>
        </p:spPr>
        <p:txBody>
          <a:bodyPr wrap="square" rtlCol="0">
            <a:spAutoFit/>
          </a:bodyPr>
          <a:lstStyle/>
          <a:p>
            <a:r>
              <a:rPr lang="en-IN" sz="1600" dirty="0" err="1"/>
              <a:t>const</a:t>
            </a:r>
            <a:r>
              <a:rPr lang="en-IN" sz="1600" dirty="0"/>
              <a:t> char* </a:t>
            </a:r>
            <a:r>
              <a:rPr lang="en-IN" sz="1600" dirty="0" err="1"/>
              <a:t>programSource</a:t>
            </a:r>
            <a:r>
              <a:rPr lang="en-IN" sz="1600" dirty="0"/>
              <a:t> =</a:t>
            </a:r>
          </a:p>
          <a:p>
            <a:r>
              <a:rPr lang="en-IN" sz="1600" dirty="0"/>
              <a:t> “__kernel                                   		\n” </a:t>
            </a:r>
          </a:p>
          <a:p>
            <a:r>
              <a:rPr lang="en-IN" sz="1600" dirty="0"/>
              <a:t>“void </a:t>
            </a:r>
            <a:r>
              <a:rPr lang="en-IN" sz="1600" dirty="0" err="1"/>
              <a:t>vecadd</a:t>
            </a:r>
            <a:r>
              <a:rPr lang="en-IN" sz="1600" dirty="0"/>
              <a:t>(__global int *A,     		\n” </a:t>
            </a:r>
          </a:p>
          <a:p>
            <a:r>
              <a:rPr lang="en-IN" sz="1600" dirty="0"/>
              <a:t>“                    __global int *B,      		\n” </a:t>
            </a:r>
          </a:p>
          <a:p>
            <a:r>
              <a:rPr lang="en-IN" sz="1600" dirty="0"/>
              <a:t>“                    __global int *C)     		\n” </a:t>
            </a:r>
          </a:p>
          <a:p>
            <a:r>
              <a:rPr lang="en-IN" sz="1600" dirty="0"/>
              <a:t>“{                                                		\n” </a:t>
            </a:r>
          </a:p>
          <a:p>
            <a:r>
              <a:rPr lang="en-IN" sz="1600" dirty="0"/>
              <a:t>“                                                  		\n” </a:t>
            </a:r>
          </a:p>
          <a:p>
            <a:r>
              <a:rPr lang="en-IN" sz="1600" dirty="0"/>
              <a:t>“ // Get the work-item’s unique ID            		\n” </a:t>
            </a:r>
          </a:p>
          <a:p>
            <a:r>
              <a:rPr lang="en-IN" sz="1600" dirty="0"/>
              <a:t>“ int </a:t>
            </a:r>
            <a:r>
              <a:rPr lang="en-IN" sz="1600" dirty="0" err="1"/>
              <a:t>idx</a:t>
            </a:r>
            <a:r>
              <a:rPr lang="en-IN" sz="1600" dirty="0"/>
              <a:t> = </a:t>
            </a:r>
            <a:r>
              <a:rPr lang="en-IN" sz="1600" dirty="0" err="1"/>
              <a:t>get_global_id</a:t>
            </a:r>
            <a:r>
              <a:rPr lang="en-IN" sz="1600" dirty="0"/>
              <a:t>(0);                      	\n” </a:t>
            </a:r>
          </a:p>
          <a:p>
            <a:r>
              <a:rPr lang="en-IN" sz="1600" dirty="0"/>
              <a:t>“                                                              		\n” </a:t>
            </a:r>
          </a:p>
          <a:p>
            <a:r>
              <a:rPr lang="en-IN" sz="1600" dirty="0"/>
              <a:t>“ // Add the corresponding locations of     	\n” </a:t>
            </a:r>
          </a:p>
          <a:p>
            <a:r>
              <a:rPr lang="en-IN" sz="1600" dirty="0"/>
              <a:t>“ // ’A’ and ’B’, and store the result in ’C’. 		\n” </a:t>
            </a:r>
          </a:p>
          <a:p>
            <a:r>
              <a:rPr lang="en-IN" sz="1600" dirty="0"/>
              <a:t>“ C[</a:t>
            </a:r>
            <a:r>
              <a:rPr lang="en-IN" sz="1600" dirty="0" err="1"/>
              <a:t>idx</a:t>
            </a:r>
            <a:r>
              <a:rPr lang="en-IN" sz="1600" dirty="0"/>
              <a:t>] ¼ A[</a:t>
            </a:r>
            <a:r>
              <a:rPr lang="en-IN" sz="1600" dirty="0" err="1"/>
              <a:t>idx</a:t>
            </a:r>
            <a:r>
              <a:rPr lang="en-IN" sz="1600" dirty="0"/>
              <a:t>] + B[</a:t>
            </a:r>
            <a:r>
              <a:rPr lang="en-IN" sz="1600" dirty="0" err="1"/>
              <a:t>idx</a:t>
            </a:r>
            <a:r>
              <a:rPr lang="en-IN" sz="1600" dirty="0"/>
              <a:t>];                         		\n” </a:t>
            </a:r>
          </a:p>
          <a:p>
            <a:r>
              <a:rPr lang="en-IN" sz="1600" dirty="0"/>
              <a:t>“}                                                              	\n” </a:t>
            </a:r>
          </a:p>
          <a:p>
            <a:r>
              <a:rPr lang="en-IN" sz="1600" dirty="0"/>
              <a:t>;</a:t>
            </a:r>
          </a:p>
        </p:txBody>
      </p:sp>
    </p:spTree>
    <p:extLst>
      <p:ext uri="{BB962C8B-B14F-4D97-AF65-F5344CB8AC3E}">
        <p14:creationId xmlns:p14="http://schemas.microsoft.com/office/powerpoint/2010/main" val="4773654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509666" y="884520"/>
            <a:ext cx="11329984" cy="5472000"/>
          </a:xfrm>
          <a:prstGeom prst="rect">
            <a:avLst/>
          </a:prstGeom>
          <a:noFill/>
          <a:ln>
            <a:noFill/>
          </a:ln>
        </p:spPr>
        <p:txBody>
          <a:bodyPr>
            <a:normAutofit fontScale="92500" lnSpcReduction="10000"/>
          </a:bodyPr>
          <a:lstStyle/>
          <a:p>
            <a:pPr marL="342900" indent="-342900" algn="just">
              <a:buFont typeface="Arial" panose="020B0604020202020204" pitchFamily="34" charset="0"/>
              <a:buChar char="•"/>
            </a:pPr>
            <a:r>
              <a:rPr lang="en-US" sz="1900" dirty="0">
                <a:latin typeface="Calibri" panose="020F0502020204030204" pitchFamily="34" charset="0"/>
                <a:cs typeface="Calibri" panose="020F0502020204030204" pitchFamily="34" charset="0"/>
              </a:rPr>
              <a:t>The API function  </a:t>
            </a:r>
            <a:r>
              <a:rPr lang="en-US" sz="1900" b="1" dirty="0" err="1">
                <a:solidFill>
                  <a:schemeClr val="accent1"/>
                </a:solidFill>
                <a:latin typeface="Calibri" panose="020F0502020204030204" pitchFamily="34" charset="0"/>
                <a:cs typeface="Calibri" panose="020F0502020204030204" pitchFamily="34" charset="0"/>
              </a:rPr>
              <a:t>clCreateProgramWithSource</a:t>
            </a:r>
            <a:r>
              <a:rPr lang="en-US" sz="1900" b="1" dirty="0">
                <a:solidFill>
                  <a:schemeClr val="accent1"/>
                </a:solidFill>
                <a:latin typeface="Calibri" panose="020F0502020204030204" pitchFamily="34" charset="0"/>
                <a:cs typeface="Calibri" panose="020F0502020204030204" pitchFamily="34" charset="0"/>
              </a:rPr>
              <a:t>()</a:t>
            </a:r>
            <a:r>
              <a:rPr lang="en-IN" sz="1900" dirty="0">
                <a:latin typeface="Calibri" panose="020F0502020204030204" pitchFamily="34" charset="0"/>
                <a:cs typeface="Calibri" panose="020F0502020204030204" pitchFamily="34" charset="0"/>
              </a:rPr>
              <a:t> is used to create a OpenCL program with source code.</a:t>
            </a:r>
          </a:p>
          <a:p>
            <a:pPr algn="ct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gn="ct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spc="-1" dirty="0">
              <a:solidFill>
                <a:srgbClr val="000000"/>
              </a:solidFill>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algn="just"/>
            <a:endParaRPr lang="en-US" b="1" i="1" dirty="0"/>
          </a:p>
          <a:p>
            <a:pPr algn="just"/>
            <a:endParaRPr lang="en-IN" b="1" dirty="0">
              <a:latin typeface="Bell MT" panose="02020503060305020303" pitchFamily="18" charset="0"/>
              <a:cs typeface="Calibri" panose="020F0502020204030204" pitchFamily="34" charset="0"/>
            </a:endParaRPr>
          </a:p>
          <a:p>
            <a:pPr algn="just"/>
            <a:r>
              <a:rPr lang="en-IN" b="1" dirty="0">
                <a:latin typeface="Bell MT" panose="02020503060305020303" pitchFamily="18" charset="0"/>
                <a:cs typeface="Calibri" panose="020F0502020204030204" pitchFamily="34" charset="0"/>
              </a:rPr>
              <a:t>P</a:t>
            </a:r>
            <a:r>
              <a:rPr lang="en-IN" sz="1800" b="1" dirty="0">
                <a:latin typeface="Bell MT" panose="02020503060305020303" pitchFamily="18" charset="0"/>
                <a:cs typeface="Calibri" panose="020F0502020204030204" pitchFamily="34" charset="0"/>
              </a:rPr>
              <a:t>arameters:</a:t>
            </a:r>
          </a:p>
          <a:p>
            <a:pPr marL="285750" indent="-285750" algn="just">
              <a:buFont typeface="Arial" panose="020B0604020202020204" pitchFamily="34" charset="0"/>
              <a:buChar char="•"/>
            </a:pPr>
            <a:r>
              <a:rPr lang="en-US" sz="1900" b="1" dirty="0">
                <a:solidFill>
                  <a:schemeClr val="accent1"/>
                </a:solidFill>
                <a:latin typeface="Calibri" panose="020F0502020204030204" pitchFamily="34" charset="0"/>
                <a:cs typeface="Calibri" panose="020F0502020204030204" pitchFamily="34" charset="0"/>
              </a:rPr>
              <a:t>program </a:t>
            </a:r>
            <a:r>
              <a:rPr lang="en-IN" sz="1900" b="0" i="0" dirty="0">
                <a:solidFill>
                  <a:srgbClr val="000000"/>
                </a:solidFill>
                <a:effectLst/>
                <a:latin typeface="Calibri" panose="020F0502020204030204" pitchFamily="34" charset="0"/>
                <a:cs typeface="Calibri" panose="020F0502020204030204" pitchFamily="34" charset="0"/>
              </a:rPr>
              <a:t>is the program object</a:t>
            </a:r>
          </a:p>
          <a:p>
            <a:pPr marL="285750" indent="-285750" algn="just">
              <a:buFont typeface="Arial" panose="020B0604020202020204" pitchFamily="34" charset="0"/>
              <a:buChar char="•"/>
            </a:pPr>
            <a:r>
              <a:rPr lang="en-IN" sz="1900" b="1" dirty="0">
                <a:solidFill>
                  <a:schemeClr val="accent1"/>
                </a:solidFill>
                <a:latin typeface="Calibri" panose="020F0502020204030204" pitchFamily="34" charset="0"/>
                <a:cs typeface="Calibri" panose="020F0502020204030204" pitchFamily="34" charset="0"/>
              </a:rPr>
              <a:t>context</a:t>
            </a:r>
            <a:r>
              <a:rPr lang="en-IN" sz="1900" dirty="0">
                <a:solidFill>
                  <a:srgbClr val="000000"/>
                </a:solidFill>
                <a:latin typeface="Calibri" panose="020F0502020204030204" pitchFamily="34" charset="0"/>
                <a:cs typeface="Calibri" panose="020F0502020204030204" pitchFamily="34" charset="0"/>
              </a:rPr>
              <a:t> is a valid context</a:t>
            </a:r>
          </a:p>
          <a:p>
            <a:pPr marL="285750" indent="-285750" algn="just">
              <a:buFont typeface="Arial" panose="020B0604020202020204" pitchFamily="34" charset="0"/>
              <a:buChar char="•"/>
            </a:pPr>
            <a:r>
              <a:rPr lang="en-US" sz="1900" b="1" dirty="0">
                <a:solidFill>
                  <a:schemeClr val="accent1"/>
                </a:solidFill>
                <a:latin typeface="Calibri" panose="020F0502020204030204" pitchFamily="34" charset="0"/>
                <a:cs typeface="Calibri" panose="020F0502020204030204" pitchFamily="34" charset="0"/>
              </a:rPr>
              <a:t>strings </a:t>
            </a:r>
            <a:r>
              <a:rPr lang="en-IN" sz="1900" dirty="0">
                <a:latin typeface="Calibri" panose="020F0502020204030204" pitchFamily="34" charset="0"/>
                <a:cs typeface="Calibri" panose="020F0502020204030204" pitchFamily="34" charset="0"/>
              </a:rPr>
              <a:t>An array of </a:t>
            </a:r>
            <a:r>
              <a:rPr lang="en-IN" sz="1900" b="1" dirty="0">
                <a:solidFill>
                  <a:schemeClr val="accent1"/>
                </a:solidFill>
                <a:latin typeface="Calibri" panose="020F0502020204030204" pitchFamily="34" charset="0"/>
                <a:cs typeface="Calibri" panose="020F0502020204030204" pitchFamily="34" charset="0"/>
              </a:rPr>
              <a:t>count</a:t>
            </a:r>
            <a:r>
              <a:rPr lang="en-IN" sz="1900" dirty="0">
                <a:latin typeface="Calibri" panose="020F0502020204030204" pitchFamily="34" charset="0"/>
                <a:cs typeface="Calibri" panose="020F0502020204030204" pitchFamily="34" charset="0"/>
              </a:rPr>
              <a:t> pointers to optionally null-terminated character strings that make up the source code</a:t>
            </a:r>
            <a:endParaRPr lang="en-US" sz="19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900" b="1" dirty="0">
                <a:solidFill>
                  <a:schemeClr val="accent1"/>
                </a:solidFill>
                <a:latin typeface="Calibri" panose="020F0502020204030204" pitchFamily="34" charset="0"/>
                <a:cs typeface="Calibri" panose="020F0502020204030204" pitchFamily="34" charset="0"/>
              </a:rPr>
              <a:t>lengths </a:t>
            </a:r>
            <a:r>
              <a:rPr lang="en-IN" sz="1900" dirty="0">
                <a:latin typeface="Calibri" panose="020F0502020204030204" pitchFamily="34" charset="0"/>
                <a:cs typeface="Calibri" panose="020F0502020204030204" pitchFamily="34" charset="0"/>
              </a:rPr>
              <a:t>An array with the number of chars in each string (the string length). If an element in lengths is </a:t>
            </a:r>
            <a:r>
              <a:rPr lang="en-IN" sz="1900" b="1" dirty="0">
                <a:latin typeface="Calibri" panose="020F0502020204030204" pitchFamily="34" charset="0"/>
                <a:cs typeface="Calibri" panose="020F0502020204030204" pitchFamily="34" charset="0"/>
              </a:rPr>
              <a:t>zero</a:t>
            </a:r>
            <a:r>
              <a:rPr lang="en-IN" sz="1900" dirty="0">
                <a:latin typeface="Calibri" panose="020F0502020204030204" pitchFamily="34" charset="0"/>
                <a:cs typeface="Calibri" panose="020F0502020204030204" pitchFamily="34" charset="0"/>
              </a:rPr>
              <a:t>, its accompanying string is null-terminated. If lengths is </a:t>
            </a:r>
            <a:r>
              <a:rPr lang="en-IN" sz="1900" b="1" dirty="0">
                <a:latin typeface="Calibri" panose="020F0502020204030204" pitchFamily="34" charset="0"/>
                <a:cs typeface="Calibri" panose="020F0502020204030204" pitchFamily="34" charset="0"/>
              </a:rPr>
              <a:t>NUL</a:t>
            </a:r>
            <a:r>
              <a:rPr lang="en-IN" sz="1900" dirty="0">
                <a:latin typeface="Calibri" panose="020F0502020204030204" pitchFamily="34" charset="0"/>
                <a:cs typeface="Calibri" panose="020F0502020204030204" pitchFamily="34" charset="0"/>
              </a:rPr>
              <a:t>L, all strings in the strings argument are considered null-terminated</a:t>
            </a: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37</a:t>
            </a:fld>
            <a:endParaRPr lang="en-IN" sz="1200" b="0" strike="noStrike" spc="-1">
              <a:latin typeface="Times New Roman"/>
            </a:endParaRPr>
          </a:p>
        </p:txBody>
      </p:sp>
      <p:sp>
        <p:nvSpPr>
          <p:cNvPr id="7" name="Rectangle 6">
            <a:extLst>
              <a:ext uri="{FF2B5EF4-FFF2-40B4-BE49-F238E27FC236}">
                <a16:creationId xmlns:a16="http://schemas.microsoft.com/office/drawing/2014/main" id="{72DEBA0B-8A97-4928-B151-56F6FD732D28}"/>
              </a:ext>
            </a:extLst>
          </p:cNvPr>
          <p:cNvSpPr/>
          <p:nvPr/>
        </p:nvSpPr>
        <p:spPr>
          <a:xfrm>
            <a:off x="627865" y="1250569"/>
            <a:ext cx="5677699" cy="2751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b="1" dirty="0" err="1">
                <a:solidFill>
                  <a:schemeClr val="accent4"/>
                </a:solidFill>
              </a:rPr>
              <a:t>cl_program</a:t>
            </a:r>
            <a:r>
              <a:rPr lang="en-US" b="1" dirty="0"/>
              <a:t>  </a:t>
            </a:r>
            <a:r>
              <a:rPr lang="en-US" b="1" dirty="0" err="1"/>
              <a:t>clCreateProgramWithSource</a:t>
            </a:r>
            <a:r>
              <a:rPr lang="en-US" b="1" dirty="0"/>
              <a:t>(</a:t>
            </a:r>
          </a:p>
          <a:p>
            <a:pPr marL="0" indent="0">
              <a:buNone/>
            </a:pPr>
            <a:r>
              <a:rPr lang="en-US" b="1" dirty="0">
                <a:solidFill>
                  <a:schemeClr val="accent4"/>
                </a:solidFill>
              </a:rPr>
              <a:t>                                                </a:t>
            </a:r>
            <a:r>
              <a:rPr lang="en-US" b="1" dirty="0" err="1">
                <a:solidFill>
                  <a:schemeClr val="accent4"/>
                </a:solidFill>
              </a:rPr>
              <a:t>cl_context</a:t>
            </a:r>
            <a:r>
              <a:rPr lang="en-US" b="1" dirty="0"/>
              <a:t>  context,</a:t>
            </a:r>
          </a:p>
          <a:p>
            <a:pPr marL="0" indent="0">
              <a:buNone/>
            </a:pPr>
            <a:r>
              <a:rPr lang="en-US" b="1" dirty="0">
                <a:solidFill>
                  <a:schemeClr val="accent4"/>
                </a:solidFill>
              </a:rPr>
              <a:t>			     </a:t>
            </a:r>
            <a:r>
              <a:rPr lang="en-US" b="1" dirty="0" err="1">
                <a:solidFill>
                  <a:schemeClr val="accent4"/>
                </a:solidFill>
              </a:rPr>
              <a:t>cl_uint</a:t>
            </a:r>
            <a:r>
              <a:rPr lang="en-US" b="1" dirty="0">
                <a:solidFill>
                  <a:schemeClr val="accent4"/>
                </a:solidFill>
              </a:rPr>
              <a:t> </a:t>
            </a:r>
            <a:r>
              <a:rPr lang="en-US" b="1" dirty="0"/>
              <a:t>count,</a:t>
            </a:r>
          </a:p>
          <a:p>
            <a:pPr marL="0" indent="0">
              <a:buNone/>
            </a:pPr>
            <a:r>
              <a:rPr lang="en-US" b="1" dirty="0">
                <a:solidFill>
                  <a:schemeClr val="accent4"/>
                </a:solidFill>
              </a:rPr>
              <a:t>			     const char </a:t>
            </a:r>
            <a:r>
              <a:rPr lang="en-US" b="1" dirty="0"/>
              <a:t>**strings,</a:t>
            </a:r>
          </a:p>
          <a:p>
            <a:pPr marL="0" indent="0">
              <a:buNone/>
            </a:pPr>
            <a:r>
              <a:rPr lang="en-US" b="1" dirty="0">
                <a:solidFill>
                  <a:schemeClr val="accent4"/>
                </a:solidFill>
              </a:rPr>
              <a:t>			     const </a:t>
            </a:r>
            <a:r>
              <a:rPr lang="en-US" b="1" dirty="0" err="1">
                <a:solidFill>
                  <a:schemeClr val="accent4"/>
                </a:solidFill>
              </a:rPr>
              <a:t>size_t</a:t>
            </a:r>
            <a:r>
              <a:rPr lang="en-US" b="1" dirty="0">
                <a:solidFill>
                  <a:schemeClr val="accent4"/>
                </a:solidFill>
              </a:rPr>
              <a:t> </a:t>
            </a:r>
            <a:r>
              <a:rPr lang="en-US" b="1" dirty="0"/>
              <a:t>*lengths,	</a:t>
            </a:r>
          </a:p>
          <a:p>
            <a:pPr marL="0" indent="0">
              <a:buNone/>
            </a:pPr>
            <a:r>
              <a:rPr lang="en-US" b="1" dirty="0">
                <a:solidFill>
                  <a:schemeClr val="accent4"/>
                </a:solidFill>
              </a:rPr>
              <a:t>			     </a:t>
            </a:r>
            <a:r>
              <a:rPr lang="en-US" b="1" dirty="0" err="1">
                <a:solidFill>
                  <a:schemeClr val="accent4"/>
                </a:solidFill>
              </a:rPr>
              <a:t>cl_int</a:t>
            </a:r>
            <a:r>
              <a:rPr lang="en-US" b="1" dirty="0">
                <a:solidFill>
                  <a:schemeClr val="accent4"/>
                </a:solidFill>
              </a:rPr>
              <a:t> </a:t>
            </a:r>
            <a:r>
              <a:rPr lang="en-US" b="1" dirty="0"/>
              <a:t>*</a:t>
            </a:r>
            <a:r>
              <a:rPr lang="en-US" b="1" dirty="0" err="1"/>
              <a:t>errcode_ret</a:t>
            </a:r>
            <a:r>
              <a:rPr lang="en-US" b="1" dirty="0"/>
              <a:t>);</a:t>
            </a:r>
          </a:p>
          <a:p>
            <a:pPr marL="0" indent="0">
              <a:buNone/>
            </a:pPr>
            <a:endParaRPr lang="en-IN" b="1" dirty="0"/>
          </a:p>
        </p:txBody>
      </p:sp>
      <p:sp>
        <p:nvSpPr>
          <p:cNvPr id="9" name="TextShape 1">
            <a:extLst>
              <a:ext uri="{FF2B5EF4-FFF2-40B4-BE49-F238E27FC236}">
                <a16:creationId xmlns:a16="http://schemas.microsoft.com/office/drawing/2014/main" id="{06FC8B24-11BF-4F5B-80DA-CEFF034F6B4F}"/>
              </a:ext>
            </a:extLst>
          </p:cNvPr>
          <p:cNvSpPr txBox="1"/>
          <p:nvPr/>
        </p:nvSpPr>
        <p:spPr>
          <a:xfrm>
            <a:off x="509666" y="9147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7</a:t>
            </a:r>
            <a:r>
              <a:rPr lang="en-US" sz="3200" b="1" spc="-1" dirty="0">
                <a:solidFill>
                  <a:schemeClr val="bg1"/>
                </a:solidFill>
                <a:highlight>
                  <a:srgbClr val="000000"/>
                </a:highlight>
                <a:latin typeface="Calibri Light"/>
              </a:rPr>
              <a:t>: Create and compile the program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Tree>
    <p:extLst>
      <p:ext uri="{BB962C8B-B14F-4D97-AF65-F5344CB8AC3E}">
        <p14:creationId xmlns:p14="http://schemas.microsoft.com/office/powerpoint/2010/main" val="37646012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494675" y="884519"/>
            <a:ext cx="11344975" cy="5591231"/>
          </a:xfrm>
          <a:prstGeom prst="rect">
            <a:avLst/>
          </a:prstGeom>
          <a:noFill/>
          <a:ln>
            <a:noFill/>
          </a:ln>
        </p:spPr>
        <p:txBody>
          <a:bodyPr>
            <a:normAutofit fontScale="92500" lnSpcReduction="20000"/>
          </a:bodyPr>
          <a:lstStyle/>
          <a:p>
            <a:pPr marL="342900" indent="-342900" algn="just">
              <a:buFont typeface="Arial" panose="020B0604020202020204" pitchFamily="34" charset="0"/>
              <a:buChar char="•"/>
            </a:pPr>
            <a:r>
              <a:rPr lang="en-US" sz="1900" dirty="0">
                <a:latin typeface="Calibri" panose="020F0502020204030204" pitchFamily="34" charset="0"/>
                <a:cs typeface="Calibri" panose="020F0502020204030204" pitchFamily="34" charset="0"/>
              </a:rPr>
              <a:t>The API function </a:t>
            </a:r>
            <a:r>
              <a:rPr lang="en-US" sz="1900" b="1" dirty="0" err="1">
                <a:solidFill>
                  <a:schemeClr val="accent1"/>
                </a:solidFill>
                <a:latin typeface="Calibri" panose="020F0502020204030204" pitchFamily="34" charset="0"/>
                <a:cs typeface="Calibri" panose="020F0502020204030204" pitchFamily="34" charset="0"/>
              </a:rPr>
              <a:t>clBuildProgram</a:t>
            </a:r>
            <a:r>
              <a:rPr lang="en-US" sz="1900" b="1" dirty="0">
                <a:solidFill>
                  <a:schemeClr val="accent1"/>
                </a:solidFill>
                <a:latin typeface="Calibri" panose="020F0502020204030204" pitchFamily="34" charset="0"/>
                <a:cs typeface="Calibri" panose="020F0502020204030204" pitchFamily="34" charset="0"/>
              </a:rPr>
              <a:t>()</a:t>
            </a:r>
            <a:r>
              <a:rPr lang="en-IN" sz="1900" dirty="0">
                <a:latin typeface="Calibri" panose="020F0502020204030204" pitchFamily="34" charset="0"/>
                <a:cs typeface="Calibri" panose="020F0502020204030204" pitchFamily="34" charset="0"/>
              </a:rPr>
              <a:t>is used to build (compile) the program for the connected devices.</a:t>
            </a:r>
          </a:p>
          <a:p>
            <a:pPr algn="ct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gn="ct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spc="-1" dirty="0">
              <a:solidFill>
                <a:srgbClr val="000000"/>
              </a:solidFill>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algn="just"/>
            <a:endParaRPr lang="en-US" b="1" i="1" dirty="0"/>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r>
              <a:rPr lang="en-IN" b="1" dirty="0">
                <a:latin typeface="Bell MT" panose="02020503060305020303" pitchFamily="18" charset="0"/>
                <a:cs typeface="Calibri" panose="020F0502020204030204" pitchFamily="34" charset="0"/>
              </a:rPr>
              <a:t>P</a:t>
            </a:r>
            <a:r>
              <a:rPr lang="en-IN" sz="1800" b="1" dirty="0">
                <a:latin typeface="Bell MT" panose="02020503060305020303" pitchFamily="18" charset="0"/>
                <a:cs typeface="Calibri" panose="020F0502020204030204" pitchFamily="34" charset="0"/>
              </a:rPr>
              <a:t>arameters:</a:t>
            </a:r>
          </a:p>
          <a:p>
            <a:pPr marL="285750" indent="-285750" algn="just">
              <a:buFont typeface="Arial" panose="020B0604020202020204" pitchFamily="34" charset="0"/>
              <a:buChar char="•"/>
            </a:pPr>
            <a:r>
              <a:rPr lang="en-US" sz="1900" b="1" dirty="0">
                <a:solidFill>
                  <a:schemeClr val="accent1"/>
                </a:solidFill>
                <a:latin typeface="Calibri" panose="020F0502020204030204" pitchFamily="34" charset="0"/>
                <a:cs typeface="Calibri" panose="020F0502020204030204" pitchFamily="34" charset="0"/>
              </a:rPr>
              <a:t>program </a:t>
            </a:r>
            <a:r>
              <a:rPr lang="en-IN" sz="1900" b="0" i="0" dirty="0">
                <a:solidFill>
                  <a:srgbClr val="000000"/>
                </a:solidFill>
                <a:effectLst/>
                <a:latin typeface="Calibri" panose="020F0502020204030204" pitchFamily="34" charset="0"/>
                <a:cs typeface="Calibri" panose="020F0502020204030204" pitchFamily="34" charset="0"/>
              </a:rPr>
              <a:t>is the program object</a:t>
            </a:r>
          </a:p>
          <a:p>
            <a:pPr marL="285750" indent="-285750" algn="just">
              <a:buFont typeface="Arial" panose="020B0604020202020204" pitchFamily="34" charset="0"/>
              <a:buChar char="•"/>
            </a:pPr>
            <a:r>
              <a:rPr lang="en-IN" sz="1900" b="1" dirty="0" err="1">
                <a:solidFill>
                  <a:schemeClr val="accent1"/>
                </a:solidFill>
                <a:latin typeface="Calibri" panose="020F0502020204030204" pitchFamily="34" charset="0"/>
                <a:cs typeface="Calibri" panose="020F0502020204030204" pitchFamily="34" charset="0"/>
              </a:rPr>
              <a:t>num_devices</a:t>
            </a:r>
            <a:r>
              <a:rPr lang="en-IN" sz="1900" b="1" dirty="0">
                <a:solidFill>
                  <a:schemeClr val="accent1"/>
                </a:solidFill>
                <a:latin typeface="Calibri" panose="020F0502020204030204" pitchFamily="34" charset="0"/>
                <a:cs typeface="Calibri" panose="020F0502020204030204" pitchFamily="34" charset="0"/>
              </a:rPr>
              <a:t> </a:t>
            </a:r>
            <a:r>
              <a:rPr lang="en-IN" sz="1900" dirty="0">
                <a:latin typeface="Calibri" panose="020F0502020204030204" pitchFamily="34" charset="0"/>
                <a:cs typeface="Calibri" panose="020F0502020204030204" pitchFamily="34" charset="0"/>
              </a:rPr>
              <a:t>is the number of devices listed in </a:t>
            </a:r>
            <a:r>
              <a:rPr lang="en-IN" sz="1900" b="1" dirty="0" err="1">
                <a:solidFill>
                  <a:schemeClr val="accent1"/>
                </a:solidFill>
                <a:latin typeface="Calibri" panose="020F0502020204030204" pitchFamily="34" charset="0"/>
                <a:cs typeface="Calibri" panose="020F0502020204030204" pitchFamily="34" charset="0"/>
              </a:rPr>
              <a:t>device_list</a:t>
            </a:r>
            <a:endParaRPr lang="en-IN" sz="1900" b="1" dirty="0">
              <a:solidFill>
                <a:schemeClr val="accent1"/>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IN" sz="1900" b="1" dirty="0" err="1">
                <a:solidFill>
                  <a:schemeClr val="accent1"/>
                </a:solidFill>
                <a:latin typeface="Calibri" panose="020F0502020204030204" pitchFamily="34" charset="0"/>
                <a:cs typeface="Calibri" panose="020F0502020204030204" pitchFamily="34" charset="0"/>
              </a:rPr>
              <a:t>device_list</a:t>
            </a:r>
            <a:r>
              <a:rPr lang="en-IN" sz="1900" b="1" dirty="0">
                <a:solidFill>
                  <a:schemeClr val="accent1"/>
                </a:solidFill>
                <a:latin typeface="Calibri" panose="020F0502020204030204" pitchFamily="34" charset="0"/>
                <a:cs typeface="Calibri" panose="020F0502020204030204" pitchFamily="34" charset="0"/>
              </a:rPr>
              <a:t> </a:t>
            </a:r>
            <a:r>
              <a:rPr lang="en-IN" sz="1900" dirty="0">
                <a:latin typeface="Calibri" panose="020F0502020204030204" pitchFamily="34" charset="0"/>
                <a:cs typeface="Calibri" panose="020F0502020204030204" pitchFamily="34" charset="0"/>
              </a:rPr>
              <a:t>is a pointer to a list of devices that are in program</a:t>
            </a:r>
          </a:p>
          <a:p>
            <a:pPr marL="285750" indent="-285750" algn="just">
              <a:buFont typeface="Arial" panose="020B0604020202020204" pitchFamily="34" charset="0"/>
              <a:buChar char="•"/>
            </a:pPr>
            <a:r>
              <a:rPr lang="en-US" sz="1900" b="1" dirty="0">
                <a:solidFill>
                  <a:schemeClr val="accent1"/>
                </a:solidFill>
                <a:latin typeface="Calibri" panose="020F0502020204030204" pitchFamily="34" charset="0"/>
                <a:cs typeface="Calibri" panose="020F0502020204030204" pitchFamily="34" charset="0"/>
              </a:rPr>
              <a:t>options </a:t>
            </a:r>
            <a:r>
              <a:rPr lang="en-US" sz="1900" dirty="0">
                <a:latin typeface="Calibri" panose="020F0502020204030204" pitchFamily="34" charset="0"/>
                <a:cs typeface="Calibri" panose="020F0502020204030204" pitchFamily="34" charset="0"/>
              </a:rPr>
              <a:t>is a </a:t>
            </a:r>
            <a:r>
              <a:rPr lang="en-IN" sz="1900" dirty="0">
                <a:latin typeface="Calibri" panose="020F0502020204030204" pitchFamily="34" charset="0"/>
                <a:cs typeface="Calibri" panose="020F0502020204030204" pitchFamily="34" charset="0"/>
              </a:rPr>
              <a:t>pointer to a string that describes the build options to be used for building the program executable</a:t>
            </a:r>
            <a:r>
              <a:rPr lang="en-US" sz="1900" dirty="0">
                <a:latin typeface="Calibri" panose="020F0502020204030204" pitchFamily="34" charset="0"/>
                <a:cs typeface="Calibri" panose="020F0502020204030204" pitchFamily="34" charset="0"/>
              </a:rPr>
              <a:t> </a:t>
            </a:r>
          </a:p>
          <a:p>
            <a:pPr marL="285750" indent="-285750" algn="just">
              <a:buFont typeface="Arial" panose="020B0604020202020204" pitchFamily="34" charset="0"/>
              <a:buChar char="•"/>
            </a:pPr>
            <a:r>
              <a:rPr lang="en-US" sz="1900" b="1" dirty="0" err="1">
                <a:solidFill>
                  <a:schemeClr val="accent1"/>
                </a:solidFill>
                <a:latin typeface="Calibri" panose="020F0502020204030204" pitchFamily="34" charset="0"/>
                <a:cs typeface="Calibri" panose="020F0502020204030204" pitchFamily="34" charset="0"/>
              </a:rPr>
              <a:t>pfn_notify</a:t>
            </a:r>
            <a:r>
              <a:rPr lang="en-US" sz="1900" b="1" dirty="0">
                <a:solidFill>
                  <a:schemeClr val="accent1"/>
                </a:solidFill>
                <a:latin typeface="Calibri" panose="020F0502020204030204" pitchFamily="34" charset="0"/>
                <a:cs typeface="Calibri" panose="020F0502020204030204" pitchFamily="34" charset="0"/>
              </a:rPr>
              <a:t> </a:t>
            </a:r>
            <a:r>
              <a:rPr lang="en-IN" sz="1900" dirty="0">
                <a:latin typeface="Calibri" panose="020F0502020204030204" pitchFamily="34" charset="0"/>
                <a:cs typeface="Calibri" panose="020F0502020204030204" pitchFamily="34" charset="0"/>
              </a:rPr>
              <a:t>is a function pointer to a notification routine. The notification routine is a </a:t>
            </a:r>
            <a:r>
              <a:rPr lang="en-IN" sz="1900" dirty="0" err="1">
                <a:latin typeface="Calibri" panose="020F0502020204030204" pitchFamily="34" charset="0"/>
                <a:cs typeface="Calibri" panose="020F0502020204030204" pitchFamily="34" charset="0"/>
              </a:rPr>
              <a:t>callback</a:t>
            </a:r>
            <a:r>
              <a:rPr lang="en-IN" sz="1900" dirty="0">
                <a:latin typeface="Calibri" panose="020F0502020204030204" pitchFamily="34" charset="0"/>
                <a:cs typeface="Calibri" panose="020F0502020204030204" pitchFamily="34" charset="0"/>
              </a:rPr>
              <a:t> function that an application can register and which will be called when the program executable has been built (successfully or unsuccessfully) </a:t>
            </a:r>
          </a:p>
          <a:p>
            <a:pPr marL="285750" indent="-285750" algn="just">
              <a:buFont typeface="Arial" panose="020B0604020202020204" pitchFamily="34" charset="0"/>
              <a:buChar char="•"/>
            </a:pPr>
            <a:r>
              <a:rPr lang="en-IN" sz="1900" b="1" dirty="0" err="1">
                <a:solidFill>
                  <a:schemeClr val="accent1"/>
                </a:solidFill>
                <a:latin typeface="Calibri" panose="020F0502020204030204" pitchFamily="34" charset="0"/>
                <a:cs typeface="Calibri" panose="020F0502020204030204" pitchFamily="34" charset="0"/>
              </a:rPr>
              <a:t>User_data</a:t>
            </a:r>
            <a:r>
              <a:rPr lang="en-IN" sz="1900" b="1" dirty="0">
                <a:solidFill>
                  <a:schemeClr val="accent1"/>
                </a:solidFill>
                <a:latin typeface="Calibri" panose="020F0502020204030204" pitchFamily="34" charset="0"/>
                <a:cs typeface="Calibri" panose="020F0502020204030204" pitchFamily="34" charset="0"/>
              </a:rPr>
              <a:t> </a:t>
            </a:r>
            <a:r>
              <a:rPr lang="en-IN" sz="1900" dirty="0">
                <a:latin typeface="Calibri" panose="020F0502020204030204" pitchFamily="34" charset="0"/>
                <a:cs typeface="Calibri" panose="020F0502020204030204" pitchFamily="34" charset="0"/>
              </a:rPr>
              <a:t>is passed as an argument when </a:t>
            </a:r>
            <a:r>
              <a:rPr lang="en-IN" sz="1900" b="1" dirty="0" err="1">
                <a:solidFill>
                  <a:schemeClr val="accent1"/>
                </a:solidFill>
                <a:latin typeface="Calibri" panose="020F0502020204030204" pitchFamily="34" charset="0"/>
                <a:cs typeface="Calibri" panose="020F0502020204030204" pitchFamily="34" charset="0"/>
              </a:rPr>
              <a:t>pfn_notify</a:t>
            </a:r>
            <a:r>
              <a:rPr lang="en-IN" sz="1900" b="1" dirty="0">
                <a:solidFill>
                  <a:schemeClr val="accent1"/>
                </a:solidFill>
                <a:latin typeface="Calibri" panose="020F0502020204030204" pitchFamily="34" charset="0"/>
                <a:cs typeface="Calibri" panose="020F0502020204030204" pitchFamily="34" charset="0"/>
              </a:rPr>
              <a:t> </a:t>
            </a:r>
            <a:r>
              <a:rPr lang="en-IN" sz="1900" dirty="0">
                <a:latin typeface="Calibri" panose="020F0502020204030204" pitchFamily="34" charset="0"/>
                <a:cs typeface="Calibri" panose="020F0502020204030204" pitchFamily="34" charset="0"/>
              </a:rPr>
              <a:t>is called</a:t>
            </a: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38</a:t>
            </a:fld>
            <a:endParaRPr lang="en-IN" sz="1200" b="0" strike="noStrike" spc="-1">
              <a:latin typeface="Times New Roman"/>
            </a:endParaRPr>
          </a:p>
        </p:txBody>
      </p:sp>
      <p:sp>
        <p:nvSpPr>
          <p:cNvPr id="9" name="TextShape 1">
            <a:extLst>
              <a:ext uri="{FF2B5EF4-FFF2-40B4-BE49-F238E27FC236}">
                <a16:creationId xmlns:a16="http://schemas.microsoft.com/office/drawing/2014/main" id="{06FC8B24-11BF-4F5B-80DA-CEFF034F6B4F}"/>
              </a:ext>
            </a:extLst>
          </p:cNvPr>
          <p:cNvSpPr txBox="1"/>
          <p:nvPr/>
        </p:nvSpPr>
        <p:spPr>
          <a:xfrm>
            <a:off x="494675" y="12744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7</a:t>
            </a:r>
            <a:r>
              <a:rPr lang="en-US" sz="3200" b="1" spc="-1" dirty="0">
                <a:solidFill>
                  <a:schemeClr val="bg1"/>
                </a:solidFill>
                <a:highlight>
                  <a:srgbClr val="000000"/>
                </a:highlight>
                <a:latin typeface="Calibri Light"/>
              </a:rPr>
              <a:t>: Create and compile the program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0" name="Rectangle 9">
            <a:extLst>
              <a:ext uri="{FF2B5EF4-FFF2-40B4-BE49-F238E27FC236}">
                <a16:creationId xmlns:a16="http://schemas.microsoft.com/office/drawing/2014/main" id="{58B15A85-521D-4CB8-81C5-B538117CE312}"/>
              </a:ext>
            </a:extLst>
          </p:cNvPr>
          <p:cNvSpPr/>
          <p:nvPr/>
        </p:nvSpPr>
        <p:spPr>
          <a:xfrm>
            <a:off x="639986" y="1220589"/>
            <a:ext cx="5881868" cy="2751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b="1" dirty="0" err="1"/>
              <a:t>cl_int</a:t>
            </a:r>
            <a:r>
              <a:rPr lang="en-US" b="1" dirty="0"/>
              <a:t>  </a:t>
            </a:r>
            <a:r>
              <a:rPr lang="en-US" b="1" dirty="0" err="1"/>
              <a:t>clBuildProgram</a:t>
            </a:r>
            <a:r>
              <a:rPr lang="en-US" b="1" dirty="0"/>
              <a:t>(</a:t>
            </a:r>
          </a:p>
          <a:p>
            <a:pPr marL="0" indent="0">
              <a:buNone/>
            </a:pPr>
            <a:r>
              <a:rPr lang="en-US" b="1" dirty="0"/>
              <a:t>      </a:t>
            </a:r>
            <a:r>
              <a:rPr lang="en-US" b="1" dirty="0" err="1">
                <a:solidFill>
                  <a:schemeClr val="accent4"/>
                </a:solidFill>
              </a:rPr>
              <a:t>cl_program</a:t>
            </a:r>
            <a:r>
              <a:rPr lang="en-US" b="1" dirty="0"/>
              <a:t> program, </a:t>
            </a:r>
          </a:p>
          <a:p>
            <a:pPr marL="0" indent="0">
              <a:buNone/>
            </a:pPr>
            <a:r>
              <a:rPr lang="en-US" b="1" dirty="0"/>
              <a:t>      </a:t>
            </a:r>
            <a:r>
              <a:rPr lang="en-US" b="1" dirty="0" err="1">
                <a:solidFill>
                  <a:schemeClr val="accent4"/>
                </a:solidFill>
              </a:rPr>
              <a:t>cl_uint</a:t>
            </a:r>
            <a:r>
              <a:rPr lang="en-US" b="1" dirty="0"/>
              <a:t> </a:t>
            </a:r>
            <a:r>
              <a:rPr lang="en-US" b="1" dirty="0" err="1"/>
              <a:t>num_devices</a:t>
            </a:r>
            <a:r>
              <a:rPr lang="en-US" b="1" dirty="0"/>
              <a:t>, </a:t>
            </a:r>
          </a:p>
          <a:p>
            <a:pPr marL="0" indent="0">
              <a:buNone/>
            </a:pPr>
            <a:r>
              <a:rPr lang="en-US" b="1" dirty="0"/>
              <a:t>      </a:t>
            </a:r>
            <a:r>
              <a:rPr lang="en-US" b="1" dirty="0" err="1">
                <a:solidFill>
                  <a:schemeClr val="accent4"/>
                </a:solidFill>
              </a:rPr>
              <a:t>cl_device_id</a:t>
            </a:r>
            <a:r>
              <a:rPr lang="en-US" b="1" dirty="0"/>
              <a:t> * </a:t>
            </a:r>
            <a:r>
              <a:rPr lang="en-US" b="1" dirty="0" err="1"/>
              <a:t>device_list</a:t>
            </a:r>
            <a:r>
              <a:rPr lang="en-US" b="1" dirty="0"/>
              <a:t>, </a:t>
            </a:r>
          </a:p>
          <a:p>
            <a:pPr marL="0" indent="0">
              <a:buNone/>
            </a:pPr>
            <a:r>
              <a:rPr lang="en-US" b="1" dirty="0"/>
              <a:t>      </a:t>
            </a:r>
            <a:r>
              <a:rPr lang="en-US" b="1" dirty="0">
                <a:solidFill>
                  <a:schemeClr val="accent4"/>
                </a:solidFill>
              </a:rPr>
              <a:t>const char</a:t>
            </a:r>
            <a:r>
              <a:rPr lang="en-US" b="1" dirty="0"/>
              <a:t> *options, </a:t>
            </a:r>
          </a:p>
          <a:p>
            <a:pPr marL="0" indent="0">
              <a:buNone/>
            </a:pPr>
            <a:r>
              <a:rPr lang="en-US" b="1" dirty="0"/>
              <a:t>      </a:t>
            </a:r>
            <a:r>
              <a:rPr lang="en-US" dirty="0"/>
              <a:t>void</a:t>
            </a:r>
            <a:r>
              <a:rPr lang="en-US" b="1" dirty="0"/>
              <a:t> (</a:t>
            </a:r>
            <a:r>
              <a:rPr lang="en-US" b="1" dirty="0" err="1"/>
              <a:t>pfn_notify</a:t>
            </a:r>
            <a:r>
              <a:rPr lang="en-US" b="1" dirty="0"/>
              <a:t> *) (</a:t>
            </a:r>
            <a:r>
              <a:rPr lang="en-US" b="1" dirty="0" err="1"/>
              <a:t>cl_program</a:t>
            </a:r>
            <a:r>
              <a:rPr lang="en-US" b="1" dirty="0"/>
              <a:t>, void *</a:t>
            </a:r>
            <a:r>
              <a:rPr lang="en-US" b="1" dirty="0" err="1"/>
              <a:t>user_data</a:t>
            </a:r>
            <a:r>
              <a:rPr lang="en-US" b="1" dirty="0"/>
              <a:t>), </a:t>
            </a:r>
          </a:p>
          <a:p>
            <a:pPr marL="0" indent="0">
              <a:buNone/>
            </a:pPr>
            <a:r>
              <a:rPr lang="en-US" b="1" dirty="0"/>
              <a:t>      </a:t>
            </a:r>
            <a:r>
              <a:rPr lang="en-US" b="1" dirty="0">
                <a:solidFill>
                  <a:schemeClr val="accent4"/>
                </a:solidFill>
              </a:rPr>
              <a:t>void</a:t>
            </a:r>
            <a:r>
              <a:rPr lang="en-US" b="1" dirty="0"/>
              <a:t> *</a:t>
            </a:r>
            <a:r>
              <a:rPr lang="en-US" b="1" dirty="0" err="1"/>
              <a:t>user_data</a:t>
            </a:r>
            <a:r>
              <a:rPr lang="en-US" b="1" dirty="0"/>
              <a:t>)</a:t>
            </a:r>
            <a:endParaRPr lang="en-IN" b="1" dirty="0"/>
          </a:p>
        </p:txBody>
      </p:sp>
    </p:spTree>
    <p:extLst>
      <p:ext uri="{BB962C8B-B14F-4D97-AF65-F5344CB8AC3E}">
        <p14:creationId xmlns:p14="http://schemas.microsoft.com/office/powerpoint/2010/main" val="18707174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1182085" y="501480"/>
            <a:ext cx="11004480" cy="5472000"/>
          </a:xfrm>
          <a:prstGeom prst="rect">
            <a:avLst/>
          </a:prstGeom>
          <a:noFill/>
          <a:ln>
            <a:noFill/>
          </a:ln>
        </p:spPr>
        <p:txBody>
          <a:bodyPr>
            <a:normAutofit/>
          </a:bodyPr>
          <a:lstStyle/>
          <a:p>
            <a:pPr algn="just"/>
            <a:endParaRPr lang="en-US" b="0" strike="noStrike" spc="-1" dirty="0">
              <a:solidFill>
                <a:srgbClr val="000000"/>
              </a:solidFill>
              <a:latin typeface="Calibri" panose="020F0502020204030204" pitchFamily="34" charset="0"/>
              <a:cs typeface="Calibri" panose="020F0502020204030204" pitchFamily="34" charset="0"/>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39</a:t>
            </a:fld>
            <a:endParaRPr lang="en-IN" sz="1200" b="0" strike="noStrike" spc="-1">
              <a:latin typeface="Times New Roman"/>
            </a:endParaRPr>
          </a:p>
        </p:txBody>
      </p:sp>
      <p:sp>
        <p:nvSpPr>
          <p:cNvPr id="10" name="Rectangle 9">
            <a:extLst>
              <a:ext uri="{FF2B5EF4-FFF2-40B4-BE49-F238E27FC236}">
                <a16:creationId xmlns:a16="http://schemas.microsoft.com/office/drawing/2014/main" id="{CBDF4877-8600-486D-9363-5CBA9279380E}"/>
              </a:ext>
            </a:extLst>
          </p:cNvPr>
          <p:cNvSpPr/>
          <p:nvPr/>
        </p:nvSpPr>
        <p:spPr>
          <a:xfrm>
            <a:off x="148796" y="3961596"/>
            <a:ext cx="11887200" cy="1468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sz="1700" b="1" dirty="0">
                <a:highlight>
                  <a:srgbClr val="00FFFF"/>
                </a:highlight>
              </a:rPr>
              <a:t>// Create a program </a:t>
            </a:r>
          </a:p>
          <a:p>
            <a:pPr marL="0" indent="0">
              <a:buNone/>
            </a:pPr>
            <a:r>
              <a:rPr lang="en-IN" sz="1700" b="1" dirty="0" err="1">
                <a:solidFill>
                  <a:schemeClr val="accent4"/>
                </a:solidFill>
              </a:rPr>
              <a:t>cl_program</a:t>
            </a:r>
            <a:r>
              <a:rPr lang="en-IN" sz="1700" b="1" dirty="0"/>
              <a:t> program = </a:t>
            </a:r>
            <a:r>
              <a:rPr lang="en-IN" sz="1700" b="1" dirty="0" err="1"/>
              <a:t>clCreateProgramWithSource</a:t>
            </a:r>
            <a:r>
              <a:rPr lang="en-IN" sz="1700" b="1" dirty="0"/>
              <a:t>( context, 1, (</a:t>
            </a:r>
            <a:r>
              <a:rPr lang="en-IN" sz="1700" b="1" dirty="0" err="1"/>
              <a:t>const</a:t>
            </a:r>
            <a:r>
              <a:rPr lang="en-IN" sz="1700" b="1" dirty="0"/>
              <a:t> char**)&amp;</a:t>
            </a:r>
            <a:r>
              <a:rPr lang="en-IN" sz="1700" b="1" dirty="0" err="1"/>
              <a:t>programSource</a:t>
            </a:r>
            <a:r>
              <a:rPr lang="en-IN" sz="1700" b="1" dirty="0"/>
              <a:t>, NULL, &amp;status); </a:t>
            </a:r>
          </a:p>
          <a:p>
            <a:pPr marL="0" indent="0">
              <a:buNone/>
            </a:pPr>
            <a:r>
              <a:rPr lang="en-IN" sz="1700" b="1" dirty="0">
                <a:highlight>
                  <a:srgbClr val="00FFFF"/>
                </a:highlight>
              </a:rPr>
              <a:t>// Build (compile) the program for the devices</a:t>
            </a:r>
            <a:r>
              <a:rPr lang="en-IN" sz="1700" b="1" dirty="0"/>
              <a:t> </a:t>
            </a:r>
          </a:p>
          <a:p>
            <a:pPr marL="0" indent="0">
              <a:buNone/>
            </a:pPr>
            <a:r>
              <a:rPr lang="en-IN" sz="1700" b="1" dirty="0"/>
              <a:t>status = </a:t>
            </a:r>
            <a:r>
              <a:rPr lang="en-IN" sz="1700" b="1" dirty="0" err="1"/>
              <a:t>clBuildProgram</a:t>
            </a:r>
            <a:r>
              <a:rPr lang="en-IN" sz="1700" b="1" dirty="0"/>
              <a:t>( program, </a:t>
            </a:r>
            <a:r>
              <a:rPr lang="en-IN" sz="1700" b="1" dirty="0" err="1"/>
              <a:t>numDevices</a:t>
            </a:r>
            <a:r>
              <a:rPr lang="en-IN" sz="1700" b="1" dirty="0"/>
              <a:t>, devices, NULL, NULL, NULL);</a:t>
            </a:r>
          </a:p>
        </p:txBody>
      </p:sp>
      <p:sp>
        <p:nvSpPr>
          <p:cNvPr id="11" name="TextShape 1">
            <a:extLst>
              <a:ext uri="{FF2B5EF4-FFF2-40B4-BE49-F238E27FC236}">
                <a16:creationId xmlns:a16="http://schemas.microsoft.com/office/drawing/2014/main" id="{8D4B2AF4-18AD-4FBE-8D5C-E837ECC69D36}"/>
              </a:ext>
            </a:extLst>
          </p:cNvPr>
          <p:cNvSpPr txBox="1"/>
          <p:nvPr/>
        </p:nvSpPr>
        <p:spPr>
          <a:xfrm>
            <a:off x="494675" y="12744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7</a:t>
            </a:r>
            <a:r>
              <a:rPr lang="en-US" sz="3200" b="1" spc="-1" dirty="0">
                <a:solidFill>
                  <a:schemeClr val="bg1"/>
                </a:solidFill>
                <a:highlight>
                  <a:srgbClr val="000000"/>
                </a:highlight>
                <a:latin typeface="Calibri Light"/>
              </a:rPr>
              <a:t>: Create and compile the program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2" name="Rectangle 11">
            <a:extLst>
              <a:ext uri="{FF2B5EF4-FFF2-40B4-BE49-F238E27FC236}">
                <a16:creationId xmlns:a16="http://schemas.microsoft.com/office/drawing/2014/main" id="{B93567C7-8D83-42D5-B12D-0C8585BF4703}"/>
              </a:ext>
            </a:extLst>
          </p:cNvPr>
          <p:cNvSpPr/>
          <p:nvPr/>
        </p:nvSpPr>
        <p:spPr>
          <a:xfrm>
            <a:off x="265901" y="998272"/>
            <a:ext cx="5677699" cy="275181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b="1" dirty="0" err="1">
                <a:solidFill>
                  <a:schemeClr val="accent4"/>
                </a:solidFill>
              </a:rPr>
              <a:t>cl_program</a:t>
            </a:r>
            <a:r>
              <a:rPr lang="en-US" b="1" dirty="0"/>
              <a:t>  </a:t>
            </a:r>
            <a:r>
              <a:rPr lang="en-US" b="1" dirty="0" err="1"/>
              <a:t>clCreateProgramWithSource</a:t>
            </a:r>
            <a:r>
              <a:rPr lang="en-US" b="1" dirty="0"/>
              <a:t>(</a:t>
            </a:r>
          </a:p>
          <a:p>
            <a:pPr marL="0" indent="0">
              <a:buNone/>
            </a:pPr>
            <a:r>
              <a:rPr lang="en-US" b="1" dirty="0">
                <a:solidFill>
                  <a:schemeClr val="accent4"/>
                </a:solidFill>
              </a:rPr>
              <a:t>                                                </a:t>
            </a:r>
            <a:r>
              <a:rPr lang="en-US" b="1" dirty="0" err="1">
                <a:solidFill>
                  <a:schemeClr val="accent4"/>
                </a:solidFill>
              </a:rPr>
              <a:t>cl_context</a:t>
            </a:r>
            <a:r>
              <a:rPr lang="en-US" b="1" dirty="0"/>
              <a:t>  context,</a:t>
            </a:r>
          </a:p>
          <a:p>
            <a:pPr marL="0" indent="0">
              <a:buNone/>
            </a:pPr>
            <a:r>
              <a:rPr lang="en-US" b="1" dirty="0">
                <a:solidFill>
                  <a:schemeClr val="accent4"/>
                </a:solidFill>
              </a:rPr>
              <a:t>			     </a:t>
            </a:r>
            <a:r>
              <a:rPr lang="en-US" b="1" dirty="0" err="1">
                <a:solidFill>
                  <a:schemeClr val="accent4"/>
                </a:solidFill>
              </a:rPr>
              <a:t>cl_uint</a:t>
            </a:r>
            <a:r>
              <a:rPr lang="en-US" b="1" dirty="0">
                <a:solidFill>
                  <a:schemeClr val="accent4"/>
                </a:solidFill>
              </a:rPr>
              <a:t> </a:t>
            </a:r>
            <a:r>
              <a:rPr lang="en-US" b="1" dirty="0"/>
              <a:t>count,</a:t>
            </a:r>
          </a:p>
          <a:p>
            <a:pPr marL="0" indent="0">
              <a:buNone/>
            </a:pPr>
            <a:r>
              <a:rPr lang="en-US" b="1" dirty="0">
                <a:solidFill>
                  <a:schemeClr val="accent4"/>
                </a:solidFill>
              </a:rPr>
              <a:t>			     const char </a:t>
            </a:r>
            <a:r>
              <a:rPr lang="en-US" b="1" dirty="0"/>
              <a:t>**strings,</a:t>
            </a:r>
          </a:p>
          <a:p>
            <a:pPr marL="0" indent="0">
              <a:buNone/>
            </a:pPr>
            <a:r>
              <a:rPr lang="en-US" b="1" dirty="0">
                <a:solidFill>
                  <a:schemeClr val="accent4"/>
                </a:solidFill>
              </a:rPr>
              <a:t>			     const </a:t>
            </a:r>
            <a:r>
              <a:rPr lang="en-US" b="1" dirty="0" err="1">
                <a:solidFill>
                  <a:schemeClr val="accent4"/>
                </a:solidFill>
              </a:rPr>
              <a:t>size_t</a:t>
            </a:r>
            <a:r>
              <a:rPr lang="en-US" b="1" dirty="0">
                <a:solidFill>
                  <a:schemeClr val="accent4"/>
                </a:solidFill>
              </a:rPr>
              <a:t> </a:t>
            </a:r>
            <a:r>
              <a:rPr lang="en-US" b="1" dirty="0"/>
              <a:t>*lengths,	</a:t>
            </a:r>
          </a:p>
          <a:p>
            <a:pPr marL="0" indent="0">
              <a:buNone/>
            </a:pPr>
            <a:r>
              <a:rPr lang="en-US" b="1" dirty="0">
                <a:solidFill>
                  <a:schemeClr val="accent4"/>
                </a:solidFill>
              </a:rPr>
              <a:t>			     </a:t>
            </a:r>
            <a:r>
              <a:rPr lang="en-US" b="1" dirty="0" err="1">
                <a:solidFill>
                  <a:schemeClr val="accent4"/>
                </a:solidFill>
              </a:rPr>
              <a:t>cl_int</a:t>
            </a:r>
            <a:r>
              <a:rPr lang="en-US" b="1" dirty="0">
                <a:solidFill>
                  <a:schemeClr val="accent4"/>
                </a:solidFill>
              </a:rPr>
              <a:t> </a:t>
            </a:r>
            <a:r>
              <a:rPr lang="en-US" b="1" dirty="0"/>
              <a:t>*</a:t>
            </a:r>
            <a:r>
              <a:rPr lang="en-US" b="1" dirty="0" err="1"/>
              <a:t>errcode_ret</a:t>
            </a:r>
            <a:r>
              <a:rPr lang="en-US" b="1" dirty="0"/>
              <a:t>);</a:t>
            </a:r>
          </a:p>
          <a:p>
            <a:pPr marL="0" indent="0">
              <a:buNone/>
            </a:pPr>
            <a:endParaRPr lang="en-IN" b="1" dirty="0"/>
          </a:p>
        </p:txBody>
      </p:sp>
      <p:sp>
        <p:nvSpPr>
          <p:cNvPr id="13" name="Rectangle 12">
            <a:extLst>
              <a:ext uri="{FF2B5EF4-FFF2-40B4-BE49-F238E27FC236}">
                <a16:creationId xmlns:a16="http://schemas.microsoft.com/office/drawing/2014/main" id="{F2D0BF76-1516-4385-AB65-143D562593E1}"/>
              </a:ext>
            </a:extLst>
          </p:cNvPr>
          <p:cNvSpPr/>
          <p:nvPr/>
        </p:nvSpPr>
        <p:spPr>
          <a:xfrm>
            <a:off x="6124148" y="1004202"/>
            <a:ext cx="5881868" cy="275181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b="1" dirty="0" err="1"/>
              <a:t>cl_int</a:t>
            </a:r>
            <a:r>
              <a:rPr lang="en-US" b="1" dirty="0"/>
              <a:t>  </a:t>
            </a:r>
            <a:r>
              <a:rPr lang="en-US" b="1" dirty="0" err="1"/>
              <a:t>clBuildProgram</a:t>
            </a:r>
            <a:r>
              <a:rPr lang="en-US" b="1" dirty="0"/>
              <a:t>(</a:t>
            </a:r>
          </a:p>
          <a:p>
            <a:pPr marL="0" indent="0">
              <a:buNone/>
            </a:pPr>
            <a:r>
              <a:rPr lang="en-US" b="1" dirty="0"/>
              <a:t>      </a:t>
            </a:r>
            <a:r>
              <a:rPr lang="en-US" b="1" dirty="0" err="1">
                <a:solidFill>
                  <a:schemeClr val="accent4"/>
                </a:solidFill>
              </a:rPr>
              <a:t>cl_program</a:t>
            </a:r>
            <a:r>
              <a:rPr lang="en-US" b="1" dirty="0"/>
              <a:t> program, </a:t>
            </a:r>
          </a:p>
          <a:p>
            <a:pPr marL="0" indent="0">
              <a:buNone/>
            </a:pPr>
            <a:r>
              <a:rPr lang="en-US" b="1" dirty="0"/>
              <a:t>      </a:t>
            </a:r>
            <a:r>
              <a:rPr lang="en-US" b="1" dirty="0" err="1">
                <a:solidFill>
                  <a:schemeClr val="accent4"/>
                </a:solidFill>
              </a:rPr>
              <a:t>cl_uint</a:t>
            </a:r>
            <a:r>
              <a:rPr lang="en-US" b="1" dirty="0"/>
              <a:t> </a:t>
            </a:r>
            <a:r>
              <a:rPr lang="en-US" b="1" dirty="0" err="1"/>
              <a:t>num_devices</a:t>
            </a:r>
            <a:r>
              <a:rPr lang="en-US" b="1" dirty="0"/>
              <a:t>, </a:t>
            </a:r>
          </a:p>
          <a:p>
            <a:pPr marL="0" indent="0">
              <a:buNone/>
            </a:pPr>
            <a:r>
              <a:rPr lang="en-US" b="1" dirty="0"/>
              <a:t>      </a:t>
            </a:r>
            <a:r>
              <a:rPr lang="en-US" b="1" dirty="0" err="1">
                <a:solidFill>
                  <a:schemeClr val="accent4"/>
                </a:solidFill>
              </a:rPr>
              <a:t>cl_device_id</a:t>
            </a:r>
            <a:r>
              <a:rPr lang="en-US" b="1" dirty="0"/>
              <a:t> * </a:t>
            </a:r>
            <a:r>
              <a:rPr lang="en-US" b="1" dirty="0" err="1"/>
              <a:t>device_list</a:t>
            </a:r>
            <a:r>
              <a:rPr lang="en-US" b="1" dirty="0"/>
              <a:t>, </a:t>
            </a:r>
          </a:p>
          <a:p>
            <a:pPr marL="0" indent="0">
              <a:buNone/>
            </a:pPr>
            <a:r>
              <a:rPr lang="en-US" b="1" dirty="0"/>
              <a:t>      </a:t>
            </a:r>
            <a:r>
              <a:rPr lang="en-US" b="1" dirty="0">
                <a:solidFill>
                  <a:schemeClr val="accent4"/>
                </a:solidFill>
              </a:rPr>
              <a:t>const char</a:t>
            </a:r>
            <a:r>
              <a:rPr lang="en-US" b="1" dirty="0"/>
              <a:t> *options, </a:t>
            </a:r>
          </a:p>
          <a:p>
            <a:pPr marL="0" indent="0">
              <a:buNone/>
            </a:pPr>
            <a:r>
              <a:rPr lang="en-US" b="1" dirty="0"/>
              <a:t>      </a:t>
            </a:r>
            <a:r>
              <a:rPr lang="en-US" dirty="0"/>
              <a:t>void</a:t>
            </a:r>
            <a:r>
              <a:rPr lang="en-US" b="1" dirty="0"/>
              <a:t> (</a:t>
            </a:r>
            <a:r>
              <a:rPr lang="en-US" b="1" dirty="0" err="1"/>
              <a:t>pfn_notify</a:t>
            </a:r>
            <a:r>
              <a:rPr lang="en-US" b="1" dirty="0"/>
              <a:t> *) (</a:t>
            </a:r>
            <a:r>
              <a:rPr lang="en-US" b="1" dirty="0" err="1"/>
              <a:t>cl_program</a:t>
            </a:r>
            <a:r>
              <a:rPr lang="en-US" b="1" dirty="0"/>
              <a:t>, void *</a:t>
            </a:r>
            <a:r>
              <a:rPr lang="en-US" b="1" dirty="0" err="1"/>
              <a:t>user_data</a:t>
            </a:r>
            <a:r>
              <a:rPr lang="en-US" b="1" dirty="0"/>
              <a:t>), </a:t>
            </a:r>
          </a:p>
          <a:p>
            <a:pPr marL="0" indent="0">
              <a:buNone/>
            </a:pPr>
            <a:r>
              <a:rPr lang="en-US" b="1" dirty="0"/>
              <a:t>      </a:t>
            </a:r>
            <a:r>
              <a:rPr lang="en-US" b="1" dirty="0">
                <a:solidFill>
                  <a:schemeClr val="accent4"/>
                </a:solidFill>
              </a:rPr>
              <a:t>void</a:t>
            </a:r>
            <a:r>
              <a:rPr lang="en-US" b="1" dirty="0"/>
              <a:t> *</a:t>
            </a:r>
            <a:r>
              <a:rPr lang="en-US" b="1" dirty="0" err="1"/>
              <a:t>user_data</a:t>
            </a:r>
            <a:r>
              <a:rPr lang="en-US" b="1" dirty="0"/>
              <a:t>)</a:t>
            </a:r>
            <a:endParaRPr lang="en-IN" b="1" dirty="0"/>
          </a:p>
        </p:txBody>
      </p:sp>
    </p:spTree>
    <p:extLst>
      <p:ext uri="{BB962C8B-B14F-4D97-AF65-F5344CB8AC3E}">
        <p14:creationId xmlns:p14="http://schemas.microsoft.com/office/powerpoint/2010/main" val="30388657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Introduction to OpenCL</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040"/>
            <a:ext cx="11004480" cy="5253120"/>
          </a:xfrm>
          <a:prstGeom prst="rect">
            <a:avLst/>
          </a:prstGeom>
          <a:noFill/>
          <a:ln>
            <a:noFill/>
          </a:ln>
        </p:spPr>
        <p:txBody>
          <a:bodyPr>
            <a:normAutofit/>
          </a:bodyPr>
          <a:lstStyle/>
          <a:p>
            <a:pPr marL="342900" indent="-34290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Open Computing Language is a </a:t>
            </a:r>
            <a:r>
              <a:rPr lang="en-US" sz="2000" b="1" dirty="0">
                <a:latin typeface="Calibri" panose="020F0502020204030204" pitchFamily="34" charset="0"/>
                <a:cs typeface="Calibri" panose="020F0502020204030204" pitchFamily="34" charset="0"/>
              </a:rPr>
              <a:t>heterogeneous</a:t>
            </a:r>
            <a:r>
              <a:rPr lang="en-US" sz="2000" dirty="0">
                <a:latin typeface="Calibri" panose="020F0502020204030204" pitchFamily="34" charset="0"/>
                <a:cs typeface="Calibri" panose="020F0502020204030204" pitchFamily="34" charset="0"/>
              </a:rPr>
              <a:t> programming framework that is managed by </a:t>
            </a:r>
            <a:r>
              <a:rPr lang="en-US" sz="2000" b="1" dirty="0">
                <a:highlight>
                  <a:srgbClr val="FFFF00"/>
                </a:highlight>
                <a:latin typeface="Calibri" panose="020F0502020204030204" pitchFamily="34" charset="0"/>
                <a:cs typeface="Calibri" panose="020F0502020204030204" pitchFamily="34" charset="0"/>
                <a:hlinkClick r:id="rId2"/>
              </a:rPr>
              <a:t>Khronos group</a:t>
            </a:r>
            <a:r>
              <a:rPr lang="en-US" sz="2000" dirty="0">
                <a:latin typeface="Calibri" panose="020F0502020204030204" pitchFamily="34" charset="0"/>
                <a:cs typeface="Calibri" panose="020F0502020204030204" pitchFamily="34" charset="0"/>
              </a:rPr>
              <a:t>.</a:t>
            </a:r>
          </a:p>
          <a:p>
            <a:pPr marL="0" indent="0" algn="just">
              <a:buNone/>
            </a:pPr>
            <a:endParaRPr lang="en-US" sz="20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OpenCL is a </a:t>
            </a:r>
            <a:r>
              <a:rPr lang="en-US" sz="2000" b="1" dirty="0">
                <a:latin typeface="Calibri" panose="020F0502020204030204" pitchFamily="34" charset="0"/>
                <a:cs typeface="Calibri" panose="020F0502020204030204" pitchFamily="34" charset="0"/>
              </a:rPr>
              <a:t>framework</a:t>
            </a:r>
            <a:r>
              <a:rPr lang="en-US" sz="2000" dirty="0">
                <a:latin typeface="Calibri" panose="020F0502020204030204" pitchFamily="34" charset="0"/>
                <a:cs typeface="Calibri" panose="020F0502020204030204" pitchFamily="34" charset="0"/>
              </a:rPr>
              <a:t> for developing applications that execute across a range of device type made by </a:t>
            </a:r>
            <a:r>
              <a:rPr lang="en-US" sz="2000" b="1" dirty="0">
                <a:latin typeface="Calibri" panose="020F0502020204030204" pitchFamily="34" charset="0"/>
                <a:cs typeface="Calibri" panose="020F0502020204030204" pitchFamily="34" charset="0"/>
              </a:rPr>
              <a:t>different vendors</a:t>
            </a:r>
            <a:r>
              <a:rPr lang="en-US" sz="2000" dirty="0">
                <a:latin typeface="Calibri" panose="020F0502020204030204" pitchFamily="34" charset="0"/>
                <a:cs typeface="Calibri" panose="020F0502020204030204" pitchFamily="34" charset="0"/>
              </a:rPr>
              <a:t>.</a:t>
            </a:r>
          </a:p>
          <a:p>
            <a:pPr algn="just"/>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pPr marL="342900" indent="-342900" algn="just">
              <a:buFont typeface="Arial" panose="020B0604020202020204" pitchFamily="34" charset="0"/>
              <a:buChar char="•"/>
            </a:pPr>
            <a:r>
              <a:rPr lang="en-US" sz="2000" dirty="0">
                <a:effectLst/>
                <a:latin typeface="Calibri" panose="020F0502020204030204" pitchFamily="34" charset="0"/>
                <a:ea typeface="Times New Roman" panose="02020603050405020304" pitchFamily="18" charset="0"/>
                <a:cs typeface="Calibri" panose="020F0502020204030204" pitchFamily="34" charset="0"/>
              </a:rPr>
              <a:t>OpenCL creates </a:t>
            </a:r>
            <a:r>
              <a:rPr lang="en-US" sz="2000" b="1" dirty="0">
                <a:effectLst/>
                <a:latin typeface="Calibri" panose="020F0502020204030204" pitchFamily="34" charset="0"/>
                <a:ea typeface="Times New Roman" panose="02020603050405020304" pitchFamily="18" charset="0"/>
                <a:cs typeface="Calibri" panose="020F0502020204030204" pitchFamily="34" charset="0"/>
              </a:rPr>
              <a:t>portable</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b="1" dirty="0">
                <a:effectLst/>
                <a:latin typeface="Calibri" panose="020F0502020204030204" pitchFamily="34" charset="0"/>
                <a:ea typeface="Times New Roman" panose="02020603050405020304" pitchFamily="18" charset="0"/>
                <a:cs typeface="Calibri" panose="020F0502020204030204" pitchFamily="34" charset="0"/>
              </a:rPr>
              <a:t>vendor- and device-independent</a:t>
            </a:r>
            <a:r>
              <a:rPr lang="en-US" sz="2000" dirty="0">
                <a:effectLst/>
                <a:latin typeface="Calibri" panose="020F0502020204030204" pitchFamily="34" charset="0"/>
                <a:ea typeface="Times New Roman" panose="02020603050405020304" pitchFamily="18" charset="0"/>
                <a:cs typeface="Calibri" panose="020F0502020204030204" pitchFamily="34" charset="0"/>
              </a:rPr>
              <a:t> programs that are capable of being accelerated on many different hardware platforms.</a:t>
            </a:r>
            <a:endParaRPr lang="en-IN" sz="2000" dirty="0">
              <a:effectLst/>
              <a:latin typeface="Calibri" panose="020F0502020204030204" pitchFamily="34" charset="0"/>
              <a:ea typeface="Times New Roman" panose="02020603050405020304" pitchFamily="18" charset="0"/>
              <a:cs typeface="Calibri" panose="020F0502020204030204" pitchFamily="34" charset="0"/>
            </a:endParaRPr>
          </a:p>
          <a:p>
            <a:pPr algn="just"/>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pPr marL="342900" indent="-342900" algn="just">
              <a:buFont typeface="Arial" panose="020B0604020202020204" pitchFamily="34" charset="0"/>
              <a:buChar char="•"/>
            </a:pPr>
            <a:r>
              <a:rPr lang="en-US" sz="2000" dirty="0">
                <a:effectLst/>
                <a:latin typeface="Calibri" panose="020F0502020204030204" pitchFamily="34" charset="0"/>
                <a:ea typeface="Times New Roman" panose="02020603050405020304" pitchFamily="18" charset="0"/>
                <a:cs typeface="Calibri" panose="020F0502020204030204" pitchFamily="34" charset="0"/>
              </a:rPr>
              <a:t>The OpenCL API is a </a:t>
            </a:r>
            <a:r>
              <a:rPr lang="en-US" sz="2000" b="1" dirty="0">
                <a:effectLst/>
                <a:latin typeface="Calibri" panose="020F0502020204030204" pitchFamily="34" charset="0"/>
                <a:ea typeface="Times New Roman" panose="02020603050405020304" pitchFamily="18" charset="0"/>
                <a:cs typeface="Calibri" panose="020F0502020204030204" pitchFamily="34" charset="0"/>
              </a:rPr>
              <a:t>C</a:t>
            </a:r>
            <a:r>
              <a:rPr lang="en-US" sz="2000" dirty="0">
                <a:effectLst/>
                <a:latin typeface="Calibri" panose="020F0502020204030204" pitchFamily="34" charset="0"/>
                <a:ea typeface="Times New Roman" panose="02020603050405020304" pitchFamily="18" charset="0"/>
                <a:cs typeface="Calibri" panose="020F0502020204030204" pitchFamily="34" charset="0"/>
              </a:rPr>
              <a:t> with a </a:t>
            </a:r>
            <a:r>
              <a:rPr lang="en-US" sz="2000" b="1" dirty="0">
                <a:effectLst/>
                <a:latin typeface="Calibri" panose="020F0502020204030204" pitchFamily="34" charset="0"/>
                <a:ea typeface="Times New Roman" panose="02020603050405020304" pitchFamily="18" charset="0"/>
                <a:cs typeface="Calibri" panose="020F0502020204030204" pitchFamily="34" charset="0"/>
              </a:rPr>
              <a:t>C++</a:t>
            </a:r>
            <a:r>
              <a:rPr lang="en-US" sz="2000" b="1" spc="15" dirty="0">
                <a:effectLst/>
                <a:latin typeface="Calibri" panose="020F0502020204030204" pitchFamily="34" charset="0"/>
                <a:ea typeface="Times New Roman" panose="02020603050405020304" pitchFamily="18" charset="0"/>
                <a:cs typeface="Calibri" panose="020F0502020204030204" pitchFamily="34" charset="0"/>
              </a:rPr>
              <a:t> </a:t>
            </a:r>
            <a:r>
              <a:rPr lang="en-US" sz="2000" b="1" dirty="0">
                <a:effectLst/>
                <a:latin typeface="Calibri" panose="020F0502020204030204" pitchFamily="34" charset="0"/>
                <a:ea typeface="Times New Roman" panose="02020603050405020304" pitchFamily="18" charset="0"/>
                <a:cs typeface="Calibri" panose="020F0502020204030204" pitchFamily="34" charset="0"/>
              </a:rPr>
              <a:t>Wrapper </a:t>
            </a:r>
            <a:r>
              <a:rPr lang="en-US" sz="2000" dirty="0">
                <a:effectLst/>
                <a:latin typeface="Calibri" panose="020F0502020204030204" pitchFamily="34" charset="0"/>
                <a:ea typeface="Times New Roman" panose="02020603050405020304" pitchFamily="18" charset="0"/>
                <a:cs typeface="Calibri" panose="020F0502020204030204" pitchFamily="34" charset="0"/>
              </a:rPr>
              <a:t>API that is defined in terms of the C API.</a:t>
            </a:r>
            <a:r>
              <a:rPr lang="en-US" sz="2000" spc="-40" dirty="0">
                <a:effectLst/>
                <a:latin typeface="Calibri" panose="020F0502020204030204" pitchFamily="34" charset="0"/>
                <a:ea typeface="Times New Roman" panose="02020603050405020304" pitchFamily="18" charset="0"/>
                <a:cs typeface="Calibri" panose="020F0502020204030204" pitchFamily="34" charset="0"/>
              </a:rPr>
              <a:t> </a:t>
            </a:r>
          </a:p>
          <a:p>
            <a:pPr algn="just"/>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pPr marL="342900" indent="-342900" algn="just">
              <a:buFont typeface="Arial" panose="020B0604020202020204" pitchFamily="34" charset="0"/>
              <a:buChar char="•"/>
            </a:pPr>
            <a:r>
              <a:rPr lang="en-US" sz="2000" dirty="0">
                <a:effectLst/>
                <a:latin typeface="Calibri" panose="020F0502020204030204" pitchFamily="34" charset="0"/>
                <a:ea typeface="Times New Roman" panose="02020603050405020304" pitchFamily="18" charset="0"/>
                <a:cs typeface="Calibri" panose="020F0502020204030204" pitchFamily="34" charset="0"/>
              </a:rPr>
              <a:t>The</a:t>
            </a:r>
            <a:r>
              <a:rPr lang="en-US" sz="2000" spc="-5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code</a:t>
            </a:r>
            <a:r>
              <a:rPr lang="en-US" sz="2000" spc="-5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that</a:t>
            </a:r>
            <a:r>
              <a:rPr lang="en-US" sz="2000" spc="-5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executes</a:t>
            </a:r>
            <a:r>
              <a:rPr lang="en-US" sz="2000" spc="-5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on</a:t>
            </a:r>
            <a:r>
              <a:rPr lang="en-US" sz="2000" spc="-5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an</a:t>
            </a:r>
            <a:r>
              <a:rPr lang="en-US" sz="2000" spc="-5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OpenCL</a:t>
            </a:r>
            <a:r>
              <a:rPr lang="en-US" sz="2000" spc="-5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device,</a:t>
            </a:r>
            <a:r>
              <a:rPr lang="en-US" sz="2000" spc="-6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which</a:t>
            </a:r>
            <a:r>
              <a:rPr lang="en-US" sz="2000" spc="-4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in</a:t>
            </a:r>
            <a:r>
              <a:rPr lang="en-US" sz="2000" spc="-5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general</a:t>
            </a:r>
            <a:r>
              <a:rPr lang="en-US" sz="2000" spc="-5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is</a:t>
            </a:r>
            <a:r>
              <a:rPr lang="en-US" sz="2000" spc="-55" dirty="0">
                <a:effectLst/>
                <a:latin typeface="Calibri" panose="020F0502020204030204" pitchFamily="34" charset="0"/>
                <a:ea typeface="Times New Roman" panose="02020603050405020304" pitchFamily="18" charset="0"/>
                <a:cs typeface="Calibri" panose="020F0502020204030204" pitchFamily="34" charset="0"/>
              </a:rPr>
              <a:t> </a:t>
            </a:r>
            <a:r>
              <a:rPr lang="en-US" sz="2000" b="1" dirty="0">
                <a:effectLst/>
                <a:latin typeface="Calibri" panose="020F0502020204030204" pitchFamily="34" charset="0"/>
                <a:ea typeface="Times New Roman" panose="02020603050405020304" pitchFamily="18" charset="0"/>
                <a:cs typeface="Calibri" panose="020F0502020204030204" pitchFamily="34" charset="0"/>
              </a:rPr>
              <a:t>not</a:t>
            </a:r>
            <a:r>
              <a:rPr lang="en-US" sz="2000" b="1" spc="-55" dirty="0">
                <a:effectLst/>
                <a:latin typeface="Calibri" panose="020F0502020204030204" pitchFamily="34" charset="0"/>
                <a:ea typeface="Times New Roman" panose="02020603050405020304" pitchFamily="18" charset="0"/>
                <a:cs typeface="Calibri" panose="020F0502020204030204" pitchFamily="34" charset="0"/>
              </a:rPr>
              <a:t> </a:t>
            </a:r>
            <a:r>
              <a:rPr lang="en-US" sz="2000" b="1" dirty="0">
                <a:effectLst/>
                <a:latin typeface="Calibri" panose="020F0502020204030204" pitchFamily="34" charset="0"/>
                <a:ea typeface="Times New Roman" panose="02020603050405020304" pitchFamily="18" charset="0"/>
                <a:cs typeface="Calibri" panose="020F0502020204030204" pitchFamily="34" charset="0"/>
              </a:rPr>
              <a:t>the</a:t>
            </a:r>
            <a:r>
              <a:rPr lang="en-US" sz="2000" b="1" spc="-45" dirty="0">
                <a:effectLst/>
                <a:latin typeface="Calibri" panose="020F0502020204030204" pitchFamily="34" charset="0"/>
                <a:ea typeface="Times New Roman" panose="02020603050405020304" pitchFamily="18" charset="0"/>
                <a:cs typeface="Calibri" panose="020F0502020204030204" pitchFamily="34" charset="0"/>
              </a:rPr>
              <a:t> </a:t>
            </a:r>
            <a:r>
              <a:rPr lang="en-US" sz="2000" b="1" dirty="0">
                <a:effectLst/>
                <a:latin typeface="Calibri" panose="020F0502020204030204" pitchFamily="34" charset="0"/>
                <a:ea typeface="Times New Roman" panose="02020603050405020304" pitchFamily="18" charset="0"/>
                <a:cs typeface="Calibri" panose="020F0502020204030204" pitchFamily="34" charset="0"/>
              </a:rPr>
              <a:t>same </a:t>
            </a:r>
            <a:r>
              <a:rPr lang="en-US" sz="2000" dirty="0">
                <a:effectLst/>
                <a:latin typeface="Calibri" panose="020F0502020204030204" pitchFamily="34" charset="0"/>
                <a:ea typeface="Times New Roman" panose="02020603050405020304" pitchFamily="18" charset="0"/>
                <a:cs typeface="Calibri" panose="020F0502020204030204" pitchFamily="34" charset="0"/>
              </a:rPr>
              <a:t>device as the host CPU, is written in the OpenCL C language. </a:t>
            </a:r>
            <a:endParaRPr lang="en-US" sz="2000" dirty="0">
              <a:latin typeface="Calibri" panose="020F0502020204030204" pitchFamily="34" charset="0"/>
              <a:cs typeface="Calibri" panose="020F0502020204030204" pitchFamily="34" charset="0"/>
            </a:endParaRPr>
          </a:p>
          <a:p>
            <a:pPr>
              <a:lnSpc>
                <a:spcPct val="90000"/>
              </a:lnSpc>
              <a:spcBef>
                <a:spcPts val="1001"/>
              </a:spcBef>
            </a:pP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dirty="0">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a:t>
            </a:fld>
            <a:endParaRPr lang="en-IN" sz="1200" b="0" strike="noStrike" spc="-1">
              <a:latin typeface="Times New Roman"/>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6520"/>
            <a:ext cx="10515240" cy="748080"/>
          </a:xfrm>
          <a:prstGeom prst="rect">
            <a:avLst/>
          </a:prstGeom>
          <a:noFill/>
          <a:ln>
            <a:noFill/>
          </a:ln>
        </p:spPr>
        <p:txBody>
          <a:bodyPr anchor="ctr">
            <a:normAutofit/>
          </a:bodyPr>
          <a:lstStyle/>
          <a:p>
            <a:pPr>
              <a:lnSpc>
                <a:spcPct val="90000"/>
              </a:lnSpc>
            </a:pPr>
            <a:r>
              <a:rPr lang="en-US" sz="3600" b="1" spc="-1" dirty="0">
                <a:solidFill>
                  <a:srgbClr val="000000"/>
                </a:solidFill>
                <a:highlight>
                  <a:srgbClr val="00FF00"/>
                </a:highlight>
                <a:latin typeface="Calibri Light"/>
              </a:rPr>
              <a:t>The Execution Environment</a:t>
            </a:r>
            <a:r>
              <a:rPr lang="en-US" sz="3600" b="1" strike="noStrike" spc="-1" dirty="0">
                <a:solidFill>
                  <a:srgbClr val="000000"/>
                </a:solidFill>
                <a:highlight>
                  <a:srgbClr val="00FF00"/>
                </a:highlight>
                <a:latin typeface="Calibri Light"/>
              </a:rPr>
              <a:t>  </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869530"/>
            <a:ext cx="11004480" cy="5253120"/>
          </a:xfrm>
          <a:prstGeom prst="rect">
            <a:avLst/>
          </a:prstGeom>
          <a:noFill/>
          <a:ln>
            <a:noFill/>
          </a:ln>
        </p:spPr>
        <p:txBody>
          <a:bodyPr>
            <a:normAutofit/>
          </a:bodyPr>
          <a:lstStyle/>
          <a:p>
            <a:pPr algn="just"/>
            <a:r>
              <a:rPr lang="en-IN" sz="2400" b="1" dirty="0">
                <a:latin typeface="Bell MT" panose="02020503060305020303" pitchFamily="18" charset="0"/>
                <a:cs typeface="Calibri" panose="020F0502020204030204" pitchFamily="34" charset="0"/>
              </a:rPr>
              <a:t>The OpenCL Kernel</a:t>
            </a:r>
          </a:p>
          <a:p>
            <a:pPr algn="just"/>
            <a:endParaRPr lang="en-IN" sz="2400" b="1" dirty="0">
              <a:latin typeface="Bell MT" panose="02020503060305020303" pitchFamily="18" charset="0"/>
              <a:cs typeface="Calibri" panose="020F0502020204030204" pitchFamily="34" charset="0"/>
            </a:endParaRP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The final stage in </a:t>
            </a:r>
            <a:r>
              <a:rPr lang="en-IN" dirty="0" err="1" smtClean="0">
                <a:latin typeface="Calibri" panose="020F0502020204030204" pitchFamily="34" charset="0"/>
                <a:cs typeface="Calibri" panose="020F0502020204030204" pitchFamily="34" charset="0"/>
              </a:rPr>
              <a:t>OpenCL</a:t>
            </a:r>
            <a:r>
              <a:rPr lang="en-IN" dirty="0" smtClean="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program execution is to obtain a </a:t>
            </a:r>
            <a:r>
              <a:rPr lang="en-IN" b="1" dirty="0" err="1">
                <a:solidFill>
                  <a:schemeClr val="accent1"/>
                </a:solidFill>
                <a:latin typeface="Calibri" panose="020F0502020204030204" pitchFamily="34" charset="0"/>
                <a:cs typeface="Calibri" panose="020F0502020204030204" pitchFamily="34" charset="0"/>
              </a:rPr>
              <a:t>cl_kernel</a:t>
            </a:r>
            <a:r>
              <a:rPr lang="en-IN" b="1" dirty="0">
                <a:solidFill>
                  <a:schemeClr val="accent1"/>
                </a:solidFill>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object that can be used to </a:t>
            </a:r>
            <a:r>
              <a:rPr lang="en-IN" b="1" dirty="0">
                <a:latin typeface="Calibri" panose="020F0502020204030204" pitchFamily="34" charset="0"/>
                <a:cs typeface="Calibri" panose="020F0502020204030204" pitchFamily="34" charset="0"/>
              </a:rPr>
              <a:t>execute kernels on a device </a:t>
            </a:r>
            <a:r>
              <a:rPr lang="en-IN" dirty="0">
                <a:latin typeface="Calibri" panose="020F0502020204030204" pitchFamily="34" charset="0"/>
                <a:cs typeface="Calibri" panose="020F0502020204030204" pitchFamily="34" charset="0"/>
              </a:rPr>
              <a:t>by extracting the kernel from the </a:t>
            </a:r>
            <a:r>
              <a:rPr lang="en-IN" b="1" dirty="0" err="1">
                <a:solidFill>
                  <a:schemeClr val="accent1"/>
                </a:solidFill>
                <a:latin typeface="Calibri" panose="020F0502020204030204" pitchFamily="34" charset="0"/>
                <a:cs typeface="Calibri" panose="020F0502020204030204" pitchFamily="34" charset="0"/>
              </a:rPr>
              <a:t>cl_program</a:t>
            </a:r>
            <a:r>
              <a:rPr lang="en-IN" dirty="0">
                <a:latin typeface="Calibri" panose="020F0502020204030204" pitchFamily="34" charset="0"/>
                <a:cs typeface="Calibri" panose="020F0502020204030204" pitchFamily="34" charset="0"/>
              </a:rPr>
              <a:t>.</a:t>
            </a:r>
          </a:p>
          <a:p>
            <a:pPr marL="342900" indent="-342900" algn="just">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The </a:t>
            </a:r>
            <a:r>
              <a:rPr lang="en-IN" b="1" dirty="0">
                <a:latin typeface="Calibri" panose="020F0502020204030204" pitchFamily="34" charset="0"/>
                <a:cs typeface="Calibri" panose="020F0502020204030204" pitchFamily="34" charset="0"/>
              </a:rPr>
              <a:t>name of the kernel </a:t>
            </a:r>
            <a:r>
              <a:rPr lang="en-IN" dirty="0">
                <a:latin typeface="Calibri" panose="020F0502020204030204" pitchFamily="34" charset="0"/>
                <a:cs typeface="Calibri" panose="020F0502020204030204" pitchFamily="34" charset="0"/>
              </a:rPr>
              <a:t>is passed to </a:t>
            </a:r>
            <a:r>
              <a:rPr lang="en-IN" b="1" dirty="0" err="1">
                <a:solidFill>
                  <a:schemeClr val="accent1"/>
                </a:solidFill>
                <a:latin typeface="Calibri" panose="020F0502020204030204" pitchFamily="34" charset="0"/>
                <a:cs typeface="Calibri" panose="020F0502020204030204" pitchFamily="34" charset="0"/>
              </a:rPr>
              <a:t>clCreateKernel</a:t>
            </a:r>
            <a:r>
              <a:rPr lang="en-IN" b="1" dirty="0">
                <a:solidFill>
                  <a:schemeClr val="accent1"/>
                </a:solidFill>
                <a:latin typeface="Calibri" panose="020F0502020204030204" pitchFamily="34" charset="0"/>
                <a:cs typeface="Calibri" panose="020F0502020204030204" pitchFamily="34" charset="0"/>
              </a:rPr>
              <a:t>()</a:t>
            </a:r>
            <a:r>
              <a:rPr lang="en-IN" dirty="0">
                <a:latin typeface="Calibri" panose="020F0502020204030204" pitchFamily="34" charset="0"/>
                <a:cs typeface="Calibri" panose="020F0502020204030204" pitchFamily="34" charset="0"/>
              </a:rPr>
              <a:t>, along with the </a:t>
            </a:r>
            <a:r>
              <a:rPr lang="en-IN" b="1" dirty="0">
                <a:latin typeface="Calibri" panose="020F0502020204030204" pitchFamily="34" charset="0"/>
                <a:cs typeface="Calibri" panose="020F0502020204030204" pitchFamily="34" charset="0"/>
              </a:rPr>
              <a:t>program object</a:t>
            </a:r>
            <a:r>
              <a:rPr lang="en-IN" dirty="0">
                <a:latin typeface="Calibri" panose="020F0502020204030204" pitchFamily="34" charset="0"/>
                <a:cs typeface="Calibri" panose="020F0502020204030204" pitchFamily="34" charset="0"/>
              </a:rPr>
              <a:t>, and </a:t>
            </a:r>
            <a:r>
              <a:rPr lang="en-IN" dirty="0">
                <a:highlight>
                  <a:srgbClr val="00FFFF"/>
                </a:highlight>
                <a:latin typeface="Calibri" panose="020F0502020204030204" pitchFamily="34" charset="0"/>
                <a:cs typeface="Calibri" panose="020F0502020204030204" pitchFamily="34" charset="0"/>
              </a:rPr>
              <a:t>the kernel object will be returned if the program object was valid, and the particular kernel is found</a:t>
            </a:r>
            <a:r>
              <a:rPr lang="en-IN"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40</a:t>
            </a:fld>
            <a:endParaRPr lang="en-IN" sz="1200" b="0" strike="noStrike" spc="-1">
              <a:latin typeface="Times New Roman"/>
            </a:endParaRPr>
          </a:p>
        </p:txBody>
      </p:sp>
      <p:sp>
        <p:nvSpPr>
          <p:cNvPr id="7" name="Rectangle 6">
            <a:extLst>
              <a:ext uri="{FF2B5EF4-FFF2-40B4-BE49-F238E27FC236}">
                <a16:creationId xmlns:a16="http://schemas.microsoft.com/office/drawing/2014/main" id="{E0CBEAC9-E603-4CE2-8EF0-D92FC28F556D}"/>
              </a:ext>
            </a:extLst>
          </p:cNvPr>
          <p:cNvSpPr/>
          <p:nvPr/>
        </p:nvSpPr>
        <p:spPr>
          <a:xfrm>
            <a:off x="1269573" y="3221670"/>
            <a:ext cx="5881868" cy="1455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b="1" dirty="0" err="1">
                <a:solidFill>
                  <a:schemeClr val="accent4"/>
                </a:solidFill>
              </a:rPr>
              <a:t>cl_kernel</a:t>
            </a:r>
            <a:r>
              <a:rPr lang="en-US" b="1" dirty="0"/>
              <a:t>  </a:t>
            </a:r>
            <a:r>
              <a:rPr lang="en-US" b="1" dirty="0" err="1"/>
              <a:t>clCreateKernel</a:t>
            </a:r>
            <a:r>
              <a:rPr lang="en-US" b="1" dirty="0"/>
              <a:t>(</a:t>
            </a:r>
          </a:p>
          <a:p>
            <a:pPr marL="0" indent="0">
              <a:buNone/>
            </a:pPr>
            <a:r>
              <a:rPr lang="en-US" b="1" dirty="0"/>
              <a:t>                        </a:t>
            </a:r>
            <a:r>
              <a:rPr lang="en-US" b="1" dirty="0" err="1">
                <a:solidFill>
                  <a:schemeClr val="accent4"/>
                </a:solidFill>
              </a:rPr>
              <a:t>cl_program</a:t>
            </a:r>
            <a:r>
              <a:rPr lang="en-US" b="1" dirty="0">
                <a:solidFill>
                  <a:schemeClr val="accent4"/>
                </a:solidFill>
              </a:rPr>
              <a:t> </a:t>
            </a:r>
            <a:r>
              <a:rPr lang="en-US" b="1" dirty="0"/>
              <a:t>program,</a:t>
            </a:r>
          </a:p>
          <a:p>
            <a:pPr marL="0" indent="0">
              <a:buNone/>
            </a:pPr>
            <a:r>
              <a:rPr lang="en-US" b="1" dirty="0"/>
              <a:t>                        </a:t>
            </a:r>
            <a:r>
              <a:rPr lang="en-US" b="1" dirty="0">
                <a:solidFill>
                  <a:schemeClr val="accent4"/>
                </a:solidFill>
              </a:rPr>
              <a:t>const char </a:t>
            </a:r>
            <a:r>
              <a:rPr lang="en-US" b="1" dirty="0"/>
              <a:t>*</a:t>
            </a:r>
            <a:r>
              <a:rPr lang="en-US" b="1" dirty="0" err="1"/>
              <a:t>kernel_name</a:t>
            </a:r>
            <a:r>
              <a:rPr lang="en-US" b="1" dirty="0"/>
              <a:t> , </a:t>
            </a:r>
          </a:p>
          <a:p>
            <a:pPr marL="0" indent="0">
              <a:buNone/>
            </a:pPr>
            <a:r>
              <a:rPr lang="en-US" b="1" dirty="0"/>
              <a:t>                        </a:t>
            </a:r>
            <a:r>
              <a:rPr lang="en-US" b="1" dirty="0" err="1">
                <a:solidFill>
                  <a:schemeClr val="accent4"/>
                </a:solidFill>
              </a:rPr>
              <a:t>cl_int</a:t>
            </a:r>
            <a:r>
              <a:rPr lang="en-US" b="1" dirty="0">
                <a:solidFill>
                  <a:schemeClr val="accent4"/>
                </a:solidFill>
              </a:rPr>
              <a:t> </a:t>
            </a:r>
            <a:r>
              <a:rPr lang="en-US" b="1" dirty="0"/>
              <a:t>*</a:t>
            </a:r>
            <a:r>
              <a:rPr lang="en-US" b="1" dirty="0" err="1"/>
              <a:t>errcode_ret</a:t>
            </a:r>
            <a:r>
              <a:rPr lang="en-US" b="1" dirty="0"/>
              <a:t>);</a:t>
            </a:r>
          </a:p>
          <a:p>
            <a:pPr marL="0" indent="0">
              <a:buNone/>
            </a:pPr>
            <a:endParaRPr lang="en-IN" b="1" dirty="0"/>
          </a:p>
        </p:txBody>
      </p:sp>
    </p:spTree>
    <p:extLst>
      <p:ext uri="{BB962C8B-B14F-4D97-AF65-F5344CB8AC3E}">
        <p14:creationId xmlns:p14="http://schemas.microsoft.com/office/powerpoint/2010/main" val="19581039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494675" y="884519"/>
            <a:ext cx="11344975" cy="5591231"/>
          </a:xfrm>
          <a:prstGeom prst="rect">
            <a:avLst/>
          </a:prstGeom>
          <a:noFill/>
          <a:ln>
            <a:noFill/>
          </a:ln>
        </p:spPr>
        <p:txBody>
          <a:bodyPr>
            <a:normAutofit/>
          </a:bodyPr>
          <a:lstStyle/>
          <a:p>
            <a:pPr algn="just"/>
            <a:endParaRPr lang="en-IN" sz="1900" dirty="0">
              <a:latin typeface="Calibri" panose="020F0502020204030204" pitchFamily="34" charset="0"/>
              <a:cs typeface="Calibri" panose="020F0502020204030204" pitchFamily="34" charset="0"/>
            </a:endParaRPr>
          </a:p>
          <a:p>
            <a:pPr algn="ct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gn="ct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spc="-1" dirty="0">
              <a:solidFill>
                <a:srgbClr val="000000"/>
              </a:solidFill>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algn="just"/>
            <a:endParaRPr lang="en-US" b="1" i="1" dirty="0"/>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41</a:t>
            </a:fld>
            <a:endParaRPr lang="en-IN" sz="1200" b="0" strike="noStrike" spc="-1">
              <a:latin typeface="Times New Roman"/>
            </a:endParaRPr>
          </a:p>
        </p:txBody>
      </p:sp>
      <p:sp>
        <p:nvSpPr>
          <p:cNvPr id="9" name="TextShape 1">
            <a:extLst>
              <a:ext uri="{FF2B5EF4-FFF2-40B4-BE49-F238E27FC236}">
                <a16:creationId xmlns:a16="http://schemas.microsoft.com/office/drawing/2014/main" id="{06FC8B24-11BF-4F5B-80DA-CEFF034F6B4F}"/>
              </a:ext>
            </a:extLst>
          </p:cNvPr>
          <p:cNvSpPr txBox="1"/>
          <p:nvPr/>
        </p:nvSpPr>
        <p:spPr>
          <a:xfrm>
            <a:off x="494675" y="12744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8</a:t>
            </a:r>
            <a:r>
              <a:rPr lang="en-US" sz="3200" b="1" spc="-1" dirty="0">
                <a:solidFill>
                  <a:schemeClr val="bg1"/>
                </a:solidFill>
                <a:highlight>
                  <a:srgbClr val="000000"/>
                </a:highlight>
                <a:latin typeface="Calibri Light"/>
              </a:rPr>
              <a:t>: Create the kernel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0" name="Rectangle 9">
            <a:extLst>
              <a:ext uri="{FF2B5EF4-FFF2-40B4-BE49-F238E27FC236}">
                <a16:creationId xmlns:a16="http://schemas.microsoft.com/office/drawing/2014/main" id="{58B15A85-521D-4CB8-81C5-B538117CE312}"/>
              </a:ext>
            </a:extLst>
          </p:cNvPr>
          <p:cNvSpPr/>
          <p:nvPr/>
        </p:nvSpPr>
        <p:spPr>
          <a:xfrm>
            <a:off x="838080" y="2989428"/>
            <a:ext cx="7679555" cy="1087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b="1" dirty="0" err="1">
                <a:solidFill>
                  <a:schemeClr val="accent4"/>
                </a:solidFill>
              </a:rPr>
              <a:t>cl_kernel</a:t>
            </a:r>
            <a:r>
              <a:rPr lang="en-IN" b="1" dirty="0">
                <a:solidFill>
                  <a:schemeClr val="accent4"/>
                </a:solidFill>
              </a:rPr>
              <a:t> </a:t>
            </a:r>
            <a:r>
              <a:rPr lang="en-IN" b="1" dirty="0"/>
              <a:t>kernel = NULL; </a:t>
            </a:r>
          </a:p>
          <a:p>
            <a:pPr marL="0" indent="0">
              <a:buNone/>
            </a:pPr>
            <a:r>
              <a:rPr lang="en-IN" b="1" dirty="0">
                <a:highlight>
                  <a:srgbClr val="00FFFF"/>
                </a:highlight>
              </a:rPr>
              <a:t>// Create a kernel from the vector addition function (named "</a:t>
            </a:r>
            <a:r>
              <a:rPr lang="en-IN" b="1" dirty="0" err="1">
                <a:highlight>
                  <a:srgbClr val="00FFFF"/>
                </a:highlight>
              </a:rPr>
              <a:t>vecadd</a:t>
            </a:r>
            <a:r>
              <a:rPr lang="en-IN" b="1" dirty="0">
                <a:highlight>
                  <a:srgbClr val="00FFFF"/>
                </a:highlight>
              </a:rPr>
              <a:t>") </a:t>
            </a:r>
            <a:r>
              <a:rPr lang="en-IN" b="1" dirty="0"/>
              <a:t>kernel = </a:t>
            </a:r>
            <a:r>
              <a:rPr lang="en-IN" b="1" dirty="0" err="1"/>
              <a:t>clCreateKernel</a:t>
            </a:r>
            <a:r>
              <a:rPr lang="en-IN" b="1" dirty="0"/>
              <a:t>(program, "</a:t>
            </a:r>
            <a:r>
              <a:rPr lang="en-IN" b="1" dirty="0" err="1"/>
              <a:t>vecadd</a:t>
            </a:r>
            <a:r>
              <a:rPr lang="en-IN" b="1" dirty="0"/>
              <a:t>", &amp;status);</a:t>
            </a:r>
          </a:p>
        </p:txBody>
      </p:sp>
      <p:sp>
        <p:nvSpPr>
          <p:cNvPr id="8" name="Rectangle 7">
            <a:extLst>
              <a:ext uri="{FF2B5EF4-FFF2-40B4-BE49-F238E27FC236}">
                <a16:creationId xmlns:a16="http://schemas.microsoft.com/office/drawing/2014/main" id="{72AFF942-92FF-4D7F-AF5C-C75052AF1985}"/>
              </a:ext>
            </a:extLst>
          </p:cNvPr>
          <p:cNvSpPr/>
          <p:nvPr/>
        </p:nvSpPr>
        <p:spPr>
          <a:xfrm>
            <a:off x="4808485" y="1209343"/>
            <a:ext cx="5881868" cy="145526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b="1" dirty="0" err="1">
                <a:solidFill>
                  <a:schemeClr val="accent4"/>
                </a:solidFill>
              </a:rPr>
              <a:t>cl_kernel</a:t>
            </a:r>
            <a:r>
              <a:rPr lang="en-US" b="1" dirty="0"/>
              <a:t>  </a:t>
            </a:r>
            <a:r>
              <a:rPr lang="en-US" b="1" dirty="0" err="1"/>
              <a:t>clCreateKernel</a:t>
            </a:r>
            <a:r>
              <a:rPr lang="en-US" b="1" dirty="0"/>
              <a:t>(</a:t>
            </a:r>
          </a:p>
          <a:p>
            <a:pPr marL="0" indent="0">
              <a:buNone/>
            </a:pPr>
            <a:r>
              <a:rPr lang="en-US" b="1" dirty="0"/>
              <a:t>                        </a:t>
            </a:r>
            <a:r>
              <a:rPr lang="en-US" b="1" dirty="0" err="1">
                <a:solidFill>
                  <a:schemeClr val="accent4"/>
                </a:solidFill>
              </a:rPr>
              <a:t>cl_program</a:t>
            </a:r>
            <a:r>
              <a:rPr lang="en-US" b="1" dirty="0">
                <a:solidFill>
                  <a:schemeClr val="accent4"/>
                </a:solidFill>
              </a:rPr>
              <a:t> </a:t>
            </a:r>
            <a:r>
              <a:rPr lang="en-US" b="1" dirty="0"/>
              <a:t>program,</a:t>
            </a:r>
          </a:p>
          <a:p>
            <a:pPr marL="0" indent="0">
              <a:buNone/>
            </a:pPr>
            <a:r>
              <a:rPr lang="en-US" b="1" dirty="0"/>
              <a:t>                        </a:t>
            </a:r>
            <a:r>
              <a:rPr lang="en-US" b="1" dirty="0">
                <a:solidFill>
                  <a:schemeClr val="accent4"/>
                </a:solidFill>
              </a:rPr>
              <a:t>const char </a:t>
            </a:r>
            <a:r>
              <a:rPr lang="en-US" b="1" dirty="0"/>
              <a:t>*</a:t>
            </a:r>
            <a:r>
              <a:rPr lang="en-US" b="1" dirty="0" err="1"/>
              <a:t>kernel_name</a:t>
            </a:r>
            <a:r>
              <a:rPr lang="en-US" b="1" dirty="0"/>
              <a:t> , </a:t>
            </a:r>
          </a:p>
          <a:p>
            <a:pPr marL="0" indent="0">
              <a:buNone/>
            </a:pPr>
            <a:r>
              <a:rPr lang="en-US" b="1" dirty="0"/>
              <a:t>                        </a:t>
            </a:r>
            <a:r>
              <a:rPr lang="en-US" b="1" dirty="0" err="1">
                <a:solidFill>
                  <a:schemeClr val="accent4"/>
                </a:solidFill>
              </a:rPr>
              <a:t>cl_int</a:t>
            </a:r>
            <a:r>
              <a:rPr lang="en-US" b="1" dirty="0">
                <a:solidFill>
                  <a:schemeClr val="accent4"/>
                </a:solidFill>
              </a:rPr>
              <a:t> </a:t>
            </a:r>
            <a:r>
              <a:rPr lang="en-US" b="1" dirty="0"/>
              <a:t>*</a:t>
            </a:r>
            <a:r>
              <a:rPr lang="en-US" b="1" dirty="0" err="1"/>
              <a:t>errcode_ret</a:t>
            </a:r>
            <a:r>
              <a:rPr lang="en-US" b="1" dirty="0"/>
              <a:t>);</a:t>
            </a:r>
          </a:p>
          <a:p>
            <a:pPr marL="0" indent="0">
              <a:buNone/>
            </a:pPr>
            <a:endParaRPr lang="en-IN" b="1" dirty="0"/>
          </a:p>
        </p:txBody>
      </p:sp>
    </p:spTree>
    <p:extLst>
      <p:ext uri="{BB962C8B-B14F-4D97-AF65-F5344CB8AC3E}">
        <p14:creationId xmlns:p14="http://schemas.microsoft.com/office/powerpoint/2010/main" val="26038985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494675" y="884519"/>
            <a:ext cx="11344975" cy="5591231"/>
          </a:xfrm>
          <a:prstGeom prst="rect">
            <a:avLst/>
          </a:prstGeom>
          <a:noFill/>
          <a:ln>
            <a:noFill/>
          </a:ln>
        </p:spPr>
        <p:txBody>
          <a:bodyPr>
            <a:normAutofit/>
          </a:bodyPr>
          <a:lstStyle/>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Executing a kernel requires dispatching it through an enqueue function.</a:t>
            </a: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We must specify each kernel argument individually using the function </a:t>
            </a:r>
            <a:r>
              <a:rPr lang="en-IN" b="1" dirty="0" err="1">
                <a:solidFill>
                  <a:schemeClr val="accent1"/>
                </a:solidFill>
                <a:latin typeface="Calibri" panose="020F0502020204030204" pitchFamily="34" charset="0"/>
                <a:cs typeface="Calibri" panose="020F0502020204030204" pitchFamily="34" charset="0"/>
              </a:rPr>
              <a:t>clSetKernelArg</a:t>
            </a:r>
            <a:r>
              <a:rPr lang="en-IN" b="1" dirty="0">
                <a:solidFill>
                  <a:schemeClr val="accent1"/>
                </a:solidFill>
                <a:latin typeface="Calibri" panose="020F0502020204030204" pitchFamily="34" charset="0"/>
                <a:cs typeface="Calibri" panose="020F0502020204030204" pitchFamily="34" charset="0"/>
              </a:rPr>
              <a:t>()</a:t>
            </a:r>
            <a:r>
              <a:rPr lang="en-IN" dirty="0">
                <a:latin typeface="Calibri" panose="020F0502020204030204" pitchFamily="34" charset="0"/>
                <a:cs typeface="Calibri" panose="020F0502020204030204" pitchFamily="34" charset="0"/>
              </a:rPr>
              <a:t>. </a:t>
            </a: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dirty="0">
                <a:highlight>
                  <a:srgbClr val="00FFFF"/>
                </a:highlight>
                <a:latin typeface="Calibri" panose="020F0502020204030204" pitchFamily="34" charset="0"/>
                <a:cs typeface="Calibri" panose="020F0502020204030204" pitchFamily="34" charset="0"/>
              </a:rPr>
              <a:t>This function takes a </a:t>
            </a:r>
            <a:r>
              <a:rPr lang="en-IN" b="1" dirty="0">
                <a:highlight>
                  <a:srgbClr val="00FFFF"/>
                </a:highlight>
                <a:latin typeface="Calibri" panose="020F0502020204030204" pitchFamily="34" charset="0"/>
                <a:cs typeface="Calibri" panose="020F0502020204030204" pitchFamily="34" charset="0"/>
              </a:rPr>
              <a:t>kernel object</a:t>
            </a:r>
            <a:r>
              <a:rPr lang="en-IN" dirty="0">
                <a:highlight>
                  <a:srgbClr val="00FFFF"/>
                </a:highlight>
                <a:latin typeface="Calibri" panose="020F0502020204030204" pitchFamily="34" charset="0"/>
                <a:cs typeface="Calibri" panose="020F0502020204030204" pitchFamily="34" charset="0"/>
              </a:rPr>
              <a:t>, an index specifying the </a:t>
            </a:r>
            <a:r>
              <a:rPr lang="en-IN" b="1" dirty="0">
                <a:highlight>
                  <a:srgbClr val="00FFFF"/>
                </a:highlight>
                <a:latin typeface="Calibri" panose="020F0502020204030204" pitchFamily="34" charset="0"/>
                <a:cs typeface="Calibri" panose="020F0502020204030204" pitchFamily="34" charset="0"/>
              </a:rPr>
              <a:t>argument number</a:t>
            </a:r>
            <a:r>
              <a:rPr lang="en-IN" dirty="0">
                <a:highlight>
                  <a:srgbClr val="00FFFF"/>
                </a:highlight>
                <a:latin typeface="Calibri" panose="020F0502020204030204" pitchFamily="34" charset="0"/>
                <a:cs typeface="Calibri" panose="020F0502020204030204" pitchFamily="34" charset="0"/>
              </a:rPr>
              <a:t>, the </a:t>
            </a:r>
            <a:r>
              <a:rPr lang="en-IN" b="1" dirty="0">
                <a:highlight>
                  <a:srgbClr val="00FFFF"/>
                </a:highlight>
                <a:latin typeface="Calibri" panose="020F0502020204030204" pitchFamily="34" charset="0"/>
                <a:cs typeface="Calibri" panose="020F0502020204030204" pitchFamily="34" charset="0"/>
              </a:rPr>
              <a:t>size of the argument</a:t>
            </a:r>
            <a:r>
              <a:rPr lang="en-IN" dirty="0">
                <a:highlight>
                  <a:srgbClr val="00FFFF"/>
                </a:highlight>
                <a:latin typeface="Calibri" panose="020F0502020204030204" pitchFamily="34" charset="0"/>
                <a:cs typeface="Calibri" panose="020F0502020204030204" pitchFamily="34" charset="0"/>
              </a:rPr>
              <a:t>, and a </a:t>
            </a:r>
            <a:r>
              <a:rPr lang="en-IN" b="1" dirty="0">
                <a:highlight>
                  <a:srgbClr val="00FFFF"/>
                </a:highlight>
                <a:latin typeface="Calibri" panose="020F0502020204030204" pitchFamily="34" charset="0"/>
                <a:cs typeface="Calibri" panose="020F0502020204030204" pitchFamily="34" charset="0"/>
              </a:rPr>
              <a:t>pointer to the argument</a:t>
            </a:r>
            <a:r>
              <a:rPr lang="en-IN" dirty="0">
                <a:highlight>
                  <a:srgbClr val="00FFFF"/>
                </a:highlight>
                <a:latin typeface="Calibri" panose="020F0502020204030204" pitchFamily="34" charset="0"/>
                <a:cs typeface="Calibri" panose="020F0502020204030204" pitchFamily="34" charset="0"/>
              </a:rPr>
              <a:t>. </a:t>
            </a:r>
          </a:p>
          <a:p>
            <a:pPr marL="342900" indent="-342900" algn="just">
              <a:buFont typeface="Arial" panose="020B0604020202020204" pitchFamily="34" charset="0"/>
              <a:buChar char="•"/>
            </a:pPr>
            <a:endParaRPr lang="en-IN" sz="2100" dirty="0">
              <a:latin typeface="Calibri" panose="020F0502020204030204" pitchFamily="34" charset="0"/>
              <a:cs typeface="Calibri" panose="020F0502020204030204" pitchFamily="34" charset="0"/>
            </a:endParaRPr>
          </a:p>
          <a:p>
            <a:pPr algn="ctr">
              <a:lnSpc>
                <a:spcPct val="90000"/>
              </a:lnSpc>
              <a:spcBef>
                <a:spcPts val="1001"/>
              </a:spcBef>
              <a:tabLst>
                <a:tab pos="0" algn="l"/>
              </a:tabLst>
            </a:pPr>
            <a:endParaRPr lang="en-US" sz="2100"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spc="-1" dirty="0">
              <a:solidFill>
                <a:srgbClr val="000000"/>
              </a:solidFill>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dirty="0">
                <a:highlight>
                  <a:srgbClr val="00FFFF"/>
                </a:highlight>
                <a:latin typeface="Calibri" panose="020F0502020204030204" pitchFamily="34" charset="0"/>
                <a:cs typeface="Calibri" panose="020F0502020204030204" pitchFamily="34" charset="0"/>
              </a:rPr>
              <a:t>We must specify each kernel argument individually using the function </a:t>
            </a:r>
            <a:r>
              <a:rPr lang="en-US" b="1" dirty="0" err="1">
                <a:highlight>
                  <a:srgbClr val="00FFFF"/>
                </a:highlight>
                <a:latin typeface="Calibri" panose="020F0502020204030204" pitchFamily="34" charset="0"/>
                <a:cs typeface="Calibri" panose="020F0502020204030204" pitchFamily="34" charset="0"/>
              </a:rPr>
              <a:t>clSetKernelArg</a:t>
            </a:r>
            <a:r>
              <a:rPr lang="en-US" b="1" dirty="0">
                <a:highlight>
                  <a:srgbClr val="00FFFF"/>
                </a:highlight>
                <a:latin typeface="Calibri" panose="020F0502020204030204" pitchFamily="34" charset="0"/>
                <a:cs typeface="Calibri" panose="020F0502020204030204" pitchFamily="34" charset="0"/>
              </a:rPr>
              <a:t>().</a:t>
            </a:r>
          </a:p>
          <a:p>
            <a:pPr algn="just"/>
            <a:endParaRPr lang="en-US"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 When the kernel is executed, this information is used to transfer arguments to the device.</a:t>
            </a: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algn="just"/>
            <a:endParaRPr lang="en-US" b="1" i="1" dirty="0"/>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42</a:t>
            </a:fld>
            <a:endParaRPr lang="en-IN" sz="1200" b="0" strike="noStrike" spc="-1">
              <a:latin typeface="Times New Roman"/>
            </a:endParaRPr>
          </a:p>
        </p:txBody>
      </p:sp>
      <p:sp>
        <p:nvSpPr>
          <p:cNvPr id="9" name="TextShape 1">
            <a:extLst>
              <a:ext uri="{FF2B5EF4-FFF2-40B4-BE49-F238E27FC236}">
                <a16:creationId xmlns:a16="http://schemas.microsoft.com/office/drawing/2014/main" id="{06FC8B24-11BF-4F5B-80DA-CEFF034F6B4F}"/>
              </a:ext>
            </a:extLst>
          </p:cNvPr>
          <p:cNvSpPr txBox="1"/>
          <p:nvPr/>
        </p:nvSpPr>
        <p:spPr>
          <a:xfrm>
            <a:off x="494675" y="12744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9</a:t>
            </a:r>
            <a:r>
              <a:rPr lang="en-US" sz="3200" b="1" spc="-1" dirty="0">
                <a:solidFill>
                  <a:schemeClr val="bg1"/>
                </a:solidFill>
                <a:highlight>
                  <a:srgbClr val="000000"/>
                </a:highlight>
                <a:latin typeface="Calibri Light"/>
              </a:rPr>
              <a:t>: Set the kernel arguments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0" name="Rectangle 9">
            <a:extLst>
              <a:ext uri="{FF2B5EF4-FFF2-40B4-BE49-F238E27FC236}">
                <a16:creationId xmlns:a16="http://schemas.microsoft.com/office/drawing/2014/main" id="{58B15A85-521D-4CB8-81C5-B538117CE312}"/>
              </a:ext>
            </a:extLst>
          </p:cNvPr>
          <p:cNvSpPr/>
          <p:nvPr/>
        </p:nvSpPr>
        <p:spPr>
          <a:xfrm>
            <a:off x="953411" y="3071923"/>
            <a:ext cx="5881868" cy="17249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b="1" dirty="0" err="1">
                <a:solidFill>
                  <a:schemeClr val="accent4"/>
                </a:solidFill>
              </a:rPr>
              <a:t>cl_int</a:t>
            </a:r>
            <a:r>
              <a:rPr lang="en-US" b="1" dirty="0"/>
              <a:t>  </a:t>
            </a:r>
            <a:r>
              <a:rPr lang="en-US" b="1" dirty="0" err="1"/>
              <a:t>clSetKernelArg</a:t>
            </a:r>
            <a:r>
              <a:rPr lang="en-US" b="1" dirty="0"/>
              <a:t>(</a:t>
            </a:r>
          </a:p>
          <a:p>
            <a:pPr marL="0" indent="0">
              <a:buNone/>
            </a:pPr>
            <a:r>
              <a:rPr lang="en-US" b="1" dirty="0"/>
              <a:t>                         </a:t>
            </a:r>
            <a:r>
              <a:rPr lang="en-US" b="1" dirty="0" err="1">
                <a:solidFill>
                  <a:schemeClr val="accent4"/>
                </a:solidFill>
              </a:rPr>
              <a:t>cl_kernel</a:t>
            </a:r>
            <a:r>
              <a:rPr lang="en-US" b="1" dirty="0">
                <a:solidFill>
                  <a:schemeClr val="accent4"/>
                </a:solidFill>
              </a:rPr>
              <a:t> </a:t>
            </a:r>
            <a:r>
              <a:rPr lang="en-US" b="1" dirty="0"/>
              <a:t>kernel,</a:t>
            </a:r>
          </a:p>
          <a:p>
            <a:pPr marL="0" indent="0">
              <a:buNone/>
            </a:pPr>
            <a:r>
              <a:rPr lang="en-US" b="1" dirty="0"/>
              <a:t>                         </a:t>
            </a:r>
            <a:r>
              <a:rPr lang="en-US" b="1" dirty="0" err="1">
                <a:solidFill>
                  <a:schemeClr val="accent4"/>
                </a:solidFill>
              </a:rPr>
              <a:t>cl_uint</a:t>
            </a:r>
            <a:r>
              <a:rPr lang="en-US" b="1" dirty="0">
                <a:solidFill>
                  <a:schemeClr val="accent4"/>
                </a:solidFill>
              </a:rPr>
              <a:t> </a:t>
            </a:r>
            <a:r>
              <a:rPr lang="en-US" b="1" dirty="0" err="1"/>
              <a:t>arg_index</a:t>
            </a:r>
            <a:r>
              <a:rPr lang="en-US" b="1" dirty="0"/>
              <a:t> , </a:t>
            </a:r>
          </a:p>
          <a:p>
            <a:pPr marL="0" indent="0">
              <a:buNone/>
            </a:pPr>
            <a:r>
              <a:rPr lang="en-US" b="1" dirty="0"/>
              <a:t>                         </a:t>
            </a:r>
            <a:r>
              <a:rPr lang="en-US" b="1" dirty="0" err="1">
                <a:solidFill>
                  <a:schemeClr val="accent4"/>
                </a:solidFill>
              </a:rPr>
              <a:t>size_t</a:t>
            </a:r>
            <a:r>
              <a:rPr lang="en-US" b="1" dirty="0">
                <a:solidFill>
                  <a:schemeClr val="accent4"/>
                </a:solidFill>
              </a:rPr>
              <a:t>  </a:t>
            </a:r>
            <a:r>
              <a:rPr lang="en-US" b="1" dirty="0" err="1"/>
              <a:t>arg_size</a:t>
            </a:r>
            <a:r>
              <a:rPr lang="en-US" b="1" dirty="0"/>
              <a:t>,</a:t>
            </a:r>
          </a:p>
          <a:p>
            <a:pPr marL="0" indent="0">
              <a:buNone/>
            </a:pPr>
            <a:r>
              <a:rPr lang="en-US" b="1" dirty="0"/>
              <a:t>                         </a:t>
            </a:r>
            <a:r>
              <a:rPr lang="en-US" b="1" dirty="0">
                <a:solidFill>
                  <a:schemeClr val="accent4"/>
                </a:solidFill>
              </a:rPr>
              <a:t>const void</a:t>
            </a:r>
            <a:r>
              <a:rPr lang="en-US" b="1" dirty="0"/>
              <a:t>  *</a:t>
            </a:r>
            <a:r>
              <a:rPr lang="en-US" b="1" dirty="0" err="1"/>
              <a:t>arg_value</a:t>
            </a:r>
            <a:r>
              <a:rPr lang="en-US" b="1" dirty="0"/>
              <a:t>);</a:t>
            </a:r>
          </a:p>
          <a:p>
            <a:pPr marL="0" indent="0">
              <a:buNone/>
            </a:pPr>
            <a:endParaRPr lang="en-US" dirty="0"/>
          </a:p>
        </p:txBody>
      </p:sp>
    </p:spTree>
    <p:extLst>
      <p:ext uri="{BB962C8B-B14F-4D97-AF65-F5344CB8AC3E}">
        <p14:creationId xmlns:p14="http://schemas.microsoft.com/office/powerpoint/2010/main" val="19281234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599606" y="947629"/>
            <a:ext cx="11344975" cy="5591231"/>
          </a:xfrm>
          <a:prstGeom prst="rect">
            <a:avLst/>
          </a:prstGeom>
          <a:noFill/>
          <a:ln>
            <a:noFill/>
          </a:ln>
        </p:spPr>
        <p:txBody>
          <a:bodyPr>
            <a:normAutofit/>
          </a:bodyPr>
          <a:lstStyle/>
          <a:p>
            <a:pPr algn="ctr">
              <a:lnSpc>
                <a:spcPct val="90000"/>
              </a:lnSpc>
              <a:spcBef>
                <a:spcPts val="1001"/>
              </a:spcBef>
              <a:tabLst>
                <a:tab pos="0" algn="l"/>
              </a:tabLst>
            </a:pPr>
            <a:endParaRPr lang="en-US" sz="2100"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spc="-1" dirty="0">
              <a:solidFill>
                <a:srgbClr val="000000"/>
              </a:solidFill>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algn="just"/>
            <a:endParaRPr lang="en-US" b="1" i="1" dirty="0"/>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43</a:t>
            </a:fld>
            <a:endParaRPr lang="en-IN" sz="1200" b="0" strike="noStrike" spc="-1">
              <a:latin typeface="Times New Roman"/>
            </a:endParaRPr>
          </a:p>
        </p:txBody>
      </p:sp>
      <p:sp>
        <p:nvSpPr>
          <p:cNvPr id="9" name="TextShape 1">
            <a:extLst>
              <a:ext uri="{FF2B5EF4-FFF2-40B4-BE49-F238E27FC236}">
                <a16:creationId xmlns:a16="http://schemas.microsoft.com/office/drawing/2014/main" id="{06FC8B24-11BF-4F5B-80DA-CEFF034F6B4F}"/>
              </a:ext>
            </a:extLst>
          </p:cNvPr>
          <p:cNvSpPr txBox="1"/>
          <p:nvPr/>
        </p:nvSpPr>
        <p:spPr>
          <a:xfrm>
            <a:off x="494675" y="12744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9</a:t>
            </a:r>
            <a:r>
              <a:rPr lang="en-US" sz="3200" b="1" spc="-1" dirty="0">
                <a:solidFill>
                  <a:schemeClr val="bg1"/>
                </a:solidFill>
                <a:highlight>
                  <a:srgbClr val="000000"/>
                </a:highlight>
                <a:latin typeface="Calibri Light"/>
              </a:rPr>
              <a:t>: Set the kernel arguments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0" name="Rectangle 9">
            <a:extLst>
              <a:ext uri="{FF2B5EF4-FFF2-40B4-BE49-F238E27FC236}">
                <a16:creationId xmlns:a16="http://schemas.microsoft.com/office/drawing/2014/main" id="{58B15A85-521D-4CB8-81C5-B538117CE312}"/>
              </a:ext>
            </a:extLst>
          </p:cNvPr>
          <p:cNvSpPr/>
          <p:nvPr/>
        </p:nvSpPr>
        <p:spPr>
          <a:xfrm>
            <a:off x="494675" y="3488111"/>
            <a:ext cx="8036097" cy="1368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b="1" dirty="0">
                <a:highlight>
                  <a:srgbClr val="00FFFF"/>
                </a:highlight>
              </a:rPr>
              <a:t>// Associate the input and output buffers with the kernel </a:t>
            </a:r>
          </a:p>
          <a:p>
            <a:pPr marL="0" indent="0">
              <a:buNone/>
            </a:pPr>
            <a:r>
              <a:rPr lang="en-IN" b="1" dirty="0"/>
              <a:t>status = </a:t>
            </a:r>
            <a:r>
              <a:rPr lang="en-IN" b="1" dirty="0" err="1"/>
              <a:t>clSetKernelArg</a:t>
            </a:r>
            <a:r>
              <a:rPr lang="en-IN" b="1" dirty="0"/>
              <a:t>( kernel, 0, </a:t>
            </a:r>
            <a:r>
              <a:rPr lang="en-IN" b="1" dirty="0" err="1"/>
              <a:t>sizeof</a:t>
            </a:r>
            <a:r>
              <a:rPr lang="en-IN" b="1" dirty="0"/>
              <a:t>(</a:t>
            </a:r>
            <a:r>
              <a:rPr lang="en-IN" b="1" dirty="0" err="1"/>
              <a:t>cl_mem</a:t>
            </a:r>
            <a:r>
              <a:rPr lang="en-IN" b="1" dirty="0"/>
              <a:t>), &amp;</a:t>
            </a:r>
            <a:r>
              <a:rPr lang="en-IN" b="1" dirty="0" err="1"/>
              <a:t>bufferA</a:t>
            </a:r>
            <a:r>
              <a:rPr lang="en-IN" b="1" dirty="0"/>
              <a:t>); </a:t>
            </a:r>
          </a:p>
          <a:p>
            <a:pPr marL="0" indent="0">
              <a:buNone/>
            </a:pPr>
            <a:r>
              <a:rPr lang="en-IN" b="1" dirty="0"/>
              <a:t>status |= </a:t>
            </a:r>
            <a:r>
              <a:rPr lang="en-IN" b="1" dirty="0" err="1"/>
              <a:t>clSetKernelArg</a:t>
            </a:r>
            <a:r>
              <a:rPr lang="en-IN" b="1" dirty="0"/>
              <a:t>( kernel, 1, </a:t>
            </a:r>
            <a:r>
              <a:rPr lang="en-IN" b="1" dirty="0" err="1"/>
              <a:t>sizeof</a:t>
            </a:r>
            <a:r>
              <a:rPr lang="en-IN" b="1" dirty="0"/>
              <a:t>(</a:t>
            </a:r>
            <a:r>
              <a:rPr lang="en-IN" b="1" dirty="0" err="1"/>
              <a:t>cl_mem</a:t>
            </a:r>
            <a:r>
              <a:rPr lang="en-IN" b="1" dirty="0"/>
              <a:t>), &amp;</a:t>
            </a:r>
            <a:r>
              <a:rPr lang="en-IN" b="1" dirty="0" err="1"/>
              <a:t>bufferB</a:t>
            </a:r>
            <a:r>
              <a:rPr lang="en-IN" b="1" dirty="0"/>
              <a:t>); </a:t>
            </a:r>
          </a:p>
          <a:p>
            <a:pPr marL="0" indent="0">
              <a:buNone/>
            </a:pPr>
            <a:r>
              <a:rPr lang="en-IN" b="1" dirty="0"/>
              <a:t>status |= </a:t>
            </a:r>
            <a:r>
              <a:rPr lang="en-IN" b="1" dirty="0" err="1"/>
              <a:t>clSetKernelArg</a:t>
            </a:r>
            <a:r>
              <a:rPr lang="en-IN" b="1" dirty="0"/>
              <a:t>( kernel, 2, </a:t>
            </a:r>
            <a:r>
              <a:rPr lang="en-IN" b="1" dirty="0" err="1"/>
              <a:t>sizeof</a:t>
            </a:r>
            <a:r>
              <a:rPr lang="en-IN" b="1" dirty="0"/>
              <a:t>(</a:t>
            </a:r>
            <a:r>
              <a:rPr lang="en-IN" b="1" dirty="0" err="1"/>
              <a:t>cl_mem</a:t>
            </a:r>
            <a:r>
              <a:rPr lang="en-IN" b="1" dirty="0"/>
              <a:t>), &amp;</a:t>
            </a:r>
            <a:r>
              <a:rPr lang="en-IN" b="1" dirty="0" err="1"/>
              <a:t>bufferC</a:t>
            </a:r>
            <a:r>
              <a:rPr lang="en-IN" b="1" dirty="0"/>
              <a:t>);</a:t>
            </a:r>
            <a:endParaRPr lang="en-US" b="1" dirty="0"/>
          </a:p>
        </p:txBody>
      </p:sp>
      <p:sp>
        <p:nvSpPr>
          <p:cNvPr id="8" name="Rectangle 7">
            <a:extLst>
              <a:ext uri="{FF2B5EF4-FFF2-40B4-BE49-F238E27FC236}">
                <a16:creationId xmlns:a16="http://schemas.microsoft.com/office/drawing/2014/main" id="{C8814BDF-159D-4407-A685-BFE15F337085}"/>
              </a:ext>
            </a:extLst>
          </p:cNvPr>
          <p:cNvSpPr/>
          <p:nvPr/>
        </p:nvSpPr>
        <p:spPr>
          <a:xfrm>
            <a:off x="5815457" y="1881406"/>
            <a:ext cx="5881868" cy="172493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b="1" dirty="0" err="1">
                <a:solidFill>
                  <a:schemeClr val="accent4"/>
                </a:solidFill>
              </a:rPr>
              <a:t>cl_int</a:t>
            </a:r>
            <a:r>
              <a:rPr lang="en-US" b="1" dirty="0"/>
              <a:t>  </a:t>
            </a:r>
            <a:r>
              <a:rPr lang="en-US" b="1" dirty="0" err="1"/>
              <a:t>clSetKernelArg</a:t>
            </a:r>
            <a:r>
              <a:rPr lang="en-US" b="1" dirty="0"/>
              <a:t>(</a:t>
            </a:r>
          </a:p>
          <a:p>
            <a:pPr marL="0" indent="0">
              <a:buNone/>
            </a:pPr>
            <a:r>
              <a:rPr lang="en-US" b="1" dirty="0"/>
              <a:t>                         </a:t>
            </a:r>
            <a:r>
              <a:rPr lang="en-US" b="1" dirty="0" err="1">
                <a:solidFill>
                  <a:schemeClr val="accent4"/>
                </a:solidFill>
              </a:rPr>
              <a:t>cl_kernel</a:t>
            </a:r>
            <a:r>
              <a:rPr lang="en-US" b="1" dirty="0">
                <a:solidFill>
                  <a:schemeClr val="accent4"/>
                </a:solidFill>
              </a:rPr>
              <a:t> </a:t>
            </a:r>
            <a:r>
              <a:rPr lang="en-US" b="1" dirty="0"/>
              <a:t>kernel,</a:t>
            </a:r>
          </a:p>
          <a:p>
            <a:pPr marL="0" indent="0">
              <a:buNone/>
            </a:pPr>
            <a:r>
              <a:rPr lang="en-US" b="1" dirty="0"/>
              <a:t>                         </a:t>
            </a:r>
            <a:r>
              <a:rPr lang="en-US" b="1" dirty="0" err="1">
                <a:solidFill>
                  <a:schemeClr val="accent4"/>
                </a:solidFill>
              </a:rPr>
              <a:t>cl_uint</a:t>
            </a:r>
            <a:r>
              <a:rPr lang="en-US" b="1" dirty="0">
                <a:solidFill>
                  <a:schemeClr val="accent4"/>
                </a:solidFill>
              </a:rPr>
              <a:t> </a:t>
            </a:r>
            <a:r>
              <a:rPr lang="en-US" b="1" dirty="0" err="1"/>
              <a:t>arg_index</a:t>
            </a:r>
            <a:r>
              <a:rPr lang="en-US" b="1" dirty="0"/>
              <a:t> , </a:t>
            </a:r>
          </a:p>
          <a:p>
            <a:pPr marL="0" indent="0">
              <a:buNone/>
            </a:pPr>
            <a:r>
              <a:rPr lang="en-US" b="1" dirty="0"/>
              <a:t>                         </a:t>
            </a:r>
            <a:r>
              <a:rPr lang="en-US" b="1" dirty="0" err="1">
                <a:solidFill>
                  <a:schemeClr val="accent4"/>
                </a:solidFill>
              </a:rPr>
              <a:t>size_t</a:t>
            </a:r>
            <a:r>
              <a:rPr lang="en-US" b="1" dirty="0">
                <a:solidFill>
                  <a:schemeClr val="accent4"/>
                </a:solidFill>
              </a:rPr>
              <a:t>  </a:t>
            </a:r>
            <a:r>
              <a:rPr lang="en-US" b="1" dirty="0" err="1"/>
              <a:t>arg_size</a:t>
            </a:r>
            <a:r>
              <a:rPr lang="en-US" b="1" dirty="0"/>
              <a:t>,</a:t>
            </a:r>
          </a:p>
          <a:p>
            <a:pPr marL="0" indent="0">
              <a:buNone/>
            </a:pPr>
            <a:r>
              <a:rPr lang="en-US" b="1" dirty="0"/>
              <a:t>                         </a:t>
            </a:r>
            <a:r>
              <a:rPr lang="en-US" b="1" dirty="0">
                <a:solidFill>
                  <a:schemeClr val="accent4"/>
                </a:solidFill>
              </a:rPr>
              <a:t>const void</a:t>
            </a:r>
            <a:r>
              <a:rPr lang="en-US" b="1" dirty="0"/>
              <a:t>  *</a:t>
            </a:r>
            <a:r>
              <a:rPr lang="en-US" b="1" dirty="0" err="1"/>
              <a:t>arg_value</a:t>
            </a:r>
            <a:r>
              <a:rPr lang="en-US" b="1" dirty="0"/>
              <a:t>);</a:t>
            </a:r>
          </a:p>
          <a:p>
            <a:pPr marL="0" indent="0">
              <a:buNone/>
            </a:pPr>
            <a:endParaRPr lang="en-US" dirty="0"/>
          </a:p>
        </p:txBody>
      </p:sp>
    </p:spTree>
    <p:extLst>
      <p:ext uri="{BB962C8B-B14F-4D97-AF65-F5344CB8AC3E}">
        <p14:creationId xmlns:p14="http://schemas.microsoft.com/office/powerpoint/2010/main" val="33556837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574384" y="3013023"/>
            <a:ext cx="8627674" cy="3525837"/>
          </a:xfrm>
          <a:prstGeom prst="rect">
            <a:avLst/>
          </a:prstGeom>
          <a:noFill/>
          <a:ln>
            <a:noFill/>
          </a:ln>
        </p:spPr>
        <p:txBody>
          <a:bodyPr>
            <a:normAutofit/>
          </a:bodyPr>
          <a:lstStyle/>
          <a:p>
            <a:pPr>
              <a:lnSpc>
                <a:spcPct val="150000"/>
              </a:lnSpc>
            </a:pPr>
            <a:r>
              <a:rPr lang="en-US" b="1" dirty="0">
                <a:latin typeface="Bell MT" panose="02020503060305020303" pitchFamily="18" charset="0"/>
              </a:rPr>
              <a:t>Work Dimension </a:t>
            </a:r>
            <a:r>
              <a:rPr lang="en-US" dirty="0">
                <a:latin typeface="Bell MT" panose="02020503060305020303" pitchFamily="18" charset="0"/>
              </a:rPr>
              <a:t>is </a:t>
            </a:r>
            <a:r>
              <a:rPr lang="en-US" b="1" dirty="0">
                <a:solidFill>
                  <a:srgbClr val="C00000"/>
                </a:solidFill>
                <a:latin typeface="Bell MT" panose="02020503060305020303" pitchFamily="18" charset="0"/>
              </a:rPr>
              <a:t>1</a:t>
            </a:r>
            <a:r>
              <a:rPr lang="en-US" dirty="0">
                <a:latin typeface="Bell MT" panose="02020503060305020303" pitchFamily="18" charset="0"/>
              </a:rPr>
              <a:t> and </a:t>
            </a:r>
            <a:r>
              <a:rPr lang="en-US" b="1" dirty="0" err="1">
                <a:latin typeface="Bell MT" panose="02020503060305020303" pitchFamily="18" charset="0"/>
              </a:rPr>
              <a:t>global_work_size</a:t>
            </a:r>
            <a:r>
              <a:rPr lang="en-US" b="1" dirty="0">
                <a:latin typeface="Bell MT" panose="02020503060305020303" pitchFamily="18" charset="0"/>
              </a:rPr>
              <a:t> (GSZ)</a:t>
            </a:r>
            <a:r>
              <a:rPr lang="en-US" dirty="0">
                <a:latin typeface="Bell MT" panose="02020503060305020303" pitchFamily="18" charset="0"/>
              </a:rPr>
              <a:t>=</a:t>
            </a:r>
            <a:r>
              <a:rPr lang="en-US" b="1" dirty="0">
                <a:solidFill>
                  <a:srgbClr val="C00000"/>
                </a:solidFill>
                <a:latin typeface="Bell MT" panose="02020503060305020303" pitchFamily="18" charset="0"/>
              </a:rPr>
              <a:t>1024</a:t>
            </a:r>
          </a:p>
          <a:p>
            <a:pPr>
              <a:lnSpc>
                <a:spcPct val="150000"/>
              </a:lnSpc>
            </a:pPr>
            <a:r>
              <a:rPr lang="en-US" b="1" dirty="0" err="1">
                <a:latin typeface="Bell MT" panose="02020503060305020303" pitchFamily="18" charset="0"/>
              </a:rPr>
              <a:t>local_work_size</a:t>
            </a:r>
            <a:r>
              <a:rPr lang="en-US" b="1" dirty="0">
                <a:latin typeface="Bell MT" panose="02020503060305020303" pitchFamily="18" charset="0"/>
              </a:rPr>
              <a:t> (LSZ)</a:t>
            </a:r>
            <a:r>
              <a:rPr lang="en-US" dirty="0">
                <a:latin typeface="Bell MT" panose="02020503060305020303" pitchFamily="18" charset="0"/>
              </a:rPr>
              <a:t>=</a:t>
            </a:r>
            <a:r>
              <a:rPr lang="en-US" b="1" dirty="0">
                <a:solidFill>
                  <a:srgbClr val="C00000"/>
                </a:solidFill>
                <a:latin typeface="Bell MT" panose="02020503060305020303" pitchFamily="18" charset="0"/>
              </a:rPr>
              <a:t>128</a:t>
            </a:r>
          </a:p>
          <a:p>
            <a:pPr>
              <a:lnSpc>
                <a:spcPct val="150000"/>
              </a:lnSpc>
            </a:pPr>
            <a:endParaRPr lang="en-US" b="1" dirty="0">
              <a:solidFill>
                <a:srgbClr val="C00000"/>
              </a:solidFill>
              <a:latin typeface="Bell MT" panose="02020503060305020303" pitchFamily="18" charset="0"/>
            </a:endParaRPr>
          </a:p>
          <a:p>
            <a:pPr>
              <a:lnSpc>
                <a:spcPct val="150000"/>
              </a:lnSpc>
            </a:pPr>
            <a:r>
              <a:rPr lang="en-US" dirty="0">
                <a:latin typeface="Bell MT" panose="02020503060305020303" pitchFamily="18" charset="0"/>
              </a:rPr>
              <a:t>Since there are </a:t>
            </a:r>
            <a:r>
              <a:rPr lang="en-US" b="1" dirty="0">
                <a:latin typeface="Bell MT" panose="02020503060305020303" pitchFamily="18" charset="0"/>
              </a:rPr>
              <a:t>1024</a:t>
            </a:r>
            <a:r>
              <a:rPr lang="en-US" dirty="0">
                <a:latin typeface="Bell MT" panose="02020503060305020303" pitchFamily="18" charset="0"/>
              </a:rPr>
              <a:t> </a:t>
            </a:r>
            <a:r>
              <a:rPr lang="en-US" b="1" dirty="0">
                <a:latin typeface="Bell MT" panose="02020503060305020303" pitchFamily="18" charset="0"/>
              </a:rPr>
              <a:t>total work-items </a:t>
            </a:r>
            <a:r>
              <a:rPr lang="en-US" dirty="0">
                <a:latin typeface="Bell MT" panose="02020503060305020303" pitchFamily="18" charset="0"/>
              </a:rPr>
              <a:t>and </a:t>
            </a:r>
            <a:r>
              <a:rPr lang="en-US" b="1" dirty="0">
                <a:solidFill>
                  <a:srgbClr val="C00000"/>
                </a:solidFill>
                <a:latin typeface="Bell MT" panose="02020503060305020303" pitchFamily="18" charset="0"/>
              </a:rPr>
              <a:t>128</a:t>
            </a:r>
            <a:r>
              <a:rPr lang="en-US" dirty="0">
                <a:latin typeface="Bell MT" panose="02020503060305020303" pitchFamily="18" charset="0"/>
              </a:rPr>
              <a:t> </a:t>
            </a:r>
            <a:r>
              <a:rPr lang="en-US" b="1" dirty="0">
                <a:latin typeface="Bell MT" panose="02020503060305020303" pitchFamily="18" charset="0"/>
              </a:rPr>
              <a:t>work-items / work-group</a:t>
            </a:r>
            <a:r>
              <a:rPr lang="en-US" dirty="0">
                <a:latin typeface="Bell MT" panose="02020503060305020303" pitchFamily="18" charset="0"/>
              </a:rPr>
              <a:t>, there are :</a:t>
            </a:r>
          </a:p>
          <a:p>
            <a:pPr>
              <a:lnSpc>
                <a:spcPct val="150000"/>
              </a:lnSpc>
            </a:pPr>
            <a:r>
              <a:rPr lang="en-US" dirty="0">
                <a:latin typeface="Bell MT" panose="02020503060305020303" pitchFamily="18" charset="0"/>
              </a:rPr>
              <a:t>                                         </a:t>
            </a:r>
            <a:r>
              <a:rPr lang="en-US" b="1" dirty="0">
                <a:solidFill>
                  <a:srgbClr val="C00000"/>
                </a:solidFill>
                <a:latin typeface="Bell MT" panose="02020503060305020303" pitchFamily="18" charset="0"/>
              </a:rPr>
              <a:t>1024 / 128 = 8 </a:t>
            </a:r>
            <a:r>
              <a:rPr lang="en-US" b="1" dirty="0">
                <a:latin typeface="Bell MT" panose="02020503060305020303" pitchFamily="18" charset="0"/>
              </a:rPr>
              <a:t>work-groups (WG)</a:t>
            </a:r>
            <a:r>
              <a:rPr lang="en-US" dirty="0">
                <a:latin typeface="Bell MT" panose="02020503060305020303" pitchFamily="18" charset="0"/>
              </a:rPr>
              <a:t>.</a:t>
            </a:r>
          </a:p>
          <a:p>
            <a:pPr>
              <a:lnSpc>
                <a:spcPct val="150000"/>
              </a:lnSpc>
            </a:pPr>
            <a:endParaRPr lang="en-US" dirty="0">
              <a:latin typeface="Bell MT" panose="02020503060305020303" pitchFamily="18" charset="0"/>
            </a:endParaRPr>
          </a:p>
          <a:p>
            <a:pPr>
              <a:lnSpc>
                <a:spcPct val="150000"/>
              </a:lnSpc>
            </a:pPr>
            <a:endParaRPr lang="en-US" dirty="0">
              <a:latin typeface="Bell MT" panose="02020503060305020303" pitchFamily="18" charset="0"/>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44</a:t>
            </a:fld>
            <a:endParaRPr lang="en-IN" sz="1200" b="0" strike="noStrike" spc="-1">
              <a:latin typeface="Times New Roman"/>
            </a:endParaRPr>
          </a:p>
        </p:txBody>
      </p:sp>
      <p:sp>
        <p:nvSpPr>
          <p:cNvPr id="9" name="TextShape 1">
            <a:extLst>
              <a:ext uri="{FF2B5EF4-FFF2-40B4-BE49-F238E27FC236}">
                <a16:creationId xmlns:a16="http://schemas.microsoft.com/office/drawing/2014/main" id="{06FC8B24-11BF-4F5B-80DA-CEFF034F6B4F}"/>
              </a:ext>
            </a:extLst>
          </p:cNvPr>
          <p:cNvSpPr txBox="1"/>
          <p:nvPr/>
        </p:nvSpPr>
        <p:spPr>
          <a:xfrm>
            <a:off x="494675" y="12744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10</a:t>
            </a:r>
            <a:r>
              <a:rPr lang="en-US" sz="3200" b="1" spc="-1" dirty="0">
                <a:solidFill>
                  <a:schemeClr val="bg1"/>
                </a:solidFill>
                <a:highlight>
                  <a:srgbClr val="000000"/>
                </a:highlight>
                <a:latin typeface="Calibri Light"/>
              </a:rPr>
              <a:t>: Configure the work-item structure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0" name="Rectangle 9">
            <a:extLst>
              <a:ext uri="{FF2B5EF4-FFF2-40B4-BE49-F238E27FC236}">
                <a16:creationId xmlns:a16="http://schemas.microsoft.com/office/drawing/2014/main" id="{58B15A85-521D-4CB8-81C5-B538117CE312}"/>
              </a:ext>
            </a:extLst>
          </p:cNvPr>
          <p:cNvSpPr/>
          <p:nvPr/>
        </p:nvSpPr>
        <p:spPr>
          <a:xfrm>
            <a:off x="574383" y="947629"/>
            <a:ext cx="8036097" cy="2065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nSpc>
                <a:spcPct val="150000"/>
              </a:lnSpc>
              <a:buNone/>
            </a:pPr>
            <a:r>
              <a:rPr lang="en-IN" b="1" dirty="0">
                <a:highlight>
                  <a:srgbClr val="00FFFF"/>
                </a:highlight>
              </a:rPr>
              <a:t>// Define an index space (global work size) of work  items for execution. // A workgroup size (local work size) is not required, but can be used</a:t>
            </a:r>
            <a:r>
              <a:rPr lang="en-IN" b="1" dirty="0"/>
              <a:t>. </a:t>
            </a:r>
            <a:r>
              <a:rPr lang="en-IN" b="1" dirty="0" err="1">
                <a:solidFill>
                  <a:schemeClr val="accent4"/>
                </a:solidFill>
              </a:rPr>
              <a:t>size_t</a:t>
            </a:r>
            <a:r>
              <a:rPr lang="en-IN" b="1" dirty="0">
                <a:solidFill>
                  <a:schemeClr val="accent4"/>
                </a:solidFill>
              </a:rPr>
              <a:t> </a:t>
            </a:r>
            <a:r>
              <a:rPr lang="en-IN" b="1" dirty="0" err="1"/>
              <a:t>globalWorkSize</a:t>
            </a:r>
            <a:r>
              <a:rPr lang="en-IN" b="1" dirty="0"/>
              <a:t>[1]; </a:t>
            </a:r>
          </a:p>
          <a:p>
            <a:pPr marL="0" indent="0">
              <a:lnSpc>
                <a:spcPct val="150000"/>
              </a:lnSpc>
              <a:buNone/>
            </a:pPr>
            <a:r>
              <a:rPr lang="en-IN" b="1" dirty="0">
                <a:highlight>
                  <a:srgbClr val="00FFFF"/>
                </a:highlight>
              </a:rPr>
              <a:t>// There are ’elements(1024)’ work-items </a:t>
            </a:r>
          </a:p>
          <a:p>
            <a:pPr marL="0" indent="0">
              <a:lnSpc>
                <a:spcPct val="150000"/>
              </a:lnSpc>
              <a:buNone/>
            </a:pPr>
            <a:r>
              <a:rPr lang="en-IN" b="1" dirty="0" err="1"/>
              <a:t>globalWorkSize</a:t>
            </a:r>
            <a:r>
              <a:rPr lang="en-IN" b="1" dirty="0"/>
              <a:t>[0] = elements;</a:t>
            </a:r>
            <a:endParaRPr lang="en-US" b="1" dirty="0"/>
          </a:p>
        </p:txBody>
      </p:sp>
    </p:spTree>
    <p:extLst>
      <p:ext uri="{BB962C8B-B14F-4D97-AF65-F5344CB8AC3E}">
        <p14:creationId xmlns:p14="http://schemas.microsoft.com/office/powerpoint/2010/main" val="19595164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494675" y="884519"/>
            <a:ext cx="11344975" cy="5591231"/>
          </a:xfrm>
          <a:prstGeom prst="rect">
            <a:avLst/>
          </a:prstGeom>
          <a:noFill/>
          <a:ln>
            <a:noFill/>
          </a:ln>
        </p:spPr>
        <p:txBody>
          <a:bodyPr>
            <a:normAutofit/>
          </a:bodyPr>
          <a:lstStyle/>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After any required memory objects are transferred to the device and the kernel arguments are set, the kernel is ready to be executed.</a:t>
            </a: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We can request that a device begin executing a kernel with a call to </a:t>
            </a:r>
            <a:r>
              <a:rPr lang="en-IN" b="1" dirty="0" err="1">
                <a:solidFill>
                  <a:schemeClr val="accent1"/>
                </a:solidFill>
                <a:latin typeface="Calibri" panose="020F0502020204030204" pitchFamily="34" charset="0"/>
                <a:cs typeface="Calibri" panose="020F0502020204030204" pitchFamily="34" charset="0"/>
              </a:rPr>
              <a:t>clEnqueueNDRangeKernel</a:t>
            </a:r>
            <a:r>
              <a:rPr lang="en-IN" b="1" dirty="0">
                <a:solidFill>
                  <a:schemeClr val="accent1"/>
                </a:solidFill>
                <a:latin typeface="Calibri" panose="020F0502020204030204" pitchFamily="34" charset="0"/>
                <a:cs typeface="Calibri" panose="020F0502020204030204" pitchFamily="34" charset="0"/>
              </a:rPr>
              <a:t>().</a:t>
            </a:r>
          </a:p>
          <a:p>
            <a:pPr marL="342900" indent="-342900" algn="just">
              <a:buFont typeface="Arial" panose="020B0604020202020204" pitchFamily="34" charset="0"/>
              <a:buChar char="•"/>
            </a:pPr>
            <a:endParaRPr lang="en-IN" b="1" dirty="0">
              <a:solidFill>
                <a:schemeClr val="accent1"/>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algn="ct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spc="-1" dirty="0">
              <a:solidFill>
                <a:srgbClr val="000000"/>
              </a:solidFill>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algn="just"/>
            <a:r>
              <a:rPr lang="en-IN" b="1" dirty="0">
                <a:latin typeface="Bell MT" panose="02020503060305020303" pitchFamily="18" charset="0"/>
                <a:cs typeface="Calibri" panose="020F0502020204030204" pitchFamily="34" charset="0"/>
              </a:rPr>
              <a:t>Four fields are related to work-item creation:</a:t>
            </a:r>
          </a:p>
          <a:p>
            <a:pPr marL="285750" indent="-285750" algn="just">
              <a:buFont typeface="Courier New" panose="02070309020205020404" pitchFamily="49" charset="0"/>
              <a:buChar char="o"/>
            </a:pPr>
            <a:r>
              <a:rPr lang="en-US" b="1" dirty="0" err="1">
                <a:solidFill>
                  <a:schemeClr val="accent1"/>
                </a:solidFill>
                <a:latin typeface="Calibri" panose="020F0502020204030204" pitchFamily="34" charset="0"/>
                <a:cs typeface="Calibri" panose="020F0502020204030204" pitchFamily="34" charset="0"/>
              </a:rPr>
              <a:t>work_dim</a:t>
            </a:r>
            <a:r>
              <a:rPr lang="en-US" dirty="0">
                <a:solidFill>
                  <a:schemeClr val="accent1"/>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Specifies the number of dimensions in which work-item will be created</a:t>
            </a:r>
          </a:p>
          <a:p>
            <a:pPr marL="285750" indent="-285750" algn="just">
              <a:buFont typeface="Courier New" panose="02070309020205020404" pitchFamily="49" charset="0"/>
              <a:buChar char="o"/>
            </a:pPr>
            <a:r>
              <a:rPr lang="en-US" b="1" dirty="0" err="1">
                <a:solidFill>
                  <a:schemeClr val="accent1"/>
                </a:solidFill>
                <a:latin typeface="Calibri" panose="020F0502020204030204" pitchFamily="34" charset="0"/>
                <a:cs typeface="Calibri" panose="020F0502020204030204" pitchFamily="34" charset="0"/>
              </a:rPr>
              <a:t>global_work_size</a:t>
            </a:r>
            <a:r>
              <a:rPr lang="en-US" dirty="0">
                <a:solidFill>
                  <a:schemeClr val="accent1"/>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Specifies the number of work items in each dimension of the ND range</a:t>
            </a:r>
          </a:p>
          <a:p>
            <a:pPr marL="285750" indent="-285750" algn="just">
              <a:buFont typeface="Courier New" panose="02070309020205020404" pitchFamily="49" charset="0"/>
              <a:buChar char="o"/>
            </a:pPr>
            <a:r>
              <a:rPr lang="en-US" b="1" dirty="0" err="1">
                <a:solidFill>
                  <a:schemeClr val="accent1"/>
                </a:solidFill>
                <a:latin typeface="Calibri" panose="020F0502020204030204" pitchFamily="34" charset="0"/>
                <a:cs typeface="Calibri" panose="020F0502020204030204" pitchFamily="34" charset="0"/>
              </a:rPr>
              <a:t>local_work_size</a:t>
            </a:r>
            <a:r>
              <a:rPr lang="en-US" dirty="0">
                <a:solidFill>
                  <a:schemeClr val="accent1"/>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Specifies the number of work items in each dimension of the workgroup</a:t>
            </a:r>
          </a:p>
          <a:p>
            <a:pPr marL="285750" indent="-285750" algn="just">
              <a:buFont typeface="Courier New" panose="02070309020205020404" pitchFamily="49" charset="0"/>
              <a:buChar char="o"/>
            </a:pPr>
            <a:r>
              <a:rPr lang="en-US" b="1" dirty="0" err="1">
                <a:solidFill>
                  <a:schemeClr val="accent1"/>
                </a:solidFill>
                <a:latin typeface="Calibri" panose="020F0502020204030204" pitchFamily="34" charset="0"/>
                <a:cs typeface="Calibri" panose="020F0502020204030204" pitchFamily="34" charset="0"/>
              </a:rPr>
              <a:t>global_work_offset</a:t>
            </a:r>
            <a:r>
              <a:rPr lang="en-US" dirty="0">
                <a:solidFill>
                  <a:schemeClr val="accent1"/>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Used to provide global IDs to the work items that do not start from zero</a:t>
            </a: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algn="just"/>
            <a:endParaRPr lang="en-US" b="1" i="1" dirty="0"/>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45</a:t>
            </a:fld>
            <a:endParaRPr lang="en-IN" sz="1200" b="0" strike="noStrike" spc="-1">
              <a:latin typeface="Times New Roman"/>
            </a:endParaRPr>
          </a:p>
        </p:txBody>
      </p:sp>
      <p:sp>
        <p:nvSpPr>
          <p:cNvPr id="9" name="TextShape 1">
            <a:extLst>
              <a:ext uri="{FF2B5EF4-FFF2-40B4-BE49-F238E27FC236}">
                <a16:creationId xmlns:a16="http://schemas.microsoft.com/office/drawing/2014/main" id="{06FC8B24-11BF-4F5B-80DA-CEFF034F6B4F}"/>
              </a:ext>
            </a:extLst>
          </p:cNvPr>
          <p:cNvSpPr txBox="1"/>
          <p:nvPr/>
        </p:nvSpPr>
        <p:spPr>
          <a:xfrm>
            <a:off x="494675" y="12744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11</a:t>
            </a:r>
            <a:r>
              <a:rPr lang="en-US" sz="3200" b="1" spc="-1" dirty="0">
                <a:solidFill>
                  <a:schemeClr val="bg1"/>
                </a:solidFill>
                <a:highlight>
                  <a:srgbClr val="000000"/>
                </a:highlight>
                <a:latin typeface="Calibri Light"/>
              </a:rPr>
              <a:t>: </a:t>
            </a:r>
            <a:r>
              <a:rPr lang="en-US" sz="3200" b="1" spc="-1" dirty="0" err="1" smtClean="0">
                <a:solidFill>
                  <a:schemeClr val="bg1"/>
                </a:solidFill>
                <a:highlight>
                  <a:srgbClr val="000000"/>
                </a:highlight>
                <a:latin typeface="Calibri Light"/>
              </a:rPr>
              <a:t>Enqueue</a:t>
            </a:r>
            <a:r>
              <a:rPr lang="en-US" sz="3200" b="1" spc="-1" dirty="0" smtClean="0">
                <a:solidFill>
                  <a:schemeClr val="bg1"/>
                </a:solidFill>
                <a:highlight>
                  <a:srgbClr val="000000"/>
                </a:highlight>
                <a:latin typeface="Calibri Light"/>
              </a:rPr>
              <a:t> </a:t>
            </a:r>
            <a:r>
              <a:rPr lang="en-US" sz="3200" b="1" spc="-1" dirty="0">
                <a:solidFill>
                  <a:schemeClr val="bg1"/>
                </a:solidFill>
                <a:highlight>
                  <a:srgbClr val="000000"/>
                </a:highlight>
                <a:latin typeface="Calibri Light"/>
              </a:rPr>
              <a:t>the kernel for execution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0" name="Rectangle 9">
            <a:extLst>
              <a:ext uri="{FF2B5EF4-FFF2-40B4-BE49-F238E27FC236}">
                <a16:creationId xmlns:a16="http://schemas.microsoft.com/office/drawing/2014/main" id="{58B15A85-521D-4CB8-81C5-B538117CE312}"/>
              </a:ext>
            </a:extLst>
          </p:cNvPr>
          <p:cNvSpPr/>
          <p:nvPr/>
        </p:nvSpPr>
        <p:spPr>
          <a:xfrm>
            <a:off x="953410" y="1895589"/>
            <a:ext cx="8190589" cy="2841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b="1" dirty="0" err="1">
                <a:solidFill>
                  <a:schemeClr val="accent4"/>
                </a:solidFill>
              </a:rPr>
              <a:t>cl_int</a:t>
            </a:r>
            <a:r>
              <a:rPr lang="en-IN" b="1" dirty="0">
                <a:solidFill>
                  <a:schemeClr val="accent4"/>
                </a:solidFill>
              </a:rPr>
              <a:t> </a:t>
            </a:r>
            <a:r>
              <a:rPr lang="en-IN" b="1" dirty="0" err="1"/>
              <a:t>clEnqueueNDRangeKernel</a:t>
            </a:r>
            <a:r>
              <a:rPr lang="en-IN" b="1" dirty="0"/>
              <a:t>(    </a:t>
            </a:r>
          </a:p>
          <a:p>
            <a:pPr marL="0" indent="0">
              <a:buNone/>
            </a:pPr>
            <a:r>
              <a:rPr lang="en-IN" b="1" dirty="0"/>
              <a:t>                            </a:t>
            </a:r>
            <a:r>
              <a:rPr lang="en-IN" b="1" dirty="0" err="1">
                <a:solidFill>
                  <a:schemeClr val="accent4"/>
                </a:solidFill>
              </a:rPr>
              <a:t>cl_command_queue</a:t>
            </a:r>
            <a:r>
              <a:rPr lang="en-IN" b="1" dirty="0">
                <a:solidFill>
                  <a:schemeClr val="accent4"/>
                </a:solidFill>
              </a:rPr>
              <a:t> </a:t>
            </a:r>
            <a:r>
              <a:rPr lang="en-IN" b="1" dirty="0" err="1"/>
              <a:t>command_queue</a:t>
            </a:r>
            <a:r>
              <a:rPr lang="en-IN" b="1" dirty="0"/>
              <a:t>, </a:t>
            </a:r>
          </a:p>
          <a:p>
            <a:pPr marL="0" indent="0">
              <a:buNone/>
            </a:pPr>
            <a:r>
              <a:rPr lang="en-IN" b="1" dirty="0"/>
              <a:t>                            </a:t>
            </a:r>
            <a:r>
              <a:rPr lang="en-IN" b="1" dirty="0" err="1">
                <a:solidFill>
                  <a:schemeClr val="accent4"/>
                </a:solidFill>
              </a:rPr>
              <a:t>cl_kernel</a:t>
            </a:r>
            <a:r>
              <a:rPr lang="en-IN" b="1" dirty="0">
                <a:solidFill>
                  <a:schemeClr val="accent4"/>
                </a:solidFill>
              </a:rPr>
              <a:t> </a:t>
            </a:r>
            <a:r>
              <a:rPr lang="en-IN" b="1" dirty="0"/>
              <a:t>kernel, </a:t>
            </a:r>
          </a:p>
          <a:p>
            <a:pPr marL="0" indent="0">
              <a:buNone/>
            </a:pPr>
            <a:r>
              <a:rPr lang="en-IN" b="1" dirty="0">
                <a:solidFill>
                  <a:schemeClr val="accent4"/>
                </a:solidFill>
              </a:rPr>
              <a:t>                            </a:t>
            </a:r>
            <a:r>
              <a:rPr lang="en-IN" b="1" dirty="0" err="1">
                <a:solidFill>
                  <a:schemeClr val="accent4"/>
                </a:solidFill>
              </a:rPr>
              <a:t>cl_uint</a:t>
            </a:r>
            <a:r>
              <a:rPr lang="en-IN" b="1" dirty="0">
                <a:solidFill>
                  <a:schemeClr val="accent4"/>
                </a:solidFill>
              </a:rPr>
              <a:t> </a:t>
            </a:r>
            <a:r>
              <a:rPr lang="en-IN" b="1" dirty="0" err="1"/>
              <a:t>work_dim</a:t>
            </a:r>
            <a:r>
              <a:rPr lang="en-IN" b="1" dirty="0"/>
              <a:t>, </a:t>
            </a:r>
          </a:p>
          <a:p>
            <a:pPr marL="0" indent="0">
              <a:buNone/>
            </a:pPr>
            <a:r>
              <a:rPr lang="en-IN" b="1" dirty="0"/>
              <a:t>                            </a:t>
            </a:r>
            <a:r>
              <a:rPr lang="en-IN" b="1" dirty="0" err="1">
                <a:solidFill>
                  <a:schemeClr val="accent4"/>
                </a:solidFill>
              </a:rPr>
              <a:t>const</a:t>
            </a:r>
            <a:r>
              <a:rPr lang="en-IN" b="1" dirty="0">
                <a:solidFill>
                  <a:schemeClr val="accent4"/>
                </a:solidFill>
              </a:rPr>
              <a:t> </a:t>
            </a:r>
            <a:r>
              <a:rPr lang="en-IN" b="1" dirty="0" err="1">
                <a:solidFill>
                  <a:schemeClr val="accent4"/>
                </a:solidFill>
              </a:rPr>
              <a:t>size_t</a:t>
            </a:r>
            <a:r>
              <a:rPr lang="en-IN" b="1" dirty="0"/>
              <a:t> *</a:t>
            </a:r>
            <a:r>
              <a:rPr lang="en-IN" b="1" dirty="0" err="1"/>
              <a:t>global_work_offset</a:t>
            </a:r>
            <a:r>
              <a:rPr lang="en-IN" b="1" dirty="0"/>
              <a:t>, </a:t>
            </a:r>
          </a:p>
          <a:p>
            <a:pPr marL="0" indent="0">
              <a:buNone/>
            </a:pPr>
            <a:r>
              <a:rPr lang="en-IN" b="1" dirty="0"/>
              <a:t>                            </a:t>
            </a:r>
            <a:r>
              <a:rPr lang="en-IN" b="1" dirty="0" err="1">
                <a:solidFill>
                  <a:schemeClr val="accent4"/>
                </a:solidFill>
              </a:rPr>
              <a:t>const</a:t>
            </a:r>
            <a:r>
              <a:rPr lang="en-IN" b="1" dirty="0">
                <a:solidFill>
                  <a:schemeClr val="accent4"/>
                </a:solidFill>
              </a:rPr>
              <a:t> </a:t>
            </a:r>
            <a:r>
              <a:rPr lang="en-IN" b="1" dirty="0" err="1">
                <a:solidFill>
                  <a:schemeClr val="accent4"/>
                </a:solidFill>
              </a:rPr>
              <a:t>size_t</a:t>
            </a:r>
            <a:r>
              <a:rPr lang="en-IN" b="1" dirty="0"/>
              <a:t> *</a:t>
            </a:r>
            <a:r>
              <a:rPr lang="en-IN" b="1" dirty="0" err="1"/>
              <a:t>global_work_size</a:t>
            </a:r>
            <a:r>
              <a:rPr lang="en-IN" b="1" dirty="0"/>
              <a:t>, </a:t>
            </a:r>
          </a:p>
          <a:p>
            <a:pPr marL="0" indent="0">
              <a:buNone/>
            </a:pPr>
            <a:r>
              <a:rPr lang="en-IN" b="1" dirty="0"/>
              <a:t>                            </a:t>
            </a:r>
            <a:r>
              <a:rPr lang="en-IN" b="1" dirty="0" err="1">
                <a:solidFill>
                  <a:schemeClr val="accent4"/>
                </a:solidFill>
              </a:rPr>
              <a:t>const</a:t>
            </a:r>
            <a:r>
              <a:rPr lang="en-IN" b="1" dirty="0">
                <a:solidFill>
                  <a:schemeClr val="accent4"/>
                </a:solidFill>
              </a:rPr>
              <a:t> </a:t>
            </a:r>
            <a:r>
              <a:rPr lang="en-IN" b="1" dirty="0" err="1">
                <a:solidFill>
                  <a:schemeClr val="accent4"/>
                </a:solidFill>
              </a:rPr>
              <a:t>size_t</a:t>
            </a:r>
            <a:r>
              <a:rPr lang="en-IN" b="1" dirty="0"/>
              <a:t> *</a:t>
            </a:r>
            <a:r>
              <a:rPr lang="en-IN" b="1" dirty="0" err="1"/>
              <a:t>local_work_size</a:t>
            </a:r>
            <a:r>
              <a:rPr lang="en-IN" b="1" dirty="0"/>
              <a:t>,</a:t>
            </a:r>
          </a:p>
          <a:p>
            <a:pPr marL="0" indent="0">
              <a:buNone/>
            </a:pPr>
            <a:r>
              <a:rPr lang="en-IN" b="1" dirty="0"/>
              <a:t>                            </a:t>
            </a:r>
            <a:r>
              <a:rPr lang="en-IN" b="1" dirty="0" err="1">
                <a:solidFill>
                  <a:schemeClr val="accent4"/>
                </a:solidFill>
              </a:rPr>
              <a:t>cl_uint</a:t>
            </a:r>
            <a:r>
              <a:rPr lang="en-IN" b="1" dirty="0"/>
              <a:t> </a:t>
            </a:r>
            <a:r>
              <a:rPr lang="en-IN" b="1" dirty="0" err="1"/>
              <a:t>num_events_in_wait_list</a:t>
            </a:r>
            <a:r>
              <a:rPr lang="en-IN" b="1" dirty="0"/>
              <a:t>, </a:t>
            </a:r>
          </a:p>
          <a:p>
            <a:pPr marL="0" indent="0">
              <a:buNone/>
            </a:pPr>
            <a:r>
              <a:rPr lang="en-IN" b="1" dirty="0"/>
              <a:t>                           </a:t>
            </a:r>
            <a:r>
              <a:rPr lang="en-IN" b="1" dirty="0" err="1">
                <a:solidFill>
                  <a:schemeClr val="accent4"/>
                </a:solidFill>
              </a:rPr>
              <a:t>const</a:t>
            </a:r>
            <a:r>
              <a:rPr lang="en-IN" b="1" dirty="0">
                <a:solidFill>
                  <a:schemeClr val="accent4"/>
                </a:solidFill>
              </a:rPr>
              <a:t> </a:t>
            </a:r>
            <a:r>
              <a:rPr lang="en-IN" b="1" dirty="0" err="1">
                <a:solidFill>
                  <a:schemeClr val="accent4"/>
                </a:solidFill>
              </a:rPr>
              <a:t>cl_event</a:t>
            </a:r>
            <a:r>
              <a:rPr lang="en-IN" b="1" dirty="0"/>
              <a:t> *</a:t>
            </a:r>
            <a:r>
              <a:rPr lang="en-IN" b="1" dirty="0" err="1"/>
              <a:t>event_wait_list</a:t>
            </a:r>
            <a:r>
              <a:rPr lang="en-IN" b="1" dirty="0"/>
              <a:t>, </a:t>
            </a:r>
          </a:p>
          <a:p>
            <a:pPr marL="0" indent="0">
              <a:buNone/>
            </a:pPr>
            <a:r>
              <a:rPr lang="en-IN" b="1" dirty="0"/>
              <a:t>                           </a:t>
            </a:r>
            <a:r>
              <a:rPr lang="en-IN" b="1" dirty="0" err="1">
                <a:solidFill>
                  <a:schemeClr val="accent4"/>
                </a:solidFill>
              </a:rPr>
              <a:t>cl_event</a:t>
            </a:r>
            <a:r>
              <a:rPr lang="en-IN" b="1" dirty="0">
                <a:solidFill>
                  <a:schemeClr val="accent4"/>
                </a:solidFill>
              </a:rPr>
              <a:t> </a:t>
            </a:r>
            <a:r>
              <a:rPr lang="en-IN" b="1" dirty="0"/>
              <a:t>*event)</a:t>
            </a:r>
            <a:endParaRPr lang="en-US" b="1" dirty="0"/>
          </a:p>
        </p:txBody>
      </p:sp>
    </p:spTree>
    <p:extLst>
      <p:ext uri="{BB962C8B-B14F-4D97-AF65-F5344CB8AC3E}">
        <p14:creationId xmlns:p14="http://schemas.microsoft.com/office/powerpoint/2010/main" val="3180742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494675" y="449705"/>
            <a:ext cx="11344975" cy="6280855"/>
          </a:xfrm>
          <a:prstGeom prst="rect">
            <a:avLst/>
          </a:prstGeom>
          <a:noFill/>
          <a:ln>
            <a:noFill/>
          </a:ln>
        </p:spPr>
        <p:txBody>
          <a:bodyPr>
            <a:normAutofit fontScale="85000" lnSpcReduction="10000"/>
          </a:bodyPr>
          <a:lstStyle/>
          <a:p>
            <a:pPr marL="342900" indent="-342900" algn="just">
              <a:buFont typeface="Arial" panose="020B0604020202020204" pitchFamily="34" charset="0"/>
              <a:buChar char="•"/>
            </a:pPr>
            <a:endParaRPr lang="en-IN" b="1" dirty="0">
              <a:solidFill>
                <a:schemeClr val="accent1"/>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algn="ct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spc="-1" dirty="0">
              <a:solidFill>
                <a:srgbClr val="000000"/>
              </a:solidFill>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The </a:t>
            </a:r>
            <a:r>
              <a:rPr lang="en-US" b="1" dirty="0" err="1">
                <a:solidFill>
                  <a:schemeClr val="accent1"/>
                </a:solidFill>
                <a:latin typeface="Calibri" panose="020F0502020204030204" pitchFamily="34" charset="0"/>
                <a:cs typeface="Calibri" panose="020F0502020204030204" pitchFamily="34" charset="0"/>
              </a:rPr>
              <a:t>clEnqueueNDRangeKernel</a:t>
            </a:r>
            <a:r>
              <a:rPr lang="en-US" b="1" dirty="0">
                <a:solidFill>
                  <a:schemeClr val="accent1"/>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call is </a:t>
            </a:r>
            <a:r>
              <a:rPr lang="en-US" b="1" dirty="0">
                <a:latin typeface="Calibri" panose="020F0502020204030204" pitchFamily="34" charset="0"/>
                <a:cs typeface="Calibri" panose="020F0502020204030204" pitchFamily="34" charset="0"/>
              </a:rPr>
              <a:t>asynchronous</a:t>
            </a:r>
            <a:r>
              <a:rPr lang="en-US" dirty="0">
                <a:latin typeface="Calibri" panose="020F0502020204030204" pitchFamily="34" charset="0"/>
                <a:cs typeface="Calibri" panose="020F0502020204030204" pitchFamily="34" charset="0"/>
              </a:rPr>
              <a:t>: it will return immediately after the command is enqueued in the command queue</a:t>
            </a: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algn="just"/>
            <a:endParaRPr lang="en-US" b="1" i="1" dirty="0"/>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46</a:t>
            </a:fld>
            <a:endParaRPr lang="en-IN" sz="1200" b="0" strike="noStrike" spc="-1">
              <a:latin typeface="Times New Roman"/>
            </a:endParaRPr>
          </a:p>
        </p:txBody>
      </p:sp>
      <p:sp>
        <p:nvSpPr>
          <p:cNvPr id="9" name="TextShape 1">
            <a:extLst>
              <a:ext uri="{FF2B5EF4-FFF2-40B4-BE49-F238E27FC236}">
                <a16:creationId xmlns:a16="http://schemas.microsoft.com/office/drawing/2014/main" id="{06FC8B24-11BF-4F5B-80DA-CEFF034F6B4F}"/>
              </a:ext>
            </a:extLst>
          </p:cNvPr>
          <p:cNvSpPr txBox="1"/>
          <p:nvPr/>
        </p:nvSpPr>
        <p:spPr>
          <a:xfrm>
            <a:off x="494675" y="12744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11</a:t>
            </a:r>
            <a:r>
              <a:rPr lang="en-US" sz="3200" b="1" spc="-1" dirty="0">
                <a:solidFill>
                  <a:schemeClr val="bg1"/>
                </a:solidFill>
                <a:highlight>
                  <a:srgbClr val="000000"/>
                </a:highlight>
                <a:latin typeface="Calibri Light"/>
              </a:rPr>
              <a:t>: </a:t>
            </a:r>
            <a:r>
              <a:rPr lang="en-US" sz="3200" b="1" spc="-1" dirty="0" err="1">
                <a:solidFill>
                  <a:schemeClr val="bg1"/>
                </a:solidFill>
                <a:highlight>
                  <a:srgbClr val="000000"/>
                </a:highlight>
                <a:latin typeface="Calibri Light"/>
              </a:rPr>
              <a:t>Enque</a:t>
            </a:r>
            <a:r>
              <a:rPr lang="en-US" sz="3200" b="1" spc="-1" dirty="0">
                <a:solidFill>
                  <a:schemeClr val="bg1"/>
                </a:solidFill>
                <a:highlight>
                  <a:srgbClr val="000000"/>
                </a:highlight>
                <a:latin typeface="Calibri Light"/>
              </a:rPr>
              <a:t> the kernel for execution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0" name="Rectangle 9">
            <a:extLst>
              <a:ext uri="{FF2B5EF4-FFF2-40B4-BE49-F238E27FC236}">
                <a16:creationId xmlns:a16="http://schemas.microsoft.com/office/drawing/2014/main" id="{58B15A85-521D-4CB8-81C5-B538117CE312}"/>
              </a:ext>
            </a:extLst>
          </p:cNvPr>
          <p:cNvSpPr/>
          <p:nvPr/>
        </p:nvSpPr>
        <p:spPr>
          <a:xfrm>
            <a:off x="838080" y="3268211"/>
            <a:ext cx="8190589" cy="2841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b="1" dirty="0">
                <a:highlight>
                  <a:srgbClr val="00FFFF"/>
                </a:highlight>
              </a:rPr>
              <a:t>//Execute the kernel</a:t>
            </a:r>
          </a:p>
          <a:p>
            <a:pPr marL="0" indent="0">
              <a:buNone/>
            </a:pPr>
            <a:r>
              <a:rPr lang="en-IN" b="1" dirty="0"/>
              <a:t>status = </a:t>
            </a:r>
            <a:r>
              <a:rPr lang="en-IN" b="1" dirty="0" err="1"/>
              <a:t>clEnqueueNDRangeKernel</a:t>
            </a:r>
            <a:r>
              <a:rPr lang="en-IN" b="1" dirty="0"/>
              <a:t>( </a:t>
            </a:r>
            <a:r>
              <a:rPr lang="en-IN" b="1" dirty="0" err="1"/>
              <a:t>cmdQueue</a:t>
            </a:r>
            <a:r>
              <a:rPr lang="en-IN" b="1" dirty="0"/>
              <a:t>, </a:t>
            </a:r>
          </a:p>
          <a:p>
            <a:pPr marL="0" indent="0">
              <a:buNone/>
            </a:pPr>
            <a:r>
              <a:rPr lang="en-IN" b="1" dirty="0"/>
              <a:t>                                                               kernel, </a:t>
            </a:r>
          </a:p>
          <a:p>
            <a:pPr marL="0" indent="0">
              <a:buNone/>
            </a:pPr>
            <a:r>
              <a:rPr lang="en-IN" b="1" dirty="0"/>
              <a:t>                                                               1,</a:t>
            </a:r>
          </a:p>
          <a:p>
            <a:pPr marL="0" indent="0">
              <a:buNone/>
            </a:pPr>
            <a:r>
              <a:rPr lang="en-IN" b="1" dirty="0"/>
              <a:t>                                                               NULL, </a:t>
            </a:r>
          </a:p>
          <a:p>
            <a:pPr marL="0" indent="0">
              <a:buNone/>
            </a:pPr>
            <a:r>
              <a:rPr lang="en-IN" b="1" dirty="0"/>
              <a:t>                                                               </a:t>
            </a:r>
            <a:r>
              <a:rPr lang="en-IN" b="1" dirty="0" err="1"/>
              <a:t>globalWorkSize</a:t>
            </a:r>
            <a:r>
              <a:rPr lang="en-IN" b="1" dirty="0"/>
              <a:t>, </a:t>
            </a:r>
          </a:p>
          <a:p>
            <a:pPr marL="0" indent="0">
              <a:buNone/>
            </a:pPr>
            <a:r>
              <a:rPr lang="en-IN" b="1" dirty="0"/>
              <a:t>                                                               NULL, </a:t>
            </a:r>
          </a:p>
          <a:p>
            <a:pPr marL="0" indent="0">
              <a:buNone/>
            </a:pPr>
            <a:r>
              <a:rPr lang="en-IN" b="1" dirty="0"/>
              <a:t>                                                               0,</a:t>
            </a:r>
          </a:p>
          <a:p>
            <a:pPr marL="0" indent="0">
              <a:buNone/>
            </a:pPr>
            <a:r>
              <a:rPr lang="en-IN" b="1" dirty="0"/>
              <a:t>                                                               NULL, </a:t>
            </a:r>
          </a:p>
          <a:p>
            <a:pPr marL="0" indent="0">
              <a:buNone/>
            </a:pPr>
            <a:r>
              <a:rPr lang="en-IN" b="1" dirty="0"/>
              <a:t>                                                               NULL);</a:t>
            </a:r>
            <a:endParaRPr lang="en-US" b="1" dirty="0"/>
          </a:p>
        </p:txBody>
      </p:sp>
      <p:sp>
        <p:nvSpPr>
          <p:cNvPr id="8" name="Rectangle 7">
            <a:extLst>
              <a:ext uri="{FF2B5EF4-FFF2-40B4-BE49-F238E27FC236}">
                <a16:creationId xmlns:a16="http://schemas.microsoft.com/office/drawing/2014/main" id="{44241065-993C-4007-8CF2-A9FE4B03E44D}"/>
              </a:ext>
            </a:extLst>
          </p:cNvPr>
          <p:cNvSpPr/>
          <p:nvPr/>
        </p:nvSpPr>
        <p:spPr>
          <a:xfrm>
            <a:off x="3580920" y="713544"/>
            <a:ext cx="8190589" cy="284130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b="1" dirty="0" err="1">
                <a:solidFill>
                  <a:schemeClr val="accent4"/>
                </a:solidFill>
              </a:rPr>
              <a:t>cl_int</a:t>
            </a:r>
            <a:r>
              <a:rPr lang="en-IN" b="1" dirty="0">
                <a:solidFill>
                  <a:schemeClr val="accent4"/>
                </a:solidFill>
              </a:rPr>
              <a:t> </a:t>
            </a:r>
            <a:r>
              <a:rPr lang="en-IN" b="1" dirty="0" err="1"/>
              <a:t>clEnqueueNDRangeKernel</a:t>
            </a:r>
            <a:r>
              <a:rPr lang="en-IN" b="1" dirty="0"/>
              <a:t>(    </a:t>
            </a:r>
          </a:p>
          <a:p>
            <a:pPr marL="0" indent="0">
              <a:buNone/>
            </a:pPr>
            <a:r>
              <a:rPr lang="en-IN" b="1" dirty="0"/>
              <a:t>                            </a:t>
            </a:r>
            <a:r>
              <a:rPr lang="en-IN" b="1" dirty="0" err="1">
                <a:solidFill>
                  <a:schemeClr val="accent4"/>
                </a:solidFill>
              </a:rPr>
              <a:t>cl_command_queue</a:t>
            </a:r>
            <a:r>
              <a:rPr lang="en-IN" b="1" dirty="0">
                <a:solidFill>
                  <a:schemeClr val="accent4"/>
                </a:solidFill>
              </a:rPr>
              <a:t> </a:t>
            </a:r>
            <a:r>
              <a:rPr lang="en-IN" b="1" dirty="0" err="1"/>
              <a:t>command_queue</a:t>
            </a:r>
            <a:r>
              <a:rPr lang="en-IN" b="1" dirty="0"/>
              <a:t>, </a:t>
            </a:r>
          </a:p>
          <a:p>
            <a:pPr marL="0" indent="0">
              <a:buNone/>
            </a:pPr>
            <a:r>
              <a:rPr lang="en-IN" b="1" dirty="0"/>
              <a:t>                            </a:t>
            </a:r>
            <a:r>
              <a:rPr lang="en-IN" b="1" dirty="0" err="1">
                <a:solidFill>
                  <a:schemeClr val="accent4"/>
                </a:solidFill>
              </a:rPr>
              <a:t>cl_kernel</a:t>
            </a:r>
            <a:r>
              <a:rPr lang="en-IN" b="1" dirty="0">
                <a:solidFill>
                  <a:schemeClr val="accent4"/>
                </a:solidFill>
              </a:rPr>
              <a:t> </a:t>
            </a:r>
            <a:r>
              <a:rPr lang="en-IN" b="1" dirty="0"/>
              <a:t>kernel, </a:t>
            </a:r>
          </a:p>
          <a:p>
            <a:pPr marL="0" indent="0">
              <a:buNone/>
            </a:pPr>
            <a:r>
              <a:rPr lang="en-IN" b="1" dirty="0">
                <a:solidFill>
                  <a:schemeClr val="accent4"/>
                </a:solidFill>
              </a:rPr>
              <a:t>                            </a:t>
            </a:r>
            <a:r>
              <a:rPr lang="en-IN" b="1" dirty="0" err="1">
                <a:solidFill>
                  <a:schemeClr val="accent4"/>
                </a:solidFill>
              </a:rPr>
              <a:t>cl_uint</a:t>
            </a:r>
            <a:r>
              <a:rPr lang="en-IN" b="1" dirty="0">
                <a:solidFill>
                  <a:schemeClr val="accent4"/>
                </a:solidFill>
              </a:rPr>
              <a:t> </a:t>
            </a:r>
            <a:r>
              <a:rPr lang="en-IN" b="1" dirty="0" err="1"/>
              <a:t>work_dim</a:t>
            </a:r>
            <a:r>
              <a:rPr lang="en-IN" b="1" dirty="0"/>
              <a:t>, </a:t>
            </a:r>
          </a:p>
          <a:p>
            <a:pPr marL="0" indent="0">
              <a:buNone/>
            </a:pPr>
            <a:r>
              <a:rPr lang="en-IN" b="1" dirty="0"/>
              <a:t>                            </a:t>
            </a:r>
            <a:r>
              <a:rPr lang="en-IN" b="1" dirty="0" err="1">
                <a:solidFill>
                  <a:schemeClr val="accent4"/>
                </a:solidFill>
              </a:rPr>
              <a:t>const</a:t>
            </a:r>
            <a:r>
              <a:rPr lang="en-IN" b="1" dirty="0">
                <a:solidFill>
                  <a:schemeClr val="accent4"/>
                </a:solidFill>
              </a:rPr>
              <a:t> </a:t>
            </a:r>
            <a:r>
              <a:rPr lang="en-IN" b="1" dirty="0" err="1">
                <a:solidFill>
                  <a:schemeClr val="accent4"/>
                </a:solidFill>
              </a:rPr>
              <a:t>size_t</a:t>
            </a:r>
            <a:r>
              <a:rPr lang="en-IN" b="1" dirty="0"/>
              <a:t> *</a:t>
            </a:r>
            <a:r>
              <a:rPr lang="en-IN" b="1" dirty="0" err="1"/>
              <a:t>global_work_offset</a:t>
            </a:r>
            <a:r>
              <a:rPr lang="en-IN" b="1" dirty="0"/>
              <a:t>, </a:t>
            </a:r>
          </a:p>
          <a:p>
            <a:pPr marL="0" indent="0">
              <a:buNone/>
            </a:pPr>
            <a:r>
              <a:rPr lang="en-IN" b="1" dirty="0"/>
              <a:t>                            </a:t>
            </a:r>
            <a:r>
              <a:rPr lang="en-IN" b="1" dirty="0" err="1">
                <a:solidFill>
                  <a:schemeClr val="accent4"/>
                </a:solidFill>
              </a:rPr>
              <a:t>const</a:t>
            </a:r>
            <a:r>
              <a:rPr lang="en-IN" b="1" dirty="0">
                <a:solidFill>
                  <a:schemeClr val="accent4"/>
                </a:solidFill>
              </a:rPr>
              <a:t> </a:t>
            </a:r>
            <a:r>
              <a:rPr lang="en-IN" b="1" dirty="0" err="1">
                <a:solidFill>
                  <a:schemeClr val="accent4"/>
                </a:solidFill>
              </a:rPr>
              <a:t>size_t</a:t>
            </a:r>
            <a:r>
              <a:rPr lang="en-IN" b="1" dirty="0"/>
              <a:t> *</a:t>
            </a:r>
            <a:r>
              <a:rPr lang="en-IN" b="1" dirty="0" err="1"/>
              <a:t>global_work_size</a:t>
            </a:r>
            <a:r>
              <a:rPr lang="en-IN" b="1" dirty="0"/>
              <a:t>, </a:t>
            </a:r>
          </a:p>
          <a:p>
            <a:pPr marL="0" indent="0">
              <a:buNone/>
            </a:pPr>
            <a:r>
              <a:rPr lang="en-IN" b="1" dirty="0"/>
              <a:t>                            </a:t>
            </a:r>
            <a:r>
              <a:rPr lang="en-IN" b="1" dirty="0" err="1">
                <a:solidFill>
                  <a:schemeClr val="accent4"/>
                </a:solidFill>
              </a:rPr>
              <a:t>const</a:t>
            </a:r>
            <a:r>
              <a:rPr lang="en-IN" b="1" dirty="0">
                <a:solidFill>
                  <a:schemeClr val="accent4"/>
                </a:solidFill>
              </a:rPr>
              <a:t> </a:t>
            </a:r>
            <a:r>
              <a:rPr lang="en-IN" b="1" dirty="0" err="1">
                <a:solidFill>
                  <a:schemeClr val="accent4"/>
                </a:solidFill>
              </a:rPr>
              <a:t>size_t</a:t>
            </a:r>
            <a:r>
              <a:rPr lang="en-IN" b="1" dirty="0"/>
              <a:t> *</a:t>
            </a:r>
            <a:r>
              <a:rPr lang="en-IN" b="1" dirty="0" err="1"/>
              <a:t>local_work_size</a:t>
            </a:r>
            <a:r>
              <a:rPr lang="en-IN" b="1" dirty="0"/>
              <a:t>,</a:t>
            </a:r>
          </a:p>
          <a:p>
            <a:pPr marL="0" indent="0">
              <a:buNone/>
            </a:pPr>
            <a:r>
              <a:rPr lang="en-IN" b="1" dirty="0"/>
              <a:t>                            </a:t>
            </a:r>
            <a:r>
              <a:rPr lang="en-IN" b="1" dirty="0" err="1">
                <a:solidFill>
                  <a:schemeClr val="accent4"/>
                </a:solidFill>
              </a:rPr>
              <a:t>cl_uint</a:t>
            </a:r>
            <a:r>
              <a:rPr lang="en-IN" b="1" dirty="0"/>
              <a:t> </a:t>
            </a:r>
            <a:r>
              <a:rPr lang="en-IN" b="1" dirty="0" err="1"/>
              <a:t>num_events_in_wait_list</a:t>
            </a:r>
            <a:r>
              <a:rPr lang="en-IN" b="1" dirty="0"/>
              <a:t>, </a:t>
            </a:r>
          </a:p>
          <a:p>
            <a:pPr marL="0" indent="0">
              <a:buNone/>
            </a:pPr>
            <a:r>
              <a:rPr lang="en-IN" b="1" dirty="0"/>
              <a:t>                            </a:t>
            </a:r>
            <a:r>
              <a:rPr lang="en-IN" b="1" dirty="0" err="1">
                <a:solidFill>
                  <a:schemeClr val="accent4"/>
                </a:solidFill>
              </a:rPr>
              <a:t>const</a:t>
            </a:r>
            <a:r>
              <a:rPr lang="en-IN" b="1" dirty="0">
                <a:solidFill>
                  <a:schemeClr val="accent4"/>
                </a:solidFill>
              </a:rPr>
              <a:t> </a:t>
            </a:r>
            <a:r>
              <a:rPr lang="en-IN" b="1" dirty="0" err="1">
                <a:solidFill>
                  <a:schemeClr val="accent4"/>
                </a:solidFill>
              </a:rPr>
              <a:t>cl_event</a:t>
            </a:r>
            <a:r>
              <a:rPr lang="en-IN" b="1" dirty="0"/>
              <a:t> *</a:t>
            </a:r>
            <a:r>
              <a:rPr lang="en-IN" b="1" dirty="0" err="1"/>
              <a:t>event_wait_list</a:t>
            </a:r>
            <a:r>
              <a:rPr lang="en-IN" b="1" dirty="0"/>
              <a:t>, </a:t>
            </a:r>
          </a:p>
          <a:p>
            <a:pPr marL="0" indent="0">
              <a:buNone/>
            </a:pPr>
            <a:r>
              <a:rPr lang="en-IN" b="1" dirty="0"/>
              <a:t>                            </a:t>
            </a:r>
            <a:r>
              <a:rPr lang="en-IN" b="1" dirty="0" err="1">
                <a:solidFill>
                  <a:schemeClr val="accent4"/>
                </a:solidFill>
              </a:rPr>
              <a:t>cl_event</a:t>
            </a:r>
            <a:r>
              <a:rPr lang="en-IN" b="1" dirty="0">
                <a:solidFill>
                  <a:schemeClr val="accent4"/>
                </a:solidFill>
              </a:rPr>
              <a:t> </a:t>
            </a:r>
            <a:r>
              <a:rPr lang="en-IN" b="1" dirty="0"/>
              <a:t>*event)</a:t>
            </a:r>
            <a:endParaRPr lang="en-US" b="1" dirty="0"/>
          </a:p>
        </p:txBody>
      </p:sp>
    </p:spTree>
    <p:extLst>
      <p:ext uri="{BB962C8B-B14F-4D97-AF65-F5344CB8AC3E}">
        <p14:creationId xmlns:p14="http://schemas.microsoft.com/office/powerpoint/2010/main" val="7097433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494675" y="884519"/>
            <a:ext cx="11344975" cy="5591231"/>
          </a:xfrm>
          <a:prstGeom prst="rect">
            <a:avLst/>
          </a:prstGeom>
          <a:noFill/>
          <a:ln>
            <a:noFill/>
          </a:ln>
        </p:spPr>
        <p:txBody>
          <a:bodyPr>
            <a:normAutofit/>
          </a:bodyPr>
          <a:lstStyle/>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Once the result is computed by the device, it is placed in the output buffer from where the host read it by calling </a:t>
            </a:r>
            <a:r>
              <a:rPr lang="en-IN" dirty="0" err="1">
                <a:solidFill>
                  <a:schemeClr val="accent1"/>
                </a:solidFill>
                <a:latin typeface="Calibri" panose="020F0502020204030204" pitchFamily="34" charset="0"/>
                <a:cs typeface="Calibri" panose="020F0502020204030204" pitchFamily="34" charset="0"/>
              </a:rPr>
              <a:t>clEnqueueReadBuffer</a:t>
            </a:r>
            <a:r>
              <a:rPr lang="en-IN" dirty="0">
                <a:solidFill>
                  <a:schemeClr val="accent1"/>
                </a:solidFill>
                <a:latin typeface="Calibri" panose="020F0502020204030204" pitchFamily="34" charset="0"/>
                <a:cs typeface="Calibri" panose="020F0502020204030204" pitchFamily="34" charset="0"/>
              </a:rPr>
              <a:t>().</a:t>
            </a:r>
            <a:r>
              <a:rPr lang="en-IN" dirty="0">
                <a:latin typeface="Calibri" panose="020F0502020204030204" pitchFamily="34" charset="0"/>
                <a:cs typeface="Calibri" panose="020F0502020204030204" pitchFamily="34" charset="0"/>
              </a:rPr>
              <a:t> </a:t>
            </a:r>
          </a:p>
          <a:p>
            <a:pPr marL="342900" indent="-342900" algn="just">
              <a:buFont typeface="Arial" panose="020B0604020202020204" pitchFamily="34" charset="0"/>
              <a:buChar char="•"/>
            </a:pPr>
            <a:endParaRPr lang="en-IN" b="0" strike="noStrike" spc="-1" dirty="0">
              <a:solidFill>
                <a:srgbClr val="000000"/>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pc="-1" dirty="0">
              <a:solidFill>
                <a:srgbClr val="000000"/>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b="0" strike="noStrike" spc="-1" dirty="0">
              <a:solidFill>
                <a:srgbClr val="000000"/>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pc="-1" dirty="0">
              <a:solidFill>
                <a:srgbClr val="000000"/>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spc="-1" dirty="0">
              <a:solidFill>
                <a:srgbClr val="000000"/>
              </a:solidFill>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algn="just"/>
            <a:r>
              <a:rPr lang="en-IN" b="1" dirty="0">
                <a:latin typeface="Bell MT" panose="02020503060305020303" pitchFamily="18" charset="0"/>
                <a:cs typeface="Calibri" panose="020F0502020204030204" pitchFamily="34" charset="0"/>
              </a:rPr>
              <a:t>Four fields are related to work-item creation:</a:t>
            </a:r>
          </a:p>
          <a:p>
            <a:pPr marL="285750" indent="-285750" algn="just">
              <a:buFont typeface="Courier New" panose="02070309020205020404" pitchFamily="49" charset="0"/>
              <a:buChar char="o"/>
            </a:pPr>
            <a:r>
              <a:rPr lang="en-US" b="1" dirty="0" err="1">
                <a:solidFill>
                  <a:schemeClr val="accent1"/>
                </a:solidFill>
                <a:latin typeface="Calibri" panose="020F0502020204030204" pitchFamily="34" charset="0"/>
                <a:cs typeface="Calibri" panose="020F0502020204030204" pitchFamily="34" charset="0"/>
              </a:rPr>
              <a:t>work_dim</a:t>
            </a:r>
            <a:r>
              <a:rPr lang="en-US" dirty="0">
                <a:solidFill>
                  <a:schemeClr val="accent1"/>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Specifies the number of dimensions in which work-item will be created</a:t>
            </a:r>
          </a:p>
          <a:p>
            <a:pPr marL="285750" indent="-285750" algn="just">
              <a:buFont typeface="Courier New" panose="02070309020205020404" pitchFamily="49" charset="0"/>
              <a:buChar char="o"/>
            </a:pPr>
            <a:r>
              <a:rPr lang="en-US" b="1" dirty="0" err="1">
                <a:solidFill>
                  <a:schemeClr val="accent1"/>
                </a:solidFill>
                <a:latin typeface="Calibri" panose="020F0502020204030204" pitchFamily="34" charset="0"/>
                <a:cs typeface="Calibri" panose="020F0502020204030204" pitchFamily="34" charset="0"/>
              </a:rPr>
              <a:t>global_work_size</a:t>
            </a:r>
            <a:r>
              <a:rPr lang="en-US" dirty="0">
                <a:solidFill>
                  <a:schemeClr val="accent1"/>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Specifies the number of work items in each dimension of the ND range</a:t>
            </a:r>
          </a:p>
          <a:p>
            <a:pPr marL="285750" indent="-285750" algn="just">
              <a:buFont typeface="Courier New" panose="02070309020205020404" pitchFamily="49" charset="0"/>
              <a:buChar char="o"/>
            </a:pPr>
            <a:r>
              <a:rPr lang="en-US" b="1" dirty="0" err="1">
                <a:solidFill>
                  <a:schemeClr val="accent1"/>
                </a:solidFill>
                <a:latin typeface="Calibri" panose="020F0502020204030204" pitchFamily="34" charset="0"/>
                <a:cs typeface="Calibri" panose="020F0502020204030204" pitchFamily="34" charset="0"/>
              </a:rPr>
              <a:t>local_work_size</a:t>
            </a:r>
            <a:r>
              <a:rPr lang="en-US" dirty="0">
                <a:solidFill>
                  <a:schemeClr val="accent1"/>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Specifies the number of work items in each dimension of the workgroup</a:t>
            </a:r>
          </a:p>
          <a:p>
            <a:pPr marL="285750" indent="-285750" algn="just">
              <a:buFont typeface="Courier New" panose="02070309020205020404" pitchFamily="49" charset="0"/>
              <a:buChar char="o"/>
            </a:pPr>
            <a:r>
              <a:rPr lang="en-US" b="1" dirty="0" err="1">
                <a:solidFill>
                  <a:schemeClr val="accent1"/>
                </a:solidFill>
                <a:latin typeface="Calibri" panose="020F0502020204030204" pitchFamily="34" charset="0"/>
                <a:cs typeface="Calibri" panose="020F0502020204030204" pitchFamily="34" charset="0"/>
              </a:rPr>
              <a:t>global_work_offset</a:t>
            </a:r>
            <a:r>
              <a:rPr lang="en-US" dirty="0">
                <a:solidFill>
                  <a:schemeClr val="accent1"/>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Used to provide global IDs to the work items that do not start from zero</a:t>
            </a:r>
          </a:p>
          <a:p>
            <a:pPr algn="just"/>
            <a:endParaRPr lang="en-US" b="1" i="1" dirty="0"/>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47</a:t>
            </a:fld>
            <a:endParaRPr lang="en-IN" sz="1200" b="0" strike="noStrike" spc="-1">
              <a:latin typeface="Times New Roman"/>
            </a:endParaRPr>
          </a:p>
        </p:txBody>
      </p:sp>
      <p:sp>
        <p:nvSpPr>
          <p:cNvPr id="9" name="TextShape 1">
            <a:extLst>
              <a:ext uri="{FF2B5EF4-FFF2-40B4-BE49-F238E27FC236}">
                <a16:creationId xmlns:a16="http://schemas.microsoft.com/office/drawing/2014/main" id="{06FC8B24-11BF-4F5B-80DA-CEFF034F6B4F}"/>
              </a:ext>
            </a:extLst>
          </p:cNvPr>
          <p:cNvSpPr txBox="1"/>
          <p:nvPr/>
        </p:nvSpPr>
        <p:spPr>
          <a:xfrm>
            <a:off x="494675" y="12744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12</a:t>
            </a:r>
            <a:r>
              <a:rPr lang="en-US" sz="3200" b="1" spc="-1" dirty="0">
                <a:solidFill>
                  <a:schemeClr val="bg1"/>
                </a:solidFill>
                <a:highlight>
                  <a:srgbClr val="000000"/>
                </a:highlight>
                <a:latin typeface="Calibri Light"/>
              </a:rPr>
              <a:t>: Read the output buffer back to the host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0" name="Rectangle 9">
            <a:extLst>
              <a:ext uri="{FF2B5EF4-FFF2-40B4-BE49-F238E27FC236}">
                <a16:creationId xmlns:a16="http://schemas.microsoft.com/office/drawing/2014/main" id="{58B15A85-521D-4CB8-81C5-B538117CE312}"/>
              </a:ext>
            </a:extLst>
          </p:cNvPr>
          <p:cNvSpPr/>
          <p:nvPr/>
        </p:nvSpPr>
        <p:spPr>
          <a:xfrm>
            <a:off x="953410" y="1895589"/>
            <a:ext cx="8190589" cy="2841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b="1" dirty="0" err="1">
                <a:solidFill>
                  <a:schemeClr val="accent4"/>
                </a:solidFill>
              </a:rPr>
              <a:t>cl_int</a:t>
            </a:r>
            <a:r>
              <a:rPr lang="en-US" b="1" dirty="0">
                <a:solidFill>
                  <a:schemeClr val="accent4"/>
                </a:solidFill>
              </a:rPr>
              <a:t>  </a:t>
            </a:r>
            <a:r>
              <a:rPr lang="en-US" b="1" dirty="0" err="1"/>
              <a:t>clEnqueueReadBuffer</a:t>
            </a:r>
            <a:r>
              <a:rPr lang="en-US" b="1" dirty="0"/>
              <a:t> (</a:t>
            </a:r>
          </a:p>
          <a:p>
            <a:pPr marL="0" indent="0">
              <a:buNone/>
            </a:pPr>
            <a:r>
              <a:rPr lang="en-US" b="1" dirty="0">
                <a:solidFill>
                  <a:schemeClr val="accent4"/>
                </a:solidFill>
              </a:rPr>
              <a:t>                              </a:t>
            </a:r>
            <a:r>
              <a:rPr lang="en-US" b="1" dirty="0" err="1">
                <a:solidFill>
                  <a:schemeClr val="accent4"/>
                </a:solidFill>
              </a:rPr>
              <a:t>cl_command_queue</a:t>
            </a:r>
            <a:r>
              <a:rPr lang="en-US" b="1" dirty="0"/>
              <a:t> </a:t>
            </a:r>
            <a:r>
              <a:rPr lang="en-US" b="1" dirty="0" err="1"/>
              <a:t>command_queue</a:t>
            </a:r>
            <a:r>
              <a:rPr lang="en-US" b="1" dirty="0"/>
              <a:t>,</a:t>
            </a:r>
          </a:p>
          <a:p>
            <a:pPr marL="0" indent="0">
              <a:buNone/>
            </a:pPr>
            <a:r>
              <a:rPr lang="en-US" b="1" dirty="0"/>
              <a:t>                              </a:t>
            </a:r>
            <a:r>
              <a:rPr lang="en-US" b="1" dirty="0" err="1">
                <a:solidFill>
                  <a:schemeClr val="accent4"/>
                </a:solidFill>
              </a:rPr>
              <a:t>cl_mem</a:t>
            </a:r>
            <a:r>
              <a:rPr lang="en-US" b="1" dirty="0">
                <a:solidFill>
                  <a:schemeClr val="accent4"/>
                </a:solidFill>
              </a:rPr>
              <a:t> </a:t>
            </a:r>
            <a:r>
              <a:rPr lang="en-US" b="1" dirty="0"/>
              <a:t>buffer,</a:t>
            </a:r>
          </a:p>
          <a:p>
            <a:pPr marL="0" indent="0">
              <a:buNone/>
            </a:pPr>
            <a:r>
              <a:rPr lang="en-US" b="1" dirty="0"/>
              <a:t>                              </a:t>
            </a:r>
            <a:r>
              <a:rPr lang="en-US" b="1" dirty="0" err="1">
                <a:solidFill>
                  <a:schemeClr val="accent4"/>
                </a:solidFill>
              </a:rPr>
              <a:t>cl_bool</a:t>
            </a:r>
            <a:r>
              <a:rPr lang="en-US" b="1" dirty="0"/>
              <a:t> </a:t>
            </a:r>
            <a:r>
              <a:rPr lang="en-US" b="1" dirty="0" err="1"/>
              <a:t>blocking_write</a:t>
            </a:r>
            <a:r>
              <a:rPr lang="en-US" b="1" dirty="0"/>
              <a:t>,</a:t>
            </a:r>
          </a:p>
          <a:p>
            <a:pPr marL="0" indent="0">
              <a:buNone/>
            </a:pPr>
            <a:r>
              <a:rPr lang="en-US" b="1" dirty="0"/>
              <a:t>		 </a:t>
            </a:r>
            <a:r>
              <a:rPr lang="en-US" b="1" dirty="0" err="1">
                <a:solidFill>
                  <a:schemeClr val="accent4"/>
                </a:solidFill>
              </a:rPr>
              <a:t>size_t</a:t>
            </a:r>
            <a:r>
              <a:rPr lang="en-US" b="1" dirty="0"/>
              <a:t> offset,</a:t>
            </a:r>
          </a:p>
          <a:p>
            <a:pPr marL="0" indent="0">
              <a:buNone/>
            </a:pPr>
            <a:r>
              <a:rPr lang="en-US" b="1" dirty="0"/>
              <a:t>		 </a:t>
            </a:r>
            <a:r>
              <a:rPr lang="en-US" b="1" dirty="0" err="1">
                <a:solidFill>
                  <a:schemeClr val="accent4"/>
                </a:solidFill>
              </a:rPr>
              <a:t>size_t</a:t>
            </a:r>
            <a:r>
              <a:rPr lang="en-US" b="1" dirty="0"/>
              <a:t> </a:t>
            </a:r>
            <a:r>
              <a:rPr lang="en-US" b="1" dirty="0" err="1"/>
              <a:t>cb</a:t>
            </a:r>
            <a:r>
              <a:rPr lang="en-US" b="1" dirty="0"/>
              <a:t>,</a:t>
            </a:r>
          </a:p>
          <a:p>
            <a:pPr marL="0" indent="0">
              <a:buNone/>
            </a:pPr>
            <a:r>
              <a:rPr lang="en-US" b="1" dirty="0"/>
              <a:t>		 </a:t>
            </a:r>
            <a:r>
              <a:rPr lang="en-US" b="1" dirty="0">
                <a:solidFill>
                  <a:schemeClr val="accent4"/>
                </a:solidFill>
              </a:rPr>
              <a:t>const void</a:t>
            </a:r>
            <a:r>
              <a:rPr lang="en-US" b="1" dirty="0"/>
              <a:t> *</a:t>
            </a:r>
            <a:r>
              <a:rPr lang="en-US" b="1" dirty="0" err="1"/>
              <a:t>ptr</a:t>
            </a:r>
            <a:r>
              <a:rPr lang="en-US" b="1" dirty="0"/>
              <a:t>, </a:t>
            </a:r>
          </a:p>
          <a:p>
            <a:pPr marL="0" indent="0">
              <a:buNone/>
            </a:pPr>
            <a:r>
              <a:rPr lang="en-US" b="1" dirty="0">
                <a:solidFill>
                  <a:schemeClr val="accent4"/>
                </a:solidFill>
              </a:rPr>
              <a:t>                              </a:t>
            </a:r>
            <a:r>
              <a:rPr lang="en-US" b="1" dirty="0" err="1">
                <a:solidFill>
                  <a:schemeClr val="accent4"/>
                </a:solidFill>
              </a:rPr>
              <a:t>cl_uint</a:t>
            </a:r>
            <a:r>
              <a:rPr lang="en-US" b="1" dirty="0">
                <a:solidFill>
                  <a:schemeClr val="accent4"/>
                </a:solidFill>
              </a:rPr>
              <a:t> </a:t>
            </a:r>
            <a:r>
              <a:rPr lang="en-US" b="1" dirty="0" err="1"/>
              <a:t>num_events_in_wait_list</a:t>
            </a:r>
            <a:r>
              <a:rPr lang="en-US" b="1" dirty="0"/>
              <a:t>,</a:t>
            </a:r>
          </a:p>
          <a:p>
            <a:pPr marL="0" indent="0">
              <a:buNone/>
            </a:pPr>
            <a:r>
              <a:rPr lang="en-US" b="1" dirty="0"/>
              <a:t>                              </a:t>
            </a:r>
            <a:r>
              <a:rPr lang="en-US" b="1" dirty="0">
                <a:solidFill>
                  <a:schemeClr val="accent4"/>
                </a:solidFill>
              </a:rPr>
              <a:t>const </a:t>
            </a:r>
            <a:r>
              <a:rPr lang="en-US" b="1" dirty="0" err="1">
                <a:solidFill>
                  <a:schemeClr val="accent4"/>
                </a:solidFill>
              </a:rPr>
              <a:t>cl_event</a:t>
            </a:r>
            <a:r>
              <a:rPr lang="en-US" b="1" dirty="0">
                <a:solidFill>
                  <a:schemeClr val="accent4"/>
                </a:solidFill>
              </a:rPr>
              <a:t> </a:t>
            </a:r>
            <a:r>
              <a:rPr lang="en-US" b="1" dirty="0"/>
              <a:t>*</a:t>
            </a:r>
            <a:r>
              <a:rPr lang="en-US" b="1" dirty="0" err="1"/>
              <a:t>event_wait_list</a:t>
            </a:r>
            <a:r>
              <a:rPr lang="en-US" b="1" dirty="0"/>
              <a:t>,</a:t>
            </a:r>
          </a:p>
          <a:p>
            <a:pPr marL="0" indent="0">
              <a:buNone/>
            </a:pPr>
            <a:r>
              <a:rPr lang="en-US" b="1" dirty="0">
                <a:solidFill>
                  <a:schemeClr val="accent4"/>
                </a:solidFill>
              </a:rPr>
              <a:t>                              </a:t>
            </a:r>
            <a:r>
              <a:rPr lang="en-US" b="1" dirty="0" err="1">
                <a:solidFill>
                  <a:schemeClr val="accent4"/>
                </a:solidFill>
              </a:rPr>
              <a:t>cl_event</a:t>
            </a:r>
            <a:r>
              <a:rPr lang="en-US" b="1" dirty="0">
                <a:solidFill>
                  <a:schemeClr val="accent4"/>
                </a:solidFill>
              </a:rPr>
              <a:t> </a:t>
            </a:r>
            <a:r>
              <a:rPr lang="en-US" b="1" dirty="0"/>
              <a:t>*event)</a:t>
            </a:r>
          </a:p>
        </p:txBody>
      </p:sp>
    </p:spTree>
    <p:extLst>
      <p:ext uri="{BB962C8B-B14F-4D97-AF65-F5344CB8AC3E}">
        <p14:creationId xmlns:p14="http://schemas.microsoft.com/office/powerpoint/2010/main" val="41709162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608637" y="2167659"/>
            <a:ext cx="11344975" cy="5591231"/>
          </a:xfrm>
          <a:prstGeom prst="rect">
            <a:avLst/>
          </a:prstGeom>
          <a:noFill/>
          <a:ln>
            <a:noFill/>
          </a:ln>
        </p:spPr>
        <p:txBody>
          <a:bodyPr>
            <a:normAutofit/>
          </a:bodyPr>
          <a:lstStyle/>
          <a:p>
            <a:pPr marL="342900" indent="-342900" algn="just">
              <a:buFont typeface="Arial" panose="020B0604020202020204" pitchFamily="34" charset="0"/>
              <a:buChar char="•"/>
            </a:pPr>
            <a:endParaRPr lang="en-IN" b="0" strike="noStrike" spc="-1" dirty="0">
              <a:solidFill>
                <a:srgbClr val="000000"/>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pc="-1" dirty="0">
              <a:solidFill>
                <a:srgbClr val="000000"/>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b="0" strike="noStrike" spc="-1" dirty="0">
              <a:solidFill>
                <a:srgbClr val="000000"/>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pc="-1" dirty="0">
              <a:solidFill>
                <a:srgbClr val="000000"/>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spc="-1" dirty="0">
              <a:solidFill>
                <a:srgbClr val="000000"/>
              </a:solidFill>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3" name="TextShape 4"/>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0" strike="noStrike" spc="-1">
                <a:solidFill>
                  <a:srgbClr val="8B8B8B"/>
                </a:solidFill>
                <a:latin typeface="Calibri"/>
              </a:rPr>
              <a:t>Bhargav Bhatkalkar</a:t>
            </a:r>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48</a:t>
            </a:fld>
            <a:endParaRPr lang="en-IN" sz="1200" b="0" strike="noStrike" spc="-1">
              <a:latin typeface="Times New Roman"/>
            </a:endParaRPr>
          </a:p>
        </p:txBody>
      </p:sp>
      <p:sp>
        <p:nvSpPr>
          <p:cNvPr id="9" name="TextShape 1">
            <a:extLst>
              <a:ext uri="{FF2B5EF4-FFF2-40B4-BE49-F238E27FC236}">
                <a16:creationId xmlns:a16="http://schemas.microsoft.com/office/drawing/2014/main" id="{06FC8B24-11BF-4F5B-80DA-CEFF034F6B4F}"/>
              </a:ext>
            </a:extLst>
          </p:cNvPr>
          <p:cNvSpPr txBox="1"/>
          <p:nvPr/>
        </p:nvSpPr>
        <p:spPr>
          <a:xfrm>
            <a:off x="494675" y="-3745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12</a:t>
            </a:r>
            <a:r>
              <a:rPr lang="en-US" sz="3200" b="1" spc="-1" dirty="0">
                <a:solidFill>
                  <a:schemeClr val="bg1"/>
                </a:solidFill>
                <a:highlight>
                  <a:srgbClr val="000000"/>
                </a:highlight>
                <a:latin typeface="Calibri Light"/>
              </a:rPr>
              <a:t>: Read the output buffer back to the host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0" name="Rectangle 9">
            <a:extLst>
              <a:ext uri="{FF2B5EF4-FFF2-40B4-BE49-F238E27FC236}">
                <a16:creationId xmlns:a16="http://schemas.microsoft.com/office/drawing/2014/main" id="{58B15A85-521D-4CB8-81C5-B538117CE312}"/>
              </a:ext>
            </a:extLst>
          </p:cNvPr>
          <p:cNvSpPr/>
          <p:nvPr/>
        </p:nvSpPr>
        <p:spPr>
          <a:xfrm>
            <a:off x="5269319" y="623770"/>
            <a:ext cx="6387844" cy="284130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b="1" dirty="0" err="1">
                <a:solidFill>
                  <a:schemeClr val="accent4"/>
                </a:solidFill>
              </a:rPr>
              <a:t>cl_int</a:t>
            </a:r>
            <a:r>
              <a:rPr lang="en-US" b="1" dirty="0">
                <a:solidFill>
                  <a:schemeClr val="accent4"/>
                </a:solidFill>
              </a:rPr>
              <a:t>  </a:t>
            </a:r>
            <a:r>
              <a:rPr lang="en-US" b="1" dirty="0" err="1"/>
              <a:t>clEnqueueReadBuffer</a:t>
            </a:r>
            <a:r>
              <a:rPr lang="en-US" b="1" dirty="0"/>
              <a:t> (</a:t>
            </a:r>
          </a:p>
          <a:p>
            <a:pPr marL="0" indent="0">
              <a:buNone/>
            </a:pPr>
            <a:r>
              <a:rPr lang="en-US" b="1" dirty="0">
                <a:solidFill>
                  <a:schemeClr val="accent4"/>
                </a:solidFill>
              </a:rPr>
              <a:t>                              </a:t>
            </a:r>
            <a:r>
              <a:rPr lang="en-US" b="1" dirty="0" err="1">
                <a:solidFill>
                  <a:schemeClr val="accent4"/>
                </a:solidFill>
              </a:rPr>
              <a:t>cl_command_queue</a:t>
            </a:r>
            <a:r>
              <a:rPr lang="en-US" b="1" dirty="0"/>
              <a:t> </a:t>
            </a:r>
            <a:r>
              <a:rPr lang="en-US" b="1" dirty="0" err="1"/>
              <a:t>command_queue</a:t>
            </a:r>
            <a:r>
              <a:rPr lang="en-US" b="1" dirty="0"/>
              <a:t>,</a:t>
            </a:r>
          </a:p>
          <a:p>
            <a:pPr marL="0" indent="0">
              <a:buNone/>
            </a:pPr>
            <a:r>
              <a:rPr lang="en-US" b="1" dirty="0"/>
              <a:t>                              </a:t>
            </a:r>
            <a:r>
              <a:rPr lang="en-US" b="1" dirty="0" err="1">
                <a:solidFill>
                  <a:schemeClr val="accent4"/>
                </a:solidFill>
              </a:rPr>
              <a:t>cl_mem</a:t>
            </a:r>
            <a:r>
              <a:rPr lang="en-US" b="1" dirty="0">
                <a:solidFill>
                  <a:schemeClr val="accent4"/>
                </a:solidFill>
              </a:rPr>
              <a:t> </a:t>
            </a:r>
            <a:r>
              <a:rPr lang="en-US" b="1" dirty="0"/>
              <a:t>buffer,</a:t>
            </a:r>
          </a:p>
          <a:p>
            <a:pPr marL="0" indent="0">
              <a:buNone/>
            </a:pPr>
            <a:r>
              <a:rPr lang="en-US" b="1" dirty="0"/>
              <a:t>                              </a:t>
            </a:r>
            <a:r>
              <a:rPr lang="en-US" b="1" dirty="0" err="1">
                <a:solidFill>
                  <a:schemeClr val="accent4"/>
                </a:solidFill>
              </a:rPr>
              <a:t>cl_bool</a:t>
            </a:r>
            <a:r>
              <a:rPr lang="en-US" b="1" dirty="0"/>
              <a:t> </a:t>
            </a:r>
            <a:r>
              <a:rPr lang="en-US" b="1" dirty="0" err="1"/>
              <a:t>blocking_write</a:t>
            </a:r>
            <a:r>
              <a:rPr lang="en-US" b="1" dirty="0"/>
              <a:t>,</a:t>
            </a:r>
          </a:p>
          <a:p>
            <a:pPr marL="0" indent="0">
              <a:buNone/>
            </a:pPr>
            <a:r>
              <a:rPr lang="en-US" b="1" dirty="0"/>
              <a:t>		 </a:t>
            </a:r>
            <a:r>
              <a:rPr lang="en-US" b="1" dirty="0" err="1">
                <a:solidFill>
                  <a:schemeClr val="accent4"/>
                </a:solidFill>
              </a:rPr>
              <a:t>size_t</a:t>
            </a:r>
            <a:r>
              <a:rPr lang="en-US" b="1" dirty="0"/>
              <a:t> offset,</a:t>
            </a:r>
          </a:p>
          <a:p>
            <a:pPr marL="0" indent="0">
              <a:buNone/>
            </a:pPr>
            <a:r>
              <a:rPr lang="en-US" b="1" dirty="0"/>
              <a:t>		 </a:t>
            </a:r>
            <a:r>
              <a:rPr lang="en-US" b="1" dirty="0" err="1">
                <a:solidFill>
                  <a:schemeClr val="accent4"/>
                </a:solidFill>
              </a:rPr>
              <a:t>size_t</a:t>
            </a:r>
            <a:r>
              <a:rPr lang="en-US" b="1" dirty="0"/>
              <a:t> </a:t>
            </a:r>
            <a:r>
              <a:rPr lang="en-US" b="1" dirty="0" err="1"/>
              <a:t>cb</a:t>
            </a:r>
            <a:r>
              <a:rPr lang="en-US" b="1" dirty="0"/>
              <a:t>,</a:t>
            </a:r>
          </a:p>
          <a:p>
            <a:pPr marL="0" indent="0">
              <a:buNone/>
            </a:pPr>
            <a:r>
              <a:rPr lang="en-US" b="1" dirty="0"/>
              <a:t>		 </a:t>
            </a:r>
            <a:r>
              <a:rPr lang="en-US" b="1" dirty="0">
                <a:solidFill>
                  <a:schemeClr val="accent4"/>
                </a:solidFill>
              </a:rPr>
              <a:t>const void</a:t>
            </a:r>
            <a:r>
              <a:rPr lang="en-US" b="1" dirty="0"/>
              <a:t> *</a:t>
            </a:r>
            <a:r>
              <a:rPr lang="en-US" b="1" dirty="0" err="1"/>
              <a:t>ptr</a:t>
            </a:r>
            <a:r>
              <a:rPr lang="en-US" b="1" dirty="0"/>
              <a:t>, </a:t>
            </a:r>
          </a:p>
          <a:p>
            <a:pPr marL="0" indent="0">
              <a:buNone/>
            </a:pPr>
            <a:r>
              <a:rPr lang="en-US" b="1" dirty="0">
                <a:solidFill>
                  <a:schemeClr val="accent4"/>
                </a:solidFill>
              </a:rPr>
              <a:t>                              </a:t>
            </a:r>
            <a:r>
              <a:rPr lang="en-US" b="1" dirty="0" err="1">
                <a:solidFill>
                  <a:schemeClr val="accent4"/>
                </a:solidFill>
              </a:rPr>
              <a:t>cl_uint</a:t>
            </a:r>
            <a:r>
              <a:rPr lang="en-US" b="1" dirty="0">
                <a:solidFill>
                  <a:schemeClr val="accent4"/>
                </a:solidFill>
              </a:rPr>
              <a:t> </a:t>
            </a:r>
            <a:r>
              <a:rPr lang="en-US" b="1" dirty="0" err="1"/>
              <a:t>num_events_in_wait_list</a:t>
            </a:r>
            <a:r>
              <a:rPr lang="en-US" b="1" dirty="0"/>
              <a:t>,</a:t>
            </a:r>
          </a:p>
          <a:p>
            <a:pPr marL="0" indent="0">
              <a:buNone/>
            </a:pPr>
            <a:r>
              <a:rPr lang="en-US" b="1" dirty="0"/>
              <a:t>                              </a:t>
            </a:r>
            <a:r>
              <a:rPr lang="en-US" b="1" dirty="0">
                <a:solidFill>
                  <a:schemeClr val="accent4"/>
                </a:solidFill>
              </a:rPr>
              <a:t>const </a:t>
            </a:r>
            <a:r>
              <a:rPr lang="en-US" b="1" dirty="0" err="1">
                <a:solidFill>
                  <a:schemeClr val="accent4"/>
                </a:solidFill>
              </a:rPr>
              <a:t>cl_event</a:t>
            </a:r>
            <a:r>
              <a:rPr lang="en-US" b="1" dirty="0">
                <a:solidFill>
                  <a:schemeClr val="accent4"/>
                </a:solidFill>
              </a:rPr>
              <a:t> </a:t>
            </a:r>
            <a:r>
              <a:rPr lang="en-US" b="1" dirty="0"/>
              <a:t>*</a:t>
            </a:r>
            <a:r>
              <a:rPr lang="en-US" b="1" dirty="0" err="1"/>
              <a:t>event_wait_list</a:t>
            </a:r>
            <a:r>
              <a:rPr lang="en-US" b="1" dirty="0"/>
              <a:t>,</a:t>
            </a:r>
          </a:p>
          <a:p>
            <a:pPr marL="0" indent="0">
              <a:buNone/>
            </a:pPr>
            <a:r>
              <a:rPr lang="en-US" b="1" dirty="0">
                <a:solidFill>
                  <a:schemeClr val="accent4"/>
                </a:solidFill>
              </a:rPr>
              <a:t>                              </a:t>
            </a:r>
            <a:r>
              <a:rPr lang="en-US" b="1" dirty="0" err="1">
                <a:solidFill>
                  <a:schemeClr val="accent4"/>
                </a:solidFill>
              </a:rPr>
              <a:t>cl_event</a:t>
            </a:r>
            <a:r>
              <a:rPr lang="en-US" b="1" dirty="0">
                <a:solidFill>
                  <a:schemeClr val="accent4"/>
                </a:solidFill>
              </a:rPr>
              <a:t> </a:t>
            </a:r>
            <a:r>
              <a:rPr lang="en-US" b="1" dirty="0"/>
              <a:t>*event)</a:t>
            </a:r>
          </a:p>
        </p:txBody>
      </p:sp>
      <p:sp>
        <p:nvSpPr>
          <p:cNvPr id="8" name="Rectangle 7">
            <a:extLst>
              <a:ext uri="{FF2B5EF4-FFF2-40B4-BE49-F238E27FC236}">
                <a16:creationId xmlns:a16="http://schemas.microsoft.com/office/drawing/2014/main" id="{B44FB29F-5E47-4204-9940-B9991592E5BB}"/>
              </a:ext>
            </a:extLst>
          </p:cNvPr>
          <p:cNvSpPr/>
          <p:nvPr/>
        </p:nvSpPr>
        <p:spPr>
          <a:xfrm>
            <a:off x="238388" y="3513793"/>
            <a:ext cx="10061862" cy="3344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sz="1600" b="1" dirty="0">
                <a:highlight>
                  <a:srgbClr val="00FFFF"/>
                </a:highlight>
              </a:rPr>
              <a:t>// Read the OpenCL output buffer (</a:t>
            </a:r>
            <a:r>
              <a:rPr lang="en-IN" sz="1600" b="1" dirty="0" err="1">
                <a:highlight>
                  <a:srgbClr val="00FFFF"/>
                </a:highlight>
              </a:rPr>
              <a:t>bufferC</a:t>
            </a:r>
            <a:r>
              <a:rPr lang="en-IN" sz="1600" b="1" dirty="0">
                <a:highlight>
                  <a:srgbClr val="00FFFF"/>
                </a:highlight>
              </a:rPr>
              <a:t>) to the host output array (C) </a:t>
            </a:r>
          </a:p>
          <a:p>
            <a:pPr marL="0" indent="0">
              <a:buNone/>
            </a:pPr>
            <a:r>
              <a:rPr lang="en-IN" sz="1600" b="1" dirty="0" err="1"/>
              <a:t>clEnqueueReadBuffer</a:t>
            </a:r>
            <a:r>
              <a:rPr lang="en-IN" sz="1600" b="1" dirty="0"/>
              <a:t>( </a:t>
            </a:r>
            <a:r>
              <a:rPr lang="en-IN" sz="1600" b="1" dirty="0" err="1"/>
              <a:t>cmdQueue</a:t>
            </a:r>
            <a:r>
              <a:rPr lang="en-IN" sz="1600" b="1" dirty="0"/>
              <a:t>, </a:t>
            </a:r>
            <a:r>
              <a:rPr lang="en-IN" sz="1600" b="1" dirty="0" err="1"/>
              <a:t>bufferC</a:t>
            </a:r>
            <a:r>
              <a:rPr lang="en-IN" sz="1600" b="1" dirty="0"/>
              <a:t>, CL_TRUE, 0, </a:t>
            </a:r>
            <a:r>
              <a:rPr lang="en-IN" sz="1600" b="1" dirty="0" err="1"/>
              <a:t>datasize</a:t>
            </a:r>
            <a:r>
              <a:rPr lang="en-IN" sz="1600" b="1" dirty="0"/>
              <a:t>, C, 0, NULL, NULL); </a:t>
            </a:r>
          </a:p>
          <a:p>
            <a:pPr marL="0" indent="0">
              <a:buNone/>
            </a:pPr>
            <a:r>
              <a:rPr lang="en-IN" sz="1600" b="1" dirty="0">
                <a:highlight>
                  <a:srgbClr val="00FFFF"/>
                </a:highlight>
              </a:rPr>
              <a:t>// Verify the output</a:t>
            </a:r>
            <a:r>
              <a:rPr lang="en-IN" sz="1600" b="1" dirty="0"/>
              <a:t> </a:t>
            </a:r>
          </a:p>
          <a:p>
            <a:pPr marL="0" indent="0">
              <a:buNone/>
            </a:pPr>
            <a:r>
              <a:rPr lang="en-IN" sz="1600" b="1" dirty="0"/>
              <a:t>bool result = true;</a:t>
            </a:r>
          </a:p>
          <a:p>
            <a:pPr marL="0" indent="0">
              <a:buNone/>
            </a:pPr>
            <a:r>
              <a:rPr lang="en-IN" sz="1600" b="1" dirty="0"/>
              <a:t>for(int </a:t>
            </a:r>
            <a:r>
              <a:rPr lang="en-IN" sz="1600" b="1" dirty="0" err="1"/>
              <a:t>i</a:t>
            </a:r>
            <a:r>
              <a:rPr lang="en-IN" sz="1600" b="1" dirty="0"/>
              <a:t> = 0; </a:t>
            </a:r>
            <a:r>
              <a:rPr lang="en-IN" sz="1600" b="1" dirty="0" err="1"/>
              <a:t>i</a:t>
            </a:r>
            <a:r>
              <a:rPr lang="en-IN" sz="1600" b="1" dirty="0"/>
              <a:t> &lt; elements; </a:t>
            </a:r>
            <a:r>
              <a:rPr lang="en-IN" sz="1600" b="1" dirty="0" err="1"/>
              <a:t>i</a:t>
            </a:r>
            <a:r>
              <a:rPr lang="en-IN" sz="1600" b="1" dirty="0"/>
              <a:t>++) </a:t>
            </a:r>
          </a:p>
          <a:p>
            <a:pPr marL="0" indent="0">
              <a:buNone/>
            </a:pPr>
            <a:r>
              <a:rPr lang="en-IN" sz="1600" b="1" dirty="0"/>
              <a:t>{ 	if(C[</a:t>
            </a:r>
            <a:r>
              <a:rPr lang="en-IN" sz="1600" b="1" dirty="0" err="1"/>
              <a:t>i</a:t>
            </a:r>
            <a:r>
              <a:rPr lang="en-IN" sz="1600" b="1" dirty="0"/>
              <a:t>] != </a:t>
            </a:r>
            <a:r>
              <a:rPr lang="en-IN" sz="1600" b="1" dirty="0" err="1"/>
              <a:t>i+i</a:t>
            </a:r>
            <a:r>
              <a:rPr lang="en-IN" sz="1600" b="1" dirty="0"/>
              <a:t>) </a:t>
            </a:r>
          </a:p>
          <a:p>
            <a:pPr marL="0" indent="0">
              <a:buNone/>
            </a:pPr>
            <a:r>
              <a:rPr lang="en-IN" sz="1600" b="1" dirty="0"/>
              <a:t>	{ 	result = false; </a:t>
            </a:r>
          </a:p>
          <a:p>
            <a:pPr marL="0" indent="0">
              <a:buNone/>
            </a:pPr>
            <a:r>
              <a:rPr lang="en-IN" sz="1600" b="1" dirty="0"/>
              <a:t>		break;		</a:t>
            </a:r>
          </a:p>
          <a:p>
            <a:pPr marL="0" indent="0">
              <a:buNone/>
            </a:pPr>
            <a:r>
              <a:rPr lang="en-IN" sz="1600" b="1" dirty="0"/>
              <a:t>}	 } </a:t>
            </a:r>
          </a:p>
          <a:p>
            <a:pPr marL="0" indent="0">
              <a:buNone/>
            </a:pPr>
            <a:r>
              <a:rPr lang="en-IN" sz="1600" b="1" dirty="0"/>
              <a:t>if(result)</a:t>
            </a:r>
          </a:p>
          <a:p>
            <a:pPr marL="0" indent="0">
              <a:buNone/>
            </a:pPr>
            <a:r>
              <a:rPr lang="en-IN" sz="1600" b="1" dirty="0"/>
              <a:t> 	</a:t>
            </a:r>
            <a:r>
              <a:rPr lang="en-IN" sz="1600" b="1" dirty="0" err="1"/>
              <a:t>printf</a:t>
            </a:r>
            <a:r>
              <a:rPr lang="en-IN" sz="1600" b="1" dirty="0"/>
              <a:t>("Output is correct\n"); </a:t>
            </a:r>
          </a:p>
          <a:p>
            <a:pPr marL="0" indent="0">
              <a:buNone/>
            </a:pPr>
            <a:r>
              <a:rPr lang="en-IN" sz="1600" b="1" dirty="0"/>
              <a:t> else </a:t>
            </a:r>
          </a:p>
          <a:p>
            <a:pPr marL="0" indent="0">
              <a:buNone/>
            </a:pPr>
            <a:r>
              <a:rPr lang="en-IN" sz="1600" b="1" dirty="0"/>
              <a:t>	</a:t>
            </a:r>
            <a:r>
              <a:rPr lang="en-IN" sz="1600" b="1" dirty="0" err="1"/>
              <a:t>printf</a:t>
            </a:r>
            <a:r>
              <a:rPr lang="en-IN" sz="1600" b="1" dirty="0"/>
              <a:t>("Output is incorrect\n");</a:t>
            </a:r>
            <a:endParaRPr lang="en-US" sz="1600" b="1" dirty="0"/>
          </a:p>
        </p:txBody>
      </p:sp>
    </p:spTree>
    <p:extLst>
      <p:ext uri="{BB962C8B-B14F-4D97-AF65-F5344CB8AC3E}">
        <p14:creationId xmlns:p14="http://schemas.microsoft.com/office/powerpoint/2010/main" val="2642082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494675" y="884519"/>
            <a:ext cx="11344975" cy="5591231"/>
          </a:xfrm>
          <a:prstGeom prst="rect">
            <a:avLst/>
          </a:prstGeom>
          <a:noFill/>
          <a:ln>
            <a:noFill/>
          </a:ln>
        </p:spPr>
        <p:txBody>
          <a:bodyPr>
            <a:normAutofit/>
          </a:bodyPr>
          <a:lstStyle/>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The final step in OpenCL program execution is to release all the resources held by the program before the termination</a:t>
            </a:r>
          </a:p>
          <a:p>
            <a:pPr algn="just"/>
            <a:endParaRPr lang="en-US" b="1" i="1" dirty="0"/>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49</a:t>
            </a:fld>
            <a:endParaRPr lang="en-IN" sz="1200" b="0" strike="noStrike" spc="-1">
              <a:latin typeface="Times New Roman"/>
            </a:endParaRPr>
          </a:p>
        </p:txBody>
      </p:sp>
      <p:sp>
        <p:nvSpPr>
          <p:cNvPr id="9" name="TextShape 1">
            <a:extLst>
              <a:ext uri="{FF2B5EF4-FFF2-40B4-BE49-F238E27FC236}">
                <a16:creationId xmlns:a16="http://schemas.microsoft.com/office/drawing/2014/main" id="{06FC8B24-11BF-4F5B-80DA-CEFF034F6B4F}"/>
              </a:ext>
            </a:extLst>
          </p:cNvPr>
          <p:cNvSpPr txBox="1"/>
          <p:nvPr/>
        </p:nvSpPr>
        <p:spPr>
          <a:xfrm>
            <a:off x="494675" y="12744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13</a:t>
            </a:r>
            <a:r>
              <a:rPr lang="en-US" sz="3200" b="1" spc="-1" dirty="0">
                <a:solidFill>
                  <a:schemeClr val="bg1"/>
                </a:solidFill>
                <a:highlight>
                  <a:srgbClr val="000000"/>
                </a:highlight>
                <a:latin typeface="Calibri Light"/>
              </a:rPr>
              <a:t>: Release OpenCL resources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0" name="Rectangle 9">
            <a:extLst>
              <a:ext uri="{FF2B5EF4-FFF2-40B4-BE49-F238E27FC236}">
                <a16:creationId xmlns:a16="http://schemas.microsoft.com/office/drawing/2014/main" id="{58B15A85-521D-4CB8-81C5-B538117CE312}"/>
              </a:ext>
            </a:extLst>
          </p:cNvPr>
          <p:cNvSpPr/>
          <p:nvPr/>
        </p:nvSpPr>
        <p:spPr>
          <a:xfrm>
            <a:off x="953410" y="1895589"/>
            <a:ext cx="8190589" cy="4077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b="1" dirty="0">
                <a:highlight>
                  <a:srgbClr val="00FFFF"/>
                </a:highlight>
              </a:rPr>
              <a:t>// Free OpenCL resources </a:t>
            </a:r>
          </a:p>
          <a:p>
            <a:pPr marL="0" indent="0">
              <a:buNone/>
            </a:pPr>
            <a:r>
              <a:rPr lang="en-IN" b="1" dirty="0" err="1"/>
              <a:t>clReleaseKernel</a:t>
            </a:r>
            <a:r>
              <a:rPr lang="en-IN" b="1" dirty="0"/>
              <a:t>(</a:t>
            </a:r>
            <a:r>
              <a:rPr lang="en-IN" b="1" dirty="0">
                <a:solidFill>
                  <a:schemeClr val="accent4"/>
                </a:solidFill>
              </a:rPr>
              <a:t>kernel</a:t>
            </a:r>
            <a:r>
              <a:rPr lang="en-IN" b="1" dirty="0"/>
              <a:t>); </a:t>
            </a:r>
          </a:p>
          <a:p>
            <a:pPr marL="0" indent="0">
              <a:buNone/>
            </a:pPr>
            <a:r>
              <a:rPr lang="en-IN" b="1" dirty="0" err="1"/>
              <a:t>clReleaseProgram</a:t>
            </a:r>
            <a:r>
              <a:rPr lang="en-IN" b="1" dirty="0"/>
              <a:t>(</a:t>
            </a:r>
            <a:r>
              <a:rPr lang="en-IN" b="1" dirty="0">
                <a:solidFill>
                  <a:schemeClr val="accent4"/>
                </a:solidFill>
              </a:rPr>
              <a:t>program</a:t>
            </a:r>
            <a:r>
              <a:rPr lang="en-IN" b="1" dirty="0"/>
              <a:t>); </a:t>
            </a:r>
          </a:p>
          <a:p>
            <a:pPr marL="0" indent="0">
              <a:buNone/>
            </a:pPr>
            <a:r>
              <a:rPr lang="en-IN" b="1" dirty="0" err="1"/>
              <a:t>clReleaseCommandQueue</a:t>
            </a:r>
            <a:r>
              <a:rPr lang="en-IN" b="1" dirty="0"/>
              <a:t>(</a:t>
            </a:r>
            <a:r>
              <a:rPr lang="en-IN" b="1" dirty="0" err="1">
                <a:solidFill>
                  <a:schemeClr val="accent4"/>
                </a:solidFill>
              </a:rPr>
              <a:t>cmdQueue</a:t>
            </a:r>
            <a:r>
              <a:rPr lang="en-IN" b="1" dirty="0"/>
              <a:t>); </a:t>
            </a:r>
          </a:p>
          <a:p>
            <a:pPr marL="0" indent="0">
              <a:buNone/>
            </a:pPr>
            <a:r>
              <a:rPr lang="en-IN" b="1" dirty="0" err="1"/>
              <a:t>clReleaseMemObject</a:t>
            </a:r>
            <a:r>
              <a:rPr lang="en-IN" b="1" dirty="0"/>
              <a:t>(</a:t>
            </a:r>
            <a:r>
              <a:rPr lang="en-IN" b="1" dirty="0" err="1">
                <a:solidFill>
                  <a:schemeClr val="accent4"/>
                </a:solidFill>
              </a:rPr>
              <a:t>bufferA</a:t>
            </a:r>
            <a:r>
              <a:rPr lang="en-IN" b="1" dirty="0"/>
              <a:t>); </a:t>
            </a:r>
          </a:p>
          <a:p>
            <a:pPr marL="0" indent="0">
              <a:buNone/>
            </a:pPr>
            <a:r>
              <a:rPr lang="en-IN" b="1" dirty="0" err="1"/>
              <a:t>clReleaseMemObject</a:t>
            </a:r>
            <a:r>
              <a:rPr lang="en-IN" b="1" dirty="0"/>
              <a:t>(</a:t>
            </a:r>
            <a:r>
              <a:rPr lang="en-IN" b="1" dirty="0" err="1">
                <a:solidFill>
                  <a:schemeClr val="accent4"/>
                </a:solidFill>
              </a:rPr>
              <a:t>bufferB</a:t>
            </a:r>
            <a:r>
              <a:rPr lang="en-IN" b="1" dirty="0"/>
              <a:t>); </a:t>
            </a:r>
          </a:p>
          <a:p>
            <a:pPr marL="0" indent="0">
              <a:buNone/>
            </a:pPr>
            <a:r>
              <a:rPr lang="en-IN" b="1" dirty="0" err="1"/>
              <a:t>clReleaseMemObject</a:t>
            </a:r>
            <a:r>
              <a:rPr lang="en-IN" b="1" dirty="0"/>
              <a:t>(</a:t>
            </a:r>
            <a:r>
              <a:rPr lang="en-IN" b="1" dirty="0" err="1">
                <a:solidFill>
                  <a:schemeClr val="accent4"/>
                </a:solidFill>
              </a:rPr>
              <a:t>bufferC</a:t>
            </a:r>
            <a:r>
              <a:rPr lang="en-IN" b="1" dirty="0"/>
              <a:t>); </a:t>
            </a:r>
          </a:p>
          <a:p>
            <a:pPr marL="0" indent="0">
              <a:buNone/>
            </a:pPr>
            <a:r>
              <a:rPr lang="en-IN" b="1" dirty="0" err="1"/>
              <a:t>clReleaseContext</a:t>
            </a:r>
            <a:r>
              <a:rPr lang="en-IN" b="1" dirty="0"/>
              <a:t>(</a:t>
            </a:r>
            <a:r>
              <a:rPr lang="en-IN" b="1" dirty="0">
                <a:solidFill>
                  <a:schemeClr val="accent4"/>
                </a:solidFill>
              </a:rPr>
              <a:t>context</a:t>
            </a:r>
            <a:r>
              <a:rPr lang="en-IN" b="1" dirty="0"/>
              <a:t>);</a:t>
            </a:r>
          </a:p>
          <a:p>
            <a:pPr marL="0" indent="0">
              <a:buNone/>
            </a:pPr>
            <a:r>
              <a:rPr lang="en-IN" b="1" dirty="0"/>
              <a:t>// Free host resources</a:t>
            </a:r>
          </a:p>
          <a:p>
            <a:pPr marL="0" indent="0">
              <a:buNone/>
            </a:pPr>
            <a:r>
              <a:rPr lang="en-IN" b="1" dirty="0"/>
              <a:t>free(</a:t>
            </a:r>
            <a:r>
              <a:rPr lang="en-IN" b="1" dirty="0">
                <a:solidFill>
                  <a:schemeClr val="accent4"/>
                </a:solidFill>
              </a:rPr>
              <a:t>A</a:t>
            </a:r>
            <a:r>
              <a:rPr lang="en-IN" b="1" dirty="0"/>
              <a:t>);</a:t>
            </a:r>
          </a:p>
          <a:p>
            <a:pPr marL="0" indent="0">
              <a:buNone/>
            </a:pPr>
            <a:r>
              <a:rPr lang="en-IN" b="1" dirty="0"/>
              <a:t>free(</a:t>
            </a:r>
            <a:r>
              <a:rPr lang="en-IN" b="1" dirty="0">
                <a:solidFill>
                  <a:schemeClr val="accent4"/>
                </a:solidFill>
              </a:rPr>
              <a:t>B</a:t>
            </a:r>
            <a:r>
              <a:rPr lang="en-IN" b="1" dirty="0"/>
              <a:t>); </a:t>
            </a:r>
          </a:p>
          <a:p>
            <a:pPr marL="0" indent="0">
              <a:buNone/>
            </a:pPr>
            <a:r>
              <a:rPr lang="en-IN" b="1" dirty="0"/>
              <a:t>free(</a:t>
            </a:r>
            <a:r>
              <a:rPr lang="en-IN" b="1" dirty="0">
                <a:solidFill>
                  <a:schemeClr val="accent4"/>
                </a:solidFill>
              </a:rPr>
              <a:t>C</a:t>
            </a:r>
            <a:r>
              <a:rPr lang="en-IN" b="1" dirty="0"/>
              <a:t>); </a:t>
            </a:r>
          </a:p>
          <a:p>
            <a:pPr marL="0" indent="0">
              <a:buNone/>
            </a:pPr>
            <a:r>
              <a:rPr lang="en-IN" b="1" dirty="0"/>
              <a:t>free(</a:t>
            </a:r>
            <a:r>
              <a:rPr lang="en-IN" b="1" dirty="0">
                <a:solidFill>
                  <a:schemeClr val="accent4"/>
                </a:solidFill>
              </a:rPr>
              <a:t>platforms</a:t>
            </a:r>
            <a:r>
              <a:rPr lang="en-IN" b="1" dirty="0"/>
              <a:t>); </a:t>
            </a:r>
          </a:p>
          <a:p>
            <a:pPr marL="0" indent="0">
              <a:buNone/>
            </a:pPr>
            <a:r>
              <a:rPr lang="en-IN" b="1" dirty="0"/>
              <a:t>free(</a:t>
            </a:r>
            <a:r>
              <a:rPr lang="en-IN" b="1" dirty="0">
                <a:solidFill>
                  <a:schemeClr val="accent4"/>
                </a:solidFill>
              </a:rPr>
              <a:t>devices</a:t>
            </a:r>
            <a:r>
              <a:rPr lang="en-IN" b="1" dirty="0"/>
              <a:t>);</a:t>
            </a:r>
            <a:endParaRPr lang="en-US" b="1" dirty="0"/>
          </a:p>
        </p:txBody>
      </p:sp>
    </p:spTree>
    <p:extLst>
      <p:ext uri="{BB962C8B-B14F-4D97-AF65-F5344CB8AC3E}">
        <p14:creationId xmlns:p14="http://schemas.microsoft.com/office/powerpoint/2010/main" val="1510618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5714" y="817160"/>
            <a:ext cx="11087100" cy="5334000"/>
          </a:xfrm>
          <a:prstGeom prst="rect">
            <a:avLst/>
          </a:prstGeom>
        </p:spPr>
      </p:pic>
    </p:spTree>
    <p:extLst>
      <p:ext uri="{BB962C8B-B14F-4D97-AF65-F5344CB8AC3E}">
        <p14:creationId xmlns:p14="http://schemas.microsoft.com/office/powerpoint/2010/main" val="12891745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pc="-1" dirty="0">
                <a:solidFill>
                  <a:srgbClr val="000000"/>
                </a:solidFill>
                <a:highlight>
                  <a:srgbClr val="00FF00"/>
                </a:highlight>
                <a:latin typeface="Calibri Light"/>
              </a:rPr>
              <a:t>Memory Model</a:t>
            </a:r>
            <a:r>
              <a:rPr lang="en-US" sz="3600" b="1" strike="noStrike" spc="-1" dirty="0">
                <a:solidFill>
                  <a:srgbClr val="000000"/>
                </a:solidFill>
                <a:highlight>
                  <a:srgbClr val="00FF00"/>
                </a:highlight>
                <a:latin typeface="Calibri Light"/>
              </a:rPr>
              <a:t> </a:t>
            </a:r>
            <a:endParaRPr lang="en-US" sz="3600" b="0" strike="noStrike" spc="-1" dirty="0">
              <a:solidFill>
                <a:srgbClr val="000000"/>
              </a:solidFill>
              <a:highlight>
                <a:srgbClr val="00FF00"/>
              </a:highlight>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50</a:t>
            </a:fld>
            <a:endParaRPr lang="en-IN" sz="1200" b="0" strike="noStrike" spc="-1">
              <a:latin typeface="Times New Roman"/>
            </a:endParaRPr>
          </a:p>
        </p:txBody>
      </p:sp>
      <p:pic>
        <p:nvPicPr>
          <p:cNvPr id="3" name="Picture 2">
            <a:extLst>
              <a:ext uri="{FF2B5EF4-FFF2-40B4-BE49-F238E27FC236}">
                <a16:creationId xmlns:a16="http://schemas.microsoft.com/office/drawing/2014/main" id="{D04DA3C4-1645-4A4B-BA63-3F5CFFC18B59}"/>
              </a:ext>
            </a:extLst>
          </p:cNvPr>
          <p:cNvPicPr>
            <a:picLocks noChangeAspect="1"/>
          </p:cNvPicPr>
          <p:nvPr/>
        </p:nvPicPr>
        <p:blipFill>
          <a:blip r:embed="rId2"/>
          <a:stretch>
            <a:fillRect/>
          </a:stretch>
        </p:blipFill>
        <p:spPr>
          <a:xfrm>
            <a:off x="838080" y="1049311"/>
            <a:ext cx="8705970" cy="5456420"/>
          </a:xfrm>
          <a:prstGeom prst="rect">
            <a:avLst/>
          </a:prstGeom>
        </p:spPr>
      </p:pic>
      <p:sp>
        <p:nvSpPr>
          <p:cNvPr id="10" name="TextBox 9">
            <a:extLst>
              <a:ext uri="{FF2B5EF4-FFF2-40B4-BE49-F238E27FC236}">
                <a16:creationId xmlns:a16="http://schemas.microsoft.com/office/drawing/2014/main" id="{80E7380C-07CB-4187-9481-FB6C1ED4BDD3}"/>
              </a:ext>
            </a:extLst>
          </p:cNvPr>
          <p:cNvSpPr txBox="1"/>
          <p:nvPr/>
        </p:nvSpPr>
        <p:spPr>
          <a:xfrm>
            <a:off x="6095700" y="137969"/>
            <a:ext cx="6093500" cy="1200329"/>
          </a:xfrm>
          <a:prstGeom prst="rect">
            <a:avLst/>
          </a:prstGeom>
          <a:noFill/>
        </p:spPr>
        <p:txBody>
          <a:bodyPr wrap="square">
            <a:spAutoFit/>
          </a:bodyPr>
          <a:lstStyle/>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To support code portability, OpenCL’s approach is to define an abstract memory model that programmers can target when writing code and vendors can map to their actual memory hardware.</a:t>
            </a:r>
            <a:endParaRPr lang="en-IN"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908649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530"/>
            <a:ext cx="10515240" cy="748080"/>
          </a:xfrm>
          <a:prstGeom prst="rect">
            <a:avLst/>
          </a:prstGeom>
          <a:noFill/>
          <a:ln>
            <a:noFill/>
          </a:ln>
        </p:spPr>
        <p:txBody>
          <a:bodyPr anchor="ctr">
            <a:normAutofit/>
          </a:bodyPr>
          <a:lstStyle/>
          <a:p>
            <a:pPr>
              <a:lnSpc>
                <a:spcPct val="90000"/>
              </a:lnSpc>
            </a:pPr>
            <a:r>
              <a:rPr lang="en-US" sz="3600" b="1" spc="-1" dirty="0">
                <a:solidFill>
                  <a:srgbClr val="000000"/>
                </a:solidFill>
                <a:highlight>
                  <a:srgbClr val="00FF00"/>
                </a:highlight>
                <a:latin typeface="Calibri Light"/>
              </a:rPr>
              <a:t>Memory Model</a:t>
            </a:r>
            <a:r>
              <a:rPr lang="en-US" sz="3600" b="1" strike="noStrike" spc="-1" dirty="0">
                <a:solidFill>
                  <a:srgbClr val="000000"/>
                </a:solidFill>
                <a:highlight>
                  <a:srgbClr val="00FF00"/>
                </a:highlight>
                <a:latin typeface="Calibri Light"/>
              </a:rPr>
              <a:t> </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749610"/>
            <a:ext cx="11004480" cy="5606550"/>
          </a:xfrm>
          <a:prstGeom prst="rect">
            <a:avLst/>
          </a:prstGeom>
          <a:noFill/>
          <a:ln>
            <a:noFill/>
          </a:ln>
        </p:spPr>
        <p:txBody>
          <a:bodyPr>
            <a:normAutofit lnSpcReduction="10000"/>
          </a:bodyPr>
          <a:lstStyle/>
          <a:p>
            <a:pPr algn="just"/>
            <a:r>
              <a:rPr lang="en-IN" sz="2400" b="1" dirty="0">
                <a:latin typeface="Bell MT" panose="02020503060305020303" pitchFamily="18" charset="0"/>
                <a:cs typeface="Calibri" panose="020F0502020204030204" pitchFamily="34" charset="0"/>
              </a:rPr>
              <a:t>Global memory:</a:t>
            </a: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It is visible to all compute units on the device (similar to the main memory on a CPU-based host system).</a:t>
            </a: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Whenever data is transferred from the host to the device OR from the device to the host, it must reside in global memory. </a:t>
            </a: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The keyword </a:t>
            </a:r>
            <a:r>
              <a:rPr lang="en-IN" b="1" dirty="0">
                <a:latin typeface="Calibri" panose="020F0502020204030204" pitchFamily="34" charset="0"/>
                <a:cs typeface="Calibri" panose="020F0502020204030204" pitchFamily="34" charset="0"/>
              </a:rPr>
              <a:t>__global </a:t>
            </a:r>
            <a:r>
              <a:rPr lang="en-IN" dirty="0">
                <a:latin typeface="Calibri" panose="020F0502020204030204" pitchFamily="34" charset="0"/>
                <a:cs typeface="Calibri" panose="020F0502020204030204" pitchFamily="34" charset="0"/>
              </a:rPr>
              <a:t>is added to a pointer declaration to specify that data referenced by the pointer resides in global memory. </a:t>
            </a:r>
          </a:p>
          <a:p>
            <a:pPr algn="just"/>
            <a:r>
              <a:rPr lang="en-IN" dirty="0">
                <a:latin typeface="Calibri" panose="020F0502020204030204" pitchFamily="34" charset="0"/>
                <a:cs typeface="Calibri" panose="020F0502020204030204" pitchFamily="34" charset="0"/>
              </a:rPr>
              <a:t>                          example: </a:t>
            </a:r>
            <a:r>
              <a:rPr lang="en-IN" b="1" dirty="0">
                <a:solidFill>
                  <a:srgbClr val="C00000"/>
                </a:solidFill>
                <a:latin typeface="Calibri" panose="020F0502020204030204" pitchFamily="34" charset="0"/>
                <a:cs typeface="Calibri" panose="020F0502020204030204" pitchFamily="34" charset="0"/>
              </a:rPr>
              <a:t>__global float* A</a:t>
            </a:r>
            <a:r>
              <a:rPr lang="en-IN" dirty="0">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			</a:t>
            </a:r>
            <a:endParaRPr lang="en-US" sz="2000" b="1" dirty="0">
              <a:highlight>
                <a:srgbClr val="FFFF00"/>
              </a:highlight>
              <a:latin typeface="Calibri" panose="020F0502020204030204" pitchFamily="34" charset="0"/>
              <a:cs typeface="Calibri" panose="020F0502020204030204" pitchFamily="34" charset="0"/>
            </a:endParaRPr>
          </a:p>
          <a:p>
            <a:pPr algn="just"/>
            <a:endParaRPr lang="en-IN" sz="2800" b="1" dirty="0">
              <a:latin typeface="Bell MT" panose="02020503060305020303" pitchFamily="18" charset="0"/>
              <a:cs typeface="Calibri" panose="020F0502020204030204" pitchFamily="34" charset="0"/>
            </a:endParaRPr>
          </a:p>
          <a:p>
            <a:pPr algn="just"/>
            <a:r>
              <a:rPr lang="en-IN" sz="2400" b="1" dirty="0">
                <a:latin typeface="Bell MT" panose="02020503060305020303" pitchFamily="18" charset="0"/>
                <a:cs typeface="Calibri" panose="020F0502020204030204" pitchFamily="34" charset="0"/>
              </a:rPr>
              <a:t>Constant memory:</a:t>
            </a: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It is specifically designed for data where each element is accessed simultaneously by all work-items. </a:t>
            </a: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Variables whose values never change (e.g., a data variable holding the value of </a:t>
            </a:r>
            <a:r>
              <a:rPr lang="el-GR" sz="2400" b="1" dirty="0">
                <a:latin typeface="Calibri" panose="020F0502020204030204" pitchFamily="34" charset="0"/>
                <a:cs typeface="Calibri" panose="020F0502020204030204" pitchFamily="34" charset="0"/>
              </a:rPr>
              <a:t>π</a:t>
            </a:r>
            <a:r>
              <a:rPr lang="en-IN" dirty="0">
                <a:latin typeface="Calibri" panose="020F0502020204030204" pitchFamily="34" charset="0"/>
                <a:cs typeface="Calibri" panose="020F0502020204030204" pitchFamily="34" charset="0"/>
              </a:rPr>
              <a:t>) also fall into this category.</a:t>
            </a: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dirty="0" smtClean="0">
                <a:latin typeface="Calibri" panose="020F0502020204030204" pitchFamily="34" charset="0"/>
                <a:cs typeface="Calibri" panose="020F0502020204030204" pitchFamily="34" charset="0"/>
              </a:rPr>
              <a:t>Constant </a:t>
            </a:r>
            <a:r>
              <a:rPr lang="en-IN" dirty="0">
                <a:latin typeface="Calibri" panose="020F0502020204030204" pitchFamily="34" charset="0"/>
                <a:cs typeface="Calibri" panose="020F0502020204030204" pitchFamily="34" charset="0"/>
              </a:rPr>
              <a:t>memory is </a:t>
            </a:r>
            <a:r>
              <a:rPr lang="en-IN" dirty="0" smtClean="0">
                <a:latin typeface="Calibri" panose="020F0502020204030204" pitchFamily="34" charset="0"/>
                <a:cs typeface="Calibri" panose="020F0502020204030204" pitchFamily="34" charset="0"/>
              </a:rPr>
              <a:t>modelled </a:t>
            </a:r>
            <a:r>
              <a:rPr lang="en-IN" dirty="0">
                <a:latin typeface="Calibri" panose="020F0502020204030204" pitchFamily="34" charset="0"/>
                <a:cs typeface="Calibri" panose="020F0502020204030204" pitchFamily="34" charset="0"/>
              </a:rPr>
              <a:t>as a part of global memory, so memory objects that are transferred to global memory can be specified as constant. </a:t>
            </a: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Data is mapped to constant memory by using the </a:t>
            </a:r>
            <a:r>
              <a:rPr lang="en-IN" b="1" dirty="0">
                <a:latin typeface="Calibri" panose="020F0502020204030204" pitchFamily="34" charset="0"/>
                <a:cs typeface="Calibri" panose="020F0502020204030204" pitchFamily="34" charset="0"/>
              </a:rPr>
              <a:t>__constant </a:t>
            </a:r>
            <a:r>
              <a:rPr lang="en-IN" dirty="0">
                <a:latin typeface="Calibri" panose="020F0502020204030204" pitchFamily="34" charset="0"/>
                <a:cs typeface="Calibri" panose="020F0502020204030204" pitchFamily="34" charset="0"/>
              </a:rPr>
              <a:t>keyword.</a:t>
            </a:r>
            <a:endParaRPr lang="en-US" b="0" strike="noStrike" spc="-1" dirty="0">
              <a:solidFill>
                <a:srgbClr val="000000"/>
              </a:solidFill>
              <a:latin typeface="Calibri" panose="020F0502020204030204" pitchFamily="34" charset="0"/>
              <a:cs typeface="Calibri" panose="020F0502020204030204" pitchFamily="34" charset="0"/>
            </a:endParaRPr>
          </a:p>
          <a:p>
            <a:pPr algn="ct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51</a:t>
            </a:fld>
            <a:endParaRPr lang="en-IN" sz="1200" b="0" strike="noStrike" spc="-1">
              <a:latin typeface="Times New Roman"/>
            </a:endParaRPr>
          </a:p>
        </p:txBody>
      </p:sp>
    </p:spTree>
    <p:extLst>
      <p:ext uri="{BB962C8B-B14F-4D97-AF65-F5344CB8AC3E}">
        <p14:creationId xmlns:p14="http://schemas.microsoft.com/office/powerpoint/2010/main" val="6288937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27498"/>
            <a:ext cx="10515240" cy="748080"/>
          </a:xfrm>
          <a:prstGeom prst="rect">
            <a:avLst/>
          </a:prstGeom>
          <a:noFill/>
          <a:ln>
            <a:noFill/>
          </a:ln>
        </p:spPr>
        <p:txBody>
          <a:bodyPr anchor="ctr">
            <a:normAutofit/>
          </a:bodyPr>
          <a:lstStyle/>
          <a:p>
            <a:pPr>
              <a:lnSpc>
                <a:spcPct val="90000"/>
              </a:lnSpc>
            </a:pPr>
            <a:r>
              <a:rPr lang="en-US" sz="3600" b="1" spc="-1" dirty="0">
                <a:solidFill>
                  <a:srgbClr val="000000"/>
                </a:solidFill>
                <a:highlight>
                  <a:srgbClr val="00FF00"/>
                </a:highlight>
                <a:latin typeface="Calibri Light"/>
              </a:rPr>
              <a:t>Memory Model</a:t>
            </a:r>
            <a:r>
              <a:rPr lang="en-US" sz="3600" b="1" strike="noStrike" spc="-1" dirty="0">
                <a:solidFill>
                  <a:srgbClr val="000000"/>
                </a:solidFill>
                <a:highlight>
                  <a:srgbClr val="00FF00"/>
                </a:highlight>
                <a:latin typeface="Calibri Light"/>
              </a:rPr>
              <a:t> </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749610"/>
            <a:ext cx="11004480" cy="5606550"/>
          </a:xfrm>
          <a:prstGeom prst="rect">
            <a:avLst/>
          </a:prstGeom>
          <a:noFill/>
          <a:ln>
            <a:noFill/>
          </a:ln>
        </p:spPr>
        <p:txBody>
          <a:bodyPr>
            <a:normAutofit/>
          </a:bodyPr>
          <a:lstStyle/>
          <a:p>
            <a:pPr algn="just"/>
            <a:r>
              <a:rPr lang="en-IN" sz="2400" b="1" dirty="0">
                <a:latin typeface="Bell MT" panose="02020503060305020303" pitchFamily="18" charset="0"/>
                <a:cs typeface="Calibri" panose="020F0502020204030204" pitchFamily="34" charset="0"/>
              </a:rPr>
              <a:t>Local memory:</a:t>
            </a: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It is a scratchpad memory whose address space is unique to each compute device.</a:t>
            </a: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Local memory is </a:t>
            </a:r>
            <a:r>
              <a:rPr lang="en-IN" dirty="0" smtClean="0">
                <a:latin typeface="Calibri" panose="020F0502020204030204" pitchFamily="34" charset="0"/>
                <a:cs typeface="Calibri" panose="020F0502020204030204" pitchFamily="34" charset="0"/>
              </a:rPr>
              <a:t>modelled </a:t>
            </a:r>
            <a:r>
              <a:rPr lang="en-IN" dirty="0">
                <a:latin typeface="Calibri" panose="020F0502020204030204" pitchFamily="34" charset="0"/>
                <a:cs typeface="Calibri" panose="020F0502020204030204" pitchFamily="34" charset="0"/>
              </a:rPr>
              <a:t>as being shared by a workgroup. </a:t>
            </a: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 Inside a GPU, all work items of the same work group must be executed on a single "core". </a:t>
            </a:r>
          </a:p>
          <a:p>
            <a:pPr marL="285750" indent="-285750" algn="just">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 You can synchronize threads (work items) inside a work group, because they all are resident in the same core.</a:t>
            </a:r>
          </a:p>
          <a:p>
            <a:pPr marL="285750" indent="-285750" algn="just">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Data is mapped to local memory by using the </a:t>
            </a:r>
            <a:r>
              <a:rPr lang="en-IN" b="1" dirty="0">
                <a:latin typeface="Calibri" panose="020F0502020204030204" pitchFamily="34" charset="0"/>
                <a:cs typeface="Calibri" panose="020F0502020204030204" pitchFamily="34" charset="0"/>
              </a:rPr>
              <a:t>__local </a:t>
            </a:r>
            <a:r>
              <a:rPr lang="en-IN" dirty="0">
                <a:latin typeface="Calibri" panose="020F0502020204030204" pitchFamily="34" charset="0"/>
                <a:cs typeface="Calibri" panose="020F0502020204030204" pitchFamily="34" charset="0"/>
              </a:rPr>
              <a:t>keyword.</a:t>
            </a:r>
            <a:endParaRPr lang="en-US" b="0" strike="noStrike" spc="-1" dirty="0">
              <a:solidFill>
                <a:srgbClr val="000000"/>
              </a:solidFill>
              <a:latin typeface="Calibri" panose="020F0502020204030204" pitchFamily="34" charset="0"/>
              <a:cs typeface="Calibri" panose="020F0502020204030204" pitchFamily="34" charset="0"/>
            </a:endParaRPr>
          </a:p>
          <a:p>
            <a:pPr algn="just"/>
            <a:r>
              <a:rPr lang="en-IN" sz="2000" dirty="0">
                <a:latin typeface="Calibri" panose="020F0502020204030204" pitchFamily="34" charset="0"/>
                <a:cs typeface="Calibri" panose="020F0502020204030204" pitchFamily="34" charset="0"/>
              </a:rPr>
              <a:t>			</a:t>
            </a:r>
            <a:endParaRPr lang="en-US" sz="2000" b="1" dirty="0">
              <a:highlight>
                <a:srgbClr val="FFFF00"/>
              </a:highlight>
              <a:latin typeface="Calibri" panose="020F0502020204030204" pitchFamily="34" charset="0"/>
              <a:cs typeface="Calibri" panose="020F0502020204030204" pitchFamily="34" charset="0"/>
            </a:endParaRPr>
          </a:p>
          <a:p>
            <a:pPr algn="just"/>
            <a:endParaRPr lang="en-IN" sz="2800" b="1" dirty="0">
              <a:latin typeface="Bell MT" panose="02020503060305020303" pitchFamily="18" charset="0"/>
              <a:cs typeface="Calibri" panose="020F0502020204030204" pitchFamily="34" charset="0"/>
            </a:endParaRPr>
          </a:p>
          <a:p>
            <a:pPr algn="just"/>
            <a:r>
              <a:rPr lang="en-IN" sz="2400" b="1" dirty="0">
                <a:latin typeface="Bell MT" panose="02020503060305020303" pitchFamily="18" charset="0"/>
                <a:cs typeface="Calibri" panose="020F0502020204030204" pitchFamily="34" charset="0"/>
              </a:rPr>
              <a:t>Private memory:</a:t>
            </a: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This memory is unique to an individual work-item. </a:t>
            </a: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Local variables and nonpointer kernel arguments are private by default.</a:t>
            </a:r>
          </a:p>
          <a:p>
            <a:pPr algn="ctr">
              <a:lnSpc>
                <a:spcPct val="90000"/>
              </a:lnSpc>
              <a:spcBef>
                <a:spcPts val="1001"/>
              </a:spcBef>
              <a:tabLst>
                <a:tab pos="0" algn="l"/>
              </a:tabLst>
            </a:pPr>
            <a:endParaRPr lang="en-US" sz="2000"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52</a:t>
            </a:fld>
            <a:endParaRPr lang="en-IN" sz="1200" b="0" strike="noStrike" spc="-1">
              <a:latin typeface="Times New Roman"/>
            </a:endParaRPr>
          </a:p>
        </p:txBody>
      </p:sp>
    </p:spTree>
    <p:extLst>
      <p:ext uri="{BB962C8B-B14F-4D97-AF65-F5344CB8AC3E}">
        <p14:creationId xmlns:p14="http://schemas.microsoft.com/office/powerpoint/2010/main" val="376650924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76223"/>
            <a:ext cx="10515240" cy="748080"/>
          </a:xfrm>
          <a:prstGeom prst="rect">
            <a:avLst/>
          </a:prstGeom>
          <a:noFill/>
          <a:ln>
            <a:noFill/>
          </a:ln>
        </p:spPr>
        <p:txBody>
          <a:bodyPr anchor="ctr">
            <a:normAutofit/>
          </a:bodyPr>
          <a:lstStyle/>
          <a:p>
            <a:pPr>
              <a:lnSpc>
                <a:spcPct val="90000"/>
              </a:lnSpc>
            </a:pPr>
            <a:r>
              <a:rPr lang="en-US" sz="3600" b="1" spc="-1" dirty="0">
                <a:solidFill>
                  <a:srgbClr val="000000"/>
                </a:solidFill>
                <a:highlight>
                  <a:srgbClr val="00FF00"/>
                </a:highlight>
                <a:latin typeface="Calibri Light"/>
              </a:rPr>
              <a:t>Writing Kernels</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589059"/>
            <a:ext cx="11004480" cy="5606550"/>
          </a:xfrm>
          <a:prstGeom prst="rect">
            <a:avLst/>
          </a:prstGeom>
          <a:noFill/>
          <a:ln>
            <a:noFill/>
          </a:ln>
        </p:spPr>
        <p:txBody>
          <a:bodyPr>
            <a:normAutofit/>
          </a:bodyPr>
          <a:lstStyle/>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OpenCL C kernels are similar to C functions.</a:t>
            </a: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Kernel will be executed once for every work-item created.</a:t>
            </a: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Kernels begin with the keyword </a:t>
            </a:r>
            <a:r>
              <a:rPr lang="en-IN" b="1" dirty="0">
                <a:latin typeface="Calibri" panose="020F0502020204030204" pitchFamily="34" charset="0"/>
                <a:cs typeface="Calibri" panose="020F0502020204030204" pitchFamily="34" charset="0"/>
              </a:rPr>
              <a:t>__kernel </a:t>
            </a:r>
            <a:r>
              <a:rPr lang="en-IN" dirty="0">
                <a:latin typeface="Calibri" panose="020F0502020204030204" pitchFamily="34" charset="0"/>
                <a:cs typeface="Calibri" panose="020F0502020204030204" pitchFamily="34" charset="0"/>
              </a:rPr>
              <a:t>and must have a return type of void.</a:t>
            </a: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Buffers can be declared in global memory (</a:t>
            </a:r>
            <a:r>
              <a:rPr lang="en-IN" b="1" dirty="0">
                <a:latin typeface="Calibri" panose="020F0502020204030204" pitchFamily="34" charset="0"/>
                <a:cs typeface="Calibri" panose="020F0502020204030204" pitchFamily="34" charset="0"/>
              </a:rPr>
              <a:t>__global</a:t>
            </a:r>
            <a:r>
              <a:rPr lang="en-IN" dirty="0">
                <a:latin typeface="Calibri" panose="020F0502020204030204" pitchFamily="34" charset="0"/>
                <a:cs typeface="Calibri" panose="020F0502020204030204" pitchFamily="34" charset="0"/>
              </a:rPr>
              <a:t>)</a:t>
            </a:r>
            <a:r>
              <a:rPr lang="en-IN" b="1" dirty="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or constant memory (</a:t>
            </a:r>
            <a:r>
              <a:rPr lang="en-IN" b="1" dirty="0">
                <a:latin typeface="Calibri" panose="020F0502020204030204" pitchFamily="34" charset="0"/>
                <a:cs typeface="Calibri" panose="020F0502020204030204" pitchFamily="34" charset="0"/>
              </a:rPr>
              <a:t>__constant</a:t>
            </a:r>
            <a:r>
              <a:rPr lang="en-IN" dirty="0">
                <a:latin typeface="Calibri" panose="020F0502020204030204" pitchFamily="34" charset="0"/>
                <a:cs typeface="Calibri" panose="020F0502020204030204" pitchFamily="34" charset="0"/>
              </a:rPr>
              <a:t>).</a:t>
            </a: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Kernel arguments can also use optional access qualifiers </a:t>
            </a:r>
            <a:r>
              <a:rPr lang="en-IN" b="1" dirty="0">
                <a:latin typeface="Calibri" panose="020F0502020204030204" pitchFamily="34" charset="0"/>
                <a:cs typeface="Calibri" panose="020F0502020204030204" pitchFamily="34" charset="0"/>
              </a:rPr>
              <a:t>(__</a:t>
            </a:r>
            <a:r>
              <a:rPr lang="en-IN" b="1" dirty="0" err="1">
                <a:latin typeface="Calibri" panose="020F0502020204030204" pitchFamily="34" charset="0"/>
                <a:cs typeface="Calibri" panose="020F0502020204030204" pitchFamily="34" charset="0"/>
              </a:rPr>
              <a:t>read_only</a:t>
            </a:r>
            <a:r>
              <a:rPr lang="en-IN" dirty="0">
                <a:latin typeface="Calibri" panose="020F0502020204030204" pitchFamily="34" charset="0"/>
                <a:cs typeface="Calibri" panose="020F0502020204030204" pitchFamily="34" charset="0"/>
              </a:rPr>
              <a:t>, </a:t>
            </a:r>
            <a:r>
              <a:rPr lang="en-IN" b="1" dirty="0">
                <a:latin typeface="Calibri" panose="020F0502020204030204" pitchFamily="34" charset="0"/>
                <a:cs typeface="Calibri" panose="020F0502020204030204" pitchFamily="34" charset="0"/>
              </a:rPr>
              <a:t>__</a:t>
            </a:r>
            <a:r>
              <a:rPr lang="en-IN" b="1" dirty="0" err="1">
                <a:latin typeface="Calibri" panose="020F0502020204030204" pitchFamily="34" charset="0"/>
                <a:cs typeface="Calibri" panose="020F0502020204030204" pitchFamily="34" charset="0"/>
              </a:rPr>
              <a:t>write_only</a:t>
            </a:r>
            <a:r>
              <a:rPr lang="en-IN" dirty="0">
                <a:latin typeface="Calibri" panose="020F0502020204030204" pitchFamily="34" charset="0"/>
                <a:cs typeface="Calibri" panose="020F0502020204030204" pitchFamily="34" charset="0"/>
              </a:rPr>
              <a:t>, and </a:t>
            </a:r>
            <a:r>
              <a:rPr lang="en-IN" b="1" dirty="0">
                <a:latin typeface="Calibri" panose="020F0502020204030204" pitchFamily="34" charset="0"/>
                <a:cs typeface="Calibri" panose="020F0502020204030204" pitchFamily="34" charset="0"/>
              </a:rPr>
              <a:t>__</a:t>
            </a:r>
            <a:r>
              <a:rPr lang="en-IN" b="1" dirty="0" err="1">
                <a:latin typeface="Calibri" panose="020F0502020204030204" pitchFamily="34" charset="0"/>
                <a:cs typeface="Calibri" panose="020F0502020204030204" pitchFamily="34" charset="0"/>
              </a:rPr>
              <a:t>read_write</a:t>
            </a:r>
            <a:r>
              <a:rPr lang="en-IN" dirty="0">
                <a:latin typeface="Calibri" panose="020F0502020204030204" pitchFamily="34" charset="0"/>
                <a:cs typeface="Calibri" panose="020F0502020204030204" pitchFamily="34" charset="0"/>
              </a:rPr>
              <a:t>).</a:t>
            </a: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The </a:t>
            </a:r>
            <a:r>
              <a:rPr lang="en-IN" b="1" dirty="0">
                <a:latin typeface="Calibri" panose="020F0502020204030204" pitchFamily="34" charset="0"/>
                <a:cs typeface="Calibri" panose="020F0502020204030204" pitchFamily="34" charset="0"/>
              </a:rPr>
              <a:t>__local </a:t>
            </a:r>
            <a:r>
              <a:rPr lang="en-IN" dirty="0">
                <a:latin typeface="Calibri" panose="020F0502020204030204" pitchFamily="34" charset="0"/>
                <a:cs typeface="Calibri" panose="020F0502020204030204" pitchFamily="34" charset="0"/>
              </a:rPr>
              <a:t>qualifier is used to declare memory that is shared between all work-items in a workgroup.</a:t>
            </a: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algn="just"/>
            <a:endParaRPr lang="en-IN" sz="2800" b="1" dirty="0">
              <a:latin typeface="Bell MT" panose="02020503060305020303" pitchFamily="18" charset="0"/>
              <a:cs typeface="Calibri" panose="020F0502020204030204" pitchFamily="34" charset="0"/>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53</a:t>
            </a:fld>
            <a:endParaRPr lang="en-IN" sz="1200" b="0" strike="noStrike" spc="-1">
              <a:latin typeface="Times New Roman"/>
            </a:endParaRPr>
          </a:p>
        </p:txBody>
      </p:sp>
    </p:spTree>
    <p:extLst>
      <p:ext uri="{BB962C8B-B14F-4D97-AF65-F5344CB8AC3E}">
        <p14:creationId xmlns:p14="http://schemas.microsoft.com/office/powerpoint/2010/main" val="288548594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530"/>
            <a:ext cx="10515240" cy="748080"/>
          </a:xfrm>
          <a:prstGeom prst="rect">
            <a:avLst/>
          </a:prstGeom>
          <a:noFill/>
          <a:ln>
            <a:noFill/>
          </a:ln>
        </p:spPr>
        <p:txBody>
          <a:bodyPr anchor="ctr">
            <a:normAutofit/>
          </a:bodyPr>
          <a:lstStyle/>
          <a:p>
            <a:pPr>
              <a:lnSpc>
                <a:spcPct val="90000"/>
              </a:lnSpc>
            </a:pPr>
            <a:r>
              <a:rPr lang="en-US" sz="3600" b="1" spc="-1" dirty="0">
                <a:solidFill>
                  <a:srgbClr val="000000"/>
                </a:solidFill>
                <a:highlight>
                  <a:srgbClr val="00FF00"/>
                </a:highlight>
                <a:latin typeface="Calibri Light"/>
              </a:rPr>
              <a:t>Writing Kernels</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749610"/>
            <a:ext cx="11004480" cy="5606550"/>
          </a:xfrm>
          <a:prstGeom prst="rect">
            <a:avLst/>
          </a:prstGeom>
          <a:noFill/>
          <a:ln>
            <a:noFill/>
          </a:ln>
        </p:spPr>
        <p:txBody>
          <a:bodyPr>
            <a:normAutofit/>
          </a:bodyPr>
          <a:lstStyle/>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When programming for OpenCL devices, particularly GPUs, performance may increase by using local memory to cache data that will be used multiple times by a work-item or by multiple work-items in the same workgroup.</a:t>
            </a: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dirty="0" smtClean="0">
                <a:latin typeface="Calibri" panose="020F0502020204030204" pitchFamily="34" charset="0"/>
                <a:cs typeface="Calibri" panose="020F0502020204030204" pitchFamily="34" charset="0"/>
              </a:rPr>
              <a:t>Once </a:t>
            </a:r>
            <a:r>
              <a:rPr lang="en-IN" dirty="0">
                <a:latin typeface="Calibri" panose="020F0502020204030204" pitchFamily="34" charset="0"/>
                <a:cs typeface="Calibri" panose="020F0502020204030204" pitchFamily="34" charset="0"/>
              </a:rPr>
              <a:t>a work-item completes its execution, none of its </a:t>
            </a:r>
            <a:endParaRPr lang="en-IN" dirty="0" smtClean="0">
              <a:latin typeface="Calibri" panose="020F0502020204030204" pitchFamily="34" charset="0"/>
              <a:cs typeface="Calibri" panose="020F0502020204030204" pitchFamily="34" charset="0"/>
            </a:endParaRPr>
          </a:p>
          <a:p>
            <a:pPr algn="just"/>
            <a:r>
              <a:rPr lang="en-IN" dirty="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      state information  or </a:t>
            </a:r>
            <a:r>
              <a:rPr lang="en-IN" dirty="0">
                <a:latin typeface="Calibri" panose="020F0502020204030204" pitchFamily="34" charset="0"/>
                <a:cs typeface="Calibri" panose="020F0502020204030204" pitchFamily="34" charset="0"/>
              </a:rPr>
              <a:t>local memory storage is persistent. </a:t>
            </a:r>
            <a:endParaRPr lang="en-IN" dirty="0" smtClean="0">
              <a:latin typeface="Calibri" panose="020F0502020204030204" pitchFamily="34" charset="0"/>
              <a:cs typeface="Calibri" panose="020F0502020204030204" pitchFamily="34" charset="0"/>
            </a:endParaRPr>
          </a:p>
          <a:p>
            <a:pPr algn="just"/>
            <a:r>
              <a:rPr lang="en-IN" dirty="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      Any </a:t>
            </a:r>
            <a:r>
              <a:rPr lang="en-IN" dirty="0">
                <a:latin typeface="Calibri" panose="020F0502020204030204" pitchFamily="34" charset="0"/>
                <a:cs typeface="Calibri" panose="020F0502020204030204" pitchFamily="34" charset="0"/>
              </a:rPr>
              <a:t>results </a:t>
            </a:r>
            <a:r>
              <a:rPr lang="en-IN" dirty="0" smtClean="0">
                <a:latin typeface="Calibri" panose="020F0502020204030204" pitchFamily="34" charset="0"/>
                <a:cs typeface="Calibri" panose="020F0502020204030204" pitchFamily="34" charset="0"/>
              </a:rPr>
              <a:t> that </a:t>
            </a:r>
            <a:r>
              <a:rPr lang="en-IN" dirty="0">
                <a:latin typeface="Calibri" panose="020F0502020204030204" pitchFamily="34" charset="0"/>
                <a:cs typeface="Calibri" panose="020F0502020204030204" pitchFamily="34" charset="0"/>
              </a:rPr>
              <a:t>need to be </a:t>
            </a:r>
            <a:r>
              <a:rPr lang="en-IN" dirty="0" smtClean="0">
                <a:latin typeface="Calibri" panose="020F0502020204030204" pitchFamily="34" charset="0"/>
                <a:cs typeface="Calibri" panose="020F0502020204030204" pitchFamily="34" charset="0"/>
              </a:rPr>
              <a:t>kept must </a:t>
            </a:r>
            <a:r>
              <a:rPr lang="en-IN" dirty="0">
                <a:latin typeface="Calibri" panose="020F0502020204030204" pitchFamily="34" charset="0"/>
                <a:cs typeface="Calibri" panose="020F0502020204030204" pitchFamily="34" charset="0"/>
              </a:rPr>
              <a:t>be transferred </a:t>
            </a:r>
            <a:r>
              <a:rPr lang="en-IN" dirty="0" smtClean="0">
                <a:latin typeface="Calibri" panose="020F0502020204030204" pitchFamily="34" charset="0"/>
                <a:cs typeface="Calibri" panose="020F0502020204030204" pitchFamily="34" charset="0"/>
              </a:rPr>
              <a:t>to</a:t>
            </a:r>
          </a:p>
          <a:p>
            <a:pPr algn="just"/>
            <a:r>
              <a:rPr lang="en-IN" dirty="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global memory.</a:t>
            </a: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algn="just"/>
            <a:endParaRPr lang="en-IN" sz="2800" b="1" dirty="0">
              <a:latin typeface="Bell MT" panose="02020503060305020303" pitchFamily="18" charset="0"/>
              <a:cs typeface="Calibri" panose="020F0502020204030204" pitchFamily="34" charset="0"/>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54</a:t>
            </a:fld>
            <a:endParaRPr lang="en-IN" sz="1200" b="0" strike="noStrike" spc="-1">
              <a:latin typeface="Times New Roman"/>
            </a:endParaRPr>
          </a:p>
        </p:txBody>
      </p:sp>
      <p:sp>
        <p:nvSpPr>
          <p:cNvPr id="7" name="Rectangle 6">
            <a:extLst>
              <a:ext uri="{FF2B5EF4-FFF2-40B4-BE49-F238E27FC236}">
                <a16:creationId xmlns:a16="http://schemas.microsoft.com/office/drawing/2014/main" id="{BC27D02B-5F02-49B7-BF93-E0D5FFE9AF2E}"/>
              </a:ext>
            </a:extLst>
          </p:cNvPr>
          <p:cNvSpPr/>
          <p:nvPr/>
        </p:nvSpPr>
        <p:spPr>
          <a:xfrm>
            <a:off x="1313174" y="1700717"/>
            <a:ext cx="5218255" cy="2616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b="1" dirty="0"/>
              <a:t>__kernel void cache( __global float* data, __local float* </a:t>
            </a:r>
            <a:r>
              <a:rPr lang="en-IN" b="1" dirty="0" err="1"/>
              <a:t>sharedData</a:t>
            </a:r>
            <a:r>
              <a:rPr lang="en-IN" b="1" dirty="0"/>
              <a:t>) </a:t>
            </a:r>
          </a:p>
          <a:p>
            <a:pPr marL="0" indent="0">
              <a:buNone/>
            </a:pPr>
            <a:r>
              <a:rPr lang="en-IN" b="1" dirty="0"/>
              <a:t>{</a:t>
            </a:r>
          </a:p>
          <a:p>
            <a:pPr marL="0" indent="0">
              <a:buNone/>
            </a:pPr>
            <a:r>
              <a:rPr lang="en-IN" b="1" dirty="0"/>
              <a:t>	 int </a:t>
            </a:r>
            <a:r>
              <a:rPr lang="en-IN" b="1" dirty="0" err="1"/>
              <a:t>globalId</a:t>
            </a:r>
            <a:r>
              <a:rPr lang="en-IN" b="1" dirty="0"/>
              <a:t> = </a:t>
            </a:r>
            <a:r>
              <a:rPr lang="en-IN" b="1" dirty="0" err="1"/>
              <a:t>get_global_id</a:t>
            </a:r>
            <a:r>
              <a:rPr lang="en-IN" b="1" dirty="0"/>
              <a:t>(0); </a:t>
            </a:r>
          </a:p>
          <a:p>
            <a:pPr marL="0" indent="0">
              <a:buNone/>
            </a:pPr>
            <a:r>
              <a:rPr lang="en-IN" b="1" dirty="0"/>
              <a:t>	int </a:t>
            </a:r>
            <a:r>
              <a:rPr lang="en-IN" b="1" dirty="0" err="1"/>
              <a:t>localId</a:t>
            </a:r>
            <a:r>
              <a:rPr lang="en-IN" b="1" dirty="0"/>
              <a:t> = </a:t>
            </a:r>
            <a:r>
              <a:rPr lang="en-IN" b="1" dirty="0" err="1"/>
              <a:t>get_local_id</a:t>
            </a:r>
            <a:r>
              <a:rPr lang="en-IN" b="1" dirty="0"/>
              <a:t>(0); </a:t>
            </a:r>
          </a:p>
          <a:p>
            <a:pPr marL="0" indent="0">
              <a:buNone/>
            </a:pPr>
            <a:r>
              <a:rPr lang="en-IN" b="1" dirty="0"/>
              <a:t>              </a:t>
            </a:r>
            <a:r>
              <a:rPr lang="en-IN" b="1" dirty="0">
                <a:highlight>
                  <a:srgbClr val="00FFFF"/>
                </a:highlight>
              </a:rPr>
              <a:t>// Cache data to local memory    </a:t>
            </a:r>
          </a:p>
          <a:p>
            <a:pPr marL="0" indent="0">
              <a:buNone/>
            </a:pPr>
            <a:r>
              <a:rPr lang="en-IN" b="1" dirty="0"/>
              <a:t>              </a:t>
            </a:r>
            <a:r>
              <a:rPr lang="en-IN" b="1" dirty="0" err="1"/>
              <a:t>sharedData</a:t>
            </a:r>
            <a:r>
              <a:rPr lang="en-IN" b="1" dirty="0"/>
              <a:t>[</a:t>
            </a:r>
            <a:r>
              <a:rPr lang="en-IN" b="1" dirty="0" err="1"/>
              <a:t>localId</a:t>
            </a:r>
            <a:r>
              <a:rPr lang="en-IN" b="1" dirty="0"/>
              <a:t>] = data[</a:t>
            </a:r>
            <a:r>
              <a:rPr lang="en-IN" b="1" dirty="0" err="1"/>
              <a:t>globalId</a:t>
            </a:r>
            <a:r>
              <a:rPr lang="en-IN" b="1" dirty="0"/>
              <a:t>]; </a:t>
            </a:r>
          </a:p>
          <a:p>
            <a:pPr marL="0" indent="0">
              <a:buNone/>
            </a:pPr>
            <a:r>
              <a:rPr lang="en-IN" b="1" dirty="0"/>
              <a:t>              ...</a:t>
            </a:r>
          </a:p>
          <a:p>
            <a:pPr marL="0" indent="0">
              <a:buNone/>
            </a:pPr>
            <a:r>
              <a:rPr lang="en-IN" b="1" dirty="0"/>
              <a:t> }</a:t>
            </a:r>
            <a:endParaRPr lang="en-US" b="1" dirty="0"/>
          </a:p>
        </p:txBody>
      </p:sp>
      <p:pic>
        <p:nvPicPr>
          <p:cNvPr id="8" name="Picture 7">
            <a:extLst>
              <a:ext uri="{FF2B5EF4-FFF2-40B4-BE49-F238E27FC236}">
                <a16:creationId xmlns:a16="http://schemas.microsoft.com/office/drawing/2014/main" id="{D04DA3C4-1645-4A4B-BA63-3F5CFFC18B59}"/>
              </a:ext>
            </a:extLst>
          </p:cNvPr>
          <p:cNvPicPr>
            <a:picLocks noChangeAspect="1"/>
          </p:cNvPicPr>
          <p:nvPr/>
        </p:nvPicPr>
        <p:blipFill>
          <a:blip r:embed="rId2"/>
          <a:stretch>
            <a:fillRect/>
          </a:stretch>
        </p:blipFill>
        <p:spPr>
          <a:xfrm>
            <a:off x="6720720" y="1497690"/>
            <a:ext cx="5471280" cy="5456420"/>
          </a:xfrm>
          <a:prstGeom prst="rect">
            <a:avLst/>
          </a:prstGeom>
        </p:spPr>
      </p:pic>
    </p:spTree>
    <p:extLst>
      <p:ext uri="{BB962C8B-B14F-4D97-AF65-F5344CB8AC3E}">
        <p14:creationId xmlns:p14="http://schemas.microsoft.com/office/powerpoint/2010/main" val="329054240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530"/>
            <a:ext cx="10515240" cy="748080"/>
          </a:xfrm>
          <a:prstGeom prst="rect">
            <a:avLst/>
          </a:prstGeom>
          <a:noFill/>
          <a:ln>
            <a:noFill/>
          </a:ln>
        </p:spPr>
        <p:txBody>
          <a:bodyPr anchor="ctr">
            <a:normAutofit/>
          </a:bodyPr>
          <a:lstStyle/>
          <a:p>
            <a:pPr>
              <a:lnSpc>
                <a:spcPct val="90000"/>
              </a:lnSpc>
            </a:pPr>
            <a:r>
              <a:rPr lang="en-US" sz="3600" b="1" spc="-1" dirty="0">
                <a:solidFill>
                  <a:srgbClr val="000000"/>
                </a:solidFill>
                <a:highlight>
                  <a:srgbClr val="00FF00"/>
                </a:highlight>
                <a:latin typeface="Calibri Light"/>
              </a:rPr>
              <a:t>Vector-vector addition example</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749610"/>
            <a:ext cx="11004480" cy="5606550"/>
          </a:xfrm>
          <a:prstGeom prst="rect">
            <a:avLst/>
          </a:prstGeom>
          <a:noFill/>
          <a:ln>
            <a:noFill/>
          </a:ln>
        </p:spPr>
        <p:txBody>
          <a:bodyPr>
            <a:normAutofit/>
          </a:bodyPr>
          <a:lstStyle/>
          <a:p>
            <a:pPr algn="just"/>
            <a:endParaRPr lang="en-IN" sz="2800" b="1" dirty="0">
              <a:latin typeface="Bell MT" panose="02020503060305020303" pitchFamily="18" charset="0"/>
              <a:cs typeface="Calibri" panose="020F0502020204030204" pitchFamily="34" charset="0"/>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3" name="TextShape 4"/>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0" strike="noStrike" spc="-1">
                <a:solidFill>
                  <a:srgbClr val="8B8B8B"/>
                </a:solidFill>
                <a:latin typeface="Calibri"/>
              </a:rPr>
              <a:t>Bhargav Bhatkalkar</a:t>
            </a:r>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55</a:t>
            </a:fld>
            <a:endParaRPr lang="en-IN" sz="1200" b="0" strike="noStrike" spc="-1">
              <a:latin typeface="Times New Roman"/>
            </a:endParaRPr>
          </a:p>
        </p:txBody>
      </p:sp>
      <p:sp>
        <p:nvSpPr>
          <p:cNvPr id="8" name="TextShape 1">
            <a:extLst>
              <a:ext uri="{FF2B5EF4-FFF2-40B4-BE49-F238E27FC236}">
                <a16:creationId xmlns:a16="http://schemas.microsoft.com/office/drawing/2014/main" id="{ECA3B1C0-561C-4FEF-AE7F-DE7BE2CB3B48}"/>
              </a:ext>
            </a:extLst>
          </p:cNvPr>
          <p:cNvSpPr txBox="1"/>
          <p:nvPr/>
        </p:nvSpPr>
        <p:spPr>
          <a:xfrm>
            <a:off x="784245" y="74961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Header files</a:t>
            </a:r>
            <a:r>
              <a:rPr lang="en-US" sz="3200" b="1" spc="-1" dirty="0">
                <a:solidFill>
                  <a:schemeClr val="bg1"/>
                </a:solidFill>
                <a:highlight>
                  <a:srgbClr val="000000"/>
                </a:highlight>
                <a:latin typeface="Calibri Light"/>
              </a:rPr>
              <a:t>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9" name="Rectangle 8">
            <a:extLst>
              <a:ext uri="{FF2B5EF4-FFF2-40B4-BE49-F238E27FC236}">
                <a16:creationId xmlns:a16="http://schemas.microsoft.com/office/drawing/2014/main" id="{98D603FC-9FD8-43EF-B1D6-1BE11D91623F}"/>
              </a:ext>
            </a:extLst>
          </p:cNvPr>
          <p:cNvSpPr/>
          <p:nvPr/>
        </p:nvSpPr>
        <p:spPr>
          <a:xfrm>
            <a:off x="838080" y="1497690"/>
            <a:ext cx="10209671" cy="748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b="1" dirty="0"/>
              <a:t>#include &lt;</a:t>
            </a:r>
            <a:r>
              <a:rPr lang="en-IN" b="1" dirty="0" err="1"/>
              <a:t>stdio.h</a:t>
            </a:r>
            <a:r>
              <a:rPr lang="en-IN" b="1" dirty="0"/>
              <a:t>&gt;</a:t>
            </a:r>
          </a:p>
          <a:p>
            <a:pPr marL="0" indent="0">
              <a:buNone/>
            </a:pPr>
            <a:r>
              <a:rPr lang="en-IN" b="1" dirty="0"/>
              <a:t>#include &lt;</a:t>
            </a:r>
            <a:r>
              <a:rPr lang="en-IN" b="1" dirty="0" err="1"/>
              <a:t>stdlib.h</a:t>
            </a:r>
            <a:r>
              <a:rPr lang="en-IN" b="1" dirty="0"/>
              <a:t>&gt;</a:t>
            </a:r>
          </a:p>
          <a:p>
            <a:pPr marL="0" indent="0">
              <a:buNone/>
            </a:pPr>
            <a:r>
              <a:rPr lang="en-IN" b="1" dirty="0"/>
              <a:t>#include &lt;CL/</a:t>
            </a:r>
            <a:r>
              <a:rPr lang="en-IN" b="1" dirty="0" err="1"/>
              <a:t>cl.h</a:t>
            </a:r>
            <a:r>
              <a:rPr lang="en-IN" b="1" dirty="0"/>
              <a:t>&gt; </a:t>
            </a:r>
            <a:endParaRPr lang="en-US" b="1" dirty="0"/>
          </a:p>
        </p:txBody>
      </p:sp>
      <p:sp>
        <p:nvSpPr>
          <p:cNvPr id="10" name="TextShape 1">
            <a:extLst>
              <a:ext uri="{FF2B5EF4-FFF2-40B4-BE49-F238E27FC236}">
                <a16:creationId xmlns:a16="http://schemas.microsoft.com/office/drawing/2014/main" id="{E1BF5E0E-1FBB-4435-9BE1-33576C994FB5}"/>
              </a:ext>
            </a:extLst>
          </p:cNvPr>
          <p:cNvSpPr txBox="1"/>
          <p:nvPr/>
        </p:nvSpPr>
        <p:spPr>
          <a:xfrm>
            <a:off x="745255" y="2280865"/>
            <a:ext cx="10515240" cy="748080"/>
          </a:xfrm>
          <a:prstGeom prst="rect">
            <a:avLst/>
          </a:prstGeom>
          <a:noFill/>
          <a:ln>
            <a:noFill/>
          </a:ln>
        </p:spPr>
        <p:txBody>
          <a:bodyPr anchor="ctr">
            <a:normAutofit/>
          </a:bodyPr>
          <a:lstStyle/>
          <a:p>
            <a:pPr>
              <a:lnSpc>
                <a:spcPct val="90000"/>
              </a:lnSpc>
            </a:pPr>
            <a:r>
              <a:rPr lang="en-US" sz="3200" b="1" spc="-1" dirty="0">
                <a:solidFill>
                  <a:schemeClr val="bg1"/>
                </a:solidFill>
                <a:highlight>
                  <a:srgbClr val="000000"/>
                </a:highlight>
                <a:latin typeface="Calibri Light"/>
              </a:rPr>
              <a:t>OpenCL kernel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1" name="Rectangle 10">
            <a:extLst>
              <a:ext uri="{FF2B5EF4-FFF2-40B4-BE49-F238E27FC236}">
                <a16:creationId xmlns:a16="http://schemas.microsoft.com/office/drawing/2014/main" id="{5D6D4D24-D462-412D-9F24-1B1D5B7E5E66}"/>
              </a:ext>
            </a:extLst>
          </p:cNvPr>
          <p:cNvSpPr/>
          <p:nvPr/>
        </p:nvSpPr>
        <p:spPr>
          <a:xfrm>
            <a:off x="836350" y="2993850"/>
            <a:ext cx="11006210" cy="3862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1" dirty="0" err="1"/>
              <a:t>const</a:t>
            </a:r>
            <a:r>
              <a:rPr lang="en-IN" sz="1600" b="1" dirty="0"/>
              <a:t> char* </a:t>
            </a:r>
            <a:r>
              <a:rPr lang="en-IN" sz="1600" b="1" dirty="0" err="1"/>
              <a:t>programSource</a:t>
            </a:r>
            <a:r>
              <a:rPr lang="en-IN" sz="1600" b="1" dirty="0"/>
              <a:t> =</a:t>
            </a:r>
          </a:p>
          <a:p>
            <a:r>
              <a:rPr lang="en-IN" sz="1600" b="1" dirty="0"/>
              <a:t> “__kernel                                   		\n” </a:t>
            </a:r>
          </a:p>
          <a:p>
            <a:r>
              <a:rPr lang="en-IN" sz="1600" b="1" dirty="0"/>
              <a:t>“void </a:t>
            </a:r>
            <a:r>
              <a:rPr lang="en-IN" sz="1600" b="1" dirty="0" err="1"/>
              <a:t>vecadd</a:t>
            </a:r>
            <a:r>
              <a:rPr lang="en-IN" sz="1600" b="1" dirty="0"/>
              <a:t>(__global int *A,     		\n” </a:t>
            </a:r>
          </a:p>
          <a:p>
            <a:r>
              <a:rPr lang="en-IN" sz="1600" b="1" dirty="0"/>
              <a:t>“                    __global int *B,      		\n” </a:t>
            </a:r>
          </a:p>
          <a:p>
            <a:r>
              <a:rPr lang="en-IN" sz="1600" b="1" dirty="0"/>
              <a:t>“                    __global int *C)     		\n” </a:t>
            </a:r>
          </a:p>
          <a:p>
            <a:r>
              <a:rPr lang="en-IN" sz="1600" b="1" dirty="0"/>
              <a:t>“{                                                		\n” </a:t>
            </a:r>
          </a:p>
          <a:p>
            <a:r>
              <a:rPr lang="en-IN" sz="1600" b="1" dirty="0"/>
              <a:t>“                                                  		\n” </a:t>
            </a:r>
          </a:p>
          <a:p>
            <a:r>
              <a:rPr lang="en-IN" sz="1600" b="1" dirty="0"/>
              <a:t>“ // Get the work-item’s unique ID            	\n” </a:t>
            </a:r>
          </a:p>
          <a:p>
            <a:r>
              <a:rPr lang="en-IN" sz="1600" b="1" dirty="0"/>
              <a:t>“ int </a:t>
            </a:r>
            <a:r>
              <a:rPr lang="en-IN" sz="1600" b="1" dirty="0" err="1"/>
              <a:t>idx</a:t>
            </a:r>
            <a:r>
              <a:rPr lang="en-IN" sz="1600" b="1" dirty="0"/>
              <a:t> = </a:t>
            </a:r>
            <a:r>
              <a:rPr lang="en-IN" sz="1600" b="1" dirty="0" err="1"/>
              <a:t>get_global_id</a:t>
            </a:r>
            <a:r>
              <a:rPr lang="en-IN" sz="1600" b="1" dirty="0"/>
              <a:t>(0);                      	\n” </a:t>
            </a:r>
          </a:p>
          <a:p>
            <a:r>
              <a:rPr lang="en-IN" sz="1600" b="1" dirty="0"/>
              <a:t>“                                                              		\n” </a:t>
            </a:r>
          </a:p>
          <a:p>
            <a:r>
              <a:rPr lang="en-IN" sz="1600" b="1" dirty="0"/>
              <a:t>“ // Add the corresponding locations of     	\n” </a:t>
            </a:r>
          </a:p>
          <a:p>
            <a:r>
              <a:rPr lang="en-IN" sz="1600" b="1" dirty="0"/>
              <a:t>“ // ’A’ and ’B’, and store the result in ’C’. 	\n” </a:t>
            </a:r>
          </a:p>
          <a:p>
            <a:r>
              <a:rPr lang="en-IN" sz="1600" b="1" dirty="0"/>
              <a:t>“ C[</a:t>
            </a:r>
            <a:r>
              <a:rPr lang="en-IN" sz="1600" b="1" dirty="0" err="1"/>
              <a:t>idx</a:t>
            </a:r>
            <a:r>
              <a:rPr lang="en-IN" sz="1600" b="1" dirty="0"/>
              <a:t>] </a:t>
            </a:r>
            <a:r>
              <a:rPr lang="en-IN" sz="1600" b="1" dirty="0" smtClean="0"/>
              <a:t>= </a:t>
            </a:r>
            <a:r>
              <a:rPr lang="en-IN" sz="1600" b="1" dirty="0"/>
              <a:t>A[</a:t>
            </a:r>
            <a:r>
              <a:rPr lang="en-IN" sz="1600" b="1" dirty="0" err="1"/>
              <a:t>idx</a:t>
            </a:r>
            <a:r>
              <a:rPr lang="en-IN" sz="1600" b="1" dirty="0"/>
              <a:t>] + B[</a:t>
            </a:r>
            <a:r>
              <a:rPr lang="en-IN" sz="1600" b="1" dirty="0" err="1"/>
              <a:t>idx</a:t>
            </a:r>
            <a:r>
              <a:rPr lang="en-IN" sz="1600" b="1" dirty="0"/>
              <a:t>];                         	\n” </a:t>
            </a:r>
          </a:p>
          <a:p>
            <a:r>
              <a:rPr lang="en-IN" sz="1600" b="1" dirty="0"/>
              <a:t>“}                                                              	\n” </a:t>
            </a:r>
          </a:p>
          <a:p>
            <a:r>
              <a:rPr lang="en-IN" sz="1600" b="1" dirty="0"/>
              <a:t>;</a:t>
            </a:r>
          </a:p>
          <a:p>
            <a:endParaRPr lang="en-IN" sz="1600" b="1" dirty="0"/>
          </a:p>
        </p:txBody>
      </p:sp>
    </p:spTree>
    <p:extLst>
      <p:ext uri="{BB962C8B-B14F-4D97-AF65-F5344CB8AC3E}">
        <p14:creationId xmlns:p14="http://schemas.microsoft.com/office/powerpoint/2010/main" val="41207704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56</a:t>
            </a:fld>
            <a:endParaRPr lang="en-IN" sz="1200" b="0" strike="noStrike" spc="-1">
              <a:latin typeface="Times New Roman"/>
            </a:endParaRPr>
          </a:p>
        </p:txBody>
      </p:sp>
      <p:sp>
        <p:nvSpPr>
          <p:cNvPr id="8" name="TextShape 1">
            <a:extLst>
              <a:ext uri="{FF2B5EF4-FFF2-40B4-BE49-F238E27FC236}">
                <a16:creationId xmlns:a16="http://schemas.microsoft.com/office/drawing/2014/main" id="{ECA3B1C0-561C-4FEF-AE7F-DE7BE2CB3B48}"/>
              </a:ext>
            </a:extLst>
          </p:cNvPr>
          <p:cNvSpPr txBox="1"/>
          <p:nvPr/>
        </p:nvSpPr>
        <p:spPr>
          <a:xfrm>
            <a:off x="685295" y="-33565"/>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Host code</a:t>
            </a:r>
            <a:r>
              <a:rPr lang="en-US" sz="3200" b="1" spc="-1" dirty="0">
                <a:solidFill>
                  <a:schemeClr val="bg1"/>
                </a:solidFill>
                <a:highlight>
                  <a:srgbClr val="000000"/>
                </a:highlight>
                <a:latin typeface="Calibri Light"/>
              </a:rPr>
              <a:t>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9" name="Rectangle 8">
            <a:extLst>
              <a:ext uri="{FF2B5EF4-FFF2-40B4-BE49-F238E27FC236}">
                <a16:creationId xmlns:a16="http://schemas.microsoft.com/office/drawing/2014/main" id="{98D603FC-9FD8-43EF-B1D6-1BE11D91623F}"/>
              </a:ext>
            </a:extLst>
          </p:cNvPr>
          <p:cNvSpPr/>
          <p:nvPr/>
        </p:nvSpPr>
        <p:spPr>
          <a:xfrm>
            <a:off x="838079" y="896855"/>
            <a:ext cx="10209671" cy="56420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b="1" dirty="0" err="1"/>
              <a:t>i</a:t>
            </a:r>
            <a:r>
              <a:rPr lang="en-IN" b="1" dirty="0" err="1" smtClean="0"/>
              <a:t>nt</a:t>
            </a:r>
            <a:r>
              <a:rPr lang="en-IN" b="1" dirty="0" smtClean="0"/>
              <a:t> </a:t>
            </a:r>
            <a:r>
              <a:rPr lang="en-IN" b="1" dirty="0"/>
              <a:t>main() {</a:t>
            </a:r>
          </a:p>
          <a:p>
            <a:pPr marL="0" indent="0">
              <a:buNone/>
            </a:pPr>
            <a:r>
              <a:rPr lang="en-IN" b="1" dirty="0"/>
              <a:t>	</a:t>
            </a:r>
            <a:r>
              <a:rPr lang="en-IN" b="1" dirty="0">
                <a:highlight>
                  <a:srgbClr val="00FFFF"/>
                </a:highlight>
              </a:rPr>
              <a:t>// Host </a:t>
            </a:r>
            <a:r>
              <a:rPr lang="en-IN" b="1" dirty="0" smtClean="0">
                <a:highlight>
                  <a:srgbClr val="00FFFF"/>
                </a:highlight>
              </a:rPr>
              <a:t>data buffers </a:t>
            </a:r>
            <a:endParaRPr lang="en-IN" b="1" dirty="0">
              <a:highlight>
                <a:srgbClr val="00FFFF"/>
              </a:highlight>
            </a:endParaRPr>
          </a:p>
          <a:p>
            <a:pPr marL="0" indent="0">
              <a:buNone/>
            </a:pPr>
            <a:r>
              <a:rPr lang="en-IN" b="1" dirty="0">
                <a:solidFill>
                  <a:schemeClr val="accent4"/>
                </a:solidFill>
              </a:rPr>
              <a:t>	int</a:t>
            </a:r>
            <a:r>
              <a:rPr lang="en-IN" b="1" dirty="0"/>
              <a:t> *A = NULL;       // Input array </a:t>
            </a:r>
          </a:p>
          <a:p>
            <a:pPr marL="0" indent="0">
              <a:buNone/>
            </a:pPr>
            <a:r>
              <a:rPr lang="en-IN" b="1" dirty="0">
                <a:solidFill>
                  <a:schemeClr val="accent4"/>
                </a:solidFill>
              </a:rPr>
              <a:t>	int</a:t>
            </a:r>
            <a:r>
              <a:rPr lang="en-IN" b="1" dirty="0"/>
              <a:t> *B = NULL;       // Input array	 		</a:t>
            </a:r>
          </a:p>
          <a:p>
            <a:pPr marL="0" indent="0">
              <a:buNone/>
            </a:pPr>
            <a:r>
              <a:rPr lang="en-IN" b="1" dirty="0">
                <a:solidFill>
                  <a:schemeClr val="accent4"/>
                </a:solidFill>
              </a:rPr>
              <a:t>	int</a:t>
            </a:r>
            <a:r>
              <a:rPr lang="en-IN" b="1" dirty="0"/>
              <a:t> *C = NULL;       // Output array </a:t>
            </a:r>
          </a:p>
          <a:p>
            <a:pPr marL="0" indent="0">
              <a:buNone/>
            </a:pPr>
            <a:r>
              <a:rPr lang="en-IN" b="1" dirty="0"/>
              <a:t>	</a:t>
            </a:r>
            <a:r>
              <a:rPr lang="en-IN" b="1" dirty="0">
                <a:highlight>
                  <a:srgbClr val="00FFFF"/>
                </a:highlight>
              </a:rPr>
              <a:t>// Elements in each array </a:t>
            </a:r>
          </a:p>
          <a:p>
            <a:pPr marL="0" indent="0">
              <a:buNone/>
            </a:pPr>
            <a:r>
              <a:rPr lang="en-IN" b="1" dirty="0">
                <a:solidFill>
                  <a:schemeClr val="accent4"/>
                </a:solidFill>
              </a:rPr>
              <a:t>	</a:t>
            </a:r>
            <a:r>
              <a:rPr lang="en-IN" b="1" dirty="0" err="1">
                <a:solidFill>
                  <a:schemeClr val="accent4"/>
                </a:solidFill>
              </a:rPr>
              <a:t>const</a:t>
            </a:r>
            <a:r>
              <a:rPr lang="en-IN" b="1" dirty="0">
                <a:solidFill>
                  <a:schemeClr val="accent4"/>
                </a:solidFill>
              </a:rPr>
              <a:t> int </a:t>
            </a:r>
            <a:r>
              <a:rPr lang="en-IN" b="1" dirty="0"/>
              <a:t>elements = 2048; </a:t>
            </a:r>
            <a:r>
              <a:rPr lang="en-IN" b="1" dirty="0" smtClean="0"/>
              <a:t>// size of host data buffers</a:t>
            </a:r>
            <a:endParaRPr lang="en-IN" b="1" dirty="0"/>
          </a:p>
          <a:p>
            <a:pPr marL="0" indent="0">
              <a:buNone/>
            </a:pPr>
            <a:r>
              <a:rPr lang="en-IN" b="1" dirty="0"/>
              <a:t>	</a:t>
            </a:r>
            <a:r>
              <a:rPr lang="en-IN" b="1" dirty="0">
                <a:highlight>
                  <a:srgbClr val="00FFFF"/>
                </a:highlight>
              </a:rPr>
              <a:t>// Compute the size of the </a:t>
            </a:r>
            <a:r>
              <a:rPr lang="en-IN" b="1" dirty="0" smtClean="0">
                <a:highlight>
                  <a:srgbClr val="00FFFF"/>
                </a:highlight>
              </a:rPr>
              <a:t>data in bytes </a:t>
            </a:r>
            <a:endParaRPr lang="en-IN" b="1" dirty="0">
              <a:highlight>
                <a:srgbClr val="00FFFF"/>
              </a:highlight>
            </a:endParaRPr>
          </a:p>
          <a:p>
            <a:pPr marL="0" indent="0">
              <a:buNone/>
            </a:pPr>
            <a:r>
              <a:rPr lang="en-IN" b="1" dirty="0">
                <a:solidFill>
                  <a:schemeClr val="accent4"/>
                </a:solidFill>
              </a:rPr>
              <a:t>	</a:t>
            </a:r>
            <a:r>
              <a:rPr lang="en-IN" b="1" dirty="0" err="1">
                <a:solidFill>
                  <a:schemeClr val="accent4"/>
                </a:solidFill>
              </a:rPr>
              <a:t>size_t</a:t>
            </a:r>
            <a:r>
              <a:rPr lang="en-IN" b="1" dirty="0"/>
              <a:t> </a:t>
            </a:r>
            <a:r>
              <a:rPr lang="en-IN" b="1" dirty="0" err="1"/>
              <a:t>datasize</a:t>
            </a:r>
            <a:r>
              <a:rPr lang="en-IN" b="1" dirty="0"/>
              <a:t> = </a:t>
            </a:r>
            <a:r>
              <a:rPr lang="en-IN" b="1" dirty="0" err="1"/>
              <a:t>sizeof</a:t>
            </a:r>
            <a:r>
              <a:rPr lang="en-IN" b="1" dirty="0"/>
              <a:t>(int)*elements; </a:t>
            </a:r>
          </a:p>
          <a:p>
            <a:r>
              <a:rPr lang="en-IN" b="1" dirty="0"/>
              <a:t>	</a:t>
            </a:r>
            <a:r>
              <a:rPr lang="en-IN" b="1" dirty="0">
                <a:highlight>
                  <a:srgbClr val="00FFFF"/>
                </a:highlight>
              </a:rPr>
              <a:t>// </a:t>
            </a:r>
            <a:r>
              <a:rPr lang="en-IN" b="1" dirty="0" smtClean="0">
                <a:highlight>
                  <a:srgbClr val="00FFFF"/>
                </a:highlight>
              </a:rPr>
              <a:t>Dynamically allocate </a:t>
            </a:r>
            <a:r>
              <a:rPr lang="en-IN" b="1" dirty="0">
                <a:highlight>
                  <a:srgbClr val="00FFFF"/>
                </a:highlight>
              </a:rPr>
              <a:t>space for </a:t>
            </a:r>
            <a:r>
              <a:rPr lang="en-IN" b="1" dirty="0" smtClean="0">
                <a:highlight>
                  <a:srgbClr val="00FFFF"/>
                </a:highlight>
              </a:rPr>
              <a:t>input/output </a:t>
            </a:r>
            <a:r>
              <a:rPr lang="en-IN" b="1" dirty="0">
                <a:highlight>
                  <a:srgbClr val="00FFFF"/>
                </a:highlight>
              </a:rPr>
              <a:t>host data buffers </a:t>
            </a:r>
          </a:p>
          <a:p>
            <a:pPr marL="0" indent="0">
              <a:buNone/>
            </a:pPr>
            <a:r>
              <a:rPr lang="en-IN" b="1" dirty="0"/>
              <a:t>	A = (int*)malloc(</a:t>
            </a:r>
            <a:r>
              <a:rPr lang="en-IN" b="1" dirty="0" err="1"/>
              <a:t>datasize</a:t>
            </a:r>
            <a:r>
              <a:rPr lang="en-IN" b="1" dirty="0"/>
              <a:t>); </a:t>
            </a:r>
          </a:p>
          <a:p>
            <a:pPr marL="0" indent="0">
              <a:buNone/>
            </a:pPr>
            <a:r>
              <a:rPr lang="en-IN" b="1" dirty="0"/>
              <a:t>	B = (int*)malloc(</a:t>
            </a:r>
            <a:r>
              <a:rPr lang="en-IN" b="1" dirty="0" err="1"/>
              <a:t>datasize</a:t>
            </a:r>
            <a:r>
              <a:rPr lang="en-IN" b="1" dirty="0"/>
              <a:t>);</a:t>
            </a:r>
          </a:p>
          <a:p>
            <a:pPr marL="0" indent="0">
              <a:buNone/>
            </a:pPr>
            <a:r>
              <a:rPr lang="en-IN" b="1" dirty="0"/>
              <a:t>	C = (int*)malloc(</a:t>
            </a:r>
            <a:r>
              <a:rPr lang="en-IN" b="1" dirty="0" err="1"/>
              <a:t>datasize</a:t>
            </a:r>
            <a:r>
              <a:rPr lang="en-IN" b="1" dirty="0"/>
              <a:t>); </a:t>
            </a:r>
          </a:p>
          <a:p>
            <a:pPr marL="0" indent="0">
              <a:buNone/>
            </a:pPr>
            <a:r>
              <a:rPr lang="en-IN" b="1" dirty="0"/>
              <a:t>	// Initialize the input data </a:t>
            </a:r>
          </a:p>
          <a:p>
            <a:pPr marL="0" indent="0">
              <a:buNone/>
            </a:pPr>
            <a:r>
              <a:rPr lang="en-IN" b="1" dirty="0"/>
              <a:t>	for(int </a:t>
            </a:r>
            <a:r>
              <a:rPr lang="en-IN" b="1" dirty="0" err="1"/>
              <a:t>i</a:t>
            </a:r>
            <a:r>
              <a:rPr lang="en-IN" b="1" dirty="0"/>
              <a:t> = 0; </a:t>
            </a:r>
            <a:r>
              <a:rPr lang="en-IN" b="1" dirty="0" err="1"/>
              <a:t>i</a:t>
            </a:r>
            <a:r>
              <a:rPr lang="en-IN" b="1" dirty="0"/>
              <a:t> &lt; elements; </a:t>
            </a:r>
            <a:r>
              <a:rPr lang="en-IN" b="1" dirty="0" err="1"/>
              <a:t>i</a:t>
            </a:r>
            <a:r>
              <a:rPr lang="en-IN" b="1" dirty="0"/>
              <a:t>++)</a:t>
            </a:r>
          </a:p>
          <a:p>
            <a:pPr marL="0" indent="0">
              <a:buNone/>
            </a:pPr>
            <a:r>
              <a:rPr lang="en-IN" b="1" dirty="0"/>
              <a:t>	{ </a:t>
            </a:r>
          </a:p>
          <a:p>
            <a:pPr marL="0" indent="0">
              <a:buNone/>
            </a:pPr>
            <a:r>
              <a:rPr lang="en-IN" b="1" dirty="0"/>
              <a:t>		A[</a:t>
            </a:r>
            <a:r>
              <a:rPr lang="en-IN" b="1" dirty="0" err="1"/>
              <a:t>i</a:t>
            </a:r>
            <a:r>
              <a:rPr lang="en-IN" b="1" dirty="0"/>
              <a:t>] = </a:t>
            </a:r>
            <a:r>
              <a:rPr lang="en-IN" b="1" dirty="0" err="1"/>
              <a:t>i</a:t>
            </a:r>
            <a:r>
              <a:rPr lang="en-IN" b="1" dirty="0"/>
              <a:t>; </a:t>
            </a:r>
          </a:p>
          <a:p>
            <a:pPr marL="0" indent="0">
              <a:buNone/>
            </a:pPr>
            <a:r>
              <a:rPr lang="en-IN" b="1" dirty="0"/>
              <a:t>		B[</a:t>
            </a:r>
            <a:r>
              <a:rPr lang="en-IN" b="1" dirty="0" err="1"/>
              <a:t>i</a:t>
            </a:r>
            <a:r>
              <a:rPr lang="en-IN" b="1" dirty="0"/>
              <a:t>] = </a:t>
            </a:r>
            <a:r>
              <a:rPr lang="en-IN" b="1" dirty="0" err="1"/>
              <a:t>i</a:t>
            </a:r>
            <a:r>
              <a:rPr lang="en-IN" b="1" dirty="0"/>
              <a:t>; </a:t>
            </a:r>
          </a:p>
          <a:p>
            <a:pPr marL="0" indent="0">
              <a:buNone/>
            </a:pPr>
            <a:r>
              <a:rPr lang="en-IN" b="1" dirty="0"/>
              <a:t>	} </a:t>
            </a:r>
          </a:p>
          <a:p>
            <a:r>
              <a:rPr lang="en-IN" b="1" dirty="0"/>
              <a:t>	</a:t>
            </a:r>
            <a:r>
              <a:rPr lang="en-IN" b="1" dirty="0">
                <a:highlight>
                  <a:srgbClr val="00FFFF"/>
                </a:highlight>
              </a:rPr>
              <a:t>// Use this to check the output of each API call </a:t>
            </a:r>
          </a:p>
          <a:p>
            <a:r>
              <a:rPr lang="en-IN" b="1" dirty="0">
                <a:solidFill>
                  <a:schemeClr val="accent4"/>
                </a:solidFill>
              </a:rPr>
              <a:t>	</a:t>
            </a:r>
            <a:r>
              <a:rPr lang="en-IN" b="1" dirty="0" err="1">
                <a:solidFill>
                  <a:schemeClr val="accent4"/>
                </a:solidFill>
              </a:rPr>
              <a:t>cl_int</a:t>
            </a:r>
            <a:r>
              <a:rPr lang="en-IN" b="1" dirty="0">
                <a:solidFill>
                  <a:schemeClr val="accent4"/>
                </a:solidFill>
              </a:rPr>
              <a:t> </a:t>
            </a:r>
            <a:r>
              <a:rPr lang="en-IN" b="1" dirty="0"/>
              <a:t>status; </a:t>
            </a:r>
            <a:endParaRPr lang="en-US" b="1" dirty="0"/>
          </a:p>
          <a:p>
            <a:pPr marL="0" indent="0">
              <a:buNone/>
            </a:pPr>
            <a:endParaRPr lang="en-US" b="1" dirty="0"/>
          </a:p>
        </p:txBody>
      </p:sp>
    </p:spTree>
    <p:extLst>
      <p:ext uri="{BB962C8B-B14F-4D97-AF65-F5344CB8AC3E}">
        <p14:creationId xmlns:p14="http://schemas.microsoft.com/office/powerpoint/2010/main" val="373907379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a:t>
            </a:r>
            <a:r>
              <a:rPr lang="en-US" sz="3200" b="1" spc="-1" dirty="0">
                <a:solidFill>
                  <a:schemeClr val="bg1"/>
                </a:solidFill>
                <a:highlight>
                  <a:srgbClr val="000000"/>
                </a:highlight>
                <a:latin typeface="Calibri Light"/>
              </a:rPr>
              <a:t>1: Discover and initialize the platforms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81" name="TextShape 2"/>
          <p:cNvSpPr txBox="1"/>
          <p:nvPr/>
        </p:nvSpPr>
        <p:spPr>
          <a:xfrm>
            <a:off x="464695" y="1103040"/>
            <a:ext cx="11377865" cy="5253480"/>
          </a:xfrm>
          <a:prstGeom prst="rect">
            <a:avLst/>
          </a:prstGeom>
          <a:noFill/>
          <a:ln>
            <a:noFill/>
          </a:ln>
        </p:spPr>
        <p:txBody>
          <a:bodyPr>
            <a:normAutofit/>
          </a:bodyPr>
          <a:lstStyle/>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57</a:t>
            </a:fld>
            <a:endParaRPr lang="en-IN" sz="1200" b="0" strike="noStrike" spc="-1">
              <a:latin typeface="Times New Roman"/>
            </a:endParaRPr>
          </a:p>
        </p:txBody>
      </p:sp>
      <p:sp>
        <p:nvSpPr>
          <p:cNvPr id="2" name="Rectangle 1">
            <a:extLst>
              <a:ext uri="{FF2B5EF4-FFF2-40B4-BE49-F238E27FC236}">
                <a16:creationId xmlns:a16="http://schemas.microsoft.com/office/drawing/2014/main" id="{173FEB97-5924-481C-AA1F-05F75EC3E9BD}"/>
              </a:ext>
            </a:extLst>
          </p:cNvPr>
          <p:cNvSpPr/>
          <p:nvPr/>
        </p:nvSpPr>
        <p:spPr>
          <a:xfrm>
            <a:off x="838079" y="1103040"/>
            <a:ext cx="9250301" cy="4518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2000" b="1" dirty="0" err="1">
                <a:solidFill>
                  <a:schemeClr val="accent4"/>
                </a:solidFill>
                <a:latin typeface="+mj-lt"/>
              </a:rPr>
              <a:t>cl_uint</a:t>
            </a:r>
            <a:r>
              <a:rPr lang="en-US" sz="2000" b="1" dirty="0">
                <a:latin typeface="+mj-lt"/>
              </a:rPr>
              <a:t>  </a:t>
            </a:r>
            <a:r>
              <a:rPr lang="en-US" sz="2000" b="1" dirty="0" err="1">
                <a:latin typeface="+mj-lt"/>
              </a:rPr>
              <a:t>num_platforms</a:t>
            </a:r>
            <a:r>
              <a:rPr lang="en-US" sz="2000" b="1" dirty="0">
                <a:latin typeface="+mj-lt"/>
              </a:rPr>
              <a:t> = 0;</a:t>
            </a:r>
          </a:p>
          <a:p>
            <a:pPr marL="0" indent="0">
              <a:buNone/>
            </a:pPr>
            <a:r>
              <a:rPr lang="en-US" sz="2000" b="1" dirty="0" err="1">
                <a:solidFill>
                  <a:schemeClr val="accent4"/>
                </a:solidFill>
                <a:latin typeface="+mj-lt"/>
              </a:rPr>
              <a:t>cl_platform_id</a:t>
            </a:r>
            <a:r>
              <a:rPr lang="en-US" sz="2000" b="1" dirty="0">
                <a:solidFill>
                  <a:schemeClr val="accent4"/>
                </a:solidFill>
                <a:latin typeface="+mj-lt"/>
              </a:rPr>
              <a:t>  </a:t>
            </a:r>
            <a:r>
              <a:rPr lang="en-US" sz="2000" b="1" dirty="0">
                <a:latin typeface="+mj-lt"/>
              </a:rPr>
              <a:t>*platforms = NULL;</a:t>
            </a:r>
          </a:p>
          <a:p>
            <a:pPr marL="0" indent="0">
              <a:buNone/>
            </a:pPr>
            <a:endParaRPr lang="en-US" sz="2000" b="1" dirty="0">
              <a:latin typeface="+mj-lt"/>
            </a:endParaRPr>
          </a:p>
          <a:p>
            <a:pPr marL="0" indent="0">
              <a:buNone/>
            </a:pPr>
            <a:r>
              <a:rPr lang="en-US" sz="2000" b="1" dirty="0">
                <a:highlight>
                  <a:srgbClr val="00FFFF"/>
                </a:highlight>
                <a:latin typeface="+mj-lt"/>
              </a:rPr>
              <a:t>// To get number of platforms</a:t>
            </a:r>
          </a:p>
          <a:p>
            <a:pPr marL="0" indent="0">
              <a:buNone/>
            </a:pPr>
            <a:r>
              <a:rPr lang="en-US" sz="2000" b="1" dirty="0">
                <a:latin typeface="+mj-lt"/>
              </a:rPr>
              <a:t>status= </a:t>
            </a:r>
            <a:r>
              <a:rPr lang="en-US" sz="2000" b="1" dirty="0" err="1">
                <a:latin typeface="+mj-lt"/>
              </a:rPr>
              <a:t>clGetPlatformIDs</a:t>
            </a:r>
            <a:r>
              <a:rPr lang="en-US" sz="2000" b="1" dirty="0">
                <a:latin typeface="+mj-lt"/>
              </a:rPr>
              <a:t>(0, NULL, &amp;num_platforms);</a:t>
            </a:r>
          </a:p>
          <a:p>
            <a:pPr marL="0" indent="0">
              <a:buNone/>
            </a:pPr>
            <a:endParaRPr lang="en-US" sz="2000" b="1" dirty="0">
              <a:latin typeface="+mj-lt"/>
            </a:endParaRPr>
          </a:p>
          <a:p>
            <a:pPr marL="0" indent="0">
              <a:buNone/>
            </a:pPr>
            <a:r>
              <a:rPr lang="en-US" sz="2000" b="1" dirty="0">
                <a:highlight>
                  <a:srgbClr val="00FFFF"/>
                </a:highlight>
                <a:latin typeface="+mj-lt"/>
              </a:rPr>
              <a:t>// Allocate enough space for each platform</a:t>
            </a:r>
          </a:p>
          <a:p>
            <a:pPr marL="0" indent="0">
              <a:buNone/>
            </a:pPr>
            <a:r>
              <a:rPr lang="en-US" sz="2000" b="1" dirty="0">
                <a:latin typeface="+mj-lt"/>
              </a:rPr>
              <a:t>platforms=(</a:t>
            </a:r>
            <a:r>
              <a:rPr lang="en-US" sz="2000" b="1" dirty="0" err="1">
                <a:latin typeface="+mj-lt"/>
              </a:rPr>
              <a:t>cl_platform_id</a:t>
            </a:r>
            <a:r>
              <a:rPr lang="en-US" sz="2000" b="1" dirty="0">
                <a:latin typeface="+mj-lt"/>
              </a:rPr>
              <a:t>*) malloc (</a:t>
            </a:r>
            <a:r>
              <a:rPr lang="en-US" sz="2000" b="1" dirty="0" err="1">
                <a:latin typeface="+mj-lt"/>
              </a:rPr>
              <a:t>num_platforms</a:t>
            </a:r>
            <a:r>
              <a:rPr lang="en-US" sz="2000" b="1" dirty="0">
                <a:latin typeface="+mj-lt"/>
              </a:rPr>
              <a:t>*</a:t>
            </a:r>
            <a:r>
              <a:rPr lang="en-US" sz="2000" b="1" dirty="0" err="1">
                <a:latin typeface="+mj-lt"/>
              </a:rPr>
              <a:t>sizeof</a:t>
            </a:r>
            <a:r>
              <a:rPr lang="en-US" sz="2000" b="1" dirty="0">
                <a:latin typeface="+mj-lt"/>
              </a:rPr>
              <a:t>(</a:t>
            </a:r>
            <a:r>
              <a:rPr lang="en-US" sz="2000" b="1" dirty="0" err="1">
                <a:latin typeface="+mj-lt"/>
              </a:rPr>
              <a:t>cl_platform_id</a:t>
            </a:r>
            <a:r>
              <a:rPr lang="en-US" sz="2000" b="1" dirty="0">
                <a:latin typeface="+mj-lt"/>
              </a:rPr>
              <a:t>));</a:t>
            </a:r>
          </a:p>
          <a:p>
            <a:pPr marL="0" indent="0">
              <a:buNone/>
            </a:pPr>
            <a:endParaRPr lang="en-US" sz="2000" b="1" dirty="0">
              <a:latin typeface="+mj-lt"/>
            </a:endParaRPr>
          </a:p>
          <a:p>
            <a:r>
              <a:rPr lang="en-US" sz="2000" b="1" dirty="0">
                <a:highlight>
                  <a:srgbClr val="00FFFF"/>
                </a:highlight>
                <a:latin typeface="+mj-lt"/>
              </a:rPr>
              <a:t>// To fill in Platforms info.</a:t>
            </a:r>
          </a:p>
          <a:p>
            <a:pPr marL="0" indent="0">
              <a:buNone/>
            </a:pPr>
            <a:r>
              <a:rPr lang="en-US" sz="2000" b="1" dirty="0">
                <a:latin typeface="+mj-lt"/>
              </a:rPr>
              <a:t>status=</a:t>
            </a:r>
            <a:r>
              <a:rPr lang="en-US" sz="2000" b="1" dirty="0" err="1">
                <a:latin typeface="+mj-lt"/>
              </a:rPr>
              <a:t>clGetPlatformIDs</a:t>
            </a:r>
            <a:r>
              <a:rPr lang="en-US" sz="2000" b="1" dirty="0">
                <a:latin typeface="+mj-lt"/>
              </a:rPr>
              <a:t>(</a:t>
            </a:r>
            <a:r>
              <a:rPr lang="en-US" sz="2000" b="1" dirty="0" err="1">
                <a:latin typeface="+mj-lt"/>
              </a:rPr>
              <a:t>num_platforms</a:t>
            </a:r>
            <a:r>
              <a:rPr lang="en-US" sz="2000" b="1" dirty="0">
                <a:latin typeface="+mj-lt"/>
              </a:rPr>
              <a:t>, platforms, NULL);</a:t>
            </a:r>
          </a:p>
          <a:p>
            <a:pPr algn="ctr"/>
            <a:endParaRPr lang="en-IN" dirty="0"/>
          </a:p>
        </p:txBody>
      </p:sp>
      <p:sp>
        <p:nvSpPr>
          <p:cNvPr id="8" name="Rectangle 7">
            <a:extLst>
              <a:ext uri="{FF2B5EF4-FFF2-40B4-BE49-F238E27FC236}">
                <a16:creationId xmlns:a16="http://schemas.microsoft.com/office/drawing/2014/main" id="{BD482D02-2870-4829-923A-6EC9EB3D825F}"/>
              </a:ext>
            </a:extLst>
          </p:cNvPr>
          <p:cNvSpPr/>
          <p:nvPr/>
        </p:nvSpPr>
        <p:spPr>
          <a:xfrm>
            <a:off x="6465758" y="787774"/>
            <a:ext cx="5681272" cy="166390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err="1">
                <a:solidFill>
                  <a:schemeClr val="accent4"/>
                </a:solidFill>
                <a:latin typeface="+mj-lt"/>
              </a:rPr>
              <a:t>cl_int</a:t>
            </a:r>
            <a:r>
              <a:rPr lang="en-US" sz="1800" b="1" dirty="0">
                <a:latin typeface="+mj-lt"/>
              </a:rPr>
              <a:t>   </a:t>
            </a:r>
            <a:r>
              <a:rPr lang="en-US" sz="1800" b="1" dirty="0" err="1">
                <a:latin typeface="+mj-lt"/>
              </a:rPr>
              <a:t>clGetPlatformIDs</a:t>
            </a:r>
            <a:r>
              <a:rPr lang="en-US" sz="1800" b="1" dirty="0">
                <a:latin typeface="+mj-lt"/>
              </a:rPr>
              <a:t>(</a:t>
            </a:r>
          </a:p>
          <a:p>
            <a:r>
              <a:rPr lang="en-US" sz="1800" b="1" dirty="0">
                <a:latin typeface="+mj-lt"/>
              </a:rPr>
              <a:t>                                         </a:t>
            </a:r>
            <a:r>
              <a:rPr lang="en-US" sz="1800" b="1" dirty="0" err="1">
                <a:solidFill>
                  <a:schemeClr val="accent4"/>
                </a:solidFill>
                <a:latin typeface="+mj-lt"/>
              </a:rPr>
              <a:t>cl_uint</a:t>
            </a:r>
            <a:r>
              <a:rPr lang="en-US" sz="1800" b="1" dirty="0">
                <a:solidFill>
                  <a:schemeClr val="accent4"/>
                </a:solidFill>
                <a:latin typeface="+mj-lt"/>
              </a:rPr>
              <a:t>  </a:t>
            </a:r>
            <a:r>
              <a:rPr lang="en-US" sz="1800" b="1" dirty="0" err="1">
                <a:latin typeface="+mj-lt"/>
              </a:rPr>
              <a:t>num_entries</a:t>
            </a:r>
            <a:r>
              <a:rPr lang="en-US" sz="1800" b="1" dirty="0">
                <a:latin typeface="+mj-lt"/>
              </a:rPr>
              <a:t>,</a:t>
            </a:r>
          </a:p>
          <a:p>
            <a:r>
              <a:rPr lang="en-US" sz="1800" b="1" dirty="0">
                <a:latin typeface="+mj-lt"/>
              </a:rPr>
              <a:t>                                         </a:t>
            </a:r>
            <a:r>
              <a:rPr lang="en-US" sz="1800" b="1" dirty="0" err="1">
                <a:solidFill>
                  <a:schemeClr val="accent4"/>
                </a:solidFill>
                <a:latin typeface="+mj-lt"/>
              </a:rPr>
              <a:t>cl_platform_id</a:t>
            </a:r>
            <a:r>
              <a:rPr lang="en-US" sz="1800" b="1" dirty="0">
                <a:latin typeface="+mj-lt"/>
              </a:rPr>
              <a:t>  *platforms,</a:t>
            </a:r>
          </a:p>
          <a:p>
            <a:r>
              <a:rPr lang="en-US" sz="1800" b="1" dirty="0">
                <a:latin typeface="+mj-lt"/>
              </a:rPr>
              <a:t>                                         </a:t>
            </a:r>
            <a:r>
              <a:rPr lang="en-US" sz="1800" b="1" dirty="0" err="1">
                <a:solidFill>
                  <a:schemeClr val="accent4"/>
                </a:solidFill>
                <a:latin typeface="+mj-lt"/>
              </a:rPr>
              <a:t>cl_uint</a:t>
            </a:r>
            <a:r>
              <a:rPr lang="en-US" sz="1800" b="1" dirty="0">
                <a:latin typeface="+mj-lt"/>
              </a:rPr>
              <a:t>  *</a:t>
            </a:r>
            <a:r>
              <a:rPr lang="en-US" sz="1800" b="1" dirty="0" err="1">
                <a:latin typeface="+mj-lt"/>
              </a:rPr>
              <a:t>num_platforms</a:t>
            </a:r>
            <a:r>
              <a:rPr lang="en-US" sz="1800" b="1" dirty="0">
                <a:latin typeface="+mj-lt"/>
              </a:rPr>
              <a:t> )</a:t>
            </a:r>
            <a:endParaRPr lang="en-IN" dirty="0"/>
          </a:p>
        </p:txBody>
      </p:sp>
    </p:spTree>
    <p:extLst>
      <p:ext uri="{BB962C8B-B14F-4D97-AF65-F5344CB8AC3E}">
        <p14:creationId xmlns:p14="http://schemas.microsoft.com/office/powerpoint/2010/main" val="152038022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2</a:t>
            </a:r>
            <a:r>
              <a:rPr lang="en-US" sz="3200" b="1" spc="-1" dirty="0">
                <a:solidFill>
                  <a:schemeClr val="bg1"/>
                </a:solidFill>
                <a:highlight>
                  <a:srgbClr val="000000"/>
                </a:highlight>
                <a:latin typeface="Calibri Light"/>
              </a:rPr>
              <a:t>: Discover and initialize the devices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81" name="TextShape 2"/>
          <p:cNvSpPr txBox="1"/>
          <p:nvPr/>
        </p:nvSpPr>
        <p:spPr>
          <a:xfrm>
            <a:off x="464695" y="1103040"/>
            <a:ext cx="11377865" cy="5253480"/>
          </a:xfrm>
          <a:prstGeom prst="rect">
            <a:avLst/>
          </a:prstGeom>
          <a:noFill/>
          <a:ln>
            <a:noFill/>
          </a:ln>
        </p:spPr>
        <p:txBody>
          <a:bodyPr>
            <a:normAutofit/>
          </a:bodyPr>
          <a:lstStyle/>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58</a:t>
            </a:fld>
            <a:endParaRPr lang="en-IN" sz="1200" b="0" strike="noStrike" spc="-1">
              <a:latin typeface="Times New Roman"/>
            </a:endParaRPr>
          </a:p>
        </p:txBody>
      </p:sp>
      <p:sp>
        <p:nvSpPr>
          <p:cNvPr id="2" name="Rectangle 1">
            <a:extLst>
              <a:ext uri="{FF2B5EF4-FFF2-40B4-BE49-F238E27FC236}">
                <a16:creationId xmlns:a16="http://schemas.microsoft.com/office/drawing/2014/main" id="{173FEB97-5924-481C-AA1F-05F75EC3E9BD}"/>
              </a:ext>
            </a:extLst>
          </p:cNvPr>
          <p:cNvSpPr/>
          <p:nvPr/>
        </p:nvSpPr>
        <p:spPr>
          <a:xfrm>
            <a:off x="955941" y="1103040"/>
            <a:ext cx="11006210" cy="4158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2000" b="1" dirty="0" err="1">
                <a:solidFill>
                  <a:schemeClr val="accent4"/>
                </a:solidFill>
              </a:rPr>
              <a:t>cl_unit</a:t>
            </a:r>
            <a:r>
              <a:rPr lang="en-US" sz="2000" b="1" dirty="0">
                <a:solidFill>
                  <a:schemeClr val="accent4"/>
                </a:solidFill>
              </a:rPr>
              <a:t> </a:t>
            </a:r>
            <a:r>
              <a:rPr lang="en-US" sz="2000" b="1" dirty="0" err="1"/>
              <a:t>num_devices</a:t>
            </a:r>
            <a:r>
              <a:rPr lang="en-US" sz="2000" b="1" dirty="0"/>
              <a:t> = 0;</a:t>
            </a:r>
          </a:p>
          <a:p>
            <a:pPr marL="0" indent="0">
              <a:buNone/>
            </a:pPr>
            <a:r>
              <a:rPr lang="en-US" sz="2000" b="1" dirty="0" err="1">
                <a:solidFill>
                  <a:schemeClr val="accent4"/>
                </a:solidFill>
              </a:rPr>
              <a:t>cl_device_id</a:t>
            </a:r>
            <a:r>
              <a:rPr lang="en-US" sz="2000" b="1" dirty="0">
                <a:solidFill>
                  <a:schemeClr val="accent4"/>
                </a:solidFill>
              </a:rPr>
              <a:t> </a:t>
            </a:r>
            <a:r>
              <a:rPr lang="en-US" sz="2000" b="1" dirty="0"/>
              <a:t>*devices = NULL;</a:t>
            </a:r>
          </a:p>
          <a:p>
            <a:pPr marL="0" indent="0">
              <a:buNone/>
            </a:pPr>
            <a:endParaRPr lang="en-US" sz="2000" b="1" dirty="0"/>
          </a:p>
          <a:p>
            <a:pPr marL="0" indent="0">
              <a:buNone/>
            </a:pPr>
            <a:r>
              <a:rPr lang="en-US" sz="2000" b="1" dirty="0">
                <a:highlight>
                  <a:srgbClr val="00FFFF"/>
                </a:highlight>
              </a:rPr>
              <a:t>// To get number of devices</a:t>
            </a:r>
          </a:p>
          <a:p>
            <a:pPr marL="0" indent="0">
              <a:buNone/>
            </a:pPr>
            <a:r>
              <a:rPr lang="en-US" sz="2000" b="1" dirty="0"/>
              <a:t>status=</a:t>
            </a:r>
            <a:r>
              <a:rPr lang="en-US" sz="2000" b="1" dirty="0" err="1"/>
              <a:t>clGetDeviceIDs</a:t>
            </a:r>
            <a:r>
              <a:rPr lang="en-US" sz="2000" b="1" dirty="0"/>
              <a:t>(platform[0], CL_DEVICE_TYPE_GPU, 0, NULL, &amp;num_devices);</a:t>
            </a:r>
          </a:p>
          <a:p>
            <a:pPr marL="0" indent="0">
              <a:buNone/>
            </a:pPr>
            <a:endParaRPr lang="en-US" sz="2000" b="1" dirty="0"/>
          </a:p>
          <a:p>
            <a:pPr marL="0" indent="0">
              <a:buNone/>
            </a:pPr>
            <a:r>
              <a:rPr lang="en-US" sz="2000" b="1" dirty="0">
                <a:highlight>
                  <a:srgbClr val="00FFFF"/>
                </a:highlight>
              </a:rPr>
              <a:t>// Allocate enough space for each device</a:t>
            </a:r>
          </a:p>
          <a:p>
            <a:pPr marL="0" indent="0">
              <a:buNone/>
            </a:pPr>
            <a:r>
              <a:rPr lang="en-US" sz="2000" b="1" dirty="0"/>
              <a:t>devices=(</a:t>
            </a:r>
            <a:r>
              <a:rPr lang="en-US" sz="2000" b="1" dirty="0" err="1"/>
              <a:t>cl_device_id</a:t>
            </a:r>
            <a:r>
              <a:rPr lang="en-US" sz="2000" b="1" dirty="0"/>
              <a:t>*) malloc (</a:t>
            </a:r>
            <a:r>
              <a:rPr lang="en-US" sz="2000" b="1" dirty="0" err="1"/>
              <a:t>num_devices</a:t>
            </a:r>
            <a:r>
              <a:rPr lang="en-US" sz="2000" b="1" dirty="0"/>
              <a:t> *</a:t>
            </a:r>
            <a:r>
              <a:rPr lang="en-US" sz="2000" b="1" dirty="0" err="1"/>
              <a:t>sizeof</a:t>
            </a:r>
            <a:r>
              <a:rPr lang="en-US" sz="2000" b="1" dirty="0"/>
              <a:t>(</a:t>
            </a:r>
            <a:r>
              <a:rPr lang="en-US" sz="2000" b="1" dirty="0" err="1"/>
              <a:t>cl_device_id</a:t>
            </a:r>
            <a:r>
              <a:rPr lang="en-US" sz="2000" b="1" dirty="0"/>
              <a:t>));</a:t>
            </a:r>
          </a:p>
          <a:p>
            <a:pPr marL="0" indent="0">
              <a:buNone/>
            </a:pPr>
            <a:endParaRPr lang="en-US" sz="2000" b="1" dirty="0"/>
          </a:p>
          <a:p>
            <a:r>
              <a:rPr lang="en-US" sz="2000" b="1" dirty="0">
                <a:highlight>
                  <a:srgbClr val="00FFFF"/>
                </a:highlight>
              </a:rPr>
              <a:t>// To fill in Devices info.</a:t>
            </a:r>
          </a:p>
          <a:p>
            <a:pPr marL="0" indent="0">
              <a:buNone/>
            </a:pPr>
            <a:r>
              <a:rPr lang="en-US" sz="2000" b="1" dirty="0"/>
              <a:t>status=</a:t>
            </a:r>
            <a:r>
              <a:rPr lang="en-US" sz="2000" b="1" dirty="0" err="1"/>
              <a:t>clGetDeviceIDs</a:t>
            </a:r>
            <a:r>
              <a:rPr lang="en-US" sz="2000" b="1" dirty="0"/>
              <a:t>(platform[0], </a:t>
            </a:r>
            <a:r>
              <a:rPr lang="en-US" sz="2000" b="1" dirty="0" err="1"/>
              <a:t>CL_DEVICE_TYPE_GPU,num_devices,devices,NULL</a:t>
            </a:r>
            <a:r>
              <a:rPr lang="en-US" sz="2000" b="1" dirty="0"/>
              <a:t>);</a:t>
            </a:r>
          </a:p>
          <a:p>
            <a:endParaRPr lang="en-IN" b="1" dirty="0"/>
          </a:p>
        </p:txBody>
      </p:sp>
      <p:sp>
        <p:nvSpPr>
          <p:cNvPr id="8" name="Rectangle 7">
            <a:extLst>
              <a:ext uri="{FF2B5EF4-FFF2-40B4-BE49-F238E27FC236}">
                <a16:creationId xmlns:a16="http://schemas.microsoft.com/office/drawing/2014/main" id="{DBF45F77-4C04-4739-986B-842AB0DD419F}"/>
              </a:ext>
            </a:extLst>
          </p:cNvPr>
          <p:cNvSpPr/>
          <p:nvPr/>
        </p:nvSpPr>
        <p:spPr>
          <a:xfrm>
            <a:off x="5887705" y="772566"/>
            <a:ext cx="6074446" cy="166390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err="1">
                <a:solidFill>
                  <a:schemeClr val="accent4"/>
                </a:solidFill>
              </a:rPr>
              <a:t>cl_int</a:t>
            </a:r>
            <a:r>
              <a:rPr lang="en-IN" b="1" dirty="0">
                <a:solidFill>
                  <a:schemeClr val="accent4"/>
                </a:solidFill>
              </a:rPr>
              <a:t> </a:t>
            </a:r>
            <a:r>
              <a:rPr lang="en-IN" b="1" dirty="0" err="1"/>
              <a:t>clGetDeviceIDs</a:t>
            </a:r>
            <a:r>
              <a:rPr lang="en-IN" b="1" dirty="0"/>
              <a:t>(</a:t>
            </a:r>
          </a:p>
          <a:p>
            <a:r>
              <a:rPr lang="en-IN" b="1" dirty="0"/>
              <a:t>                                      </a:t>
            </a:r>
            <a:r>
              <a:rPr lang="en-IN" b="1" dirty="0" err="1">
                <a:solidFill>
                  <a:schemeClr val="accent4"/>
                </a:solidFill>
              </a:rPr>
              <a:t>cl_platform_id</a:t>
            </a:r>
            <a:r>
              <a:rPr lang="en-IN" b="1" dirty="0">
                <a:solidFill>
                  <a:schemeClr val="accent4"/>
                </a:solidFill>
              </a:rPr>
              <a:t>  </a:t>
            </a:r>
            <a:r>
              <a:rPr lang="en-IN" b="1" dirty="0"/>
              <a:t>platform, </a:t>
            </a:r>
          </a:p>
          <a:p>
            <a:r>
              <a:rPr lang="en-IN" b="1" dirty="0"/>
              <a:t>                                      </a:t>
            </a:r>
            <a:r>
              <a:rPr lang="en-IN" b="1" dirty="0" err="1">
                <a:solidFill>
                  <a:schemeClr val="accent4"/>
                </a:solidFill>
              </a:rPr>
              <a:t>cl_device_type</a:t>
            </a:r>
            <a:r>
              <a:rPr lang="en-IN" b="1" dirty="0">
                <a:solidFill>
                  <a:schemeClr val="accent4"/>
                </a:solidFill>
              </a:rPr>
              <a:t>  </a:t>
            </a:r>
            <a:r>
              <a:rPr lang="en-IN" b="1" dirty="0" err="1"/>
              <a:t>device_type</a:t>
            </a:r>
            <a:r>
              <a:rPr lang="en-IN" b="1" dirty="0"/>
              <a:t>, </a:t>
            </a:r>
          </a:p>
          <a:p>
            <a:r>
              <a:rPr lang="en-IN" b="1" dirty="0"/>
              <a:t>                                      </a:t>
            </a:r>
            <a:r>
              <a:rPr lang="en-IN" b="1" dirty="0" err="1">
                <a:solidFill>
                  <a:schemeClr val="accent4"/>
                </a:solidFill>
              </a:rPr>
              <a:t>cl_uint</a:t>
            </a:r>
            <a:r>
              <a:rPr lang="en-IN" b="1" dirty="0">
                <a:solidFill>
                  <a:schemeClr val="accent4"/>
                </a:solidFill>
              </a:rPr>
              <a:t>  </a:t>
            </a:r>
            <a:r>
              <a:rPr lang="en-IN" b="1" dirty="0" err="1"/>
              <a:t>num_entries</a:t>
            </a:r>
            <a:r>
              <a:rPr lang="en-IN" b="1" dirty="0"/>
              <a:t>, </a:t>
            </a:r>
          </a:p>
          <a:p>
            <a:r>
              <a:rPr lang="en-IN" b="1" dirty="0">
                <a:solidFill>
                  <a:schemeClr val="accent4"/>
                </a:solidFill>
              </a:rPr>
              <a:t>                                      </a:t>
            </a:r>
            <a:r>
              <a:rPr lang="en-IN" b="1" dirty="0" err="1">
                <a:solidFill>
                  <a:schemeClr val="accent4"/>
                </a:solidFill>
              </a:rPr>
              <a:t>cl_device_id</a:t>
            </a:r>
            <a:r>
              <a:rPr lang="en-IN" b="1" dirty="0"/>
              <a:t>  *devices, </a:t>
            </a:r>
          </a:p>
          <a:p>
            <a:r>
              <a:rPr lang="en-IN" b="1" dirty="0"/>
              <a:t>                                      </a:t>
            </a:r>
            <a:r>
              <a:rPr lang="en-IN" b="1" dirty="0" err="1">
                <a:solidFill>
                  <a:schemeClr val="accent4"/>
                </a:solidFill>
              </a:rPr>
              <a:t>cl_uint</a:t>
            </a:r>
            <a:r>
              <a:rPr lang="en-IN" b="1" dirty="0"/>
              <a:t>  *</a:t>
            </a:r>
            <a:r>
              <a:rPr lang="en-IN" b="1" dirty="0" err="1"/>
              <a:t>num_devices</a:t>
            </a:r>
            <a:r>
              <a:rPr lang="en-IN" b="1" dirty="0"/>
              <a:t> )</a:t>
            </a:r>
          </a:p>
        </p:txBody>
      </p:sp>
    </p:spTree>
    <p:extLst>
      <p:ext uri="{BB962C8B-B14F-4D97-AF65-F5344CB8AC3E}">
        <p14:creationId xmlns:p14="http://schemas.microsoft.com/office/powerpoint/2010/main" val="323164851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27258"/>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3</a:t>
            </a:r>
            <a:r>
              <a:rPr lang="en-US" sz="3200" b="1" spc="-1" dirty="0">
                <a:solidFill>
                  <a:schemeClr val="bg1"/>
                </a:solidFill>
                <a:highlight>
                  <a:srgbClr val="000000"/>
                </a:highlight>
                <a:latin typeface="Calibri Light"/>
              </a:rPr>
              <a:t>: Create a context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81" name="TextShape 2"/>
          <p:cNvSpPr txBox="1"/>
          <p:nvPr/>
        </p:nvSpPr>
        <p:spPr>
          <a:xfrm>
            <a:off x="464695" y="1103040"/>
            <a:ext cx="11377865" cy="5253480"/>
          </a:xfrm>
          <a:prstGeom prst="rect">
            <a:avLst/>
          </a:prstGeom>
          <a:noFill/>
          <a:ln>
            <a:noFill/>
          </a:ln>
        </p:spPr>
        <p:txBody>
          <a:bodyPr>
            <a:normAutofit/>
          </a:bodyPr>
          <a:lstStyle/>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59</a:t>
            </a:fld>
            <a:endParaRPr lang="en-IN" sz="1200" b="0" strike="noStrike" spc="-1">
              <a:latin typeface="Times New Roman"/>
            </a:endParaRPr>
          </a:p>
        </p:txBody>
      </p:sp>
      <p:sp>
        <p:nvSpPr>
          <p:cNvPr id="2" name="Rectangle 1">
            <a:extLst>
              <a:ext uri="{FF2B5EF4-FFF2-40B4-BE49-F238E27FC236}">
                <a16:creationId xmlns:a16="http://schemas.microsoft.com/office/drawing/2014/main" id="{173FEB97-5924-481C-AA1F-05F75EC3E9BD}"/>
              </a:ext>
            </a:extLst>
          </p:cNvPr>
          <p:cNvSpPr/>
          <p:nvPr/>
        </p:nvSpPr>
        <p:spPr>
          <a:xfrm>
            <a:off x="940952" y="1103040"/>
            <a:ext cx="8830845" cy="3810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err="1">
                <a:solidFill>
                  <a:schemeClr val="accent4"/>
                </a:solidFill>
                <a:effectLst/>
                <a:ea typeface="Times New Roman" panose="02020603050405020304" pitchFamily="18" charset="0"/>
                <a:cs typeface="Times New Roman" panose="02020603050405020304" pitchFamily="18" charset="0"/>
              </a:rPr>
              <a:t>Cl_int</a:t>
            </a:r>
            <a:r>
              <a:rPr lang="en-US" sz="1800" b="1" dirty="0">
                <a:solidFill>
                  <a:schemeClr val="accent4"/>
                </a:solidFill>
                <a:effectLst/>
                <a:ea typeface="Times New Roman" panose="02020603050405020304" pitchFamily="18" charset="0"/>
                <a:cs typeface="Times New Roman" panose="02020603050405020304" pitchFamily="18" charset="0"/>
              </a:rPr>
              <a:t> </a:t>
            </a:r>
            <a:r>
              <a:rPr lang="en-US" sz="1800" b="1" dirty="0">
                <a:solidFill>
                  <a:schemeClr val="bg1"/>
                </a:solidFill>
                <a:effectLst/>
                <a:ea typeface="Times New Roman" panose="02020603050405020304" pitchFamily="18" charset="0"/>
                <a:cs typeface="Times New Roman" panose="02020603050405020304" pitchFamily="18" charset="0"/>
              </a:rPr>
              <a:t>status</a:t>
            </a:r>
          </a:p>
          <a:p>
            <a:r>
              <a:rPr lang="en-US" sz="1800" b="1" dirty="0" err="1">
                <a:solidFill>
                  <a:schemeClr val="accent4"/>
                </a:solidFill>
                <a:effectLst/>
                <a:ea typeface="Times New Roman" panose="02020603050405020304" pitchFamily="18" charset="0"/>
                <a:cs typeface="Times New Roman" panose="02020603050405020304" pitchFamily="18" charset="0"/>
              </a:rPr>
              <a:t>cl_context</a:t>
            </a:r>
            <a:r>
              <a:rPr lang="en-US" sz="1800" b="1" spc="-260" dirty="0">
                <a:effectLst/>
                <a:ea typeface="Times New Roman" panose="02020603050405020304" pitchFamily="18" charset="0"/>
                <a:cs typeface="Times New Roman" panose="02020603050405020304" pitchFamily="18" charset="0"/>
              </a:rPr>
              <a:t>  </a:t>
            </a:r>
            <a:r>
              <a:rPr lang="en-US" sz="1800" b="1" dirty="0">
                <a:effectLst/>
                <a:ea typeface="Times New Roman" panose="02020603050405020304" pitchFamily="18" charset="0"/>
                <a:cs typeface="Times New Roman" panose="02020603050405020304" pitchFamily="18" charset="0"/>
              </a:rPr>
              <a:t>context</a:t>
            </a:r>
            <a:r>
              <a:rPr lang="en-US" sz="1800" b="1" spc="-255" dirty="0">
                <a:effectLst/>
                <a:ea typeface="Times New Roman" panose="02020603050405020304" pitchFamily="18" charset="0"/>
                <a:cs typeface="Times New Roman" panose="02020603050405020304" pitchFamily="18" charset="0"/>
              </a:rPr>
              <a:t>  =  </a:t>
            </a:r>
            <a:r>
              <a:rPr lang="en-US" sz="1800" b="1" spc="-255" dirty="0">
                <a:effectLst/>
                <a:latin typeface="+mj-lt"/>
                <a:ea typeface="Times New Roman" panose="02020603050405020304" pitchFamily="18" charset="0"/>
                <a:cs typeface="Times New Roman" panose="02020603050405020304" pitchFamily="18" charset="0"/>
              </a:rPr>
              <a:t>N U L </a:t>
            </a:r>
            <a:r>
              <a:rPr lang="en-US" sz="1800" b="1" spc="-255" dirty="0" err="1">
                <a:effectLst/>
                <a:latin typeface="+mj-lt"/>
                <a:ea typeface="Times New Roman" panose="02020603050405020304" pitchFamily="18" charset="0"/>
                <a:cs typeface="Times New Roman" panose="02020603050405020304" pitchFamily="18" charset="0"/>
              </a:rPr>
              <a:t>L</a:t>
            </a:r>
            <a:r>
              <a:rPr lang="en-US" sz="1800" b="1" spc="-255" dirty="0">
                <a:effectLst/>
                <a:ea typeface="Times New Roman" panose="02020603050405020304" pitchFamily="18" charset="0"/>
                <a:cs typeface="Times New Roman" panose="02020603050405020304" pitchFamily="18" charset="0"/>
              </a:rPr>
              <a:t>;</a:t>
            </a:r>
          </a:p>
          <a:p>
            <a:pPr>
              <a:spcBef>
                <a:spcPts val="830"/>
              </a:spcBef>
              <a:spcAft>
                <a:spcPts val="0"/>
              </a:spcAft>
            </a:pPr>
            <a:r>
              <a:rPr lang="en-US" sz="1800" b="1" dirty="0">
                <a:effectLst/>
                <a:highlight>
                  <a:srgbClr val="00FFFF"/>
                </a:highlight>
                <a:ea typeface="Times New Roman" panose="02020603050405020304" pitchFamily="18" charset="0"/>
              </a:rPr>
              <a:t>// Create</a:t>
            </a:r>
            <a:r>
              <a:rPr lang="en-US" sz="1800" b="1" spc="-255" dirty="0">
                <a:effectLst/>
                <a:highlight>
                  <a:srgbClr val="00FFFF"/>
                </a:highlight>
                <a:ea typeface="Times New Roman" panose="02020603050405020304" pitchFamily="18" charset="0"/>
              </a:rPr>
              <a:t> </a:t>
            </a:r>
            <a:r>
              <a:rPr lang="en-US" sz="1800" b="1" dirty="0">
                <a:effectLst/>
                <a:highlight>
                  <a:srgbClr val="00FFFF"/>
                </a:highlight>
                <a:ea typeface="Times New Roman" panose="02020603050405020304" pitchFamily="18" charset="0"/>
              </a:rPr>
              <a:t>a context</a:t>
            </a:r>
            <a:r>
              <a:rPr lang="en-US" sz="1800" b="1" spc="-255" dirty="0">
                <a:effectLst/>
                <a:highlight>
                  <a:srgbClr val="00FFFF"/>
                </a:highlight>
                <a:ea typeface="Times New Roman" panose="02020603050405020304" pitchFamily="18" charset="0"/>
              </a:rPr>
              <a:t> </a:t>
            </a:r>
            <a:r>
              <a:rPr lang="en-US" sz="1800" b="1" dirty="0">
                <a:effectLst/>
                <a:highlight>
                  <a:srgbClr val="00FFFF"/>
                </a:highlight>
                <a:ea typeface="Times New Roman" panose="02020603050405020304" pitchFamily="18" charset="0"/>
              </a:rPr>
              <a:t>and </a:t>
            </a:r>
            <a:r>
              <a:rPr lang="en-US" sz="1800" b="1" dirty="0">
                <a:effectLst/>
                <a:highlight>
                  <a:srgbClr val="00FFFF"/>
                </a:highlight>
                <a:ea typeface="Times New Roman" panose="02020603050405020304" pitchFamily="18" charset="0"/>
                <a:cs typeface="Times New Roman" panose="02020603050405020304" pitchFamily="18" charset="0"/>
              </a:rPr>
              <a:t>associate</a:t>
            </a:r>
            <a:r>
              <a:rPr lang="en-US" sz="1800" b="1" spc="-265" dirty="0">
                <a:effectLst/>
                <a:highlight>
                  <a:srgbClr val="00FFFF"/>
                </a:highlight>
                <a:ea typeface="Times New Roman" panose="02020603050405020304" pitchFamily="18" charset="0"/>
                <a:cs typeface="Times New Roman" panose="02020603050405020304" pitchFamily="18" charset="0"/>
              </a:rPr>
              <a:t> </a:t>
            </a:r>
            <a:r>
              <a:rPr lang="en-US" sz="1800" b="1" dirty="0">
                <a:effectLst/>
                <a:highlight>
                  <a:srgbClr val="00FFFF"/>
                </a:highlight>
                <a:ea typeface="Times New Roman" panose="02020603050405020304" pitchFamily="18" charset="0"/>
                <a:cs typeface="Times New Roman" panose="02020603050405020304" pitchFamily="18" charset="0"/>
              </a:rPr>
              <a:t>it with</a:t>
            </a:r>
            <a:r>
              <a:rPr lang="en-US" sz="1800" b="1" spc="-255" dirty="0">
                <a:effectLst/>
                <a:highlight>
                  <a:srgbClr val="00FFFF"/>
                </a:highlight>
                <a:ea typeface="Times New Roman" panose="02020603050405020304" pitchFamily="18" charset="0"/>
                <a:cs typeface="Times New Roman" panose="02020603050405020304" pitchFamily="18" charset="0"/>
              </a:rPr>
              <a:t> </a:t>
            </a:r>
            <a:r>
              <a:rPr lang="en-US" sz="1800" b="1" dirty="0">
                <a:effectLst/>
                <a:highlight>
                  <a:srgbClr val="00FFFF"/>
                </a:highlight>
                <a:ea typeface="Times New Roman" panose="02020603050405020304" pitchFamily="18" charset="0"/>
                <a:cs typeface="Times New Roman" panose="02020603050405020304" pitchFamily="18" charset="0"/>
              </a:rPr>
              <a:t>the</a:t>
            </a:r>
            <a:r>
              <a:rPr lang="en-US" sz="1800" b="1" spc="-255" dirty="0">
                <a:effectLst/>
                <a:highlight>
                  <a:srgbClr val="00FFFF"/>
                </a:highlight>
                <a:ea typeface="Times New Roman" panose="02020603050405020304" pitchFamily="18" charset="0"/>
                <a:cs typeface="Times New Roman" panose="02020603050405020304" pitchFamily="18" charset="0"/>
              </a:rPr>
              <a:t> </a:t>
            </a:r>
            <a:r>
              <a:rPr lang="en-US" sz="1800" b="1" spc="-15" dirty="0">
                <a:effectLst/>
                <a:highlight>
                  <a:srgbClr val="00FFFF"/>
                </a:highlight>
                <a:ea typeface="Times New Roman" panose="02020603050405020304" pitchFamily="18" charset="0"/>
                <a:cs typeface="Times New Roman" panose="02020603050405020304" pitchFamily="18" charset="0"/>
              </a:rPr>
              <a:t>devices</a:t>
            </a:r>
          </a:p>
          <a:p>
            <a:pPr>
              <a:spcBef>
                <a:spcPts val="830"/>
              </a:spcBef>
              <a:spcAft>
                <a:spcPts val="0"/>
              </a:spcAft>
            </a:pPr>
            <a:r>
              <a:rPr lang="en-US" b="1" dirty="0">
                <a:ea typeface="Times New Roman" panose="02020603050405020304" pitchFamily="18" charset="0"/>
                <a:cs typeface="Times New Roman" panose="02020603050405020304" pitchFamily="18" charset="0"/>
              </a:rPr>
              <a:t>c</a:t>
            </a:r>
            <a:r>
              <a:rPr lang="en-US" sz="1800" b="1" dirty="0">
                <a:effectLst/>
                <a:ea typeface="Times New Roman" panose="02020603050405020304" pitchFamily="18" charset="0"/>
                <a:cs typeface="Times New Roman" panose="02020603050405020304" pitchFamily="18" charset="0"/>
              </a:rPr>
              <a:t>ontext </a:t>
            </a:r>
            <a:r>
              <a:rPr lang="en-US" sz="1800" b="1" spc="-260" dirty="0">
                <a:effectLst/>
                <a:ea typeface="Times New Roman" panose="02020603050405020304" pitchFamily="18" charset="0"/>
                <a:cs typeface="Times New Roman" panose="02020603050405020304" pitchFamily="18" charset="0"/>
              </a:rPr>
              <a:t> =</a:t>
            </a:r>
            <a:r>
              <a:rPr lang="en-US" sz="1800" b="1" dirty="0">
                <a:effectLst/>
                <a:ea typeface="Times New Roman" panose="02020603050405020304" pitchFamily="18" charset="0"/>
                <a:cs typeface="Times New Roman" panose="02020603050405020304" pitchFamily="18" charset="0"/>
              </a:rPr>
              <a:t> </a:t>
            </a:r>
            <a:r>
              <a:rPr lang="en-US" sz="1800" b="1" dirty="0" err="1">
                <a:effectLst/>
                <a:ea typeface="Times New Roman" panose="02020603050405020304" pitchFamily="18" charset="0"/>
                <a:cs typeface="Times New Roman" panose="02020603050405020304" pitchFamily="18" charset="0"/>
              </a:rPr>
              <a:t>clCreateContext</a:t>
            </a:r>
            <a:r>
              <a:rPr lang="en-US" sz="1800" b="1" dirty="0">
                <a:effectLst/>
                <a:ea typeface="Times New Roman" panose="02020603050405020304" pitchFamily="18" charset="0"/>
                <a:cs typeface="Times New Roman" panose="02020603050405020304" pitchFamily="18" charset="0"/>
              </a:rPr>
              <a:t> (</a:t>
            </a:r>
            <a:r>
              <a:rPr lang="en-US" sz="1800" b="1" spc="-15" dirty="0">
                <a:effectLst/>
                <a:ea typeface="Times New Roman" panose="02020603050405020304" pitchFamily="18" charset="0"/>
                <a:cs typeface="Times New Roman" panose="02020603050405020304" pitchFamily="18" charset="0"/>
              </a:rPr>
              <a:t> </a:t>
            </a:r>
          </a:p>
          <a:p>
            <a:pPr marL="1960245">
              <a:spcBef>
                <a:spcPts val="55"/>
              </a:spcBef>
              <a:spcAft>
                <a:spcPts val="0"/>
              </a:spcAft>
            </a:pPr>
            <a:r>
              <a:rPr lang="en-US" sz="1800" b="1" dirty="0">
                <a:effectLst/>
                <a:ea typeface="Times New Roman" panose="02020603050405020304" pitchFamily="18" charset="0"/>
              </a:rPr>
              <a:t>            	      NULL,</a:t>
            </a:r>
            <a:endParaRPr lang="en-IN" sz="1800" b="1" dirty="0">
              <a:effectLst/>
              <a:ea typeface="Times New Roman" panose="02020603050405020304" pitchFamily="18" charset="0"/>
            </a:endParaRPr>
          </a:p>
          <a:p>
            <a:pPr marL="1960245" marR="4034155">
              <a:lnSpc>
                <a:spcPct val="131000"/>
              </a:lnSpc>
              <a:spcBef>
                <a:spcPts val="270"/>
              </a:spcBef>
              <a:spcAft>
                <a:spcPts val="0"/>
              </a:spcAft>
            </a:pPr>
            <a:r>
              <a:rPr lang="en-US" sz="1800" b="1" spc="-5" dirty="0">
                <a:effectLst/>
                <a:ea typeface="Times New Roman" panose="02020603050405020304" pitchFamily="18" charset="0"/>
              </a:rPr>
              <a:t>                  </a:t>
            </a:r>
            <a:r>
              <a:rPr lang="en-US" sz="1800" b="1" spc="-5" dirty="0" err="1">
                <a:effectLst/>
                <a:ea typeface="Times New Roman" panose="02020603050405020304" pitchFamily="18" charset="0"/>
              </a:rPr>
              <a:t>numDevices</a:t>
            </a:r>
            <a:r>
              <a:rPr lang="en-US" sz="1800" b="1" spc="-5" dirty="0">
                <a:effectLst/>
                <a:ea typeface="Times New Roman" panose="02020603050405020304" pitchFamily="18" charset="0"/>
              </a:rPr>
              <a:t>,   </a:t>
            </a:r>
          </a:p>
          <a:p>
            <a:pPr marL="1960245" marR="4034155">
              <a:lnSpc>
                <a:spcPct val="131000"/>
              </a:lnSpc>
              <a:spcBef>
                <a:spcPts val="270"/>
              </a:spcBef>
              <a:spcAft>
                <a:spcPts val="0"/>
              </a:spcAft>
            </a:pPr>
            <a:r>
              <a:rPr lang="en-US" b="1" spc="-5" dirty="0">
                <a:ea typeface="Times New Roman" panose="02020603050405020304" pitchFamily="18" charset="0"/>
              </a:rPr>
              <a:t>                  </a:t>
            </a:r>
            <a:r>
              <a:rPr lang="en-US" sz="1800" b="1" dirty="0">
                <a:effectLst/>
                <a:ea typeface="Times New Roman" panose="02020603050405020304" pitchFamily="18" charset="0"/>
              </a:rPr>
              <a:t>devices,  </a:t>
            </a:r>
          </a:p>
          <a:p>
            <a:pPr marL="1960245" marR="4034155">
              <a:lnSpc>
                <a:spcPct val="131000"/>
              </a:lnSpc>
              <a:spcBef>
                <a:spcPts val="270"/>
              </a:spcBef>
              <a:spcAft>
                <a:spcPts val="0"/>
              </a:spcAft>
            </a:pPr>
            <a:r>
              <a:rPr lang="en-US" b="1" dirty="0">
                <a:ea typeface="Times New Roman" panose="02020603050405020304" pitchFamily="18" charset="0"/>
              </a:rPr>
              <a:t>                  </a:t>
            </a:r>
            <a:r>
              <a:rPr lang="en-US" sz="1800" b="1" dirty="0">
                <a:effectLst/>
                <a:ea typeface="Times New Roman" panose="02020603050405020304" pitchFamily="18" charset="0"/>
              </a:rPr>
              <a:t>NULL, </a:t>
            </a:r>
          </a:p>
          <a:p>
            <a:pPr marL="1960245" marR="4034155">
              <a:lnSpc>
                <a:spcPct val="131000"/>
              </a:lnSpc>
              <a:spcBef>
                <a:spcPts val="270"/>
              </a:spcBef>
              <a:spcAft>
                <a:spcPts val="0"/>
              </a:spcAft>
            </a:pPr>
            <a:r>
              <a:rPr lang="en-US" b="1" dirty="0">
                <a:ea typeface="Times New Roman" panose="02020603050405020304" pitchFamily="18" charset="0"/>
              </a:rPr>
              <a:t>                  </a:t>
            </a:r>
            <a:r>
              <a:rPr lang="en-US" sz="1800" b="1" dirty="0">
                <a:effectLst/>
                <a:ea typeface="Times New Roman" panose="02020603050405020304" pitchFamily="18" charset="0"/>
              </a:rPr>
              <a:t>NULL,</a:t>
            </a:r>
            <a:endParaRPr lang="en-IN" sz="1800" b="1" dirty="0">
              <a:effectLst/>
              <a:ea typeface="Times New Roman" panose="02020603050405020304" pitchFamily="18" charset="0"/>
            </a:endParaRPr>
          </a:p>
          <a:p>
            <a:pPr marL="1960245">
              <a:spcBef>
                <a:spcPts val="15"/>
              </a:spcBef>
              <a:spcAft>
                <a:spcPts val="0"/>
              </a:spcAft>
            </a:pPr>
            <a:r>
              <a:rPr lang="en-US" sz="1800" b="1" dirty="0">
                <a:effectLst/>
                <a:ea typeface="Times New Roman" panose="02020603050405020304" pitchFamily="18" charset="0"/>
              </a:rPr>
              <a:t>                  &amp;status);</a:t>
            </a:r>
            <a:endParaRPr lang="en-IN" sz="1800" b="1" dirty="0">
              <a:effectLst/>
              <a:ea typeface="Times New Roman" panose="02020603050405020304" pitchFamily="18" charset="0"/>
            </a:endParaRPr>
          </a:p>
          <a:p>
            <a:pPr>
              <a:spcBef>
                <a:spcPts val="830"/>
              </a:spcBef>
              <a:spcAft>
                <a:spcPts val="0"/>
              </a:spcAft>
            </a:pPr>
            <a:endParaRPr lang="en-IN" b="1" dirty="0"/>
          </a:p>
        </p:txBody>
      </p:sp>
      <p:sp>
        <p:nvSpPr>
          <p:cNvPr id="8" name="Rectangle 7">
            <a:extLst>
              <a:ext uri="{FF2B5EF4-FFF2-40B4-BE49-F238E27FC236}">
                <a16:creationId xmlns:a16="http://schemas.microsoft.com/office/drawing/2014/main" id="{36E065BF-7359-4F1C-97EC-23142943C297}"/>
              </a:ext>
            </a:extLst>
          </p:cNvPr>
          <p:cNvSpPr/>
          <p:nvPr/>
        </p:nvSpPr>
        <p:spPr>
          <a:xfrm>
            <a:off x="6594309" y="738360"/>
            <a:ext cx="5132996" cy="276455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600" b="1" dirty="0" err="1"/>
              <a:t>cl_context</a:t>
            </a:r>
            <a:r>
              <a:rPr lang="en-US" sz="1600" b="1" dirty="0"/>
              <a:t> </a:t>
            </a:r>
            <a:r>
              <a:rPr lang="en-US" sz="1600" b="1" dirty="0" err="1"/>
              <a:t>clCreateContext</a:t>
            </a:r>
            <a:r>
              <a:rPr lang="en-US" sz="1600" b="1" dirty="0"/>
              <a:t> (</a:t>
            </a:r>
          </a:p>
          <a:p>
            <a:pPr marL="0" indent="0">
              <a:buNone/>
            </a:pPr>
            <a:r>
              <a:rPr lang="en-US" sz="1600" b="1" dirty="0">
                <a:solidFill>
                  <a:schemeClr val="accent4"/>
                </a:solidFill>
              </a:rPr>
              <a:t>               const </a:t>
            </a:r>
            <a:r>
              <a:rPr lang="en-US" sz="1600" b="1" dirty="0" err="1">
                <a:solidFill>
                  <a:schemeClr val="accent4"/>
                </a:solidFill>
              </a:rPr>
              <a:t>cl_context_properties</a:t>
            </a:r>
            <a:r>
              <a:rPr lang="en-US" sz="1600" b="1" dirty="0"/>
              <a:t> *properties,</a:t>
            </a:r>
          </a:p>
          <a:p>
            <a:pPr marL="0" indent="0">
              <a:buNone/>
            </a:pPr>
            <a:r>
              <a:rPr lang="en-US" sz="1600" b="1" dirty="0">
                <a:solidFill>
                  <a:schemeClr val="accent4"/>
                </a:solidFill>
              </a:rPr>
              <a:t>               </a:t>
            </a:r>
            <a:r>
              <a:rPr lang="en-US" sz="1600" b="1" dirty="0" err="1">
                <a:solidFill>
                  <a:schemeClr val="accent4"/>
                </a:solidFill>
              </a:rPr>
              <a:t>cl_uint</a:t>
            </a:r>
            <a:r>
              <a:rPr lang="en-US" sz="1600" b="1" dirty="0">
                <a:solidFill>
                  <a:schemeClr val="accent4"/>
                </a:solidFill>
              </a:rPr>
              <a:t> </a:t>
            </a:r>
            <a:r>
              <a:rPr lang="en-US" sz="1600" b="1" dirty="0" err="1"/>
              <a:t>num_devices</a:t>
            </a:r>
            <a:r>
              <a:rPr lang="en-US" sz="1600" b="1" dirty="0"/>
              <a:t>,</a:t>
            </a:r>
          </a:p>
          <a:p>
            <a:pPr marL="0" indent="0">
              <a:buNone/>
            </a:pPr>
            <a:r>
              <a:rPr lang="en-US" sz="1600" b="1" dirty="0">
                <a:solidFill>
                  <a:schemeClr val="accent4"/>
                </a:solidFill>
              </a:rPr>
              <a:t>               const </a:t>
            </a:r>
            <a:r>
              <a:rPr lang="en-US" sz="1600" b="1" dirty="0" err="1">
                <a:solidFill>
                  <a:schemeClr val="accent4"/>
                </a:solidFill>
              </a:rPr>
              <a:t>cl_device_id</a:t>
            </a:r>
            <a:r>
              <a:rPr lang="en-US" sz="1600" b="1" dirty="0"/>
              <a:t> *devices,</a:t>
            </a:r>
          </a:p>
          <a:p>
            <a:pPr marL="0" indent="0">
              <a:buNone/>
            </a:pPr>
            <a:r>
              <a:rPr lang="en-US" sz="1600" b="1" dirty="0">
                <a:solidFill>
                  <a:schemeClr val="accent4"/>
                </a:solidFill>
              </a:rPr>
              <a:t>               void</a:t>
            </a:r>
            <a:r>
              <a:rPr lang="en-US" sz="1600" b="1" dirty="0"/>
              <a:t> (CL_CALLBACK *</a:t>
            </a:r>
            <a:r>
              <a:rPr lang="en-US" sz="1600" b="1" dirty="0" err="1"/>
              <a:t>pfn_notify</a:t>
            </a:r>
            <a:r>
              <a:rPr lang="en-US" sz="1600" b="1" dirty="0"/>
              <a:t>)( </a:t>
            </a:r>
          </a:p>
          <a:p>
            <a:pPr marL="0" indent="0">
              <a:buNone/>
            </a:pPr>
            <a:r>
              <a:rPr lang="en-US" sz="1600" b="1" dirty="0"/>
              <a:t>                                          </a:t>
            </a:r>
            <a:r>
              <a:rPr lang="en-US" sz="1600" b="1" dirty="0">
                <a:solidFill>
                  <a:schemeClr val="accent4"/>
                </a:solidFill>
              </a:rPr>
              <a:t>const char</a:t>
            </a:r>
            <a:r>
              <a:rPr lang="en-US" sz="1600" b="1" dirty="0"/>
              <a:t> *</a:t>
            </a:r>
            <a:r>
              <a:rPr lang="en-US" sz="1600" b="1" dirty="0" err="1"/>
              <a:t>errinfo</a:t>
            </a:r>
            <a:r>
              <a:rPr lang="en-US" sz="1600" b="1" dirty="0"/>
              <a:t>, </a:t>
            </a:r>
          </a:p>
          <a:p>
            <a:pPr marL="0" indent="0">
              <a:buNone/>
            </a:pPr>
            <a:r>
              <a:rPr lang="en-US" sz="1600" b="1" dirty="0"/>
              <a:t>                                          </a:t>
            </a:r>
            <a:r>
              <a:rPr lang="en-US" sz="1600" b="1" dirty="0">
                <a:solidFill>
                  <a:schemeClr val="accent4"/>
                </a:solidFill>
              </a:rPr>
              <a:t>const void </a:t>
            </a:r>
            <a:r>
              <a:rPr lang="en-US" sz="1600" b="1" dirty="0"/>
              <a:t>*</a:t>
            </a:r>
            <a:r>
              <a:rPr lang="en-US" sz="1600" b="1" dirty="0" err="1"/>
              <a:t>private_info</a:t>
            </a:r>
            <a:r>
              <a:rPr lang="en-US" sz="1600" b="1" dirty="0"/>
              <a:t>, </a:t>
            </a:r>
          </a:p>
          <a:p>
            <a:pPr marL="0" indent="0">
              <a:buNone/>
            </a:pPr>
            <a:r>
              <a:rPr lang="en-US" sz="1600" b="1" dirty="0"/>
              <a:t>                                          </a:t>
            </a:r>
            <a:r>
              <a:rPr lang="en-US" sz="1600" b="1" dirty="0" err="1">
                <a:solidFill>
                  <a:schemeClr val="accent4"/>
                </a:solidFill>
              </a:rPr>
              <a:t>size_t</a:t>
            </a:r>
            <a:r>
              <a:rPr lang="en-US" sz="1600" b="1" dirty="0"/>
              <a:t> </a:t>
            </a:r>
            <a:r>
              <a:rPr lang="en-US" sz="1600" b="1" dirty="0" err="1"/>
              <a:t>cb</a:t>
            </a:r>
            <a:r>
              <a:rPr lang="en-US" sz="1600" b="1" dirty="0"/>
              <a:t>, </a:t>
            </a:r>
          </a:p>
          <a:p>
            <a:pPr marL="0" indent="0">
              <a:buNone/>
            </a:pPr>
            <a:r>
              <a:rPr lang="en-US" sz="1600" b="1" dirty="0">
                <a:solidFill>
                  <a:schemeClr val="accent4"/>
                </a:solidFill>
              </a:rPr>
              <a:t>                                          void</a:t>
            </a:r>
            <a:r>
              <a:rPr lang="en-US" sz="1600" b="1" dirty="0"/>
              <a:t> *</a:t>
            </a:r>
            <a:r>
              <a:rPr lang="en-US" sz="1600" b="1" dirty="0" err="1"/>
              <a:t>user_data</a:t>
            </a:r>
            <a:r>
              <a:rPr lang="en-US" sz="1600" b="1" dirty="0"/>
              <a:t>),</a:t>
            </a:r>
          </a:p>
          <a:p>
            <a:pPr marL="0" indent="0">
              <a:buNone/>
            </a:pPr>
            <a:r>
              <a:rPr lang="en-US" sz="1600" b="1" dirty="0">
                <a:solidFill>
                  <a:schemeClr val="accent4"/>
                </a:solidFill>
              </a:rPr>
              <a:t>               void</a:t>
            </a:r>
            <a:r>
              <a:rPr lang="en-US" sz="1600" b="1" dirty="0"/>
              <a:t> *</a:t>
            </a:r>
            <a:r>
              <a:rPr lang="en-US" sz="1600" b="1" dirty="0" err="1"/>
              <a:t>user_data</a:t>
            </a:r>
            <a:r>
              <a:rPr lang="en-US" sz="1600" b="1" dirty="0"/>
              <a:t>,</a:t>
            </a:r>
          </a:p>
          <a:p>
            <a:pPr marL="0" indent="0">
              <a:buNone/>
            </a:pPr>
            <a:r>
              <a:rPr lang="en-US" sz="1600" b="1" dirty="0"/>
              <a:t>               </a:t>
            </a:r>
            <a:r>
              <a:rPr lang="en-US" sz="1600" b="1" dirty="0" err="1">
                <a:solidFill>
                  <a:schemeClr val="accent4"/>
                </a:solidFill>
              </a:rPr>
              <a:t>cl_int</a:t>
            </a:r>
            <a:r>
              <a:rPr lang="en-US" sz="1600" b="1" dirty="0">
                <a:solidFill>
                  <a:schemeClr val="accent4"/>
                </a:solidFill>
              </a:rPr>
              <a:t> </a:t>
            </a:r>
            <a:r>
              <a:rPr lang="en-US" sz="1600" b="1" dirty="0"/>
              <a:t>*</a:t>
            </a:r>
            <a:r>
              <a:rPr lang="en-US" sz="1600" b="1" dirty="0" err="1"/>
              <a:t>errcode_ret</a:t>
            </a:r>
            <a:r>
              <a:rPr lang="en-US" sz="1600" b="1" dirty="0"/>
              <a:t>)</a:t>
            </a:r>
            <a:endParaRPr lang="en-IN" sz="1600" b="1" dirty="0"/>
          </a:p>
        </p:txBody>
      </p:sp>
    </p:spTree>
    <p:extLst>
      <p:ext uri="{BB962C8B-B14F-4D97-AF65-F5344CB8AC3E}">
        <p14:creationId xmlns:p14="http://schemas.microsoft.com/office/powerpoint/2010/main" val="1405881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The OpenCL Specification                                    </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983120"/>
            <a:ext cx="11004480" cy="5618160"/>
          </a:xfrm>
          <a:prstGeom prst="rect">
            <a:avLst/>
          </a:prstGeom>
          <a:noFill/>
          <a:ln>
            <a:noFill/>
          </a:ln>
        </p:spPr>
        <p:txBody>
          <a:bodyPr>
            <a:normAutofit fontScale="92500" lnSpcReduction="10000"/>
          </a:bodyPr>
          <a:lstStyle/>
          <a:p>
            <a:pPr algn="just"/>
            <a:r>
              <a:rPr lang="en-US" sz="2000" dirty="0">
                <a:effectLst/>
                <a:latin typeface="Calibri" panose="020F0502020204030204" pitchFamily="34" charset="0"/>
                <a:ea typeface="Times New Roman" panose="02020603050405020304" pitchFamily="18" charset="0"/>
                <a:cs typeface="Calibri" panose="020F0502020204030204" pitchFamily="34" charset="0"/>
              </a:rPr>
              <a:t>The OpenCL specification is defined in four parts, called models:         </a:t>
            </a:r>
            <a:endParaRPr lang="en-US" sz="2000" dirty="0">
              <a:latin typeface="Calibri" panose="020F0502020204030204" pitchFamily="34" charset="0"/>
              <a:cs typeface="Calibri" panose="020F0502020204030204" pitchFamily="34" charset="0"/>
            </a:endParaRPr>
          </a:p>
          <a:p>
            <a:pPr marL="0" indent="0" algn="just">
              <a:buNone/>
            </a:pPr>
            <a:endParaRPr lang="en-US" sz="2000" dirty="0">
              <a:latin typeface="Calibri" panose="020F0502020204030204" pitchFamily="34" charset="0"/>
              <a:cs typeface="Calibri" panose="020F0502020204030204" pitchFamily="34" charset="0"/>
            </a:endParaRPr>
          </a:p>
          <a:p>
            <a:pPr marL="457200" marR="1061720" lvl="0" indent="-457200" algn="just">
              <a:lnSpc>
                <a:spcPct val="101000"/>
              </a:lnSpc>
              <a:spcAft>
                <a:spcPts val="0"/>
              </a:spcAft>
              <a:buSzPts val="1000"/>
              <a:buFont typeface="+mj-lt"/>
              <a:buAutoNum type="arabicPeriod"/>
              <a:tabLst>
                <a:tab pos="1534160" algn="l"/>
              </a:tabLst>
            </a:pPr>
            <a:r>
              <a:rPr lang="en-US" sz="2000" b="1" dirty="0">
                <a:solidFill>
                  <a:schemeClr val="accent1"/>
                </a:solidFill>
                <a:effectLst/>
                <a:latin typeface="Calibri" panose="020F0502020204030204" pitchFamily="34" charset="0"/>
                <a:ea typeface="Arial" panose="020B0604020202020204" pitchFamily="34" charset="0"/>
                <a:cs typeface="Calibri" panose="020F0502020204030204" pitchFamily="34" charset="0"/>
              </a:rPr>
              <a:t>Platform</a:t>
            </a:r>
            <a:r>
              <a:rPr lang="en-US" sz="2000" b="1" spc="-45" dirty="0">
                <a:solidFill>
                  <a:schemeClr val="accent1"/>
                </a:solidFill>
                <a:effectLst/>
                <a:latin typeface="Calibri" panose="020F0502020204030204" pitchFamily="34" charset="0"/>
                <a:ea typeface="Arial" panose="020B0604020202020204" pitchFamily="34" charset="0"/>
                <a:cs typeface="Calibri" panose="020F0502020204030204" pitchFamily="34" charset="0"/>
              </a:rPr>
              <a:t> </a:t>
            </a:r>
            <a:r>
              <a:rPr lang="en-US" sz="2000" b="1" dirty="0">
                <a:solidFill>
                  <a:schemeClr val="accent1"/>
                </a:solidFill>
                <a:effectLst/>
                <a:latin typeface="Calibri" panose="020F0502020204030204" pitchFamily="34" charset="0"/>
                <a:ea typeface="Arial" panose="020B0604020202020204" pitchFamily="34" charset="0"/>
                <a:cs typeface="Calibri" panose="020F0502020204030204" pitchFamily="34" charset="0"/>
              </a:rPr>
              <a:t>model:</a:t>
            </a:r>
            <a:r>
              <a:rPr lang="en-US" sz="2000" b="1" spc="-40" dirty="0">
                <a:solidFill>
                  <a:schemeClr val="accent1"/>
                </a:solidFill>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Specifies</a:t>
            </a:r>
            <a:r>
              <a:rPr lang="en-US" sz="2000" spc="-35"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that</a:t>
            </a:r>
            <a:r>
              <a:rPr lang="en-US" sz="2000" spc="-40"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there</a:t>
            </a:r>
            <a:r>
              <a:rPr lang="en-US" sz="2000" spc="-40"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is</a:t>
            </a:r>
            <a:r>
              <a:rPr lang="en-US" sz="2000" spc="-30"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one</a:t>
            </a:r>
            <a:r>
              <a:rPr lang="en-US" sz="2000" spc="-40"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processor</a:t>
            </a:r>
            <a:r>
              <a:rPr lang="en-US" sz="2000" spc="-30"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coordinating</a:t>
            </a:r>
            <a:r>
              <a:rPr lang="en-US" sz="2000" spc="-35"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execution</a:t>
            </a:r>
            <a:r>
              <a:rPr lang="en-US" sz="2000" spc="-30"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(the </a:t>
            </a:r>
            <a:r>
              <a:rPr lang="en-US" sz="2000" b="1" i="1" dirty="0">
                <a:effectLst/>
                <a:latin typeface="Calibri" panose="020F0502020204030204" pitchFamily="34" charset="0"/>
                <a:ea typeface="Arial" panose="020B0604020202020204" pitchFamily="34" charset="0"/>
                <a:cs typeface="Calibri" panose="020F0502020204030204" pitchFamily="34" charset="0"/>
              </a:rPr>
              <a:t>host</a:t>
            </a:r>
            <a:r>
              <a:rPr lang="en-US" sz="2000" dirty="0">
                <a:effectLst/>
                <a:latin typeface="Calibri" panose="020F0502020204030204" pitchFamily="34" charset="0"/>
                <a:ea typeface="Arial" panose="020B0604020202020204" pitchFamily="34" charset="0"/>
                <a:cs typeface="Calibri" panose="020F0502020204030204" pitchFamily="34" charset="0"/>
              </a:rPr>
              <a:t>)</a:t>
            </a:r>
            <a:r>
              <a:rPr lang="en-US" sz="2000" spc="-35"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and</a:t>
            </a:r>
            <a:r>
              <a:rPr lang="en-US" sz="2000" spc="-35"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one</a:t>
            </a:r>
            <a:r>
              <a:rPr lang="en-US" sz="2000" spc="-25"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or</a:t>
            </a:r>
            <a:r>
              <a:rPr lang="en-US" sz="2000" spc="-40"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more</a:t>
            </a:r>
            <a:r>
              <a:rPr lang="en-US" sz="2000" spc="-25"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processors</a:t>
            </a:r>
            <a:r>
              <a:rPr lang="en-US" sz="2000" spc="-30"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capable</a:t>
            </a:r>
            <a:r>
              <a:rPr lang="en-US" sz="2000" spc="-30"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of</a:t>
            </a:r>
            <a:r>
              <a:rPr lang="en-US" sz="2000" spc="-25"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executing</a:t>
            </a:r>
            <a:r>
              <a:rPr lang="en-US" sz="2000" spc="-30"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OpenCL</a:t>
            </a:r>
            <a:r>
              <a:rPr lang="en-US" sz="2000" spc="-35"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C</a:t>
            </a:r>
            <a:r>
              <a:rPr lang="en-US" sz="2000" spc="-35"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code</a:t>
            </a:r>
            <a:r>
              <a:rPr lang="en-US" sz="2000" spc="-30"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(the</a:t>
            </a:r>
            <a:r>
              <a:rPr lang="en-US" sz="2000" spc="-30" dirty="0">
                <a:effectLst/>
                <a:latin typeface="Calibri" panose="020F0502020204030204" pitchFamily="34" charset="0"/>
                <a:ea typeface="Arial" panose="020B0604020202020204" pitchFamily="34" charset="0"/>
                <a:cs typeface="Calibri" panose="020F0502020204030204" pitchFamily="34" charset="0"/>
              </a:rPr>
              <a:t> </a:t>
            </a:r>
            <a:r>
              <a:rPr lang="en-US" sz="2000" b="1" i="1" spc="-20" dirty="0">
                <a:effectLst/>
                <a:latin typeface="Calibri" panose="020F0502020204030204" pitchFamily="34" charset="0"/>
                <a:ea typeface="Arial" panose="020B0604020202020204" pitchFamily="34" charset="0"/>
                <a:cs typeface="Calibri" panose="020F0502020204030204" pitchFamily="34" charset="0"/>
              </a:rPr>
              <a:t>de</a:t>
            </a:r>
            <a:r>
              <a:rPr lang="en-US" sz="2000" b="1" i="1" dirty="0">
                <a:effectLst/>
                <a:latin typeface="Calibri" panose="020F0502020204030204" pitchFamily="34" charset="0"/>
                <a:ea typeface="Arial" panose="020B0604020202020204" pitchFamily="34" charset="0"/>
                <a:cs typeface="Calibri" panose="020F0502020204030204" pitchFamily="34" charset="0"/>
              </a:rPr>
              <a:t>vices</a:t>
            </a:r>
            <a:r>
              <a:rPr lang="en-US" sz="2000" dirty="0">
                <a:effectLst/>
                <a:latin typeface="Calibri" panose="020F0502020204030204" pitchFamily="34" charset="0"/>
                <a:ea typeface="Arial" panose="020B0604020202020204" pitchFamily="34" charset="0"/>
                <a:cs typeface="Calibri" panose="020F0502020204030204" pitchFamily="34" charset="0"/>
              </a:rPr>
              <a:t>).</a:t>
            </a:r>
            <a:r>
              <a:rPr lang="en-US" sz="2000" spc="-25" dirty="0">
                <a:effectLst/>
                <a:latin typeface="Calibri" panose="020F0502020204030204" pitchFamily="34" charset="0"/>
                <a:ea typeface="Arial" panose="020B0604020202020204" pitchFamily="34" charset="0"/>
                <a:cs typeface="Calibri" panose="020F0502020204030204" pitchFamily="34" charset="0"/>
              </a:rPr>
              <a:t> </a:t>
            </a:r>
            <a:r>
              <a:rPr lang="en-US" sz="2000" b="1" dirty="0">
                <a:effectLst/>
                <a:latin typeface="Calibri" panose="020F0502020204030204" pitchFamily="34" charset="0"/>
                <a:ea typeface="Arial" panose="020B0604020202020204" pitchFamily="34" charset="0"/>
                <a:cs typeface="Calibri" panose="020F0502020204030204" pitchFamily="34" charset="0"/>
              </a:rPr>
              <a:t>It</a:t>
            </a:r>
            <a:r>
              <a:rPr lang="en-US" sz="2000" b="1" spc="-15" dirty="0">
                <a:effectLst/>
                <a:latin typeface="Calibri" panose="020F0502020204030204" pitchFamily="34" charset="0"/>
                <a:ea typeface="Arial" panose="020B0604020202020204" pitchFamily="34" charset="0"/>
                <a:cs typeface="Calibri" panose="020F0502020204030204" pitchFamily="34" charset="0"/>
              </a:rPr>
              <a:t> </a:t>
            </a:r>
            <a:r>
              <a:rPr lang="en-US" sz="2000" b="1" dirty="0">
                <a:effectLst/>
                <a:latin typeface="Calibri" panose="020F0502020204030204" pitchFamily="34" charset="0"/>
                <a:ea typeface="Arial" panose="020B0604020202020204" pitchFamily="34" charset="0"/>
                <a:cs typeface="Calibri" panose="020F0502020204030204" pitchFamily="34" charset="0"/>
              </a:rPr>
              <a:t>defines</a:t>
            </a:r>
            <a:r>
              <a:rPr lang="en-US" sz="2000" b="1" spc="-10" dirty="0">
                <a:effectLst/>
                <a:latin typeface="Calibri" panose="020F0502020204030204" pitchFamily="34" charset="0"/>
                <a:ea typeface="Arial" panose="020B0604020202020204" pitchFamily="34" charset="0"/>
                <a:cs typeface="Calibri" panose="020F0502020204030204" pitchFamily="34" charset="0"/>
              </a:rPr>
              <a:t> </a:t>
            </a:r>
            <a:r>
              <a:rPr lang="en-US" sz="2000" b="1" dirty="0">
                <a:effectLst/>
                <a:latin typeface="Calibri" panose="020F0502020204030204" pitchFamily="34" charset="0"/>
                <a:ea typeface="Arial" panose="020B0604020202020204" pitchFamily="34" charset="0"/>
                <a:cs typeface="Calibri" panose="020F0502020204030204" pitchFamily="34" charset="0"/>
              </a:rPr>
              <a:t>an</a:t>
            </a:r>
            <a:r>
              <a:rPr lang="en-US" sz="2000" b="1" spc="-25" dirty="0">
                <a:effectLst/>
                <a:latin typeface="Calibri" panose="020F0502020204030204" pitchFamily="34" charset="0"/>
                <a:ea typeface="Arial" panose="020B0604020202020204" pitchFamily="34" charset="0"/>
                <a:cs typeface="Calibri" panose="020F0502020204030204" pitchFamily="34" charset="0"/>
              </a:rPr>
              <a:t> </a:t>
            </a:r>
            <a:r>
              <a:rPr lang="en-US" sz="2000" b="1" dirty="0">
                <a:effectLst/>
                <a:latin typeface="Calibri" panose="020F0502020204030204" pitchFamily="34" charset="0"/>
                <a:ea typeface="Arial" panose="020B0604020202020204" pitchFamily="34" charset="0"/>
                <a:cs typeface="Calibri" panose="020F0502020204030204" pitchFamily="34" charset="0"/>
              </a:rPr>
              <a:t>abstract</a:t>
            </a:r>
            <a:r>
              <a:rPr lang="en-US" sz="2000" b="1" spc="-20" dirty="0">
                <a:effectLst/>
                <a:latin typeface="Calibri" panose="020F0502020204030204" pitchFamily="34" charset="0"/>
                <a:ea typeface="Arial" panose="020B0604020202020204" pitchFamily="34" charset="0"/>
                <a:cs typeface="Calibri" panose="020F0502020204030204" pitchFamily="34" charset="0"/>
              </a:rPr>
              <a:t> </a:t>
            </a:r>
            <a:r>
              <a:rPr lang="en-US" sz="2000" b="1" dirty="0">
                <a:effectLst/>
                <a:latin typeface="Calibri" panose="020F0502020204030204" pitchFamily="34" charset="0"/>
                <a:ea typeface="Arial" panose="020B0604020202020204" pitchFamily="34" charset="0"/>
                <a:cs typeface="Calibri" panose="020F0502020204030204" pitchFamily="34" charset="0"/>
              </a:rPr>
              <a:t>hardware</a:t>
            </a:r>
            <a:r>
              <a:rPr lang="en-US" sz="2000" b="1" spc="-20" dirty="0">
                <a:effectLst/>
                <a:latin typeface="Calibri" panose="020F0502020204030204" pitchFamily="34" charset="0"/>
                <a:ea typeface="Arial" panose="020B0604020202020204" pitchFamily="34" charset="0"/>
                <a:cs typeface="Calibri" panose="020F0502020204030204" pitchFamily="34" charset="0"/>
              </a:rPr>
              <a:t> </a:t>
            </a:r>
            <a:r>
              <a:rPr lang="en-US" sz="2000" b="1" dirty="0">
                <a:effectLst/>
                <a:latin typeface="Calibri" panose="020F0502020204030204" pitchFamily="34" charset="0"/>
                <a:ea typeface="Arial" panose="020B0604020202020204" pitchFamily="34" charset="0"/>
                <a:cs typeface="Calibri" panose="020F0502020204030204" pitchFamily="34" charset="0"/>
              </a:rPr>
              <a:t>model</a:t>
            </a:r>
            <a:r>
              <a:rPr lang="en-US" sz="2000" b="1" spc="-15"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that</a:t>
            </a:r>
            <a:r>
              <a:rPr lang="en-US" sz="2000" spc="-20"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is</a:t>
            </a:r>
            <a:r>
              <a:rPr lang="en-US" sz="2000" spc="-15"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used</a:t>
            </a:r>
            <a:r>
              <a:rPr lang="en-US" sz="2000" spc="-20"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by</a:t>
            </a:r>
            <a:r>
              <a:rPr lang="en-US" sz="2000" spc="-15"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programmers</a:t>
            </a:r>
            <a:r>
              <a:rPr lang="en-US" sz="2000" spc="-15"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when writing OpenCL C functions (called </a:t>
            </a:r>
            <a:r>
              <a:rPr lang="en-US" sz="2000" b="1" i="1" dirty="0">
                <a:effectLst/>
                <a:latin typeface="Calibri" panose="020F0502020204030204" pitchFamily="34" charset="0"/>
                <a:ea typeface="Arial" panose="020B0604020202020204" pitchFamily="34" charset="0"/>
                <a:cs typeface="Calibri" panose="020F0502020204030204" pitchFamily="34" charset="0"/>
              </a:rPr>
              <a:t>kernels</a:t>
            </a:r>
            <a:r>
              <a:rPr lang="en-US" sz="2000" dirty="0">
                <a:effectLst/>
                <a:latin typeface="Calibri" panose="020F0502020204030204" pitchFamily="34" charset="0"/>
                <a:ea typeface="Arial" panose="020B0604020202020204" pitchFamily="34" charset="0"/>
                <a:cs typeface="Calibri" panose="020F0502020204030204" pitchFamily="34" charset="0"/>
              </a:rPr>
              <a:t>) that execute on the</a:t>
            </a:r>
            <a:r>
              <a:rPr lang="en-US" sz="2000" spc="145"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devices.</a:t>
            </a:r>
          </a:p>
          <a:p>
            <a:pPr marL="457200" marR="1061720" lvl="0" indent="-457200" algn="just">
              <a:lnSpc>
                <a:spcPct val="101000"/>
              </a:lnSpc>
              <a:spcAft>
                <a:spcPts val="0"/>
              </a:spcAft>
              <a:buSzPts val="1000"/>
              <a:buFont typeface="+mj-lt"/>
              <a:buAutoNum type="arabicPeriod"/>
              <a:tabLst>
                <a:tab pos="1534160" algn="l"/>
              </a:tabLst>
            </a:pPr>
            <a:endParaRPr lang="en-IN" sz="2000" dirty="0">
              <a:effectLst/>
              <a:latin typeface="Calibri" panose="020F0502020204030204" pitchFamily="34" charset="0"/>
              <a:ea typeface="Arial" panose="020B0604020202020204" pitchFamily="34" charset="0"/>
              <a:cs typeface="Calibri" panose="020F0502020204030204" pitchFamily="34" charset="0"/>
            </a:endParaRPr>
          </a:p>
          <a:p>
            <a:pPr marL="457200" marR="1061720" lvl="0" indent="-457200" algn="just">
              <a:lnSpc>
                <a:spcPct val="103000"/>
              </a:lnSpc>
              <a:spcBef>
                <a:spcPts val="20"/>
              </a:spcBef>
              <a:spcAft>
                <a:spcPts val="0"/>
              </a:spcAft>
              <a:buSzPts val="1000"/>
              <a:buFont typeface="+mj-lt"/>
              <a:buAutoNum type="arabicPeriod"/>
              <a:tabLst>
                <a:tab pos="1534160" algn="l"/>
              </a:tabLst>
            </a:pPr>
            <a:r>
              <a:rPr lang="en-US" sz="2000" b="1" dirty="0">
                <a:solidFill>
                  <a:schemeClr val="accent1"/>
                </a:solidFill>
                <a:effectLst/>
                <a:latin typeface="Calibri" panose="020F0502020204030204" pitchFamily="34" charset="0"/>
                <a:ea typeface="Arial" panose="020B0604020202020204" pitchFamily="34" charset="0"/>
                <a:cs typeface="Calibri" panose="020F0502020204030204" pitchFamily="34" charset="0"/>
              </a:rPr>
              <a:t>Execution model: </a:t>
            </a:r>
            <a:r>
              <a:rPr lang="en-US" sz="2000" dirty="0">
                <a:effectLst/>
                <a:latin typeface="Calibri" panose="020F0502020204030204" pitchFamily="34" charset="0"/>
                <a:ea typeface="Arial" panose="020B0604020202020204" pitchFamily="34" charset="0"/>
                <a:cs typeface="Calibri" panose="020F0502020204030204" pitchFamily="34" charset="0"/>
              </a:rPr>
              <a:t>Defines how the OpenCL environment is configured on the host and how kernels are executed on the device. This includes :</a:t>
            </a:r>
          </a:p>
          <a:p>
            <a:pPr marL="989013" marR="1061720" lvl="0" indent="-457200" algn="just">
              <a:lnSpc>
                <a:spcPct val="103000"/>
              </a:lnSpc>
              <a:spcBef>
                <a:spcPts val="20"/>
              </a:spcBef>
              <a:spcAft>
                <a:spcPts val="0"/>
              </a:spcAft>
              <a:buSzPts val="1000"/>
              <a:buFont typeface="Wingdings" panose="05000000000000000000" pitchFamily="2" charset="2"/>
              <a:buChar char="q"/>
              <a:tabLst>
                <a:tab pos="1534160" algn="l"/>
              </a:tabLst>
            </a:pPr>
            <a:r>
              <a:rPr lang="en-US" sz="2000" dirty="0">
                <a:effectLst/>
                <a:latin typeface="Calibri" panose="020F0502020204030204" pitchFamily="34" charset="0"/>
                <a:ea typeface="Arial" panose="020B0604020202020204" pitchFamily="34" charset="0"/>
                <a:cs typeface="Calibri" panose="020F0502020204030204" pitchFamily="34" charset="0"/>
              </a:rPr>
              <a:t>setting up an OpenCL </a:t>
            </a:r>
            <a:r>
              <a:rPr lang="en-US" sz="2000" b="1" dirty="0">
                <a:effectLst/>
                <a:latin typeface="Calibri" panose="020F0502020204030204" pitchFamily="34" charset="0"/>
                <a:ea typeface="Arial" panose="020B0604020202020204" pitchFamily="34" charset="0"/>
                <a:cs typeface="Calibri" panose="020F0502020204030204" pitchFamily="34" charset="0"/>
              </a:rPr>
              <a:t>context</a:t>
            </a:r>
            <a:r>
              <a:rPr lang="en-US" sz="2000" dirty="0">
                <a:effectLst/>
                <a:latin typeface="Calibri" panose="020F0502020204030204" pitchFamily="34" charset="0"/>
                <a:ea typeface="Arial" panose="020B0604020202020204" pitchFamily="34" charset="0"/>
                <a:cs typeface="Calibri" panose="020F0502020204030204" pitchFamily="34" charset="0"/>
              </a:rPr>
              <a:t> on the host</a:t>
            </a:r>
          </a:p>
          <a:p>
            <a:pPr marL="989013" marR="1061720" lvl="0" indent="-457200" algn="just">
              <a:lnSpc>
                <a:spcPct val="103000"/>
              </a:lnSpc>
              <a:spcBef>
                <a:spcPts val="20"/>
              </a:spcBef>
              <a:spcAft>
                <a:spcPts val="0"/>
              </a:spcAft>
              <a:buSzPts val="1000"/>
              <a:buFont typeface="Wingdings" panose="05000000000000000000" pitchFamily="2" charset="2"/>
              <a:buChar char="q"/>
              <a:tabLst>
                <a:tab pos="1534160" algn="l"/>
              </a:tabLst>
            </a:pPr>
            <a:r>
              <a:rPr lang="en-US" sz="2000" dirty="0">
                <a:effectLst/>
                <a:latin typeface="Calibri" panose="020F0502020204030204" pitchFamily="34" charset="0"/>
                <a:ea typeface="Arial" panose="020B0604020202020204" pitchFamily="34" charset="0"/>
                <a:cs typeface="Calibri" panose="020F0502020204030204" pitchFamily="34" charset="0"/>
              </a:rPr>
              <a:t>providing mechanisms for </a:t>
            </a:r>
            <a:r>
              <a:rPr lang="en-US" sz="2000" b="1" dirty="0">
                <a:effectLst/>
                <a:latin typeface="Calibri" panose="020F0502020204030204" pitchFamily="34" charset="0"/>
                <a:ea typeface="Arial" panose="020B0604020202020204" pitchFamily="34" charset="0"/>
                <a:cs typeface="Calibri" panose="020F0502020204030204" pitchFamily="34" charset="0"/>
              </a:rPr>
              <a:t>host–device</a:t>
            </a:r>
            <a:r>
              <a:rPr lang="en-US" sz="2000" b="1" spc="-65" dirty="0">
                <a:effectLst/>
                <a:latin typeface="Calibri" panose="020F0502020204030204" pitchFamily="34" charset="0"/>
                <a:ea typeface="Arial" panose="020B0604020202020204" pitchFamily="34" charset="0"/>
                <a:cs typeface="Calibri" panose="020F0502020204030204" pitchFamily="34" charset="0"/>
              </a:rPr>
              <a:t> </a:t>
            </a:r>
            <a:r>
              <a:rPr lang="en-US" sz="2000" b="1" dirty="0">
                <a:effectLst/>
                <a:latin typeface="Calibri" panose="020F0502020204030204" pitchFamily="34" charset="0"/>
                <a:ea typeface="Arial" panose="020B0604020202020204" pitchFamily="34" charset="0"/>
                <a:cs typeface="Calibri" panose="020F0502020204030204" pitchFamily="34" charset="0"/>
              </a:rPr>
              <a:t>interaction</a:t>
            </a:r>
            <a:endParaRPr lang="en-US" sz="2000" b="1" dirty="0">
              <a:latin typeface="Calibri" panose="020F0502020204030204" pitchFamily="34" charset="0"/>
              <a:ea typeface="Arial" panose="020B0604020202020204" pitchFamily="34" charset="0"/>
              <a:cs typeface="Calibri" panose="020F0502020204030204" pitchFamily="34" charset="0"/>
            </a:endParaRPr>
          </a:p>
          <a:p>
            <a:pPr marL="989013" marR="1061720" lvl="0" indent="-457200" algn="just">
              <a:lnSpc>
                <a:spcPct val="103000"/>
              </a:lnSpc>
              <a:spcBef>
                <a:spcPts val="20"/>
              </a:spcBef>
              <a:spcAft>
                <a:spcPts val="0"/>
              </a:spcAft>
              <a:buSzPts val="1000"/>
              <a:buFont typeface="Wingdings" panose="05000000000000000000" pitchFamily="2" charset="2"/>
              <a:buChar char="q"/>
              <a:tabLst>
                <a:tab pos="1534160" algn="l"/>
              </a:tabLst>
            </a:pPr>
            <a:r>
              <a:rPr lang="en-US" sz="2000" dirty="0">
                <a:effectLst/>
                <a:latin typeface="Calibri" panose="020F0502020204030204" pitchFamily="34" charset="0"/>
                <a:ea typeface="Arial" panose="020B0604020202020204" pitchFamily="34" charset="0"/>
                <a:cs typeface="Calibri" panose="020F0502020204030204" pitchFamily="34" charset="0"/>
              </a:rPr>
              <a:t>defining</a:t>
            </a:r>
            <a:r>
              <a:rPr lang="en-US" sz="2000" spc="50"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a</a:t>
            </a:r>
            <a:r>
              <a:rPr lang="en-US" sz="2000" spc="50" dirty="0">
                <a:effectLst/>
                <a:latin typeface="Calibri" panose="020F0502020204030204" pitchFamily="34" charset="0"/>
                <a:ea typeface="Arial" panose="020B0604020202020204" pitchFamily="34" charset="0"/>
                <a:cs typeface="Calibri" panose="020F0502020204030204" pitchFamily="34" charset="0"/>
              </a:rPr>
              <a:t> </a:t>
            </a:r>
            <a:r>
              <a:rPr lang="en-US" sz="2000" b="1" dirty="0">
                <a:effectLst/>
                <a:latin typeface="Calibri" panose="020F0502020204030204" pitchFamily="34" charset="0"/>
                <a:ea typeface="Arial" panose="020B0604020202020204" pitchFamily="34" charset="0"/>
                <a:cs typeface="Calibri" panose="020F0502020204030204" pitchFamily="34" charset="0"/>
              </a:rPr>
              <a:t>concurrency</a:t>
            </a:r>
            <a:r>
              <a:rPr lang="en-US" sz="2000" b="1" spc="45" dirty="0">
                <a:effectLst/>
                <a:latin typeface="Calibri" panose="020F0502020204030204" pitchFamily="34" charset="0"/>
                <a:ea typeface="Arial" panose="020B0604020202020204" pitchFamily="34" charset="0"/>
                <a:cs typeface="Calibri" panose="020F0502020204030204" pitchFamily="34" charset="0"/>
              </a:rPr>
              <a:t> </a:t>
            </a:r>
            <a:r>
              <a:rPr lang="en-US" sz="2000" b="1" dirty="0">
                <a:effectLst/>
                <a:latin typeface="Calibri" panose="020F0502020204030204" pitchFamily="34" charset="0"/>
                <a:ea typeface="Arial" panose="020B0604020202020204" pitchFamily="34" charset="0"/>
                <a:cs typeface="Calibri" panose="020F0502020204030204" pitchFamily="34" charset="0"/>
              </a:rPr>
              <a:t>model</a:t>
            </a:r>
            <a:r>
              <a:rPr lang="en-US" sz="2000" b="1" spc="45"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used</a:t>
            </a:r>
            <a:r>
              <a:rPr lang="en-US" sz="2000" spc="55"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for</a:t>
            </a:r>
            <a:r>
              <a:rPr lang="en-US" sz="2000" spc="50"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kernel</a:t>
            </a:r>
            <a:r>
              <a:rPr lang="en-US" sz="2000" spc="50"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execution</a:t>
            </a:r>
            <a:r>
              <a:rPr lang="en-US" sz="2000" spc="55"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on</a:t>
            </a:r>
            <a:r>
              <a:rPr lang="en-US" sz="2000" spc="50"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devices.</a:t>
            </a:r>
          </a:p>
          <a:p>
            <a:pPr marL="457200" marR="1061720" lvl="0" indent="-457200" algn="just">
              <a:lnSpc>
                <a:spcPct val="103000"/>
              </a:lnSpc>
              <a:spcBef>
                <a:spcPts val="20"/>
              </a:spcBef>
              <a:spcAft>
                <a:spcPts val="0"/>
              </a:spcAft>
              <a:buSzPts val="1000"/>
              <a:buFont typeface="+mj-lt"/>
              <a:buAutoNum type="arabicPeriod"/>
              <a:tabLst>
                <a:tab pos="1534160" algn="l"/>
              </a:tabLst>
            </a:pPr>
            <a:endParaRPr lang="en-IN" sz="2000" dirty="0">
              <a:effectLst/>
              <a:latin typeface="Calibri" panose="020F0502020204030204" pitchFamily="34" charset="0"/>
              <a:ea typeface="Arial" panose="020B0604020202020204" pitchFamily="34" charset="0"/>
              <a:cs typeface="Calibri" panose="020F0502020204030204" pitchFamily="34" charset="0"/>
            </a:endParaRPr>
          </a:p>
          <a:p>
            <a:pPr marL="457200" marR="1061085" lvl="0" indent="-457200" algn="just">
              <a:lnSpc>
                <a:spcPct val="103000"/>
              </a:lnSpc>
              <a:spcAft>
                <a:spcPts val="0"/>
              </a:spcAft>
              <a:buSzPts val="1000"/>
              <a:buFont typeface="+mj-lt"/>
              <a:buAutoNum type="arabicPeriod"/>
              <a:tabLst>
                <a:tab pos="1534160" algn="l"/>
              </a:tabLst>
            </a:pPr>
            <a:r>
              <a:rPr lang="en-US" sz="2000" b="1" dirty="0">
                <a:solidFill>
                  <a:schemeClr val="accent1"/>
                </a:solidFill>
                <a:effectLst/>
                <a:latin typeface="Calibri" panose="020F0502020204030204" pitchFamily="34" charset="0"/>
                <a:ea typeface="Arial" panose="020B0604020202020204" pitchFamily="34" charset="0"/>
                <a:cs typeface="Calibri" panose="020F0502020204030204" pitchFamily="34" charset="0"/>
              </a:rPr>
              <a:t>Memory model: </a:t>
            </a:r>
            <a:r>
              <a:rPr lang="en-US" sz="2000" dirty="0">
                <a:effectLst/>
                <a:latin typeface="Calibri" panose="020F0502020204030204" pitchFamily="34" charset="0"/>
                <a:ea typeface="Arial" panose="020B0604020202020204" pitchFamily="34" charset="0"/>
                <a:cs typeface="Calibri" panose="020F0502020204030204" pitchFamily="34" charset="0"/>
              </a:rPr>
              <a:t>Defines the </a:t>
            </a:r>
            <a:r>
              <a:rPr lang="en-US" sz="2000" b="1" dirty="0">
                <a:effectLst/>
                <a:latin typeface="Calibri" panose="020F0502020204030204" pitchFamily="34" charset="0"/>
                <a:ea typeface="Arial" panose="020B0604020202020204" pitchFamily="34" charset="0"/>
                <a:cs typeface="Calibri" panose="020F0502020204030204" pitchFamily="34" charset="0"/>
              </a:rPr>
              <a:t>abstract memory hierarchy </a:t>
            </a:r>
            <a:r>
              <a:rPr lang="en-US" sz="2000" dirty="0">
                <a:effectLst/>
                <a:latin typeface="Calibri" panose="020F0502020204030204" pitchFamily="34" charset="0"/>
                <a:ea typeface="Arial" panose="020B0604020202020204" pitchFamily="34" charset="0"/>
                <a:cs typeface="Calibri" panose="020F0502020204030204" pitchFamily="34" charset="0"/>
              </a:rPr>
              <a:t>that kernels use,</a:t>
            </a:r>
            <a:r>
              <a:rPr lang="en-US" sz="2000" spc="-120"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regardless of the actual underlying memory architecture. The memory model closely resembles</a:t>
            </a:r>
            <a:r>
              <a:rPr lang="en-US" sz="2000" spc="-30"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current</a:t>
            </a:r>
            <a:r>
              <a:rPr lang="en-US" sz="2000" spc="-25" dirty="0">
                <a:effectLst/>
                <a:latin typeface="Calibri" panose="020F0502020204030204" pitchFamily="34" charset="0"/>
                <a:ea typeface="Arial" panose="020B0604020202020204" pitchFamily="34" charset="0"/>
                <a:cs typeface="Calibri" panose="020F0502020204030204" pitchFamily="34" charset="0"/>
              </a:rPr>
              <a:t> </a:t>
            </a:r>
            <a:r>
              <a:rPr lang="en-US" sz="2000" b="1" dirty="0">
                <a:effectLst/>
                <a:latin typeface="Calibri" panose="020F0502020204030204" pitchFamily="34" charset="0"/>
                <a:ea typeface="Arial" panose="020B0604020202020204" pitchFamily="34" charset="0"/>
                <a:cs typeface="Calibri" panose="020F0502020204030204" pitchFamily="34" charset="0"/>
              </a:rPr>
              <a:t>GPU</a:t>
            </a:r>
            <a:r>
              <a:rPr lang="en-US" sz="2000" b="1" spc="-20" dirty="0">
                <a:effectLst/>
                <a:latin typeface="Calibri" panose="020F0502020204030204" pitchFamily="34" charset="0"/>
                <a:ea typeface="Arial" panose="020B0604020202020204" pitchFamily="34" charset="0"/>
                <a:cs typeface="Calibri" panose="020F0502020204030204" pitchFamily="34" charset="0"/>
              </a:rPr>
              <a:t> </a:t>
            </a:r>
            <a:r>
              <a:rPr lang="en-US" sz="2000" b="1" dirty="0">
                <a:effectLst/>
                <a:latin typeface="Calibri" panose="020F0502020204030204" pitchFamily="34" charset="0"/>
                <a:ea typeface="Arial" panose="020B0604020202020204" pitchFamily="34" charset="0"/>
                <a:cs typeface="Calibri" panose="020F0502020204030204" pitchFamily="34" charset="0"/>
              </a:rPr>
              <a:t>memory</a:t>
            </a:r>
            <a:r>
              <a:rPr lang="en-US" sz="2000" b="1" spc="-30" dirty="0">
                <a:effectLst/>
                <a:latin typeface="Calibri" panose="020F0502020204030204" pitchFamily="34" charset="0"/>
                <a:ea typeface="Arial" panose="020B0604020202020204" pitchFamily="34" charset="0"/>
                <a:cs typeface="Calibri" panose="020F0502020204030204" pitchFamily="34" charset="0"/>
              </a:rPr>
              <a:t> </a:t>
            </a:r>
            <a:r>
              <a:rPr lang="en-US" sz="2000" b="1" dirty="0">
                <a:effectLst/>
                <a:latin typeface="Calibri" panose="020F0502020204030204" pitchFamily="34" charset="0"/>
                <a:ea typeface="Arial" panose="020B0604020202020204" pitchFamily="34" charset="0"/>
                <a:cs typeface="Calibri" panose="020F0502020204030204" pitchFamily="34" charset="0"/>
              </a:rPr>
              <a:t>hierarchies</a:t>
            </a:r>
            <a:r>
              <a:rPr lang="en-US" sz="2000" dirty="0">
                <a:effectLst/>
                <a:latin typeface="Calibri" panose="020F0502020204030204" pitchFamily="34" charset="0"/>
                <a:ea typeface="Arial" panose="020B0604020202020204" pitchFamily="34" charset="0"/>
                <a:cs typeface="Calibri" panose="020F0502020204030204" pitchFamily="34" charset="0"/>
              </a:rPr>
              <a:t>.</a:t>
            </a:r>
          </a:p>
          <a:p>
            <a:pPr marL="457200" marR="1061085" lvl="0" indent="-457200" algn="just">
              <a:lnSpc>
                <a:spcPct val="103000"/>
              </a:lnSpc>
              <a:spcAft>
                <a:spcPts val="0"/>
              </a:spcAft>
              <a:buSzPts val="1000"/>
              <a:buFont typeface="+mj-lt"/>
              <a:buAutoNum type="arabicPeriod"/>
              <a:tabLst>
                <a:tab pos="1534160" algn="l"/>
              </a:tabLst>
            </a:pPr>
            <a:endParaRPr lang="en-IN" sz="2000" dirty="0">
              <a:effectLst/>
              <a:latin typeface="Calibri" panose="020F0502020204030204" pitchFamily="34" charset="0"/>
              <a:ea typeface="Arial" panose="020B0604020202020204" pitchFamily="34" charset="0"/>
              <a:cs typeface="Calibri" panose="020F0502020204030204" pitchFamily="34" charset="0"/>
            </a:endParaRPr>
          </a:p>
          <a:p>
            <a:pPr marL="457200" marR="1061720" lvl="0" indent="-457200" algn="just">
              <a:lnSpc>
                <a:spcPct val="103000"/>
              </a:lnSpc>
              <a:spcAft>
                <a:spcPts val="0"/>
              </a:spcAft>
              <a:buSzPts val="1000"/>
              <a:buFont typeface="+mj-lt"/>
              <a:buAutoNum type="arabicPeriod"/>
              <a:tabLst>
                <a:tab pos="1534160" algn="l"/>
              </a:tabLst>
            </a:pPr>
            <a:r>
              <a:rPr lang="en-US" sz="2000" b="1" dirty="0">
                <a:solidFill>
                  <a:schemeClr val="accent1"/>
                </a:solidFill>
                <a:effectLst/>
                <a:latin typeface="Calibri" panose="020F0502020204030204" pitchFamily="34" charset="0"/>
                <a:ea typeface="Arial" panose="020B0604020202020204" pitchFamily="34" charset="0"/>
                <a:cs typeface="Calibri" panose="020F0502020204030204" pitchFamily="34" charset="0"/>
              </a:rPr>
              <a:t>Programming</a:t>
            </a:r>
            <a:r>
              <a:rPr lang="en-US" sz="2000" b="1" spc="-25" dirty="0">
                <a:solidFill>
                  <a:schemeClr val="accent1"/>
                </a:solidFill>
                <a:effectLst/>
                <a:latin typeface="Calibri" panose="020F0502020204030204" pitchFamily="34" charset="0"/>
                <a:ea typeface="Arial" panose="020B0604020202020204" pitchFamily="34" charset="0"/>
                <a:cs typeface="Calibri" panose="020F0502020204030204" pitchFamily="34" charset="0"/>
              </a:rPr>
              <a:t> </a:t>
            </a:r>
            <a:r>
              <a:rPr lang="en-US" sz="2000" b="1" dirty="0">
                <a:solidFill>
                  <a:schemeClr val="accent1"/>
                </a:solidFill>
                <a:effectLst/>
                <a:latin typeface="Calibri" panose="020F0502020204030204" pitchFamily="34" charset="0"/>
                <a:ea typeface="Arial" panose="020B0604020202020204" pitchFamily="34" charset="0"/>
                <a:cs typeface="Calibri" panose="020F0502020204030204" pitchFamily="34" charset="0"/>
              </a:rPr>
              <a:t>model:</a:t>
            </a:r>
            <a:r>
              <a:rPr lang="en-US" sz="2000" b="1" spc="-20" dirty="0">
                <a:solidFill>
                  <a:schemeClr val="accent1"/>
                </a:solidFill>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Defines</a:t>
            </a:r>
            <a:r>
              <a:rPr lang="en-US" sz="2000" spc="-25"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how</a:t>
            </a:r>
            <a:r>
              <a:rPr lang="en-US" sz="2000" spc="-30"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the</a:t>
            </a:r>
            <a:r>
              <a:rPr lang="en-US" sz="2000" spc="-20"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concurrency</a:t>
            </a:r>
            <a:r>
              <a:rPr lang="en-US" sz="2000" spc="-25"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model</a:t>
            </a:r>
            <a:r>
              <a:rPr lang="en-US" sz="2000" spc="-25"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is</a:t>
            </a:r>
            <a:r>
              <a:rPr lang="en-US" sz="2000" spc="-25" dirty="0">
                <a:effectLst/>
                <a:latin typeface="Calibri" panose="020F0502020204030204" pitchFamily="34" charset="0"/>
                <a:ea typeface="Arial" panose="020B0604020202020204" pitchFamily="34" charset="0"/>
                <a:cs typeface="Calibri" panose="020F0502020204030204" pitchFamily="34" charset="0"/>
              </a:rPr>
              <a:t> </a:t>
            </a:r>
            <a:r>
              <a:rPr lang="en-US" sz="2000" b="1" dirty="0">
                <a:effectLst/>
                <a:latin typeface="Calibri" panose="020F0502020204030204" pitchFamily="34" charset="0"/>
                <a:ea typeface="Arial" panose="020B0604020202020204" pitchFamily="34" charset="0"/>
                <a:cs typeface="Calibri" panose="020F0502020204030204" pitchFamily="34" charset="0"/>
              </a:rPr>
              <a:t>mapped</a:t>
            </a:r>
            <a:r>
              <a:rPr lang="en-US" sz="2000" spc="-25"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to</a:t>
            </a:r>
            <a:r>
              <a:rPr lang="en-US" sz="2000" spc="-25" dirty="0">
                <a:effectLst/>
                <a:latin typeface="Calibri" panose="020F0502020204030204" pitchFamily="34" charset="0"/>
                <a:ea typeface="Arial" panose="020B0604020202020204" pitchFamily="34" charset="0"/>
                <a:cs typeface="Calibri" panose="020F0502020204030204" pitchFamily="34" charset="0"/>
              </a:rPr>
              <a:t> </a:t>
            </a:r>
            <a:r>
              <a:rPr lang="en-US" sz="2000" dirty="0">
                <a:effectLst/>
                <a:latin typeface="Calibri" panose="020F0502020204030204" pitchFamily="34" charset="0"/>
                <a:ea typeface="Arial" panose="020B0604020202020204" pitchFamily="34" charset="0"/>
                <a:cs typeface="Calibri" panose="020F0502020204030204" pitchFamily="34" charset="0"/>
              </a:rPr>
              <a:t>physical hardware.</a:t>
            </a:r>
          </a:p>
          <a:p>
            <a:pPr marR="1061720" lvl="0" algn="just">
              <a:lnSpc>
                <a:spcPct val="103000"/>
              </a:lnSpc>
              <a:spcAft>
                <a:spcPts val="0"/>
              </a:spcAft>
              <a:buSzPts val="1000"/>
              <a:tabLst>
                <a:tab pos="1534160" algn="l"/>
              </a:tabLst>
            </a:pPr>
            <a:r>
              <a:rPr lang="en-US" sz="2000" dirty="0">
                <a:latin typeface="Calibri" panose="020F0502020204030204" pitchFamily="34" charset="0"/>
                <a:ea typeface="Arial" panose="020B0604020202020204" pitchFamily="34" charset="0"/>
                <a:cs typeface="Calibri" panose="020F0502020204030204" pitchFamily="34" charset="0"/>
              </a:rPr>
              <a:t>			</a:t>
            </a:r>
          </a:p>
          <a:p>
            <a:pPr marR="1061720" lvl="0" algn="just">
              <a:lnSpc>
                <a:spcPct val="103000"/>
              </a:lnSpc>
              <a:spcAft>
                <a:spcPts val="0"/>
              </a:spcAft>
              <a:buSzPts val="1000"/>
              <a:tabLst>
                <a:tab pos="1534160" algn="l"/>
              </a:tabLst>
            </a:pPr>
            <a:r>
              <a:rPr lang="en-US" sz="2000" dirty="0">
                <a:latin typeface="Calibri" panose="020F0502020204030204" pitchFamily="34" charset="0"/>
                <a:ea typeface="Arial" panose="020B0604020202020204" pitchFamily="34" charset="0"/>
                <a:cs typeface="Calibri" panose="020F0502020204030204" pitchFamily="34" charset="0"/>
              </a:rPr>
              <a:t>				</a:t>
            </a: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6</a:t>
            </a:fld>
            <a:endParaRPr lang="en-IN" sz="1200" b="0" strike="noStrike" spc="-1">
              <a:latin typeface="Times New Roman"/>
            </a:endParaRPr>
          </a:p>
        </p:txBody>
      </p:sp>
    </p:spTree>
    <p:extLst>
      <p:ext uri="{BB962C8B-B14F-4D97-AF65-F5344CB8AC3E}">
        <p14:creationId xmlns:p14="http://schemas.microsoft.com/office/powerpoint/2010/main" val="135398278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40906"/>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4</a:t>
            </a:r>
            <a:r>
              <a:rPr lang="en-US" sz="3200" b="1" spc="-1" dirty="0">
                <a:solidFill>
                  <a:schemeClr val="bg1"/>
                </a:solidFill>
                <a:highlight>
                  <a:srgbClr val="000000"/>
                </a:highlight>
                <a:latin typeface="Calibri Light"/>
              </a:rPr>
              <a:t>: Create a command queue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81" name="TextShape 2"/>
          <p:cNvSpPr txBox="1"/>
          <p:nvPr/>
        </p:nvSpPr>
        <p:spPr>
          <a:xfrm>
            <a:off x="464695" y="1103040"/>
            <a:ext cx="11377865" cy="5253480"/>
          </a:xfrm>
          <a:prstGeom prst="rect">
            <a:avLst/>
          </a:prstGeom>
          <a:noFill/>
          <a:ln>
            <a:noFill/>
          </a:ln>
        </p:spPr>
        <p:txBody>
          <a:bodyPr>
            <a:normAutofit/>
          </a:bodyPr>
          <a:lstStyle/>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60</a:t>
            </a:fld>
            <a:endParaRPr lang="en-IN" sz="1200" b="0" strike="noStrike" spc="-1">
              <a:latin typeface="Times New Roman"/>
            </a:endParaRPr>
          </a:p>
        </p:txBody>
      </p:sp>
      <p:sp>
        <p:nvSpPr>
          <p:cNvPr id="2" name="Rectangle 1">
            <a:extLst>
              <a:ext uri="{FF2B5EF4-FFF2-40B4-BE49-F238E27FC236}">
                <a16:creationId xmlns:a16="http://schemas.microsoft.com/office/drawing/2014/main" id="{173FEB97-5924-481C-AA1F-05F75EC3E9BD}"/>
              </a:ext>
            </a:extLst>
          </p:cNvPr>
          <p:cNvSpPr/>
          <p:nvPr/>
        </p:nvSpPr>
        <p:spPr>
          <a:xfrm>
            <a:off x="291931" y="2164269"/>
            <a:ext cx="9376755" cy="2529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30"/>
              </a:spcBef>
              <a:spcAft>
                <a:spcPts val="0"/>
              </a:spcAft>
            </a:pPr>
            <a:r>
              <a:rPr lang="en-IN" b="1" dirty="0" err="1">
                <a:solidFill>
                  <a:schemeClr val="accent4"/>
                </a:solidFill>
              </a:rPr>
              <a:t>cl_command_queue</a:t>
            </a:r>
            <a:r>
              <a:rPr lang="en-IN" b="1" dirty="0"/>
              <a:t> </a:t>
            </a:r>
            <a:r>
              <a:rPr lang="en-IN" b="1" dirty="0" err="1"/>
              <a:t>cmdQueue</a:t>
            </a:r>
            <a:r>
              <a:rPr lang="en-IN" b="1" dirty="0"/>
              <a:t>; </a:t>
            </a:r>
          </a:p>
          <a:p>
            <a:pPr>
              <a:spcBef>
                <a:spcPts val="830"/>
              </a:spcBef>
              <a:spcAft>
                <a:spcPts val="0"/>
              </a:spcAft>
            </a:pPr>
            <a:r>
              <a:rPr lang="en-IN" b="1" dirty="0">
                <a:highlight>
                  <a:srgbClr val="00FFFF"/>
                </a:highlight>
              </a:rPr>
              <a:t>// Create a command queue and associate it with the device you want to execute on </a:t>
            </a:r>
            <a:r>
              <a:rPr lang="en-IN" b="1" dirty="0" err="1"/>
              <a:t>cmdQueue</a:t>
            </a:r>
            <a:r>
              <a:rPr lang="en-IN" b="1" dirty="0"/>
              <a:t> = </a:t>
            </a:r>
            <a:r>
              <a:rPr lang="en-IN" b="1" dirty="0" err="1"/>
              <a:t>clCreateCommandQueue</a:t>
            </a:r>
            <a:r>
              <a:rPr lang="en-IN" b="1" dirty="0"/>
              <a:t>( </a:t>
            </a:r>
          </a:p>
          <a:p>
            <a:pPr>
              <a:spcBef>
                <a:spcPts val="830"/>
              </a:spcBef>
              <a:spcAft>
                <a:spcPts val="0"/>
              </a:spcAft>
            </a:pPr>
            <a:r>
              <a:rPr lang="en-IN" b="1" dirty="0"/>
              <a:t>                                                                      context, </a:t>
            </a:r>
          </a:p>
          <a:p>
            <a:pPr>
              <a:spcBef>
                <a:spcPts val="830"/>
              </a:spcBef>
              <a:spcAft>
                <a:spcPts val="0"/>
              </a:spcAft>
            </a:pPr>
            <a:r>
              <a:rPr lang="en-IN" b="1" dirty="0"/>
              <a:t>                                                                      devices[0], </a:t>
            </a:r>
          </a:p>
          <a:p>
            <a:pPr>
              <a:spcBef>
                <a:spcPts val="830"/>
              </a:spcBef>
              <a:spcAft>
                <a:spcPts val="0"/>
              </a:spcAft>
            </a:pPr>
            <a:r>
              <a:rPr lang="en-IN" b="1" dirty="0"/>
              <a:t>                                                                      0, </a:t>
            </a:r>
          </a:p>
          <a:p>
            <a:pPr>
              <a:spcBef>
                <a:spcPts val="830"/>
              </a:spcBef>
              <a:spcAft>
                <a:spcPts val="0"/>
              </a:spcAft>
            </a:pPr>
            <a:r>
              <a:rPr lang="en-IN" b="1" dirty="0"/>
              <a:t>                                                                      &amp;status); </a:t>
            </a:r>
          </a:p>
        </p:txBody>
      </p:sp>
      <p:sp>
        <p:nvSpPr>
          <p:cNvPr id="9" name="Rectangle 8">
            <a:extLst>
              <a:ext uri="{FF2B5EF4-FFF2-40B4-BE49-F238E27FC236}">
                <a16:creationId xmlns:a16="http://schemas.microsoft.com/office/drawing/2014/main" id="{B371F25C-6EF2-47B6-83D3-964C8DA5D8F9}"/>
              </a:ext>
            </a:extLst>
          </p:cNvPr>
          <p:cNvSpPr/>
          <p:nvPr/>
        </p:nvSpPr>
        <p:spPr>
          <a:xfrm>
            <a:off x="4539225" y="1091067"/>
            <a:ext cx="7476099" cy="14407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fr-FR" b="1" dirty="0" err="1">
                <a:solidFill>
                  <a:schemeClr val="accent4"/>
                </a:solidFill>
              </a:rPr>
              <a:t>cl_command_queue</a:t>
            </a:r>
            <a:r>
              <a:rPr lang="fr-FR" b="1" dirty="0">
                <a:solidFill>
                  <a:schemeClr val="accent4"/>
                </a:solidFill>
              </a:rPr>
              <a:t>  </a:t>
            </a:r>
            <a:r>
              <a:rPr lang="fr-FR" b="1" dirty="0" err="1"/>
              <a:t>clCreateCommandQueue</a:t>
            </a:r>
            <a:r>
              <a:rPr lang="fr-FR" b="1" dirty="0"/>
              <a:t> ( </a:t>
            </a:r>
          </a:p>
          <a:p>
            <a:pPr marL="0" indent="0">
              <a:buNone/>
            </a:pPr>
            <a:r>
              <a:rPr lang="fr-FR" b="1" dirty="0"/>
              <a:t>                                        </a:t>
            </a:r>
            <a:r>
              <a:rPr lang="fr-FR" b="1" dirty="0" err="1">
                <a:solidFill>
                  <a:schemeClr val="accent4"/>
                </a:solidFill>
              </a:rPr>
              <a:t>cl_context</a:t>
            </a:r>
            <a:r>
              <a:rPr lang="fr-FR" b="1" dirty="0">
                <a:solidFill>
                  <a:schemeClr val="accent4"/>
                </a:solidFill>
              </a:rPr>
              <a:t> </a:t>
            </a:r>
            <a:r>
              <a:rPr lang="fr-FR" b="1" dirty="0" err="1"/>
              <a:t>context</a:t>
            </a:r>
            <a:r>
              <a:rPr lang="fr-FR" b="1" dirty="0"/>
              <a:t>, </a:t>
            </a:r>
          </a:p>
          <a:p>
            <a:pPr marL="0" indent="0">
              <a:buNone/>
            </a:pPr>
            <a:r>
              <a:rPr lang="fr-FR" b="1" dirty="0"/>
              <a:t>                                        </a:t>
            </a:r>
            <a:r>
              <a:rPr lang="fr-FR" b="1" dirty="0" err="1">
                <a:solidFill>
                  <a:schemeClr val="accent4"/>
                </a:solidFill>
              </a:rPr>
              <a:t>cl_device_id</a:t>
            </a:r>
            <a:r>
              <a:rPr lang="fr-FR" b="1" dirty="0">
                <a:solidFill>
                  <a:schemeClr val="accent4"/>
                </a:solidFill>
              </a:rPr>
              <a:t> </a:t>
            </a:r>
            <a:r>
              <a:rPr lang="fr-FR" b="1" dirty="0" err="1"/>
              <a:t>device</a:t>
            </a:r>
            <a:r>
              <a:rPr lang="fr-FR" b="1" dirty="0"/>
              <a:t>, </a:t>
            </a:r>
          </a:p>
          <a:p>
            <a:pPr marL="0" indent="0">
              <a:buNone/>
            </a:pPr>
            <a:r>
              <a:rPr lang="fr-FR" b="1" dirty="0">
                <a:solidFill>
                  <a:schemeClr val="accent4"/>
                </a:solidFill>
              </a:rPr>
              <a:t>                                        </a:t>
            </a:r>
            <a:r>
              <a:rPr lang="fr-FR" b="1" dirty="0" err="1">
                <a:solidFill>
                  <a:schemeClr val="accent4"/>
                </a:solidFill>
              </a:rPr>
              <a:t>cl_command_queue_properties</a:t>
            </a:r>
            <a:r>
              <a:rPr lang="fr-FR" b="1" dirty="0">
                <a:solidFill>
                  <a:schemeClr val="accent4"/>
                </a:solidFill>
              </a:rPr>
              <a:t> </a:t>
            </a:r>
            <a:r>
              <a:rPr lang="fr-FR" b="1" dirty="0" err="1"/>
              <a:t>properties</a:t>
            </a:r>
            <a:r>
              <a:rPr lang="fr-FR" b="1" dirty="0"/>
              <a:t>, </a:t>
            </a:r>
          </a:p>
          <a:p>
            <a:pPr marL="0" indent="0">
              <a:buNone/>
            </a:pPr>
            <a:r>
              <a:rPr lang="fr-FR" b="1" dirty="0"/>
              <a:t>                                        </a:t>
            </a:r>
            <a:r>
              <a:rPr lang="fr-FR" b="1" dirty="0" err="1">
                <a:solidFill>
                  <a:schemeClr val="accent4"/>
                </a:solidFill>
              </a:rPr>
              <a:t>cl_int</a:t>
            </a:r>
            <a:r>
              <a:rPr lang="fr-FR" b="1" dirty="0">
                <a:solidFill>
                  <a:schemeClr val="accent4"/>
                </a:solidFill>
              </a:rPr>
              <a:t> </a:t>
            </a:r>
            <a:r>
              <a:rPr lang="fr-FR" b="1" dirty="0"/>
              <a:t>*</a:t>
            </a:r>
            <a:r>
              <a:rPr lang="fr-FR" b="1" dirty="0" err="1"/>
              <a:t>errcode_ret</a:t>
            </a:r>
            <a:r>
              <a:rPr lang="fr-FR" b="1" dirty="0"/>
              <a:t> ) </a:t>
            </a:r>
            <a:endParaRPr lang="en-IN" b="1" dirty="0"/>
          </a:p>
        </p:txBody>
      </p:sp>
    </p:spTree>
    <p:extLst>
      <p:ext uri="{BB962C8B-B14F-4D97-AF65-F5344CB8AC3E}">
        <p14:creationId xmlns:p14="http://schemas.microsoft.com/office/powerpoint/2010/main" val="5486066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0" y="172466"/>
            <a:ext cx="11377865" cy="5253480"/>
          </a:xfrm>
          <a:prstGeom prst="rect">
            <a:avLst/>
          </a:prstGeom>
          <a:noFill/>
          <a:ln>
            <a:noFill/>
          </a:ln>
        </p:spPr>
        <p:txBody>
          <a:bodyPr>
            <a:normAutofit/>
          </a:bodyPr>
          <a:lstStyle/>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a:p>
            <a:pPr>
              <a:lnSpc>
                <a:spcPct val="90000"/>
              </a:lnSpc>
              <a:spcBef>
                <a:spcPts val="1001"/>
              </a:spcBef>
              <a:tabLst>
                <a:tab pos="0" algn="l"/>
              </a:tabLst>
            </a:pPr>
            <a:endParaRPr lang="en-IN" sz="2000"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61</a:t>
            </a:fld>
            <a:endParaRPr lang="en-IN" sz="1200" b="0" strike="noStrike" spc="-1">
              <a:latin typeface="Times New Roman"/>
            </a:endParaRPr>
          </a:p>
        </p:txBody>
      </p:sp>
      <p:sp>
        <p:nvSpPr>
          <p:cNvPr id="2" name="Rectangle 1">
            <a:extLst>
              <a:ext uri="{FF2B5EF4-FFF2-40B4-BE49-F238E27FC236}">
                <a16:creationId xmlns:a16="http://schemas.microsoft.com/office/drawing/2014/main" id="{173FEB97-5924-481C-AA1F-05F75EC3E9BD}"/>
              </a:ext>
            </a:extLst>
          </p:cNvPr>
          <p:cNvSpPr/>
          <p:nvPr/>
        </p:nvSpPr>
        <p:spPr>
          <a:xfrm>
            <a:off x="838080" y="906431"/>
            <a:ext cx="9376755" cy="3755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30"/>
              </a:spcBef>
              <a:spcAft>
                <a:spcPts val="0"/>
              </a:spcAft>
            </a:pPr>
            <a:r>
              <a:rPr lang="en-IN" b="1" dirty="0" err="1">
                <a:solidFill>
                  <a:schemeClr val="accent4"/>
                </a:solidFill>
              </a:rPr>
              <a:t>cl_mem</a:t>
            </a:r>
            <a:r>
              <a:rPr lang="en-IN" b="1" dirty="0">
                <a:solidFill>
                  <a:schemeClr val="accent4"/>
                </a:solidFill>
              </a:rPr>
              <a:t> </a:t>
            </a:r>
            <a:r>
              <a:rPr lang="en-IN" b="1" dirty="0" err="1"/>
              <a:t>bufferA</a:t>
            </a:r>
            <a:r>
              <a:rPr lang="en-IN" b="1" dirty="0"/>
              <a:t>;  </a:t>
            </a:r>
            <a:r>
              <a:rPr lang="en-IN" b="1" dirty="0">
                <a:highlight>
                  <a:srgbClr val="00FFFF"/>
                </a:highlight>
              </a:rPr>
              <a:t>// Input array on the device</a:t>
            </a:r>
          </a:p>
          <a:p>
            <a:pPr>
              <a:spcBef>
                <a:spcPts val="830"/>
              </a:spcBef>
              <a:spcAft>
                <a:spcPts val="0"/>
              </a:spcAft>
            </a:pPr>
            <a:r>
              <a:rPr lang="en-IN" b="1" dirty="0" err="1">
                <a:solidFill>
                  <a:schemeClr val="accent4"/>
                </a:solidFill>
              </a:rPr>
              <a:t>cl_mem</a:t>
            </a:r>
            <a:r>
              <a:rPr lang="en-IN" b="1" dirty="0">
                <a:solidFill>
                  <a:schemeClr val="accent4"/>
                </a:solidFill>
              </a:rPr>
              <a:t> </a:t>
            </a:r>
            <a:r>
              <a:rPr lang="en-IN" b="1" dirty="0" err="1"/>
              <a:t>bufferB</a:t>
            </a:r>
            <a:r>
              <a:rPr lang="en-IN" b="1" dirty="0"/>
              <a:t>; </a:t>
            </a:r>
            <a:r>
              <a:rPr lang="en-IN" b="1" dirty="0">
                <a:highlight>
                  <a:srgbClr val="00FFFF"/>
                </a:highlight>
              </a:rPr>
              <a:t>// Input array on the device </a:t>
            </a:r>
          </a:p>
          <a:p>
            <a:pPr>
              <a:spcBef>
                <a:spcPts val="830"/>
              </a:spcBef>
              <a:spcAft>
                <a:spcPts val="0"/>
              </a:spcAft>
            </a:pPr>
            <a:r>
              <a:rPr lang="en-IN" b="1" dirty="0" err="1">
                <a:solidFill>
                  <a:schemeClr val="accent4"/>
                </a:solidFill>
              </a:rPr>
              <a:t>cl_mem</a:t>
            </a:r>
            <a:r>
              <a:rPr lang="en-IN" b="1" dirty="0">
                <a:solidFill>
                  <a:schemeClr val="accent4"/>
                </a:solidFill>
              </a:rPr>
              <a:t> </a:t>
            </a:r>
            <a:r>
              <a:rPr lang="en-IN" b="1" dirty="0" err="1"/>
              <a:t>bufferC</a:t>
            </a:r>
            <a:r>
              <a:rPr lang="en-IN" b="1" dirty="0"/>
              <a:t>; </a:t>
            </a:r>
            <a:r>
              <a:rPr lang="en-IN" b="1" dirty="0">
                <a:highlight>
                  <a:srgbClr val="00FFFF"/>
                </a:highlight>
              </a:rPr>
              <a:t>// Output array on the device </a:t>
            </a:r>
          </a:p>
          <a:p>
            <a:pPr>
              <a:spcBef>
                <a:spcPts val="830"/>
              </a:spcBef>
              <a:spcAft>
                <a:spcPts val="0"/>
              </a:spcAft>
            </a:pPr>
            <a:r>
              <a:rPr lang="en-IN" b="1" dirty="0">
                <a:highlight>
                  <a:srgbClr val="00FFFF"/>
                </a:highlight>
              </a:rPr>
              <a:t>// Create a buffer object that will contain the data from the host array A </a:t>
            </a:r>
          </a:p>
          <a:p>
            <a:pPr>
              <a:spcBef>
                <a:spcPts val="830"/>
              </a:spcBef>
              <a:spcAft>
                <a:spcPts val="0"/>
              </a:spcAft>
            </a:pPr>
            <a:r>
              <a:rPr lang="en-IN" b="1" dirty="0" err="1"/>
              <a:t>bufferA</a:t>
            </a:r>
            <a:r>
              <a:rPr lang="en-IN" b="1" dirty="0"/>
              <a:t> = </a:t>
            </a:r>
            <a:r>
              <a:rPr lang="en-IN" b="1" dirty="0" err="1"/>
              <a:t>clCreateBuffer</a:t>
            </a:r>
            <a:r>
              <a:rPr lang="en-IN" b="1" dirty="0"/>
              <a:t>( context, CL_MEM_READ_ONLY, </a:t>
            </a:r>
            <a:r>
              <a:rPr lang="en-IN" b="1" dirty="0" err="1"/>
              <a:t>datasize</a:t>
            </a:r>
            <a:r>
              <a:rPr lang="en-IN" b="1" dirty="0"/>
              <a:t>, NULL, &amp;status); </a:t>
            </a:r>
          </a:p>
          <a:p>
            <a:pPr>
              <a:spcBef>
                <a:spcPts val="830"/>
              </a:spcBef>
              <a:spcAft>
                <a:spcPts val="0"/>
              </a:spcAft>
            </a:pPr>
            <a:r>
              <a:rPr lang="en-IN" b="1" dirty="0">
                <a:highlight>
                  <a:srgbClr val="00FFFF"/>
                </a:highlight>
              </a:rPr>
              <a:t>// Create a buffer object that will contain the data from the host array B</a:t>
            </a:r>
          </a:p>
          <a:p>
            <a:pPr>
              <a:spcBef>
                <a:spcPts val="830"/>
              </a:spcBef>
              <a:spcAft>
                <a:spcPts val="0"/>
              </a:spcAft>
            </a:pPr>
            <a:r>
              <a:rPr lang="en-IN" b="1" dirty="0" err="1"/>
              <a:t>bufferB</a:t>
            </a:r>
            <a:r>
              <a:rPr lang="en-IN" b="1" dirty="0"/>
              <a:t> = </a:t>
            </a:r>
            <a:r>
              <a:rPr lang="en-IN" b="1" dirty="0" err="1"/>
              <a:t>clCreateBuffer</a:t>
            </a:r>
            <a:r>
              <a:rPr lang="en-IN" b="1" dirty="0"/>
              <a:t>( context, CL_MEM_READ_ONLY, </a:t>
            </a:r>
            <a:r>
              <a:rPr lang="en-IN" b="1" dirty="0" err="1"/>
              <a:t>datasize</a:t>
            </a:r>
            <a:r>
              <a:rPr lang="en-IN" b="1" dirty="0"/>
              <a:t>, NULL, &amp;status); </a:t>
            </a:r>
          </a:p>
          <a:p>
            <a:pPr>
              <a:spcBef>
                <a:spcPts val="830"/>
              </a:spcBef>
              <a:spcAft>
                <a:spcPts val="0"/>
              </a:spcAft>
            </a:pPr>
            <a:r>
              <a:rPr lang="en-IN" b="1" dirty="0">
                <a:highlight>
                  <a:srgbClr val="00FFFF"/>
                </a:highlight>
              </a:rPr>
              <a:t>// Create a buffer object with enough space to hold the output data </a:t>
            </a:r>
          </a:p>
          <a:p>
            <a:pPr>
              <a:spcBef>
                <a:spcPts val="830"/>
              </a:spcBef>
              <a:spcAft>
                <a:spcPts val="0"/>
              </a:spcAft>
            </a:pPr>
            <a:r>
              <a:rPr lang="en-IN" b="1" dirty="0" err="1"/>
              <a:t>bufferC</a:t>
            </a:r>
            <a:r>
              <a:rPr lang="en-IN" b="1" dirty="0"/>
              <a:t> = </a:t>
            </a:r>
            <a:r>
              <a:rPr lang="en-IN" b="1" dirty="0" err="1"/>
              <a:t>clCreateBuffer</a:t>
            </a:r>
            <a:r>
              <a:rPr lang="en-IN" b="1" dirty="0"/>
              <a:t>( context, CL_MEM_WRITE_ONLY, </a:t>
            </a:r>
            <a:r>
              <a:rPr lang="en-IN" b="1" dirty="0" err="1"/>
              <a:t>datasize</a:t>
            </a:r>
            <a:r>
              <a:rPr lang="en-IN" b="1" dirty="0"/>
              <a:t>, NULL, &amp;status);</a:t>
            </a:r>
          </a:p>
        </p:txBody>
      </p:sp>
      <p:sp>
        <p:nvSpPr>
          <p:cNvPr id="10" name="TextShape 1">
            <a:extLst>
              <a:ext uri="{FF2B5EF4-FFF2-40B4-BE49-F238E27FC236}">
                <a16:creationId xmlns:a16="http://schemas.microsoft.com/office/drawing/2014/main" id="{558D0D81-590F-4804-8F67-01D8D6CECF88}"/>
              </a:ext>
            </a:extLst>
          </p:cNvPr>
          <p:cNvSpPr txBox="1"/>
          <p:nvPr/>
        </p:nvSpPr>
        <p:spPr>
          <a:xfrm>
            <a:off x="703177" y="9463"/>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5</a:t>
            </a:r>
            <a:r>
              <a:rPr lang="en-US" sz="3200" b="1" spc="-1" dirty="0">
                <a:solidFill>
                  <a:schemeClr val="bg1"/>
                </a:solidFill>
                <a:highlight>
                  <a:srgbClr val="000000"/>
                </a:highlight>
                <a:latin typeface="Calibri Light"/>
              </a:rPr>
              <a:t>: Create device buffers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1" name="Rectangle 10">
            <a:extLst>
              <a:ext uri="{FF2B5EF4-FFF2-40B4-BE49-F238E27FC236}">
                <a16:creationId xmlns:a16="http://schemas.microsoft.com/office/drawing/2014/main" id="{82E7C8E8-FFEA-484F-BAC7-E664CCD34E68}"/>
              </a:ext>
            </a:extLst>
          </p:cNvPr>
          <p:cNvSpPr/>
          <p:nvPr/>
        </p:nvSpPr>
        <p:spPr>
          <a:xfrm>
            <a:off x="6417890" y="303569"/>
            <a:ext cx="4935430" cy="1838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b="1" dirty="0" err="1">
                <a:solidFill>
                  <a:schemeClr val="accent4"/>
                </a:solidFill>
              </a:rPr>
              <a:t>cl_mem</a:t>
            </a:r>
            <a:r>
              <a:rPr lang="en-IN" b="1" dirty="0">
                <a:solidFill>
                  <a:schemeClr val="accent4"/>
                </a:solidFill>
              </a:rPr>
              <a:t> </a:t>
            </a:r>
            <a:r>
              <a:rPr lang="en-IN" b="1" dirty="0" err="1"/>
              <a:t>clCreateBuffer</a:t>
            </a:r>
            <a:r>
              <a:rPr lang="en-IN" b="1" dirty="0"/>
              <a:t>( </a:t>
            </a:r>
          </a:p>
          <a:p>
            <a:pPr marL="0" indent="0">
              <a:buNone/>
            </a:pPr>
            <a:r>
              <a:rPr lang="en-IN" b="1" dirty="0"/>
              <a:t>		</a:t>
            </a:r>
            <a:r>
              <a:rPr lang="en-IN" b="1" dirty="0" err="1">
                <a:solidFill>
                  <a:schemeClr val="accent4"/>
                </a:solidFill>
              </a:rPr>
              <a:t>cl_context</a:t>
            </a:r>
            <a:r>
              <a:rPr lang="en-IN" b="1" dirty="0">
                <a:solidFill>
                  <a:schemeClr val="accent4"/>
                </a:solidFill>
              </a:rPr>
              <a:t> </a:t>
            </a:r>
            <a:r>
              <a:rPr lang="en-IN" b="1" dirty="0"/>
              <a:t>context, </a:t>
            </a:r>
          </a:p>
          <a:p>
            <a:pPr marL="0" indent="0">
              <a:buNone/>
            </a:pPr>
            <a:r>
              <a:rPr lang="en-IN" b="1" dirty="0"/>
              <a:t>		</a:t>
            </a:r>
            <a:r>
              <a:rPr lang="en-IN" b="1" dirty="0" err="1">
                <a:solidFill>
                  <a:schemeClr val="accent4"/>
                </a:solidFill>
              </a:rPr>
              <a:t>cl_mem_flags</a:t>
            </a:r>
            <a:r>
              <a:rPr lang="en-IN" b="1" dirty="0"/>
              <a:t> flags, </a:t>
            </a:r>
          </a:p>
          <a:p>
            <a:pPr marL="0" indent="0">
              <a:buNone/>
            </a:pPr>
            <a:r>
              <a:rPr lang="en-IN" b="1" dirty="0"/>
              <a:t>		</a:t>
            </a:r>
            <a:r>
              <a:rPr lang="en-IN" b="1" dirty="0" err="1">
                <a:solidFill>
                  <a:schemeClr val="accent4"/>
                </a:solidFill>
              </a:rPr>
              <a:t>size_t</a:t>
            </a:r>
            <a:r>
              <a:rPr lang="en-IN" b="1" dirty="0"/>
              <a:t> size, </a:t>
            </a:r>
          </a:p>
          <a:p>
            <a:pPr marL="0" indent="0">
              <a:buNone/>
            </a:pPr>
            <a:r>
              <a:rPr lang="en-IN" b="1" dirty="0"/>
              <a:t>		</a:t>
            </a:r>
            <a:r>
              <a:rPr lang="en-IN" b="1" dirty="0">
                <a:solidFill>
                  <a:schemeClr val="accent4"/>
                </a:solidFill>
              </a:rPr>
              <a:t>void</a:t>
            </a:r>
            <a:r>
              <a:rPr lang="en-IN" b="1" dirty="0"/>
              <a:t> *</a:t>
            </a:r>
            <a:r>
              <a:rPr lang="en-IN" b="1" dirty="0" err="1"/>
              <a:t>host_ptr</a:t>
            </a:r>
            <a:r>
              <a:rPr lang="en-IN" b="1" dirty="0"/>
              <a:t>, </a:t>
            </a:r>
          </a:p>
          <a:p>
            <a:pPr marL="0" indent="0">
              <a:buNone/>
            </a:pPr>
            <a:r>
              <a:rPr lang="en-IN" b="1" dirty="0"/>
              <a:t>		</a:t>
            </a:r>
            <a:r>
              <a:rPr lang="en-IN" b="1" dirty="0" err="1">
                <a:solidFill>
                  <a:schemeClr val="accent4"/>
                </a:solidFill>
              </a:rPr>
              <a:t>cl_int</a:t>
            </a:r>
            <a:r>
              <a:rPr lang="en-IN" b="1" dirty="0"/>
              <a:t> *</a:t>
            </a:r>
            <a:r>
              <a:rPr lang="en-IN" b="1" dirty="0" err="1"/>
              <a:t>errcode_ret</a:t>
            </a:r>
            <a:r>
              <a:rPr lang="en-IN" b="1" dirty="0"/>
              <a:t>)</a:t>
            </a:r>
          </a:p>
        </p:txBody>
      </p:sp>
    </p:spTree>
    <p:extLst>
      <p:ext uri="{BB962C8B-B14F-4D97-AF65-F5344CB8AC3E}">
        <p14:creationId xmlns:p14="http://schemas.microsoft.com/office/powerpoint/2010/main" val="28223021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593460" y="884520"/>
            <a:ext cx="11004480" cy="5472000"/>
          </a:xfrm>
          <a:prstGeom prst="rect">
            <a:avLst/>
          </a:prstGeom>
          <a:noFill/>
          <a:ln>
            <a:noFill/>
          </a:ln>
        </p:spPr>
        <p:txBody>
          <a:bodyPr>
            <a:normAutofit/>
          </a:bodyPr>
          <a:lstStyle/>
          <a:p>
            <a:pPr algn="just"/>
            <a:endParaRPr lang="en-US" b="0" strike="noStrike" spc="-1" dirty="0">
              <a:solidFill>
                <a:srgbClr val="000000"/>
              </a:solidFill>
              <a:latin typeface="Calibri" panose="020F0502020204030204" pitchFamily="34" charset="0"/>
              <a:cs typeface="Calibri" panose="020F0502020204030204" pitchFamily="34" charset="0"/>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62</a:t>
            </a:fld>
            <a:endParaRPr lang="en-IN" sz="1200" b="0" strike="noStrike" spc="-1">
              <a:latin typeface="Times New Roman"/>
            </a:endParaRPr>
          </a:p>
        </p:txBody>
      </p:sp>
      <p:sp>
        <p:nvSpPr>
          <p:cNvPr id="8" name="TextShape 1">
            <a:extLst>
              <a:ext uri="{FF2B5EF4-FFF2-40B4-BE49-F238E27FC236}">
                <a16:creationId xmlns:a16="http://schemas.microsoft.com/office/drawing/2014/main" id="{B4FB22DC-1DDA-48E6-BA08-AB75242E07D3}"/>
              </a:ext>
            </a:extLst>
          </p:cNvPr>
          <p:cNvSpPr txBox="1"/>
          <p:nvPr/>
        </p:nvSpPr>
        <p:spPr>
          <a:xfrm>
            <a:off x="593460" y="4469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6</a:t>
            </a:r>
            <a:r>
              <a:rPr lang="en-US" sz="3200" b="1" spc="-1" dirty="0">
                <a:solidFill>
                  <a:schemeClr val="bg1"/>
                </a:solidFill>
                <a:highlight>
                  <a:srgbClr val="000000"/>
                </a:highlight>
                <a:latin typeface="Calibri Light"/>
              </a:rPr>
              <a:t>: Write host data to device buffers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0" name="Rectangle 9">
            <a:extLst>
              <a:ext uri="{FF2B5EF4-FFF2-40B4-BE49-F238E27FC236}">
                <a16:creationId xmlns:a16="http://schemas.microsoft.com/office/drawing/2014/main" id="{CBDF4877-8600-486D-9363-5CBA9279380E}"/>
              </a:ext>
            </a:extLst>
          </p:cNvPr>
          <p:cNvSpPr/>
          <p:nvPr/>
        </p:nvSpPr>
        <p:spPr>
          <a:xfrm>
            <a:off x="519455" y="3979252"/>
            <a:ext cx="10663249" cy="1468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b="1" dirty="0">
                <a:highlight>
                  <a:srgbClr val="00FFFF"/>
                </a:highlight>
              </a:rPr>
              <a:t>// Write input array A to the device buffer </a:t>
            </a:r>
            <a:r>
              <a:rPr lang="en-IN" b="1" dirty="0" err="1">
                <a:highlight>
                  <a:srgbClr val="00FFFF"/>
                </a:highlight>
              </a:rPr>
              <a:t>bufferA</a:t>
            </a:r>
            <a:r>
              <a:rPr lang="en-IN" b="1" dirty="0">
                <a:highlight>
                  <a:srgbClr val="00FFFF"/>
                </a:highlight>
              </a:rPr>
              <a:t> </a:t>
            </a:r>
          </a:p>
          <a:p>
            <a:pPr marL="0" indent="0">
              <a:buNone/>
            </a:pPr>
            <a:r>
              <a:rPr lang="en-IN" b="1" dirty="0"/>
              <a:t>status = </a:t>
            </a:r>
            <a:r>
              <a:rPr lang="en-IN" b="1" dirty="0" err="1"/>
              <a:t>clEnqueueWriteBuffer</a:t>
            </a:r>
            <a:r>
              <a:rPr lang="en-IN" b="1" dirty="0"/>
              <a:t>( </a:t>
            </a:r>
            <a:r>
              <a:rPr lang="en-IN" b="1" dirty="0" err="1"/>
              <a:t>cmdQueue</a:t>
            </a:r>
            <a:r>
              <a:rPr lang="en-IN" b="1" dirty="0"/>
              <a:t>, </a:t>
            </a:r>
            <a:r>
              <a:rPr lang="en-IN" b="1" dirty="0" err="1"/>
              <a:t>bufferA</a:t>
            </a:r>
            <a:r>
              <a:rPr lang="en-IN" b="1" dirty="0"/>
              <a:t>, CL_FALSE, 0, </a:t>
            </a:r>
            <a:r>
              <a:rPr lang="en-IN" b="1" dirty="0" err="1"/>
              <a:t>datasize</a:t>
            </a:r>
            <a:r>
              <a:rPr lang="en-IN" b="1" dirty="0"/>
              <a:t>, A, 0, NULL, NULL); </a:t>
            </a:r>
            <a:r>
              <a:rPr lang="en-IN" b="1" dirty="0">
                <a:highlight>
                  <a:srgbClr val="00FFFF"/>
                </a:highlight>
              </a:rPr>
              <a:t>// Write input array B to the device buffer </a:t>
            </a:r>
            <a:r>
              <a:rPr lang="en-IN" b="1" dirty="0" err="1">
                <a:highlight>
                  <a:srgbClr val="00FFFF"/>
                </a:highlight>
              </a:rPr>
              <a:t>bufferB</a:t>
            </a:r>
            <a:r>
              <a:rPr lang="en-IN" b="1" dirty="0">
                <a:highlight>
                  <a:srgbClr val="00FFFF"/>
                </a:highlight>
              </a:rPr>
              <a:t> </a:t>
            </a:r>
          </a:p>
          <a:p>
            <a:pPr marL="0" indent="0">
              <a:buNone/>
            </a:pPr>
            <a:r>
              <a:rPr lang="en-IN" b="1" dirty="0"/>
              <a:t>status = </a:t>
            </a:r>
            <a:r>
              <a:rPr lang="en-IN" b="1" dirty="0" err="1"/>
              <a:t>clEnqueueWriteBuffer</a:t>
            </a:r>
            <a:r>
              <a:rPr lang="en-IN" b="1" dirty="0"/>
              <a:t>( </a:t>
            </a:r>
            <a:r>
              <a:rPr lang="en-IN" b="1" dirty="0" err="1"/>
              <a:t>cmdQueue</a:t>
            </a:r>
            <a:r>
              <a:rPr lang="en-IN" b="1" dirty="0"/>
              <a:t>, </a:t>
            </a:r>
            <a:r>
              <a:rPr lang="en-IN" b="1" dirty="0" err="1"/>
              <a:t>bufferB</a:t>
            </a:r>
            <a:r>
              <a:rPr lang="en-IN" b="1" dirty="0"/>
              <a:t>, CL_FALSE, 0, </a:t>
            </a:r>
            <a:r>
              <a:rPr lang="en-IN" b="1" dirty="0" err="1"/>
              <a:t>datasize</a:t>
            </a:r>
            <a:r>
              <a:rPr lang="en-IN" b="1" dirty="0"/>
              <a:t>, B, 0, NULL, NULL);</a:t>
            </a:r>
          </a:p>
        </p:txBody>
      </p:sp>
      <p:sp>
        <p:nvSpPr>
          <p:cNvPr id="9" name="Rectangle 8">
            <a:extLst>
              <a:ext uri="{FF2B5EF4-FFF2-40B4-BE49-F238E27FC236}">
                <a16:creationId xmlns:a16="http://schemas.microsoft.com/office/drawing/2014/main" id="{93F91ADF-D239-4026-88CE-3AF7FFBBC309}"/>
              </a:ext>
            </a:extLst>
          </p:cNvPr>
          <p:cNvSpPr/>
          <p:nvPr/>
        </p:nvSpPr>
        <p:spPr>
          <a:xfrm>
            <a:off x="1863586" y="1055981"/>
            <a:ext cx="9047209" cy="275181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b="1" dirty="0" err="1">
                <a:solidFill>
                  <a:schemeClr val="accent4"/>
                </a:solidFill>
              </a:rPr>
              <a:t>cl_int</a:t>
            </a:r>
            <a:r>
              <a:rPr lang="en-IN" b="1" dirty="0">
                <a:solidFill>
                  <a:schemeClr val="accent4"/>
                </a:solidFill>
              </a:rPr>
              <a:t> </a:t>
            </a:r>
            <a:r>
              <a:rPr lang="en-IN" b="1" dirty="0" err="1"/>
              <a:t>clEnqueueWriteBuffer</a:t>
            </a:r>
            <a:r>
              <a:rPr lang="en-IN" b="1" dirty="0"/>
              <a:t> (</a:t>
            </a:r>
          </a:p>
          <a:p>
            <a:pPr marL="0" indent="0">
              <a:buNone/>
            </a:pPr>
            <a:r>
              <a:rPr lang="en-IN" b="1" dirty="0"/>
              <a:t>		</a:t>
            </a:r>
            <a:r>
              <a:rPr lang="en-IN" b="1" dirty="0" err="1">
                <a:solidFill>
                  <a:schemeClr val="accent4"/>
                </a:solidFill>
              </a:rPr>
              <a:t>cl_command_queue</a:t>
            </a:r>
            <a:r>
              <a:rPr lang="en-IN" b="1" dirty="0">
                <a:solidFill>
                  <a:schemeClr val="accent4"/>
                </a:solidFill>
              </a:rPr>
              <a:t> </a:t>
            </a:r>
            <a:r>
              <a:rPr lang="en-IN" b="1" dirty="0" err="1"/>
              <a:t>command_queue</a:t>
            </a:r>
            <a:r>
              <a:rPr lang="en-IN" b="1" dirty="0"/>
              <a:t>, </a:t>
            </a:r>
          </a:p>
          <a:p>
            <a:pPr marL="0" indent="0">
              <a:buNone/>
            </a:pPr>
            <a:r>
              <a:rPr lang="en-IN" b="1" dirty="0"/>
              <a:t>		</a:t>
            </a:r>
            <a:r>
              <a:rPr lang="en-IN" b="1" dirty="0" err="1">
                <a:solidFill>
                  <a:schemeClr val="accent4"/>
                </a:solidFill>
              </a:rPr>
              <a:t>cl_mem</a:t>
            </a:r>
            <a:r>
              <a:rPr lang="en-IN" b="1" dirty="0">
                <a:solidFill>
                  <a:schemeClr val="accent4"/>
                </a:solidFill>
              </a:rPr>
              <a:t> </a:t>
            </a:r>
            <a:r>
              <a:rPr lang="en-IN" b="1" dirty="0"/>
              <a:t>buffer, </a:t>
            </a:r>
          </a:p>
          <a:p>
            <a:pPr marL="0" indent="0">
              <a:buNone/>
            </a:pPr>
            <a:r>
              <a:rPr lang="en-IN" b="1" dirty="0"/>
              <a:t>		</a:t>
            </a:r>
            <a:r>
              <a:rPr lang="en-IN" b="1" dirty="0" err="1">
                <a:solidFill>
                  <a:schemeClr val="accent4"/>
                </a:solidFill>
              </a:rPr>
              <a:t>cl_bool</a:t>
            </a:r>
            <a:r>
              <a:rPr lang="en-IN" b="1" dirty="0"/>
              <a:t> </a:t>
            </a:r>
            <a:r>
              <a:rPr lang="en-IN" b="1" dirty="0" err="1"/>
              <a:t>blocking_write</a:t>
            </a:r>
            <a:r>
              <a:rPr lang="en-IN" b="1" dirty="0"/>
              <a:t>, </a:t>
            </a:r>
          </a:p>
          <a:p>
            <a:pPr marL="0" indent="0">
              <a:buNone/>
            </a:pPr>
            <a:r>
              <a:rPr lang="en-IN" b="1" dirty="0"/>
              <a:t>		</a:t>
            </a:r>
            <a:r>
              <a:rPr lang="en-IN" b="1" dirty="0" err="1">
                <a:solidFill>
                  <a:schemeClr val="accent4"/>
                </a:solidFill>
              </a:rPr>
              <a:t>size_t</a:t>
            </a:r>
            <a:r>
              <a:rPr lang="en-IN" b="1" dirty="0"/>
              <a:t> offset, </a:t>
            </a:r>
          </a:p>
          <a:p>
            <a:pPr marL="0" indent="0">
              <a:buNone/>
            </a:pPr>
            <a:r>
              <a:rPr lang="en-IN" b="1" dirty="0"/>
              <a:t>		</a:t>
            </a:r>
            <a:r>
              <a:rPr lang="en-IN" b="1" dirty="0" err="1">
                <a:solidFill>
                  <a:schemeClr val="accent4"/>
                </a:solidFill>
              </a:rPr>
              <a:t>size_t</a:t>
            </a:r>
            <a:r>
              <a:rPr lang="en-IN" b="1" dirty="0">
                <a:solidFill>
                  <a:schemeClr val="accent4"/>
                </a:solidFill>
              </a:rPr>
              <a:t> </a:t>
            </a:r>
            <a:r>
              <a:rPr lang="en-IN" b="1" dirty="0" err="1"/>
              <a:t>cb</a:t>
            </a:r>
            <a:r>
              <a:rPr lang="en-IN" b="1" dirty="0"/>
              <a:t>, </a:t>
            </a:r>
          </a:p>
          <a:p>
            <a:pPr marL="0" indent="0">
              <a:buNone/>
            </a:pPr>
            <a:r>
              <a:rPr lang="en-IN" b="1" dirty="0"/>
              <a:t>		</a:t>
            </a:r>
            <a:r>
              <a:rPr lang="en-IN" b="1" dirty="0" err="1">
                <a:solidFill>
                  <a:schemeClr val="accent4"/>
                </a:solidFill>
              </a:rPr>
              <a:t>const</a:t>
            </a:r>
            <a:r>
              <a:rPr lang="en-IN" b="1" dirty="0">
                <a:solidFill>
                  <a:schemeClr val="accent4"/>
                </a:solidFill>
              </a:rPr>
              <a:t> void</a:t>
            </a:r>
            <a:r>
              <a:rPr lang="en-IN" b="1" dirty="0"/>
              <a:t> *</a:t>
            </a:r>
            <a:r>
              <a:rPr lang="en-IN" b="1" dirty="0" err="1"/>
              <a:t>ptr</a:t>
            </a:r>
            <a:r>
              <a:rPr lang="en-IN" b="1" dirty="0"/>
              <a:t>, </a:t>
            </a:r>
          </a:p>
          <a:p>
            <a:pPr marL="0" indent="0">
              <a:buNone/>
            </a:pPr>
            <a:r>
              <a:rPr lang="en-IN" b="1" dirty="0"/>
              <a:t>		</a:t>
            </a:r>
            <a:r>
              <a:rPr lang="en-IN" b="1" dirty="0" err="1">
                <a:solidFill>
                  <a:schemeClr val="accent4"/>
                </a:solidFill>
              </a:rPr>
              <a:t>cl_uint</a:t>
            </a:r>
            <a:r>
              <a:rPr lang="en-IN" b="1" dirty="0">
                <a:solidFill>
                  <a:schemeClr val="accent4"/>
                </a:solidFill>
              </a:rPr>
              <a:t> </a:t>
            </a:r>
            <a:r>
              <a:rPr lang="en-IN" b="1" dirty="0" err="1"/>
              <a:t>num_events_in_wait_list</a:t>
            </a:r>
            <a:r>
              <a:rPr lang="en-IN" b="1" dirty="0"/>
              <a:t>, </a:t>
            </a:r>
          </a:p>
          <a:p>
            <a:pPr marL="0" indent="0">
              <a:buNone/>
            </a:pPr>
            <a:r>
              <a:rPr lang="en-IN" b="1" dirty="0"/>
              <a:t>		</a:t>
            </a:r>
            <a:r>
              <a:rPr lang="en-IN" b="1" dirty="0" err="1">
                <a:solidFill>
                  <a:schemeClr val="accent4"/>
                </a:solidFill>
              </a:rPr>
              <a:t>const</a:t>
            </a:r>
            <a:r>
              <a:rPr lang="en-IN" b="1" dirty="0">
                <a:solidFill>
                  <a:schemeClr val="accent4"/>
                </a:solidFill>
              </a:rPr>
              <a:t> </a:t>
            </a:r>
            <a:r>
              <a:rPr lang="en-IN" b="1" dirty="0" err="1">
                <a:solidFill>
                  <a:schemeClr val="accent4"/>
                </a:solidFill>
              </a:rPr>
              <a:t>cl_event</a:t>
            </a:r>
            <a:r>
              <a:rPr lang="en-IN" b="1" dirty="0">
                <a:solidFill>
                  <a:schemeClr val="accent4"/>
                </a:solidFill>
              </a:rPr>
              <a:t> </a:t>
            </a:r>
            <a:r>
              <a:rPr lang="en-IN" b="1" dirty="0"/>
              <a:t>*</a:t>
            </a:r>
            <a:r>
              <a:rPr lang="en-IN" b="1" dirty="0" err="1"/>
              <a:t>event_wait_list</a:t>
            </a:r>
            <a:r>
              <a:rPr lang="en-IN" b="1" dirty="0"/>
              <a:t>, </a:t>
            </a:r>
          </a:p>
          <a:p>
            <a:pPr marL="0" indent="0">
              <a:buNone/>
            </a:pPr>
            <a:r>
              <a:rPr lang="en-IN" b="1" dirty="0"/>
              <a:t>		</a:t>
            </a:r>
            <a:r>
              <a:rPr lang="en-IN" b="1" dirty="0" err="1">
                <a:solidFill>
                  <a:schemeClr val="accent4"/>
                </a:solidFill>
              </a:rPr>
              <a:t>cl_event</a:t>
            </a:r>
            <a:r>
              <a:rPr lang="en-IN" b="1" dirty="0">
                <a:solidFill>
                  <a:schemeClr val="accent4"/>
                </a:solidFill>
              </a:rPr>
              <a:t> </a:t>
            </a:r>
            <a:r>
              <a:rPr lang="en-IN" b="1" dirty="0"/>
              <a:t>*event)</a:t>
            </a:r>
          </a:p>
        </p:txBody>
      </p:sp>
    </p:spTree>
    <p:extLst>
      <p:ext uri="{BB962C8B-B14F-4D97-AF65-F5344CB8AC3E}">
        <p14:creationId xmlns:p14="http://schemas.microsoft.com/office/powerpoint/2010/main" val="35834322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1182085" y="501480"/>
            <a:ext cx="11004480" cy="5472000"/>
          </a:xfrm>
          <a:prstGeom prst="rect">
            <a:avLst/>
          </a:prstGeom>
          <a:noFill/>
          <a:ln>
            <a:noFill/>
          </a:ln>
        </p:spPr>
        <p:txBody>
          <a:bodyPr>
            <a:normAutofit/>
          </a:bodyPr>
          <a:lstStyle/>
          <a:p>
            <a:pPr algn="just"/>
            <a:endParaRPr lang="en-US" b="0" strike="noStrike" spc="-1" dirty="0">
              <a:solidFill>
                <a:srgbClr val="000000"/>
              </a:solidFill>
              <a:latin typeface="Calibri" panose="020F0502020204030204" pitchFamily="34" charset="0"/>
              <a:cs typeface="Calibri" panose="020F0502020204030204" pitchFamily="34" charset="0"/>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63</a:t>
            </a:fld>
            <a:endParaRPr lang="en-IN" sz="1200" b="0" strike="noStrike" spc="-1">
              <a:latin typeface="Times New Roman"/>
            </a:endParaRPr>
          </a:p>
        </p:txBody>
      </p:sp>
      <p:sp>
        <p:nvSpPr>
          <p:cNvPr id="10" name="Rectangle 9">
            <a:extLst>
              <a:ext uri="{FF2B5EF4-FFF2-40B4-BE49-F238E27FC236}">
                <a16:creationId xmlns:a16="http://schemas.microsoft.com/office/drawing/2014/main" id="{CBDF4877-8600-486D-9363-5CBA9279380E}"/>
              </a:ext>
            </a:extLst>
          </p:cNvPr>
          <p:cNvSpPr/>
          <p:nvPr/>
        </p:nvSpPr>
        <p:spPr>
          <a:xfrm>
            <a:off x="148796" y="3961596"/>
            <a:ext cx="11887200" cy="1468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sz="1700" b="1" dirty="0">
                <a:highlight>
                  <a:srgbClr val="00FFFF"/>
                </a:highlight>
              </a:rPr>
              <a:t>// Create a program </a:t>
            </a:r>
          </a:p>
          <a:p>
            <a:pPr marL="0" indent="0">
              <a:buNone/>
            </a:pPr>
            <a:r>
              <a:rPr lang="en-IN" sz="1700" b="1" dirty="0" err="1">
                <a:solidFill>
                  <a:schemeClr val="accent4"/>
                </a:solidFill>
              </a:rPr>
              <a:t>cl_program</a:t>
            </a:r>
            <a:r>
              <a:rPr lang="en-IN" sz="1700" b="1" dirty="0"/>
              <a:t> program = </a:t>
            </a:r>
            <a:r>
              <a:rPr lang="en-IN" sz="1700" b="1" dirty="0" err="1"/>
              <a:t>clCreateProgramWithSource</a:t>
            </a:r>
            <a:r>
              <a:rPr lang="en-IN" sz="1700" b="1" dirty="0"/>
              <a:t>( context, 1, (</a:t>
            </a:r>
            <a:r>
              <a:rPr lang="en-IN" sz="1700" b="1" dirty="0" err="1"/>
              <a:t>const</a:t>
            </a:r>
            <a:r>
              <a:rPr lang="en-IN" sz="1700" b="1" dirty="0"/>
              <a:t> char**)&amp;</a:t>
            </a:r>
            <a:r>
              <a:rPr lang="en-IN" sz="1700" b="1" dirty="0" err="1"/>
              <a:t>programSource</a:t>
            </a:r>
            <a:r>
              <a:rPr lang="en-IN" sz="1700" b="1" dirty="0"/>
              <a:t>, NULL, &amp;status); </a:t>
            </a:r>
          </a:p>
          <a:p>
            <a:pPr marL="0" indent="0">
              <a:buNone/>
            </a:pPr>
            <a:r>
              <a:rPr lang="en-IN" sz="1700" b="1" dirty="0">
                <a:highlight>
                  <a:srgbClr val="00FFFF"/>
                </a:highlight>
              </a:rPr>
              <a:t>// Build (compile) the program for the devices</a:t>
            </a:r>
            <a:r>
              <a:rPr lang="en-IN" sz="1700" b="1" dirty="0"/>
              <a:t> </a:t>
            </a:r>
          </a:p>
          <a:p>
            <a:pPr marL="0" indent="0">
              <a:buNone/>
            </a:pPr>
            <a:r>
              <a:rPr lang="en-IN" sz="1700" b="1" dirty="0"/>
              <a:t>status = </a:t>
            </a:r>
            <a:r>
              <a:rPr lang="en-IN" sz="1700" b="1" dirty="0" err="1"/>
              <a:t>clBuildProgram</a:t>
            </a:r>
            <a:r>
              <a:rPr lang="en-IN" sz="1700" b="1" dirty="0"/>
              <a:t>( program, </a:t>
            </a:r>
            <a:r>
              <a:rPr lang="en-IN" sz="1700" b="1" dirty="0" err="1"/>
              <a:t>numDevices</a:t>
            </a:r>
            <a:r>
              <a:rPr lang="en-IN" sz="1700" b="1" dirty="0"/>
              <a:t>, devices, NULL, NULL, NULL);</a:t>
            </a:r>
          </a:p>
        </p:txBody>
      </p:sp>
      <p:sp>
        <p:nvSpPr>
          <p:cNvPr id="11" name="TextShape 1">
            <a:extLst>
              <a:ext uri="{FF2B5EF4-FFF2-40B4-BE49-F238E27FC236}">
                <a16:creationId xmlns:a16="http://schemas.microsoft.com/office/drawing/2014/main" id="{8D4B2AF4-18AD-4FBE-8D5C-E837ECC69D36}"/>
              </a:ext>
            </a:extLst>
          </p:cNvPr>
          <p:cNvSpPr txBox="1"/>
          <p:nvPr/>
        </p:nvSpPr>
        <p:spPr>
          <a:xfrm>
            <a:off x="494675" y="12744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7</a:t>
            </a:r>
            <a:r>
              <a:rPr lang="en-US" sz="3200" b="1" spc="-1" dirty="0">
                <a:solidFill>
                  <a:schemeClr val="bg1"/>
                </a:solidFill>
                <a:highlight>
                  <a:srgbClr val="000000"/>
                </a:highlight>
                <a:latin typeface="Calibri Light"/>
              </a:rPr>
              <a:t>: Create and compile the program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2" name="Rectangle 11">
            <a:extLst>
              <a:ext uri="{FF2B5EF4-FFF2-40B4-BE49-F238E27FC236}">
                <a16:creationId xmlns:a16="http://schemas.microsoft.com/office/drawing/2014/main" id="{B93567C7-8D83-42D5-B12D-0C8585BF4703}"/>
              </a:ext>
            </a:extLst>
          </p:cNvPr>
          <p:cNvSpPr/>
          <p:nvPr/>
        </p:nvSpPr>
        <p:spPr>
          <a:xfrm>
            <a:off x="265901" y="998272"/>
            <a:ext cx="5677699" cy="275181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b="1" dirty="0" err="1">
                <a:solidFill>
                  <a:schemeClr val="accent4"/>
                </a:solidFill>
              </a:rPr>
              <a:t>cl_program</a:t>
            </a:r>
            <a:r>
              <a:rPr lang="en-US" b="1" dirty="0"/>
              <a:t>  </a:t>
            </a:r>
            <a:r>
              <a:rPr lang="en-US" b="1" dirty="0" err="1"/>
              <a:t>clCreateProgramWithSource</a:t>
            </a:r>
            <a:r>
              <a:rPr lang="en-US" b="1" dirty="0"/>
              <a:t>(</a:t>
            </a:r>
          </a:p>
          <a:p>
            <a:pPr marL="0" indent="0">
              <a:buNone/>
            </a:pPr>
            <a:r>
              <a:rPr lang="en-US" b="1" dirty="0">
                <a:solidFill>
                  <a:schemeClr val="accent4"/>
                </a:solidFill>
              </a:rPr>
              <a:t>                                                </a:t>
            </a:r>
            <a:r>
              <a:rPr lang="en-US" b="1" dirty="0" err="1">
                <a:solidFill>
                  <a:schemeClr val="accent4"/>
                </a:solidFill>
              </a:rPr>
              <a:t>cl_context</a:t>
            </a:r>
            <a:r>
              <a:rPr lang="en-US" b="1" dirty="0"/>
              <a:t>  context,</a:t>
            </a:r>
          </a:p>
          <a:p>
            <a:pPr marL="0" indent="0">
              <a:buNone/>
            </a:pPr>
            <a:r>
              <a:rPr lang="en-US" b="1" dirty="0">
                <a:solidFill>
                  <a:schemeClr val="accent4"/>
                </a:solidFill>
              </a:rPr>
              <a:t>			     </a:t>
            </a:r>
            <a:r>
              <a:rPr lang="en-US" b="1" dirty="0" err="1">
                <a:solidFill>
                  <a:schemeClr val="accent4"/>
                </a:solidFill>
              </a:rPr>
              <a:t>cl_uint</a:t>
            </a:r>
            <a:r>
              <a:rPr lang="en-US" b="1" dirty="0">
                <a:solidFill>
                  <a:schemeClr val="accent4"/>
                </a:solidFill>
              </a:rPr>
              <a:t> </a:t>
            </a:r>
            <a:r>
              <a:rPr lang="en-US" b="1" dirty="0"/>
              <a:t>count,</a:t>
            </a:r>
          </a:p>
          <a:p>
            <a:pPr marL="0" indent="0">
              <a:buNone/>
            </a:pPr>
            <a:r>
              <a:rPr lang="en-US" b="1" dirty="0">
                <a:solidFill>
                  <a:schemeClr val="accent4"/>
                </a:solidFill>
              </a:rPr>
              <a:t>			     const char </a:t>
            </a:r>
            <a:r>
              <a:rPr lang="en-US" b="1" dirty="0"/>
              <a:t>**strings,</a:t>
            </a:r>
          </a:p>
          <a:p>
            <a:pPr marL="0" indent="0">
              <a:buNone/>
            </a:pPr>
            <a:r>
              <a:rPr lang="en-US" b="1" dirty="0">
                <a:solidFill>
                  <a:schemeClr val="accent4"/>
                </a:solidFill>
              </a:rPr>
              <a:t>			     const </a:t>
            </a:r>
            <a:r>
              <a:rPr lang="en-US" b="1" dirty="0" err="1">
                <a:solidFill>
                  <a:schemeClr val="accent4"/>
                </a:solidFill>
              </a:rPr>
              <a:t>size_t</a:t>
            </a:r>
            <a:r>
              <a:rPr lang="en-US" b="1" dirty="0">
                <a:solidFill>
                  <a:schemeClr val="accent4"/>
                </a:solidFill>
              </a:rPr>
              <a:t> </a:t>
            </a:r>
            <a:r>
              <a:rPr lang="en-US" b="1" dirty="0"/>
              <a:t>*lengths,	</a:t>
            </a:r>
          </a:p>
          <a:p>
            <a:pPr marL="0" indent="0">
              <a:buNone/>
            </a:pPr>
            <a:r>
              <a:rPr lang="en-US" b="1" dirty="0">
                <a:solidFill>
                  <a:schemeClr val="accent4"/>
                </a:solidFill>
              </a:rPr>
              <a:t>			     </a:t>
            </a:r>
            <a:r>
              <a:rPr lang="en-US" b="1" dirty="0" err="1">
                <a:solidFill>
                  <a:schemeClr val="accent4"/>
                </a:solidFill>
              </a:rPr>
              <a:t>cl_int</a:t>
            </a:r>
            <a:r>
              <a:rPr lang="en-US" b="1" dirty="0">
                <a:solidFill>
                  <a:schemeClr val="accent4"/>
                </a:solidFill>
              </a:rPr>
              <a:t> </a:t>
            </a:r>
            <a:r>
              <a:rPr lang="en-US" b="1" dirty="0"/>
              <a:t>*</a:t>
            </a:r>
            <a:r>
              <a:rPr lang="en-US" b="1" dirty="0" err="1"/>
              <a:t>errcode_ret</a:t>
            </a:r>
            <a:r>
              <a:rPr lang="en-US" b="1" dirty="0"/>
              <a:t>);</a:t>
            </a:r>
          </a:p>
          <a:p>
            <a:pPr marL="0" indent="0">
              <a:buNone/>
            </a:pPr>
            <a:endParaRPr lang="en-IN" b="1" dirty="0"/>
          </a:p>
        </p:txBody>
      </p:sp>
      <p:sp>
        <p:nvSpPr>
          <p:cNvPr id="13" name="Rectangle 12">
            <a:extLst>
              <a:ext uri="{FF2B5EF4-FFF2-40B4-BE49-F238E27FC236}">
                <a16:creationId xmlns:a16="http://schemas.microsoft.com/office/drawing/2014/main" id="{F2D0BF76-1516-4385-AB65-143D562593E1}"/>
              </a:ext>
            </a:extLst>
          </p:cNvPr>
          <p:cNvSpPr/>
          <p:nvPr/>
        </p:nvSpPr>
        <p:spPr>
          <a:xfrm>
            <a:off x="6124148" y="1004202"/>
            <a:ext cx="5881868" cy="275181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b="1" dirty="0" err="1"/>
              <a:t>cl_int</a:t>
            </a:r>
            <a:r>
              <a:rPr lang="en-US" b="1" dirty="0"/>
              <a:t>  </a:t>
            </a:r>
            <a:r>
              <a:rPr lang="en-US" b="1" dirty="0" err="1"/>
              <a:t>clBuildProgram</a:t>
            </a:r>
            <a:r>
              <a:rPr lang="en-US" b="1" dirty="0"/>
              <a:t>(</a:t>
            </a:r>
          </a:p>
          <a:p>
            <a:pPr marL="0" indent="0">
              <a:buNone/>
            </a:pPr>
            <a:r>
              <a:rPr lang="en-US" b="1" dirty="0"/>
              <a:t>      </a:t>
            </a:r>
            <a:r>
              <a:rPr lang="en-US" b="1" dirty="0" err="1">
                <a:solidFill>
                  <a:schemeClr val="accent4"/>
                </a:solidFill>
              </a:rPr>
              <a:t>cl_program</a:t>
            </a:r>
            <a:r>
              <a:rPr lang="en-US" b="1" dirty="0"/>
              <a:t> program, </a:t>
            </a:r>
          </a:p>
          <a:p>
            <a:pPr marL="0" indent="0">
              <a:buNone/>
            </a:pPr>
            <a:r>
              <a:rPr lang="en-US" b="1" dirty="0"/>
              <a:t>      </a:t>
            </a:r>
            <a:r>
              <a:rPr lang="en-US" b="1" dirty="0" err="1">
                <a:solidFill>
                  <a:schemeClr val="accent4"/>
                </a:solidFill>
              </a:rPr>
              <a:t>cl_uint</a:t>
            </a:r>
            <a:r>
              <a:rPr lang="en-US" b="1" dirty="0"/>
              <a:t> </a:t>
            </a:r>
            <a:r>
              <a:rPr lang="en-US" b="1" dirty="0" err="1"/>
              <a:t>num_devices</a:t>
            </a:r>
            <a:r>
              <a:rPr lang="en-US" b="1" dirty="0"/>
              <a:t>, </a:t>
            </a:r>
          </a:p>
          <a:p>
            <a:pPr marL="0" indent="0">
              <a:buNone/>
            </a:pPr>
            <a:r>
              <a:rPr lang="en-US" b="1" dirty="0"/>
              <a:t>      </a:t>
            </a:r>
            <a:r>
              <a:rPr lang="en-US" b="1" dirty="0" err="1">
                <a:solidFill>
                  <a:schemeClr val="accent4"/>
                </a:solidFill>
              </a:rPr>
              <a:t>cl_device_id</a:t>
            </a:r>
            <a:r>
              <a:rPr lang="en-US" b="1" dirty="0"/>
              <a:t> * </a:t>
            </a:r>
            <a:r>
              <a:rPr lang="en-US" b="1" dirty="0" err="1"/>
              <a:t>device_list</a:t>
            </a:r>
            <a:r>
              <a:rPr lang="en-US" b="1" dirty="0"/>
              <a:t>, </a:t>
            </a:r>
          </a:p>
          <a:p>
            <a:pPr marL="0" indent="0">
              <a:buNone/>
            </a:pPr>
            <a:r>
              <a:rPr lang="en-US" b="1" dirty="0"/>
              <a:t>      </a:t>
            </a:r>
            <a:r>
              <a:rPr lang="en-US" b="1" dirty="0">
                <a:solidFill>
                  <a:schemeClr val="accent4"/>
                </a:solidFill>
              </a:rPr>
              <a:t>const char</a:t>
            </a:r>
            <a:r>
              <a:rPr lang="en-US" b="1" dirty="0"/>
              <a:t> *options, </a:t>
            </a:r>
          </a:p>
          <a:p>
            <a:pPr marL="0" indent="0">
              <a:buNone/>
            </a:pPr>
            <a:r>
              <a:rPr lang="en-US" b="1" dirty="0"/>
              <a:t>      </a:t>
            </a:r>
            <a:r>
              <a:rPr lang="en-US" dirty="0"/>
              <a:t>void</a:t>
            </a:r>
            <a:r>
              <a:rPr lang="en-US" b="1" dirty="0"/>
              <a:t> (</a:t>
            </a:r>
            <a:r>
              <a:rPr lang="en-US" b="1" dirty="0" err="1"/>
              <a:t>pfn_notify</a:t>
            </a:r>
            <a:r>
              <a:rPr lang="en-US" b="1" dirty="0"/>
              <a:t> *) (</a:t>
            </a:r>
            <a:r>
              <a:rPr lang="en-US" b="1" dirty="0" err="1"/>
              <a:t>cl_program</a:t>
            </a:r>
            <a:r>
              <a:rPr lang="en-US" b="1" dirty="0"/>
              <a:t>, void *</a:t>
            </a:r>
            <a:r>
              <a:rPr lang="en-US" b="1" dirty="0" err="1"/>
              <a:t>user_data</a:t>
            </a:r>
            <a:r>
              <a:rPr lang="en-US" b="1" dirty="0"/>
              <a:t>), </a:t>
            </a:r>
          </a:p>
          <a:p>
            <a:pPr marL="0" indent="0">
              <a:buNone/>
            </a:pPr>
            <a:r>
              <a:rPr lang="en-US" b="1" dirty="0"/>
              <a:t>      </a:t>
            </a:r>
            <a:r>
              <a:rPr lang="en-US" b="1" dirty="0">
                <a:solidFill>
                  <a:schemeClr val="accent4"/>
                </a:solidFill>
              </a:rPr>
              <a:t>void</a:t>
            </a:r>
            <a:r>
              <a:rPr lang="en-US" b="1" dirty="0"/>
              <a:t> *</a:t>
            </a:r>
            <a:r>
              <a:rPr lang="en-US" b="1" dirty="0" err="1"/>
              <a:t>user_data</a:t>
            </a:r>
            <a:r>
              <a:rPr lang="en-US" b="1" dirty="0"/>
              <a:t>)</a:t>
            </a:r>
            <a:endParaRPr lang="en-IN" b="1" dirty="0"/>
          </a:p>
        </p:txBody>
      </p:sp>
    </p:spTree>
    <p:extLst>
      <p:ext uri="{BB962C8B-B14F-4D97-AF65-F5344CB8AC3E}">
        <p14:creationId xmlns:p14="http://schemas.microsoft.com/office/powerpoint/2010/main" val="38576730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494675" y="875520"/>
            <a:ext cx="11344975" cy="5591231"/>
          </a:xfrm>
          <a:prstGeom prst="rect">
            <a:avLst/>
          </a:prstGeom>
          <a:noFill/>
          <a:ln>
            <a:noFill/>
          </a:ln>
        </p:spPr>
        <p:txBody>
          <a:bodyPr>
            <a:normAutofit/>
          </a:bodyPr>
          <a:lstStyle/>
          <a:p>
            <a:pPr algn="just"/>
            <a:endParaRPr lang="en-IN" sz="1900" dirty="0">
              <a:latin typeface="Calibri" panose="020F0502020204030204" pitchFamily="34" charset="0"/>
              <a:cs typeface="Calibri" panose="020F0502020204030204" pitchFamily="34" charset="0"/>
            </a:endParaRPr>
          </a:p>
          <a:p>
            <a:pPr algn="ct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gn="ct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spc="-1" dirty="0">
              <a:solidFill>
                <a:srgbClr val="000000"/>
              </a:solidFill>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algn="just"/>
            <a:endParaRPr lang="en-US" b="1" i="1" dirty="0"/>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64</a:t>
            </a:fld>
            <a:endParaRPr lang="en-IN" sz="1200" b="0" strike="noStrike" spc="-1">
              <a:latin typeface="Times New Roman"/>
            </a:endParaRPr>
          </a:p>
        </p:txBody>
      </p:sp>
      <p:sp>
        <p:nvSpPr>
          <p:cNvPr id="9" name="TextShape 1">
            <a:extLst>
              <a:ext uri="{FF2B5EF4-FFF2-40B4-BE49-F238E27FC236}">
                <a16:creationId xmlns:a16="http://schemas.microsoft.com/office/drawing/2014/main" id="{06FC8B24-11BF-4F5B-80DA-CEFF034F6B4F}"/>
              </a:ext>
            </a:extLst>
          </p:cNvPr>
          <p:cNvSpPr txBox="1"/>
          <p:nvPr/>
        </p:nvSpPr>
        <p:spPr>
          <a:xfrm>
            <a:off x="494675" y="12744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8</a:t>
            </a:r>
            <a:r>
              <a:rPr lang="en-US" sz="3200" b="1" spc="-1" dirty="0">
                <a:solidFill>
                  <a:schemeClr val="bg1"/>
                </a:solidFill>
                <a:highlight>
                  <a:srgbClr val="000000"/>
                </a:highlight>
                <a:latin typeface="Calibri Light"/>
              </a:rPr>
              <a:t>: Create the kernel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0" name="Rectangle 9">
            <a:extLst>
              <a:ext uri="{FF2B5EF4-FFF2-40B4-BE49-F238E27FC236}">
                <a16:creationId xmlns:a16="http://schemas.microsoft.com/office/drawing/2014/main" id="{58B15A85-521D-4CB8-81C5-B538117CE312}"/>
              </a:ext>
            </a:extLst>
          </p:cNvPr>
          <p:cNvSpPr/>
          <p:nvPr/>
        </p:nvSpPr>
        <p:spPr>
          <a:xfrm>
            <a:off x="1084822" y="3874799"/>
            <a:ext cx="7679555" cy="17567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nSpc>
                <a:spcPct val="150000"/>
              </a:lnSpc>
              <a:buNone/>
            </a:pPr>
            <a:r>
              <a:rPr lang="en-IN" b="1" dirty="0" err="1">
                <a:solidFill>
                  <a:schemeClr val="accent4"/>
                </a:solidFill>
              </a:rPr>
              <a:t>cl_kernel</a:t>
            </a:r>
            <a:r>
              <a:rPr lang="en-IN" b="1" dirty="0">
                <a:solidFill>
                  <a:schemeClr val="accent4"/>
                </a:solidFill>
              </a:rPr>
              <a:t> </a:t>
            </a:r>
            <a:r>
              <a:rPr lang="en-IN" b="1" dirty="0"/>
              <a:t>kernel = NULL; </a:t>
            </a:r>
          </a:p>
          <a:p>
            <a:pPr marL="0" indent="0">
              <a:lnSpc>
                <a:spcPct val="150000"/>
              </a:lnSpc>
              <a:buNone/>
            </a:pPr>
            <a:r>
              <a:rPr lang="en-IN" b="1" dirty="0">
                <a:highlight>
                  <a:srgbClr val="00FFFF"/>
                </a:highlight>
              </a:rPr>
              <a:t>// Create a kernel from the vector addition function (named "</a:t>
            </a:r>
            <a:r>
              <a:rPr lang="en-IN" b="1" dirty="0" err="1">
                <a:highlight>
                  <a:srgbClr val="00FFFF"/>
                </a:highlight>
              </a:rPr>
              <a:t>vecadd</a:t>
            </a:r>
            <a:r>
              <a:rPr lang="en-IN" b="1" dirty="0">
                <a:highlight>
                  <a:srgbClr val="00FFFF"/>
                </a:highlight>
              </a:rPr>
              <a:t>") </a:t>
            </a:r>
            <a:r>
              <a:rPr lang="en-IN" b="1" dirty="0"/>
              <a:t>kernel = </a:t>
            </a:r>
            <a:r>
              <a:rPr lang="en-IN" b="1" dirty="0" err="1"/>
              <a:t>clCreateKernel</a:t>
            </a:r>
            <a:r>
              <a:rPr lang="en-IN" b="1" dirty="0"/>
              <a:t>(program, "</a:t>
            </a:r>
            <a:r>
              <a:rPr lang="en-IN" b="1" dirty="0" err="1"/>
              <a:t>vecadd</a:t>
            </a:r>
            <a:r>
              <a:rPr lang="en-IN" b="1" dirty="0"/>
              <a:t>", &amp;status);</a:t>
            </a:r>
          </a:p>
        </p:txBody>
      </p:sp>
      <p:sp>
        <p:nvSpPr>
          <p:cNvPr id="8" name="Rectangle 7">
            <a:extLst>
              <a:ext uri="{FF2B5EF4-FFF2-40B4-BE49-F238E27FC236}">
                <a16:creationId xmlns:a16="http://schemas.microsoft.com/office/drawing/2014/main" id="{72AFF942-92FF-4D7F-AF5C-C75052AF1985}"/>
              </a:ext>
            </a:extLst>
          </p:cNvPr>
          <p:cNvSpPr/>
          <p:nvPr/>
        </p:nvSpPr>
        <p:spPr>
          <a:xfrm>
            <a:off x="4677857" y="1088571"/>
            <a:ext cx="5881868" cy="207962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nSpc>
                <a:spcPct val="150000"/>
              </a:lnSpc>
              <a:buNone/>
            </a:pPr>
            <a:r>
              <a:rPr lang="en-US" b="1" dirty="0" err="1">
                <a:solidFill>
                  <a:schemeClr val="accent4"/>
                </a:solidFill>
              </a:rPr>
              <a:t>cl_kernel</a:t>
            </a:r>
            <a:r>
              <a:rPr lang="en-US" b="1" dirty="0"/>
              <a:t>  </a:t>
            </a:r>
            <a:r>
              <a:rPr lang="en-US" b="1" dirty="0" err="1"/>
              <a:t>clCreateKernel</a:t>
            </a:r>
            <a:r>
              <a:rPr lang="en-US" b="1" dirty="0"/>
              <a:t>(</a:t>
            </a:r>
          </a:p>
          <a:p>
            <a:pPr marL="0" indent="0">
              <a:lnSpc>
                <a:spcPct val="150000"/>
              </a:lnSpc>
              <a:buNone/>
            </a:pPr>
            <a:r>
              <a:rPr lang="en-US" b="1" dirty="0"/>
              <a:t>                        </a:t>
            </a:r>
            <a:r>
              <a:rPr lang="en-US" b="1" dirty="0" err="1">
                <a:solidFill>
                  <a:schemeClr val="accent4"/>
                </a:solidFill>
              </a:rPr>
              <a:t>cl_program</a:t>
            </a:r>
            <a:r>
              <a:rPr lang="en-US" b="1" dirty="0">
                <a:solidFill>
                  <a:schemeClr val="accent4"/>
                </a:solidFill>
              </a:rPr>
              <a:t> </a:t>
            </a:r>
            <a:r>
              <a:rPr lang="en-US" b="1" dirty="0"/>
              <a:t>program,</a:t>
            </a:r>
          </a:p>
          <a:p>
            <a:pPr marL="0" indent="0">
              <a:lnSpc>
                <a:spcPct val="150000"/>
              </a:lnSpc>
              <a:buNone/>
            </a:pPr>
            <a:r>
              <a:rPr lang="en-US" b="1" dirty="0"/>
              <a:t>                        </a:t>
            </a:r>
            <a:r>
              <a:rPr lang="en-US" b="1" dirty="0">
                <a:solidFill>
                  <a:schemeClr val="accent4"/>
                </a:solidFill>
              </a:rPr>
              <a:t>const char </a:t>
            </a:r>
            <a:r>
              <a:rPr lang="en-US" b="1" dirty="0"/>
              <a:t>*</a:t>
            </a:r>
            <a:r>
              <a:rPr lang="en-US" b="1" dirty="0" err="1"/>
              <a:t>kernel_name</a:t>
            </a:r>
            <a:r>
              <a:rPr lang="en-US" b="1" dirty="0"/>
              <a:t> , </a:t>
            </a:r>
          </a:p>
          <a:p>
            <a:pPr marL="0" indent="0">
              <a:lnSpc>
                <a:spcPct val="150000"/>
              </a:lnSpc>
              <a:buNone/>
            </a:pPr>
            <a:r>
              <a:rPr lang="en-US" b="1" dirty="0"/>
              <a:t>                        </a:t>
            </a:r>
            <a:r>
              <a:rPr lang="en-US" b="1" dirty="0" err="1">
                <a:solidFill>
                  <a:schemeClr val="accent4"/>
                </a:solidFill>
              </a:rPr>
              <a:t>cl_int</a:t>
            </a:r>
            <a:r>
              <a:rPr lang="en-US" b="1" dirty="0">
                <a:solidFill>
                  <a:schemeClr val="accent4"/>
                </a:solidFill>
              </a:rPr>
              <a:t> </a:t>
            </a:r>
            <a:r>
              <a:rPr lang="en-US" b="1" dirty="0"/>
              <a:t>*</a:t>
            </a:r>
            <a:r>
              <a:rPr lang="en-US" b="1" dirty="0" err="1"/>
              <a:t>errcode_ret</a:t>
            </a:r>
            <a:r>
              <a:rPr lang="en-US" b="1" dirty="0"/>
              <a:t>);</a:t>
            </a:r>
          </a:p>
          <a:p>
            <a:pPr marL="0" indent="0">
              <a:lnSpc>
                <a:spcPct val="150000"/>
              </a:lnSpc>
              <a:buNone/>
            </a:pPr>
            <a:endParaRPr lang="en-IN" b="1" dirty="0"/>
          </a:p>
        </p:txBody>
      </p:sp>
    </p:spTree>
    <p:extLst>
      <p:ext uri="{BB962C8B-B14F-4D97-AF65-F5344CB8AC3E}">
        <p14:creationId xmlns:p14="http://schemas.microsoft.com/office/powerpoint/2010/main" val="396548233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599606" y="947629"/>
            <a:ext cx="11344975" cy="5591231"/>
          </a:xfrm>
          <a:prstGeom prst="rect">
            <a:avLst/>
          </a:prstGeom>
          <a:noFill/>
          <a:ln>
            <a:noFill/>
          </a:ln>
        </p:spPr>
        <p:txBody>
          <a:bodyPr>
            <a:normAutofit/>
          </a:bodyPr>
          <a:lstStyle/>
          <a:p>
            <a:pPr algn="ctr">
              <a:lnSpc>
                <a:spcPct val="90000"/>
              </a:lnSpc>
              <a:spcBef>
                <a:spcPts val="1001"/>
              </a:spcBef>
              <a:tabLst>
                <a:tab pos="0" algn="l"/>
              </a:tabLst>
            </a:pPr>
            <a:endParaRPr lang="en-US" sz="2100"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spc="-1" dirty="0">
              <a:solidFill>
                <a:srgbClr val="000000"/>
              </a:solidFill>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algn="just"/>
            <a:endParaRPr lang="en-US" b="1" i="1" dirty="0"/>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65</a:t>
            </a:fld>
            <a:endParaRPr lang="en-IN" sz="1200" b="0" strike="noStrike" spc="-1">
              <a:latin typeface="Times New Roman"/>
            </a:endParaRPr>
          </a:p>
        </p:txBody>
      </p:sp>
      <p:sp>
        <p:nvSpPr>
          <p:cNvPr id="9" name="TextShape 1">
            <a:extLst>
              <a:ext uri="{FF2B5EF4-FFF2-40B4-BE49-F238E27FC236}">
                <a16:creationId xmlns:a16="http://schemas.microsoft.com/office/drawing/2014/main" id="{06FC8B24-11BF-4F5B-80DA-CEFF034F6B4F}"/>
              </a:ext>
            </a:extLst>
          </p:cNvPr>
          <p:cNvSpPr txBox="1"/>
          <p:nvPr/>
        </p:nvSpPr>
        <p:spPr>
          <a:xfrm>
            <a:off x="494675" y="12744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9</a:t>
            </a:r>
            <a:r>
              <a:rPr lang="en-US" sz="3200" b="1" spc="-1" dirty="0">
                <a:solidFill>
                  <a:schemeClr val="bg1"/>
                </a:solidFill>
                <a:highlight>
                  <a:srgbClr val="000000"/>
                </a:highlight>
                <a:latin typeface="Calibri Light"/>
              </a:rPr>
              <a:t>: Set the kernel arguments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0" name="Rectangle 9">
            <a:extLst>
              <a:ext uri="{FF2B5EF4-FFF2-40B4-BE49-F238E27FC236}">
                <a16:creationId xmlns:a16="http://schemas.microsoft.com/office/drawing/2014/main" id="{58B15A85-521D-4CB8-81C5-B538117CE312}"/>
              </a:ext>
            </a:extLst>
          </p:cNvPr>
          <p:cNvSpPr/>
          <p:nvPr/>
        </p:nvSpPr>
        <p:spPr>
          <a:xfrm>
            <a:off x="720294" y="4151212"/>
            <a:ext cx="8036097" cy="2133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nSpc>
                <a:spcPct val="150000"/>
              </a:lnSpc>
              <a:buNone/>
            </a:pPr>
            <a:r>
              <a:rPr lang="en-IN" b="1" dirty="0">
                <a:highlight>
                  <a:srgbClr val="00FFFF"/>
                </a:highlight>
              </a:rPr>
              <a:t>// Associate the input and output buffers with the kernel </a:t>
            </a:r>
          </a:p>
          <a:p>
            <a:pPr marL="0" indent="0">
              <a:lnSpc>
                <a:spcPct val="150000"/>
              </a:lnSpc>
              <a:buNone/>
            </a:pPr>
            <a:r>
              <a:rPr lang="en-IN" b="1" dirty="0"/>
              <a:t>status = </a:t>
            </a:r>
            <a:r>
              <a:rPr lang="en-IN" b="1" dirty="0" err="1"/>
              <a:t>clSetKernelArg</a:t>
            </a:r>
            <a:r>
              <a:rPr lang="en-IN" b="1" dirty="0"/>
              <a:t>( kernel, 0, </a:t>
            </a:r>
            <a:r>
              <a:rPr lang="en-IN" b="1" dirty="0" err="1"/>
              <a:t>sizeof</a:t>
            </a:r>
            <a:r>
              <a:rPr lang="en-IN" b="1" dirty="0"/>
              <a:t>(</a:t>
            </a:r>
            <a:r>
              <a:rPr lang="en-IN" b="1" dirty="0" err="1"/>
              <a:t>cl_mem</a:t>
            </a:r>
            <a:r>
              <a:rPr lang="en-IN" b="1" dirty="0"/>
              <a:t>), &amp;</a:t>
            </a:r>
            <a:r>
              <a:rPr lang="en-IN" b="1" dirty="0" err="1"/>
              <a:t>bufferA</a:t>
            </a:r>
            <a:r>
              <a:rPr lang="en-IN" b="1" dirty="0"/>
              <a:t>); </a:t>
            </a:r>
          </a:p>
          <a:p>
            <a:pPr marL="0" indent="0">
              <a:lnSpc>
                <a:spcPct val="150000"/>
              </a:lnSpc>
              <a:buNone/>
            </a:pPr>
            <a:r>
              <a:rPr lang="en-IN" b="1" dirty="0"/>
              <a:t>status |= </a:t>
            </a:r>
            <a:r>
              <a:rPr lang="en-IN" b="1" dirty="0" err="1"/>
              <a:t>clSetKernelArg</a:t>
            </a:r>
            <a:r>
              <a:rPr lang="en-IN" b="1" dirty="0"/>
              <a:t>( kernel, 1, </a:t>
            </a:r>
            <a:r>
              <a:rPr lang="en-IN" b="1" dirty="0" err="1"/>
              <a:t>sizeof</a:t>
            </a:r>
            <a:r>
              <a:rPr lang="en-IN" b="1" dirty="0"/>
              <a:t>(</a:t>
            </a:r>
            <a:r>
              <a:rPr lang="en-IN" b="1" dirty="0" err="1"/>
              <a:t>cl_mem</a:t>
            </a:r>
            <a:r>
              <a:rPr lang="en-IN" b="1" dirty="0"/>
              <a:t>), &amp;</a:t>
            </a:r>
            <a:r>
              <a:rPr lang="en-IN" b="1" dirty="0" err="1"/>
              <a:t>bufferB</a:t>
            </a:r>
            <a:r>
              <a:rPr lang="en-IN" b="1" dirty="0"/>
              <a:t>); </a:t>
            </a:r>
          </a:p>
          <a:p>
            <a:pPr marL="0" indent="0">
              <a:lnSpc>
                <a:spcPct val="150000"/>
              </a:lnSpc>
              <a:buNone/>
            </a:pPr>
            <a:r>
              <a:rPr lang="en-IN" b="1" dirty="0"/>
              <a:t>status |= </a:t>
            </a:r>
            <a:r>
              <a:rPr lang="en-IN" b="1" dirty="0" err="1"/>
              <a:t>clSetKernelArg</a:t>
            </a:r>
            <a:r>
              <a:rPr lang="en-IN" b="1" dirty="0"/>
              <a:t>( kernel, 2, </a:t>
            </a:r>
            <a:r>
              <a:rPr lang="en-IN" b="1" dirty="0" err="1"/>
              <a:t>sizeof</a:t>
            </a:r>
            <a:r>
              <a:rPr lang="en-IN" b="1" dirty="0"/>
              <a:t>(</a:t>
            </a:r>
            <a:r>
              <a:rPr lang="en-IN" b="1" dirty="0" err="1"/>
              <a:t>cl_mem</a:t>
            </a:r>
            <a:r>
              <a:rPr lang="en-IN" b="1" dirty="0"/>
              <a:t>), &amp;</a:t>
            </a:r>
            <a:r>
              <a:rPr lang="en-IN" b="1" dirty="0" err="1"/>
              <a:t>bufferC</a:t>
            </a:r>
            <a:r>
              <a:rPr lang="en-IN" b="1" dirty="0"/>
              <a:t>);</a:t>
            </a:r>
            <a:endParaRPr lang="en-US" b="1" dirty="0"/>
          </a:p>
        </p:txBody>
      </p:sp>
      <p:sp>
        <p:nvSpPr>
          <p:cNvPr id="8" name="Rectangle 7">
            <a:extLst>
              <a:ext uri="{FF2B5EF4-FFF2-40B4-BE49-F238E27FC236}">
                <a16:creationId xmlns:a16="http://schemas.microsoft.com/office/drawing/2014/main" id="{C8814BDF-159D-4407-A685-BFE15F337085}"/>
              </a:ext>
            </a:extLst>
          </p:cNvPr>
          <p:cNvSpPr/>
          <p:nvPr/>
        </p:nvSpPr>
        <p:spPr>
          <a:xfrm>
            <a:off x="5815457" y="947629"/>
            <a:ext cx="5881868" cy="265870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nSpc>
                <a:spcPct val="150000"/>
              </a:lnSpc>
              <a:buNone/>
            </a:pPr>
            <a:r>
              <a:rPr lang="en-US" b="1" dirty="0" err="1">
                <a:solidFill>
                  <a:schemeClr val="accent4"/>
                </a:solidFill>
              </a:rPr>
              <a:t>cl_int</a:t>
            </a:r>
            <a:r>
              <a:rPr lang="en-US" b="1" dirty="0"/>
              <a:t>  </a:t>
            </a:r>
            <a:r>
              <a:rPr lang="en-US" b="1" dirty="0" err="1"/>
              <a:t>clSetKernelArg</a:t>
            </a:r>
            <a:r>
              <a:rPr lang="en-US" b="1" dirty="0"/>
              <a:t>(</a:t>
            </a:r>
          </a:p>
          <a:p>
            <a:pPr marL="0" indent="0">
              <a:lnSpc>
                <a:spcPct val="150000"/>
              </a:lnSpc>
              <a:buNone/>
            </a:pPr>
            <a:r>
              <a:rPr lang="en-US" b="1" dirty="0"/>
              <a:t>                         </a:t>
            </a:r>
            <a:r>
              <a:rPr lang="en-US" b="1" dirty="0" err="1">
                <a:solidFill>
                  <a:schemeClr val="accent4"/>
                </a:solidFill>
              </a:rPr>
              <a:t>cl_kernel</a:t>
            </a:r>
            <a:r>
              <a:rPr lang="en-US" b="1" dirty="0">
                <a:solidFill>
                  <a:schemeClr val="accent4"/>
                </a:solidFill>
              </a:rPr>
              <a:t> </a:t>
            </a:r>
            <a:r>
              <a:rPr lang="en-US" b="1" dirty="0"/>
              <a:t>kernel,</a:t>
            </a:r>
          </a:p>
          <a:p>
            <a:pPr marL="0" indent="0">
              <a:lnSpc>
                <a:spcPct val="150000"/>
              </a:lnSpc>
              <a:buNone/>
            </a:pPr>
            <a:r>
              <a:rPr lang="en-US" b="1" dirty="0"/>
              <a:t>                         </a:t>
            </a:r>
            <a:r>
              <a:rPr lang="en-US" b="1" dirty="0" err="1">
                <a:solidFill>
                  <a:schemeClr val="accent4"/>
                </a:solidFill>
              </a:rPr>
              <a:t>cl_uint</a:t>
            </a:r>
            <a:r>
              <a:rPr lang="en-US" b="1" dirty="0">
                <a:solidFill>
                  <a:schemeClr val="accent4"/>
                </a:solidFill>
              </a:rPr>
              <a:t> </a:t>
            </a:r>
            <a:r>
              <a:rPr lang="en-US" b="1" dirty="0" err="1"/>
              <a:t>arg_index</a:t>
            </a:r>
            <a:r>
              <a:rPr lang="en-US" b="1" dirty="0"/>
              <a:t> , </a:t>
            </a:r>
          </a:p>
          <a:p>
            <a:pPr marL="0" indent="0">
              <a:lnSpc>
                <a:spcPct val="150000"/>
              </a:lnSpc>
              <a:buNone/>
            </a:pPr>
            <a:r>
              <a:rPr lang="en-US" b="1" dirty="0"/>
              <a:t>                         </a:t>
            </a:r>
            <a:r>
              <a:rPr lang="en-US" b="1" dirty="0" err="1">
                <a:solidFill>
                  <a:schemeClr val="accent4"/>
                </a:solidFill>
              </a:rPr>
              <a:t>size_t</a:t>
            </a:r>
            <a:r>
              <a:rPr lang="en-US" b="1" dirty="0">
                <a:solidFill>
                  <a:schemeClr val="accent4"/>
                </a:solidFill>
              </a:rPr>
              <a:t>  </a:t>
            </a:r>
            <a:r>
              <a:rPr lang="en-US" b="1" dirty="0" err="1"/>
              <a:t>arg_size</a:t>
            </a:r>
            <a:r>
              <a:rPr lang="en-US" b="1" dirty="0"/>
              <a:t>,</a:t>
            </a:r>
          </a:p>
          <a:p>
            <a:pPr marL="0" indent="0">
              <a:lnSpc>
                <a:spcPct val="150000"/>
              </a:lnSpc>
              <a:buNone/>
            </a:pPr>
            <a:r>
              <a:rPr lang="en-US" b="1" dirty="0"/>
              <a:t>                         </a:t>
            </a:r>
            <a:r>
              <a:rPr lang="en-US" b="1" dirty="0">
                <a:solidFill>
                  <a:schemeClr val="accent4"/>
                </a:solidFill>
              </a:rPr>
              <a:t>const void</a:t>
            </a:r>
            <a:r>
              <a:rPr lang="en-US" b="1" dirty="0"/>
              <a:t>  *</a:t>
            </a:r>
            <a:r>
              <a:rPr lang="en-US" b="1" dirty="0" err="1"/>
              <a:t>arg_value</a:t>
            </a:r>
            <a:r>
              <a:rPr lang="en-US" b="1" dirty="0"/>
              <a:t>);</a:t>
            </a:r>
          </a:p>
          <a:p>
            <a:pPr marL="0" indent="0">
              <a:lnSpc>
                <a:spcPct val="150000"/>
              </a:lnSpc>
              <a:buNone/>
            </a:pPr>
            <a:endParaRPr lang="en-US" dirty="0"/>
          </a:p>
        </p:txBody>
      </p:sp>
    </p:spTree>
    <p:extLst>
      <p:ext uri="{BB962C8B-B14F-4D97-AF65-F5344CB8AC3E}">
        <p14:creationId xmlns:p14="http://schemas.microsoft.com/office/powerpoint/2010/main" val="148479007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823" y="351241"/>
            <a:ext cx="10515240" cy="1325160"/>
          </a:xfrm>
        </p:spPr>
        <p:txBody>
          <a:bodyPr/>
          <a:lstStyle/>
          <a:p>
            <a:pPr algn="ctr"/>
            <a:r>
              <a:rPr lang="en-US" sz="3600" dirty="0" smtClean="0"/>
              <a:t>Work-items &amp; Work groups</a:t>
            </a:r>
            <a:endParaRPr lang="en-US" sz="3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3371" y="1952172"/>
            <a:ext cx="9419771" cy="4332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404565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599606" y="3013023"/>
            <a:ext cx="11344975" cy="3525837"/>
          </a:xfrm>
          <a:prstGeom prst="rect">
            <a:avLst/>
          </a:prstGeom>
          <a:noFill/>
          <a:ln>
            <a:noFill/>
          </a:ln>
        </p:spPr>
        <p:txBody>
          <a:bodyPr>
            <a:normAutofit/>
          </a:bodyPr>
          <a:lstStyle/>
          <a:p>
            <a:endParaRPr lang="en-US" dirty="0">
              <a:latin typeface="Bell MT" panose="02020503060305020303" pitchFamily="18" charset="0"/>
            </a:endParaRPr>
          </a:p>
          <a:p>
            <a:endParaRPr lang="en-US" dirty="0">
              <a:latin typeface="Bell MT" panose="02020503060305020303" pitchFamily="18" charset="0"/>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67</a:t>
            </a:fld>
            <a:endParaRPr lang="en-IN" sz="1200" b="0" strike="noStrike" spc="-1">
              <a:latin typeface="Times New Roman"/>
            </a:endParaRPr>
          </a:p>
        </p:txBody>
      </p:sp>
      <p:sp>
        <p:nvSpPr>
          <p:cNvPr id="9" name="TextShape 1">
            <a:extLst>
              <a:ext uri="{FF2B5EF4-FFF2-40B4-BE49-F238E27FC236}">
                <a16:creationId xmlns:a16="http://schemas.microsoft.com/office/drawing/2014/main" id="{06FC8B24-11BF-4F5B-80DA-CEFF034F6B4F}"/>
              </a:ext>
            </a:extLst>
          </p:cNvPr>
          <p:cNvSpPr txBox="1"/>
          <p:nvPr/>
        </p:nvSpPr>
        <p:spPr>
          <a:xfrm>
            <a:off x="494675" y="12744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10</a:t>
            </a:r>
            <a:r>
              <a:rPr lang="en-US" sz="3200" b="1" spc="-1" dirty="0">
                <a:solidFill>
                  <a:schemeClr val="bg1"/>
                </a:solidFill>
                <a:highlight>
                  <a:srgbClr val="000000"/>
                </a:highlight>
                <a:latin typeface="Calibri Light"/>
              </a:rPr>
              <a:t>: Configure the work-item structure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0" name="Rectangle 9">
            <a:extLst>
              <a:ext uri="{FF2B5EF4-FFF2-40B4-BE49-F238E27FC236}">
                <a16:creationId xmlns:a16="http://schemas.microsoft.com/office/drawing/2014/main" id="{58B15A85-521D-4CB8-81C5-B538117CE312}"/>
              </a:ext>
            </a:extLst>
          </p:cNvPr>
          <p:cNvSpPr/>
          <p:nvPr/>
        </p:nvSpPr>
        <p:spPr>
          <a:xfrm>
            <a:off x="574383" y="947629"/>
            <a:ext cx="8036097" cy="3682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nSpc>
                <a:spcPct val="150000"/>
              </a:lnSpc>
              <a:buNone/>
            </a:pPr>
            <a:r>
              <a:rPr lang="en-IN" sz="2000" b="1" dirty="0">
                <a:highlight>
                  <a:srgbClr val="00FFFF"/>
                </a:highlight>
              </a:rPr>
              <a:t>// Define an index space (global work size) of work  items for execution. // A workgroup size (local work size) is not required, but can be used</a:t>
            </a:r>
            <a:r>
              <a:rPr lang="en-IN" sz="2000" b="1" dirty="0"/>
              <a:t>. </a:t>
            </a:r>
            <a:r>
              <a:rPr lang="en-IN" sz="2000" b="1" dirty="0" err="1">
                <a:solidFill>
                  <a:schemeClr val="accent4"/>
                </a:solidFill>
              </a:rPr>
              <a:t>size_t</a:t>
            </a:r>
            <a:r>
              <a:rPr lang="en-IN" sz="2000" b="1" dirty="0">
                <a:solidFill>
                  <a:schemeClr val="accent4"/>
                </a:solidFill>
              </a:rPr>
              <a:t> </a:t>
            </a:r>
            <a:r>
              <a:rPr lang="en-IN" sz="2000" b="1" dirty="0" err="1"/>
              <a:t>globalWorkSize</a:t>
            </a:r>
            <a:r>
              <a:rPr lang="en-IN" sz="2000" b="1" dirty="0"/>
              <a:t>[1]; </a:t>
            </a:r>
          </a:p>
          <a:p>
            <a:pPr marL="0" indent="0">
              <a:lnSpc>
                <a:spcPct val="150000"/>
              </a:lnSpc>
              <a:buNone/>
            </a:pPr>
            <a:r>
              <a:rPr lang="en-IN" sz="2000" b="1" dirty="0">
                <a:highlight>
                  <a:srgbClr val="00FFFF"/>
                </a:highlight>
              </a:rPr>
              <a:t>// There are ’elements(1024)’ work-items </a:t>
            </a:r>
          </a:p>
          <a:p>
            <a:pPr marL="0" indent="0">
              <a:lnSpc>
                <a:spcPct val="150000"/>
              </a:lnSpc>
              <a:buNone/>
            </a:pPr>
            <a:r>
              <a:rPr lang="en-IN" sz="2000" b="1" dirty="0" err="1"/>
              <a:t>globalWorkSize</a:t>
            </a:r>
            <a:r>
              <a:rPr lang="en-IN" sz="2000" b="1" dirty="0"/>
              <a:t>[0] = elements;</a:t>
            </a:r>
            <a:endParaRPr lang="en-US" sz="2000" b="1" dirty="0"/>
          </a:p>
        </p:txBody>
      </p:sp>
    </p:spTree>
    <p:extLst>
      <p:ext uri="{BB962C8B-B14F-4D97-AF65-F5344CB8AC3E}">
        <p14:creationId xmlns:p14="http://schemas.microsoft.com/office/powerpoint/2010/main" val="7724620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494675" y="449705"/>
            <a:ext cx="11344975" cy="6280855"/>
          </a:xfrm>
          <a:prstGeom prst="rect">
            <a:avLst/>
          </a:prstGeom>
          <a:noFill/>
          <a:ln>
            <a:noFill/>
          </a:ln>
        </p:spPr>
        <p:txBody>
          <a:bodyPr>
            <a:normAutofit/>
          </a:bodyPr>
          <a:lstStyle/>
          <a:p>
            <a:pPr marL="342900" indent="-342900" algn="just">
              <a:buFont typeface="Arial" panose="020B0604020202020204" pitchFamily="34" charset="0"/>
              <a:buChar char="•"/>
            </a:pPr>
            <a:endParaRPr lang="en-IN" b="1" dirty="0">
              <a:solidFill>
                <a:schemeClr val="accent1"/>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algn="ct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spc="-1" dirty="0">
              <a:solidFill>
                <a:srgbClr val="000000"/>
              </a:solidFill>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algn="just"/>
            <a:endParaRPr lang="en-US" b="1" i="1" dirty="0"/>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68</a:t>
            </a:fld>
            <a:endParaRPr lang="en-IN" sz="1200" b="0" strike="noStrike" spc="-1">
              <a:latin typeface="Times New Roman"/>
            </a:endParaRPr>
          </a:p>
        </p:txBody>
      </p:sp>
      <p:sp>
        <p:nvSpPr>
          <p:cNvPr id="9" name="TextShape 1">
            <a:extLst>
              <a:ext uri="{FF2B5EF4-FFF2-40B4-BE49-F238E27FC236}">
                <a16:creationId xmlns:a16="http://schemas.microsoft.com/office/drawing/2014/main" id="{06FC8B24-11BF-4F5B-80DA-CEFF034F6B4F}"/>
              </a:ext>
            </a:extLst>
          </p:cNvPr>
          <p:cNvSpPr txBox="1"/>
          <p:nvPr/>
        </p:nvSpPr>
        <p:spPr>
          <a:xfrm>
            <a:off x="494675" y="12744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11</a:t>
            </a:r>
            <a:r>
              <a:rPr lang="en-US" sz="3200" b="1" spc="-1" dirty="0">
                <a:solidFill>
                  <a:schemeClr val="bg1"/>
                </a:solidFill>
                <a:highlight>
                  <a:srgbClr val="000000"/>
                </a:highlight>
                <a:latin typeface="Calibri Light"/>
              </a:rPr>
              <a:t>: </a:t>
            </a:r>
            <a:r>
              <a:rPr lang="en-US" sz="3200" b="1" spc="-1" dirty="0" err="1" smtClean="0">
                <a:solidFill>
                  <a:schemeClr val="bg1"/>
                </a:solidFill>
                <a:highlight>
                  <a:srgbClr val="000000"/>
                </a:highlight>
                <a:latin typeface="Calibri Light"/>
              </a:rPr>
              <a:t>Enqueue</a:t>
            </a:r>
            <a:r>
              <a:rPr lang="en-US" sz="3200" b="1" spc="-1" dirty="0" smtClean="0">
                <a:solidFill>
                  <a:schemeClr val="bg1"/>
                </a:solidFill>
                <a:highlight>
                  <a:srgbClr val="000000"/>
                </a:highlight>
                <a:latin typeface="Calibri Light"/>
              </a:rPr>
              <a:t> the </a:t>
            </a:r>
            <a:r>
              <a:rPr lang="en-US" sz="3200" b="1" spc="-1" dirty="0">
                <a:solidFill>
                  <a:schemeClr val="bg1"/>
                </a:solidFill>
                <a:highlight>
                  <a:srgbClr val="000000"/>
                </a:highlight>
                <a:latin typeface="Calibri Light"/>
              </a:rPr>
              <a:t>kernel for execution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0" name="Rectangle 9">
            <a:extLst>
              <a:ext uri="{FF2B5EF4-FFF2-40B4-BE49-F238E27FC236}">
                <a16:creationId xmlns:a16="http://schemas.microsoft.com/office/drawing/2014/main" id="{58B15A85-521D-4CB8-81C5-B538117CE312}"/>
              </a:ext>
            </a:extLst>
          </p:cNvPr>
          <p:cNvSpPr/>
          <p:nvPr/>
        </p:nvSpPr>
        <p:spPr>
          <a:xfrm>
            <a:off x="838080" y="3354084"/>
            <a:ext cx="8190589" cy="2841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b="1" dirty="0">
                <a:highlight>
                  <a:srgbClr val="00FFFF"/>
                </a:highlight>
              </a:rPr>
              <a:t>//Execute the kernel</a:t>
            </a:r>
          </a:p>
          <a:p>
            <a:pPr marL="0" indent="0">
              <a:buNone/>
            </a:pPr>
            <a:r>
              <a:rPr lang="en-IN" b="1" dirty="0"/>
              <a:t>status = </a:t>
            </a:r>
            <a:r>
              <a:rPr lang="en-IN" b="1" dirty="0" err="1"/>
              <a:t>clEnqueueNDRangeKernel</a:t>
            </a:r>
            <a:r>
              <a:rPr lang="en-IN" b="1" dirty="0"/>
              <a:t>( </a:t>
            </a:r>
            <a:r>
              <a:rPr lang="en-IN" b="1" dirty="0" err="1"/>
              <a:t>cmdQueue</a:t>
            </a:r>
            <a:r>
              <a:rPr lang="en-IN" b="1" dirty="0"/>
              <a:t>, </a:t>
            </a:r>
          </a:p>
          <a:p>
            <a:pPr marL="0" indent="0">
              <a:buNone/>
            </a:pPr>
            <a:r>
              <a:rPr lang="en-IN" b="1" dirty="0"/>
              <a:t>                                                               kernel, </a:t>
            </a:r>
          </a:p>
          <a:p>
            <a:pPr marL="0" indent="0">
              <a:buNone/>
            </a:pPr>
            <a:r>
              <a:rPr lang="en-IN" b="1" dirty="0"/>
              <a:t>                                                               1,</a:t>
            </a:r>
          </a:p>
          <a:p>
            <a:pPr marL="0" indent="0">
              <a:buNone/>
            </a:pPr>
            <a:r>
              <a:rPr lang="en-IN" b="1" dirty="0"/>
              <a:t>                                                               NULL, </a:t>
            </a:r>
          </a:p>
          <a:p>
            <a:pPr marL="0" indent="0">
              <a:buNone/>
            </a:pPr>
            <a:r>
              <a:rPr lang="en-IN" b="1" dirty="0"/>
              <a:t>                                                               </a:t>
            </a:r>
            <a:r>
              <a:rPr lang="en-IN" b="1" dirty="0" err="1"/>
              <a:t>globalWorkSize</a:t>
            </a:r>
            <a:r>
              <a:rPr lang="en-IN" b="1" dirty="0"/>
              <a:t>, </a:t>
            </a:r>
          </a:p>
          <a:p>
            <a:pPr marL="0" indent="0">
              <a:buNone/>
            </a:pPr>
            <a:r>
              <a:rPr lang="en-IN" b="1" dirty="0"/>
              <a:t>                                                               NULL, </a:t>
            </a:r>
          </a:p>
          <a:p>
            <a:pPr marL="0" indent="0">
              <a:buNone/>
            </a:pPr>
            <a:r>
              <a:rPr lang="en-IN" b="1" dirty="0"/>
              <a:t>                                                               0,</a:t>
            </a:r>
          </a:p>
          <a:p>
            <a:pPr marL="0" indent="0">
              <a:buNone/>
            </a:pPr>
            <a:r>
              <a:rPr lang="en-IN" b="1" dirty="0"/>
              <a:t>                                                               NULL, </a:t>
            </a:r>
          </a:p>
          <a:p>
            <a:pPr marL="0" indent="0">
              <a:buNone/>
            </a:pPr>
            <a:r>
              <a:rPr lang="en-IN" b="1" dirty="0"/>
              <a:t>                                                               NULL);</a:t>
            </a:r>
            <a:endParaRPr lang="en-US" b="1" dirty="0"/>
          </a:p>
        </p:txBody>
      </p:sp>
      <p:sp>
        <p:nvSpPr>
          <p:cNvPr id="8" name="Rectangle 7">
            <a:extLst>
              <a:ext uri="{FF2B5EF4-FFF2-40B4-BE49-F238E27FC236}">
                <a16:creationId xmlns:a16="http://schemas.microsoft.com/office/drawing/2014/main" id="{44241065-993C-4007-8CF2-A9FE4B03E44D}"/>
              </a:ext>
            </a:extLst>
          </p:cNvPr>
          <p:cNvSpPr/>
          <p:nvPr/>
        </p:nvSpPr>
        <p:spPr>
          <a:xfrm>
            <a:off x="3422921" y="748486"/>
            <a:ext cx="7245079" cy="284130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b="1" dirty="0" err="1">
                <a:solidFill>
                  <a:schemeClr val="accent4"/>
                </a:solidFill>
              </a:rPr>
              <a:t>cl_int</a:t>
            </a:r>
            <a:r>
              <a:rPr lang="en-IN" b="1" dirty="0">
                <a:solidFill>
                  <a:schemeClr val="accent4"/>
                </a:solidFill>
              </a:rPr>
              <a:t> </a:t>
            </a:r>
            <a:r>
              <a:rPr lang="en-IN" b="1" dirty="0" err="1"/>
              <a:t>clEnqueueNDRangeKernel</a:t>
            </a:r>
            <a:r>
              <a:rPr lang="en-IN" b="1" dirty="0"/>
              <a:t>(    </a:t>
            </a:r>
          </a:p>
          <a:p>
            <a:pPr marL="0" indent="0">
              <a:buNone/>
            </a:pPr>
            <a:r>
              <a:rPr lang="en-IN" b="1" dirty="0"/>
              <a:t>                            </a:t>
            </a:r>
            <a:r>
              <a:rPr lang="en-IN" b="1" dirty="0" err="1">
                <a:solidFill>
                  <a:schemeClr val="accent4"/>
                </a:solidFill>
              </a:rPr>
              <a:t>cl_command_queue</a:t>
            </a:r>
            <a:r>
              <a:rPr lang="en-IN" b="1" dirty="0">
                <a:solidFill>
                  <a:schemeClr val="accent4"/>
                </a:solidFill>
              </a:rPr>
              <a:t> </a:t>
            </a:r>
            <a:r>
              <a:rPr lang="en-IN" b="1" dirty="0" err="1"/>
              <a:t>command_queue</a:t>
            </a:r>
            <a:r>
              <a:rPr lang="en-IN" b="1" dirty="0"/>
              <a:t>, </a:t>
            </a:r>
          </a:p>
          <a:p>
            <a:pPr marL="0" indent="0">
              <a:buNone/>
            </a:pPr>
            <a:r>
              <a:rPr lang="en-IN" b="1" dirty="0"/>
              <a:t>                            </a:t>
            </a:r>
            <a:r>
              <a:rPr lang="en-IN" b="1" dirty="0" err="1">
                <a:solidFill>
                  <a:schemeClr val="accent4"/>
                </a:solidFill>
              </a:rPr>
              <a:t>cl_kernel</a:t>
            </a:r>
            <a:r>
              <a:rPr lang="en-IN" b="1" dirty="0">
                <a:solidFill>
                  <a:schemeClr val="accent4"/>
                </a:solidFill>
              </a:rPr>
              <a:t> </a:t>
            </a:r>
            <a:r>
              <a:rPr lang="en-IN" b="1" dirty="0"/>
              <a:t>kernel, </a:t>
            </a:r>
          </a:p>
          <a:p>
            <a:pPr marL="0" indent="0">
              <a:buNone/>
            </a:pPr>
            <a:r>
              <a:rPr lang="en-IN" b="1" dirty="0">
                <a:solidFill>
                  <a:schemeClr val="accent4"/>
                </a:solidFill>
              </a:rPr>
              <a:t>                            </a:t>
            </a:r>
            <a:r>
              <a:rPr lang="en-IN" b="1" dirty="0" err="1">
                <a:solidFill>
                  <a:schemeClr val="accent4"/>
                </a:solidFill>
              </a:rPr>
              <a:t>cl_uint</a:t>
            </a:r>
            <a:r>
              <a:rPr lang="en-IN" b="1" dirty="0">
                <a:solidFill>
                  <a:schemeClr val="accent4"/>
                </a:solidFill>
              </a:rPr>
              <a:t> </a:t>
            </a:r>
            <a:r>
              <a:rPr lang="en-IN" b="1" dirty="0" err="1"/>
              <a:t>work_dim</a:t>
            </a:r>
            <a:r>
              <a:rPr lang="en-IN" b="1" dirty="0"/>
              <a:t>, </a:t>
            </a:r>
          </a:p>
          <a:p>
            <a:pPr marL="0" indent="0">
              <a:buNone/>
            </a:pPr>
            <a:r>
              <a:rPr lang="en-IN" b="1" dirty="0"/>
              <a:t>                            </a:t>
            </a:r>
            <a:r>
              <a:rPr lang="en-IN" b="1" dirty="0" err="1">
                <a:solidFill>
                  <a:schemeClr val="accent4"/>
                </a:solidFill>
              </a:rPr>
              <a:t>const</a:t>
            </a:r>
            <a:r>
              <a:rPr lang="en-IN" b="1" dirty="0">
                <a:solidFill>
                  <a:schemeClr val="accent4"/>
                </a:solidFill>
              </a:rPr>
              <a:t> </a:t>
            </a:r>
            <a:r>
              <a:rPr lang="en-IN" b="1" dirty="0" err="1">
                <a:solidFill>
                  <a:schemeClr val="accent4"/>
                </a:solidFill>
              </a:rPr>
              <a:t>size_t</a:t>
            </a:r>
            <a:r>
              <a:rPr lang="en-IN" b="1" dirty="0"/>
              <a:t> *</a:t>
            </a:r>
            <a:r>
              <a:rPr lang="en-IN" b="1" dirty="0" err="1"/>
              <a:t>global_work_offset</a:t>
            </a:r>
            <a:r>
              <a:rPr lang="en-IN" b="1" dirty="0"/>
              <a:t>, </a:t>
            </a:r>
          </a:p>
          <a:p>
            <a:pPr marL="0" indent="0">
              <a:buNone/>
            </a:pPr>
            <a:r>
              <a:rPr lang="en-IN" b="1" dirty="0"/>
              <a:t>                            </a:t>
            </a:r>
            <a:r>
              <a:rPr lang="en-IN" b="1" dirty="0" err="1">
                <a:solidFill>
                  <a:schemeClr val="accent4"/>
                </a:solidFill>
              </a:rPr>
              <a:t>const</a:t>
            </a:r>
            <a:r>
              <a:rPr lang="en-IN" b="1" dirty="0">
                <a:solidFill>
                  <a:schemeClr val="accent4"/>
                </a:solidFill>
              </a:rPr>
              <a:t> </a:t>
            </a:r>
            <a:r>
              <a:rPr lang="en-IN" b="1" dirty="0" err="1">
                <a:solidFill>
                  <a:schemeClr val="accent4"/>
                </a:solidFill>
              </a:rPr>
              <a:t>size_t</a:t>
            </a:r>
            <a:r>
              <a:rPr lang="en-IN" b="1" dirty="0"/>
              <a:t> *</a:t>
            </a:r>
            <a:r>
              <a:rPr lang="en-IN" b="1" dirty="0" err="1"/>
              <a:t>global_work_size</a:t>
            </a:r>
            <a:r>
              <a:rPr lang="en-IN" b="1" dirty="0"/>
              <a:t>, </a:t>
            </a:r>
          </a:p>
          <a:p>
            <a:pPr marL="0" indent="0">
              <a:buNone/>
            </a:pPr>
            <a:r>
              <a:rPr lang="en-IN" b="1" dirty="0"/>
              <a:t>                            </a:t>
            </a:r>
            <a:r>
              <a:rPr lang="en-IN" b="1" dirty="0" err="1">
                <a:solidFill>
                  <a:schemeClr val="accent4"/>
                </a:solidFill>
              </a:rPr>
              <a:t>const</a:t>
            </a:r>
            <a:r>
              <a:rPr lang="en-IN" b="1" dirty="0">
                <a:solidFill>
                  <a:schemeClr val="accent4"/>
                </a:solidFill>
              </a:rPr>
              <a:t> </a:t>
            </a:r>
            <a:r>
              <a:rPr lang="en-IN" b="1" dirty="0" err="1">
                <a:solidFill>
                  <a:schemeClr val="accent4"/>
                </a:solidFill>
              </a:rPr>
              <a:t>size_t</a:t>
            </a:r>
            <a:r>
              <a:rPr lang="en-IN" b="1" dirty="0"/>
              <a:t> *</a:t>
            </a:r>
            <a:r>
              <a:rPr lang="en-IN" b="1" dirty="0" err="1"/>
              <a:t>local_work_size</a:t>
            </a:r>
            <a:r>
              <a:rPr lang="en-IN" b="1" dirty="0"/>
              <a:t>,</a:t>
            </a:r>
          </a:p>
          <a:p>
            <a:pPr marL="0" indent="0">
              <a:buNone/>
            </a:pPr>
            <a:r>
              <a:rPr lang="en-IN" b="1" dirty="0"/>
              <a:t>                            </a:t>
            </a:r>
            <a:r>
              <a:rPr lang="en-IN" b="1" dirty="0" err="1">
                <a:solidFill>
                  <a:schemeClr val="accent4"/>
                </a:solidFill>
              </a:rPr>
              <a:t>cl_uint</a:t>
            </a:r>
            <a:r>
              <a:rPr lang="en-IN" b="1" dirty="0"/>
              <a:t> </a:t>
            </a:r>
            <a:r>
              <a:rPr lang="en-IN" b="1" dirty="0" err="1"/>
              <a:t>num_events_in_wait_list</a:t>
            </a:r>
            <a:r>
              <a:rPr lang="en-IN" b="1" dirty="0"/>
              <a:t>, </a:t>
            </a:r>
          </a:p>
          <a:p>
            <a:pPr marL="0" indent="0">
              <a:buNone/>
            </a:pPr>
            <a:r>
              <a:rPr lang="en-IN" b="1" dirty="0"/>
              <a:t>                            </a:t>
            </a:r>
            <a:r>
              <a:rPr lang="en-IN" b="1" dirty="0" err="1">
                <a:solidFill>
                  <a:schemeClr val="accent4"/>
                </a:solidFill>
              </a:rPr>
              <a:t>const</a:t>
            </a:r>
            <a:r>
              <a:rPr lang="en-IN" b="1" dirty="0">
                <a:solidFill>
                  <a:schemeClr val="accent4"/>
                </a:solidFill>
              </a:rPr>
              <a:t> </a:t>
            </a:r>
            <a:r>
              <a:rPr lang="en-IN" b="1" dirty="0" err="1">
                <a:solidFill>
                  <a:schemeClr val="accent4"/>
                </a:solidFill>
              </a:rPr>
              <a:t>cl_event</a:t>
            </a:r>
            <a:r>
              <a:rPr lang="en-IN" b="1" dirty="0"/>
              <a:t> *</a:t>
            </a:r>
            <a:r>
              <a:rPr lang="en-IN" b="1" dirty="0" err="1"/>
              <a:t>event_wait_list</a:t>
            </a:r>
            <a:r>
              <a:rPr lang="en-IN" b="1" dirty="0"/>
              <a:t>, </a:t>
            </a:r>
          </a:p>
          <a:p>
            <a:pPr marL="0" indent="0">
              <a:buNone/>
            </a:pPr>
            <a:r>
              <a:rPr lang="en-IN" b="1" dirty="0"/>
              <a:t>                            </a:t>
            </a:r>
            <a:r>
              <a:rPr lang="en-IN" b="1" dirty="0" err="1">
                <a:solidFill>
                  <a:schemeClr val="accent4"/>
                </a:solidFill>
              </a:rPr>
              <a:t>cl_event</a:t>
            </a:r>
            <a:r>
              <a:rPr lang="en-IN" b="1" dirty="0">
                <a:solidFill>
                  <a:schemeClr val="accent4"/>
                </a:solidFill>
              </a:rPr>
              <a:t> </a:t>
            </a:r>
            <a:r>
              <a:rPr lang="en-IN" b="1" dirty="0"/>
              <a:t>*event)</a:t>
            </a:r>
            <a:endParaRPr lang="en-US" b="1" dirty="0"/>
          </a:p>
        </p:txBody>
      </p:sp>
    </p:spTree>
    <p:extLst>
      <p:ext uri="{BB962C8B-B14F-4D97-AF65-F5344CB8AC3E}">
        <p14:creationId xmlns:p14="http://schemas.microsoft.com/office/powerpoint/2010/main" val="12099072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608637" y="2167659"/>
            <a:ext cx="11344975" cy="5591231"/>
          </a:xfrm>
          <a:prstGeom prst="rect">
            <a:avLst/>
          </a:prstGeom>
          <a:noFill/>
          <a:ln>
            <a:noFill/>
          </a:ln>
        </p:spPr>
        <p:txBody>
          <a:bodyPr>
            <a:normAutofit/>
          </a:bodyPr>
          <a:lstStyle/>
          <a:p>
            <a:pPr marL="342900" indent="-342900" algn="just">
              <a:buFont typeface="Arial" panose="020B0604020202020204" pitchFamily="34" charset="0"/>
              <a:buChar char="•"/>
            </a:pPr>
            <a:endParaRPr lang="en-IN" b="0" strike="noStrike" spc="-1" dirty="0">
              <a:solidFill>
                <a:srgbClr val="000000"/>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pc="-1" dirty="0">
              <a:solidFill>
                <a:srgbClr val="000000"/>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b="0" strike="noStrike" spc="-1" dirty="0">
              <a:solidFill>
                <a:srgbClr val="000000"/>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pc="-1" dirty="0">
              <a:solidFill>
                <a:srgbClr val="000000"/>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b="0" strike="noStrike" spc="-1" dirty="0">
              <a:solidFill>
                <a:srgbClr val="000000"/>
              </a:solidFill>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spc="-1" dirty="0">
              <a:solidFill>
                <a:srgbClr val="000000"/>
              </a:solidFill>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marL="342900" indent="-342900">
              <a:lnSpc>
                <a:spcPct val="90000"/>
              </a:lnSpc>
              <a:spcBef>
                <a:spcPts val="1001"/>
              </a:spcBef>
              <a:buFont typeface="Arial" panose="020B0604020202020204" pitchFamily="34" charset="0"/>
              <a:buChar char="•"/>
              <a:tabLst>
                <a:tab pos="0" algn="l"/>
              </a:tabLst>
            </a:pPr>
            <a:endParaRPr lang="en-IN" dirty="0">
              <a:latin typeface="Calibri" panose="020F0502020204030204" pitchFamily="34" charset="0"/>
              <a:cs typeface="Calibri" panose="020F0502020204030204" pitchFamily="34" charset="0"/>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3" name="TextShape 4"/>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0" strike="noStrike" spc="-1">
                <a:solidFill>
                  <a:srgbClr val="8B8B8B"/>
                </a:solidFill>
                <a:latin typeface="Calibri"/>
              </a:rPr>
              <a:t>Bhargav Bhatkalkar</a:t>
            </a:r>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69</a:t>
            </a:fld>
            <a:endParaRPr lang="en-IN" sz="1200" b="0" strike="noStrike" spc="-1">
              <a:latin typeface="Times New Roman"/>
            </a:endParaRPr>
          </a:p>
        </p:txBody>
      </p:sp>
      <p:sp>
        <p:nvSpPr>
          <p:cNvPr id="9" name="TextShape 1">
            <a:extLst>
              <a:ext uri="{FF2B5EF4-FFF2-40B4-BE49-F238E27FC236}">
                <a16:creationId xmlns:a16="http://schemas.microsoft.com/office/drawing/2014/main" id="{06FC8B24-11BF-4F5B-80DA-CEFF034F6B4F}"/>
              </a:ext>
            </a:extLst>
          </p:cNvPr>
          <p:cNvSpPr txBox="1"/>
          <p:nvPr/>
        </p:nvSpPr>
        <p:spPr>
          <a:xfrm>
            <a:off x="494675" y="-3745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12</a:t>
            </a:r>
            <a:r>
              <a:rPr lang="en-US" sz="3200" b="1" spc="-1" dirty="0">
                <a:solidFill>
                  <a:schemeClr val="bg1"/>
                </a:solidFill>
                <a:highlight>
                  <a:srgbClr val="000000"/>
                </a:highlight>
                <a:latin typeface="Calibri Light"/>
              </a:rPr>
              <a:t>: Read the output buffer back to the host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0" name="Rectangle 9">
            <a:extLst>
              <a:ext uri="{FF2B5EF4-FFF2-40B4-BE49-F238E27FC236}">
                <a16:creationId xmlns:a16="http://schemas.microsoft.com/office/drawing/2014/main" id="{58B15A85-521D-4CB8-81C5-B538117CE312}"/>
              </a:ext>
            </a:extLst>
          </p:cNvPr>
          <p:cNvSpPr/>
          <p:nvPr/>
        </p:nvSpPr>
        <p:spPr>
          <a:xfrm>
            <a:off x="5269319" y="623770"/>
            <a:ext cx="6387844" cy="284130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b="1" dirty="0" err="1">
                <a:solidFill>
                  <a:schemeClr val="accent4"/>
                </a:solidFill>
              </a:rPr>
              <a:t>cl_int</a:t>
            </a:r>
            <a:r>
              <a:rPr lang="en-US" b="1" dirty="0">
                <a:solidFill>
                  <a:schemeClr val="accent4"/>
                </a:solidFill>
              </a:rPr>
              <a:t>  </a:t>
            </a:r>
            <a:r>
              <a:rPr lang="en-US" b="1" dirty="0" err="1"/>
              <a:t>clEnqueueReadBuffer</a:t>
            </a:r>
            <a:r>
              <a:rPr lang="en-US" b="1" dirty="0"/>
              <a:t> (</a:t>
            </a:r>
          </a:p>
          <a:p>
            <a:pPr marL="0" indent="0">
              <a:buNone/>
            </a:pPr>
            <a:r>
              <a:rPr lang="en-US" b="1" dirty="0">
                <a:solidFill>
                  <a:schemeClr val="accent4"/>
                </a:solidFill>
              </a:rPr>
              <a:t>                              </a:t>
            </a:r>
            <a:r>
              <a:rPr lang="en-US" b="1" dirty="0" err="1">
                <a:solidFill>
                  <a:schemeClr val="accent4"/>
                </a:solidFill>
              </a:rPr>
              <a:t>cl_command_queue</a:t>
            </a:r>
            <a:r>
              <a:rPr lang="en-US" b="1" dirty="0"/>
              <a:t> </a:t>
            </a:r>
            <a:r>
              <a:rPr lang="en-US" b="1" dirty="0" err="1"/>
              <a:t>command_queue</a:t>
            </a:r>
            <a:r>
              <a:rPr lang="en-US" b="1" dirty="0"/>
              <a:t>,</a:t>
            </a:r>
          </a:p>
          <a:p>
            <a:pPr marL="0" indent="0">
              <a:buNone/>
            </a:pPr>
            <a:r>
              <a:rPr lang="en-US" b="1" dirty="0"/>
              <a:t>                              </a:t>
            </a:r>
            <a:r>
              <a:rPr lang="en-US" b="1" dirty="0" err="1">
                <a:solidFill>
                  <a:schemeClr val="accent4"/>
                </a:solidFill>
              </a:rPr>
              <a:t>cl_mem</a:t>
            </a:r>
            <a:r>
              <a:rPr lang="en-US" b="1" dirty="0">
                <a:solidFill>
                  <a:schemeClr val="accent4"/>
                </a:solidFill>
              </a:rPr>
              <a:t> </a:t>
            </a:r>
            <a:r>
              <a:rPr lang="en-US" b="1" dirty="0"/>
              <a:t>buffer,</a:t>
            </a:r>
          </a:p>
          <a:p>
            <a:pPr marL="0" indent="0">
              <a:buNone/>
            </a:pPr>
            <a:r>
              <a:rPr lang="en-US" b="1" dirty="0"/>
              <a:t>                              </a:t>
            </a:r>
            <a:r>
              <a:rPr lang="en-US" b="1" dirty="0" err="1">
                <a:solidFill>
                  <a:schemeClr val="accent4"/>
                </a:solidFill>
              </a:rPr>
              <a:t>cl_bool</a:t>
            </a:r>
            <a:r>
              <a:rPr lang="en-US" b="1" dirty="0"/>
              <a:t> </a:t>
            </a:r>
            <a:r>
              <a:rPr lang="en-US" b="1" dirty="0" err="1"/>
              <a:t>blocking_write</a:t>
            </a:r>
            <a:r>
              <a:rPr lang="en-US" b="1" dirty="0"/>
              <a:t>,</a:t>
            </a:r>
          </a:p>
          <a:p>
            <a:pPr marL="0" indent="0">
              <a:buNone/>
            </a:pPr>
            <a:r>
              <a:rPr lang="en-US" b="1" dirty="0"/>
              <a:t>		 </a:t>
            </a:r>
            <a:r>
              <a:rPr lang="en-US" b="1" dirty="0" err="1">
                <a:solidFill>
                  <a:schemeClr val="accent4"/>
                </a:solidFill>
              </a:rPr>
              <a:t>size_t</a:t>
            </a:r>
            <a:r>
              <a:rPr lang="en-US" b="1" dirty="0"/>
              <a:t> offset,</a:t>
            </a:r>
          </a:p>
          <a:p>
            <a:pPr marL="0" indent="0">
              <a:buNone/>
            </a:pPr>
            <a:r>
              <a:rPr lang="en-US" b="1" dirty="0"/>
              <a:t>		 </a:t>
            </a:r>
            <a:r>
              <a:rPr lang="en-US" b="1" dirty="0" err="1">
                <a:solidFill>
                  <a:schemeClr val="accent4"/>
                </a:solidFill>
              </a:rPr>
              <a:t>size_t</a:t>
            </a:r>
            <a:r>
              <a:rPr lang="en-US" b="1" dirty="0"/>
              <a:t> </a:t>
            </a:r>
            <a:r>
              <a:rPr lang="en-US" b="1" dirty="0" err="1"/>
              <a:t>cb</a:t>
            </a:r>
            <a:r>
              <a:rPr lang="en-US" b="1" dirty="0"/>
              <a:t>,</a:t>
            </a:r>
          </a:p>
          <a:p>
            <a:pPr marL="0" indent="0">
              <a:buNone/>
            </a:pPr>
            <a:r>
              <a:rPr lang="en-US" b="1" dirty="0"/>
              <a:t>		 </a:t>
            </a:r>
            <a:r>
              <a:rPr lang="en-US" b="1" dirty="0">
                <a:solidFill>
                  <a:schemeClr val="accent4"/>
                </a:solidFill>
              </a:rPr>
              <a:t>const void</a:t>
            </a:r>
            <a:r>
              <a:rPr lang="en-US" b="1" dirty="0"/>
              <a:t> *</a:t>
            </a:r>
            <a:r>
              <a:rPr lang="en-US" b="1" dirty="0" err="1"/>
              <a:t>ptr</a:t>
            </a:r>
            <a:r>
              <a:rPr lang="en-US" b="1" dirty="0"/>
              <a:t>, </a:t>
            </a:r>
          </a:p>
          <a:p>
            <a:pPr marL="0" indent="0">
              <a:buNone/>
            </a:pPr>
            <a:r>
              <a:rPr lang="en-US" b="1" dirty="0">
                <a:solidFill>
                  <a:schemeClr val="accent4"/>
                </a:solidFill>
              </a:rPr>
              <a:t>                              </a:t>
            </a:r>
            <a:r>
              <a:rPr lang="en-US" b="1" dirty="0" err="1">
                <a:solidFill>
                  <a:schemeClr val="accent4"/>
                </a:solidFill>
              </a:rPr>
              <a:t>cl_uint</a:t>
            </a:r>
            <a:r>
              <a:rPr lang="en-US" b="1" dirty="0">
                <a:solidFill>
                  <a:schemeClr val="accent4"/>
                </a:solidFill>
              </a:rPr>
              <a:t> </a:t>
            </a:r>
            <a:r>
              <a:rPr lang="en-US" b="1" dirty="0" err="1"/>
              <a:t>num_events_in_wait_list</a:t>
            </a:r>
            <a:r>
              <a:rPr lang="en-US" b="1" dirty="0"/>
              <a:t>,</a:t>
            </a:r>
          </a:p>
          <a:p>
            <a:pPr marL="0" indent="0">
              <a:buNone/>
            </a:pPr>
            <a:r>
              <a:rPr lang="en-US" b="1" dirty="0"/>
              <a:t>                              </a:t>
            </a:r>
            <a:r>
              <a:rPr lang="en-US" b="1" dirty="0">
                <a:solidFill>
                  <a:schemeClr val="accent4"/>
                </a:solidFill>
              </a:rPr>
              <a:t>const </a:t>
            </a:r>
            <a:r>
              <a:rPr lang="en-US" b="1" dirty="0" err="1">
                <a:solidFill>
                  <a:schemeClr val="accent4"/>
                </a:solidFill>
              </a:rPr>
              <a:t>cl_event</a:t>
            </a:r>
            <a:r>
              <a:rPr lang="en-US" b="1" dirty="0">
                <a:solidFill>
                  <a:schemeClr val="accent4"/>
                </a:solidFill>
              </a:rPr>
              <a:t> </a:t>
            </a:r>
            <a:r>
              <a:rPr lang="en-US" b="1" dirty="0"/>
              <a:t>*</a:t>
            </a:r>
            <a:r>
              <a:rPr lang="en-US" b="1" dirty="0" err="1"/>
              <a:t>event_wait_list</a:t>
            </a:r>
            <a:r>
              <a:rPr lang="en-US" b="1" dirty="0"/>
              <a:t>,</a:t>
            </a:r>
          </a:p>
          <a:p>
            <a:pPr marL="0" indent="0">
              <a:buNone/>
            </a:pPr>
            <a:r>
              <a:rPr lang="en-US" b="1" dirty="0">
                <a:solidFill>
                  <a:schemeClr val="accent4"/>
                </a:solidFill>
              </a:rPr>
              <a:t>                              </a:t>
            </a:r>
            <a:r>
              <a:rPr lang="en-US" b="1" dirty="0" err="1">
                <a:solidFill>
                  <a:schemeClr val="accent4"/>
                </a:solidFill>
              </a:rPr>
              <a:t>cl_event</a:t>
            </a:r>
            <a:r>
              <a:rPr lang="en-US" b="1" dirty="0">
                <a:solidFill>
                  <a:schemeClr val="accent4"/>
                </a:solidFill>
              </a:rPr>
              <a:t> </a:t>
            </a:r>
            <a:r>
              <a:rPr lang="en-US" b="1" dirty="0"/>
              <a:t>*event)</a:t>
            </a:r>
          </a:p>
        </p:txBody>
      </p:sp>
      <p:sp>
        <p:nvSpPr>
          <p:cNvPr id="8" name="Rectangle 7">
            <a:extLst>
              <a:ext uri="{FF2B5EF4-FFF2-40B4-BE49-F238E27FC236}">
                <a16:creationId xmlns:a16="http://schemas.microsoft.com/office/drawing/2014/main" id="{B44FB29F-5E47-4204-9940-B9991592E5BB}"/>
              </a:ext>
            </a:extLst>
          </p:cNvPr>
          <p:cNvSpPr/>
          <p:nvPr/>
        </p:nvSpPr>
        <p:spPr>
          <a:xfrm>
            <a:off x="238388" y="3513793"/>
            <a:ext cx="10061862" cy="3344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sz="1600" b="1" dirty="0">
                <a:highlight>
                  <a:srgbClr val="00FFFF"/>
                </a:highlight>
              </a:rPr>
              <a:t>// Read the OpenCL output buffer (</a:t>
            </a:r>
            <a:r>
              <a:rPr lang="en-IN" sz="1600" b="1" dirty="0" err="1">
                <a:highlight>
                  <a:srgbClr val="00FFFF"/>
                </a:highlight>
              </a:rPr>
              <a:t>bufferC</a:t>
            </a:r>
            <a:r>
              <a:rPr lang="en-IN" sz="1600" b="1" dirty="0">
                <a:highlight>
                  <a:srgbClr val="00FFFF"/>
                </a:highlight>
              </a:rPr>
              <a:t>) to the host output array (C) </a:t>
            </a:r>
          </a:p>
          <a:p>
            <a:pPr marL="0" indent="0">
              <a:buNone/>
            </a:pPr>
            <a:r>
              <a:rPr lang="en-IN" sz="1600" b="1" dirty="0" err="1"/>
              <a:t>clEnqueueReadBuffer</a:t>
            </a:r>
            <a:r>
              <a:rPr lang="en-IN" sz="1600" b="1" dirty="0"/>
              <a:t>( </a:t>
            </a:r>
            <a:r>
              <a:rPr lang="en-IN" sz="1600" b="1" dirty="0" err="1"/>
              <a:t>cmdQueue</a:t>
            </a:r>
            <a:r>
              <a:rPr lang="en-IN" sz="1600" b="1" dirty="0"/>
              <a:t>, </a:t>
            </a:r>
            <a:r>
              <a:rPr lang="en-IN" sz="1600" b="1" dirty="0" err="1"/>
              <a:t>bufferC</a:t>
            </a:r>
            <a:r>
              <a:rPr lang="en-IN" sz="1600" b="1" dirty="0"/>
              <a:t>, CL_TRUE, 0, </a:t>
            </a:r>
            <a:r>
              <a:rPr lang="en-IN" sz="1600" b="1" dirty="0" err="1"/>
              <a:t>datasize</a:t>
            </a:r>
            <a:r>
              <a:rPr lang="en-IN" sz="1600" b="1" dirty="0"/>
              <a:t>, C, 0, NULL, NULL); </a:t>
            </a:r>
          </a:p>
          <a:p>
            <a:pPr marL="0" indent="0">
              <a:buNone/>
            </a:pPr>
            <a:r>
              <a:rPr lang="en-IN" sz="1600" b="1" dirty="0">
                <a:highlight>
                  <a:srgbClr val="00FFFF"/>
                </a:highlight>
              </a:rPr>
              <a:t>// Verify the output</a:t>
            </a:r>
            <a:r>
              <a:rPr lang="en-IN" sz="1600" b="1" dirty="0"/>
              <a:t> </a:t>
            </a:r>
          </a:p>
          <a:p>
            <a:pPr marL="0" indent="0">
              <a:buNone/>
            </a:pPr>
            <a:r>
              <a:rPr lang="en-IN" sz="1600" b="1" dirty="0"/>
              <a:t>bool result = true;</a:t>
            </a:r>
          </a:p>
          <a:p>
            <a:pPr marL="0" indent="0">
              <a:buNone/>
            </a:pPr>
            <a:r>
              <a:rPr lang="en-IN" sz="1600" b="1" dirty="0"/>
              <a:t>for(int </a:t>
            </a:r>
            <a:r>
              <a:rPr lang="en-IN" sz="1600" b="1" dirty="0" err="1"/>
              <a:t>i</a:t>
            </a:r>
            <a:r>
              <a:rPr lang="en-IN" sz="1600" b="1" dirty="0"/>
              <a:t> = 0; </a:t>
            </a:r>
            <a:r>
              <a:rPr lang="en-IN" sz="1600" b="1" dirty="0" err="1"/>
              <a:t>i</a:t>
            </a:r>
            <a:r>
              <a:rPr lang="en-IN" sz="1600" b="1" dirty="0"/>
              <a:t> &lt; elements; </a:t>
            </a:r>
            <a:r>
              <a:rPr lang="en-IN" sz="1600" b="1" dirty="0" err="1"/>
              <a:t>i</a:t>
            </a:r>
            <a:r>
              <a:rPr lang="en-IN" sz="1600" b="1" dirty="0"/>
              <a:t>++) </a:t>
            </a:r>
          </a:p>
          <a:p>
            <a:pPr marL="0" indent="0">
              <a:buNone/>
            </a:pPr>
            <a:r>
              <a:rPr lang="en-IN" sz="1600" b="1" dirty="0"/>
              <a:t>{ 	if(C[</a:t>
            </a:r>
            <a:r>
              <a:rPr lang="en-IN" sz="1600" b="1" dirty="0" err="1"/>
              <a:t>i</a:t>
            </a:r>
            <a:r>
              <a:rPr lang="en-IN" sz="1600" b="1" dirty="0"/>
              <a:t>] != </a:t>
            </a:r>
            <a:r>
              <a:rPr lang="en-IN" sz="1600" b="1" dirty="0" err="1"/>
              <a:t>i+i</a:t>
            </a:r>
            <a:r>
              <a:rPr lang="en-IN" sz="1600" b="1" dirty="0"/>
              <a:t>) </a:t>
            </a:r>
          </a:p>
          <a:p>
            <a:pPr marL="0" indent="0">
              <a:buNone/>
            </a:pPr>
            <a:r>
              <a:rPr lang="en-IN" sz="1600" b="1" dirty="0"/>
              <a:t>	{ 	result = false; </a:t>
            </a:r>
          </a:p>
          <a:p>
            <a:pPr marL="0" indent="0">
              <a:buNone/>
            </a:pPr>
            <a:r>
              <a:rPr lang="en-IN" sz="1600" b="1" dirty="0"/>
              <a:t>		break;		</a:t>
            </a:r>
          </a:p>
          <a:p>
            <a:pPr marL="0" indent="0">
              <a:buNone/>
            </a:pPr>
            <a:r>
              <a:rPr lang="en-IN" sz="1600" b="1" dirty="0"/>
              <a:t>}	 } </a:t>
            </a:r>
          </a:p>
          <a:p>
            <a:pPr marL="0" indent="0">
              <a:buNone/>
            </a:pPr>
            <a:r>
              <a:rPr lang="en-IN" sz="1600" b="1" dirty="0"/>
              <a:t>if(result)</a:t>
            </a:r>
          </a:p>
          <a:p>
            <a:pPr marL="0" indent="0">
              <a:buNone/>
            </a:pPr>
            <a:r>
              <a:rPr lang="en-IN" sz="1600" b="1" dirty="0"/>
              <a:t> 	</a:t>
            </a:r>
            <a:r>
              <a:rPr lang="en-IN" sz="1600" b="1" dirty="0" err="1"/>
              <a:t>printf</a:t>
            </a:r>
            <a:r>
              <a:rPr lang="en-IN" sz="1600" b="1" dirty="0"/>
              <a:t>("Output is correct\n"); </a:t>
            </a:r>
          </a:p>
          <a:p>
            <a:pPr marL="0" indent="0">
              <a:buNone/>
            </a:pPr>
            <a:r>
              <a:rPr lang="en-IN" sz="1600" b="1" dirty="0"/>
              <a:t> else </a:t>
            </a:r>
          </a:p>
          <a:p>
            <a:pPr marL="0" indent="0">
              <a:buNone/>
            </a:pPr>
            <a:r>
              <a:rPr lang="en-IN" sz="1600" b="1" dirty="0"/>
              <a:t>	</a:t>
            </a:r>
            <a:r>
              <a:rPr lang="en-IN" sz="1600" b="1" dirty="0" err="1"/>
              <a:t>printf</a:t>
            </a:r>
            <a:r>
              <a:rPr lang="en-IN" sz="1600" b="1" dirty="0"/>
              <a:t>("Output is incorrect\n");</a:t>
            </a:r>
            <a:endParaRPr lang="en-US" sz="1600" b="1" dirty="0"/>
          </a:p>
        </p:txBody>
      </p:sp>
    </p:spTree>
    <p:extLst>
      <p:ext uri="{BB962C8B-B14F-4D97-AF65-F5344CB8AC3E}">
        <p14:creationId xmlns:p14="http://schemas.microsoft.com/office/powerpoint/2010/main" val="38827312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Kernels and the OpenCL execution model  </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040"/>
            <a:ext cx="11004480" cy="5253120"/>
          </a:xfrm>
          <a:prstGeom prst="rect">
            <a:avLst/>
          </a:prstGeom>
          <a:noFill/>
          <a:ln>
            <a:noFill/>
          </a:ln>
        </p:spPr>
        <p:txBody>
          <a:bodyPr>
            <a:normAutofit/>
          </a:bodyPr>
          <a:lstStyle/>
          <a:p>
            <a:pPr marL="342900" indent="-342900" algn="just">
              <a:buFont typeface="Arial" panose="020B0604020202020204" pitchFamily="34" charset="0"/>
              <a:buChar char="•"/>
            </a:pPr>
            <a:r>
              <a:rPr lang="en-US" sz="2000" dirty="0">
                <a:effectLst/>
                <a:latin typeface="Calibri" panose="020F0502020204030204" pitchFamily="34" charset="0"/>
                <a:ea typeface="Times New Roman" panose="02020603050405020304" pitchFamily="18" charset="0"/>
                <a:cs typeface="Calibri" panose="020F0502020204030204" pitchFamily="34" charset="0"/>
              </a:rPr>
              <a:t>Kernels are the parts of an OpenCL program that actually execute on a device.</a:t>
            </a:r>
          </a:p>
          <a:p>
            <a:pPr marL="342900" indent="-342900" algn="just">
              <a:buFont typeface="Arial" panose="020B0604020202020204" pitchFamily="34" charset="0"/>
              <a:buChar char="•"/>
            </a:pPr>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pPr marL="342900" indent="-342900" algn="just">
              <a:buFont typeface="Arial" panose="020B0604020202020204" pitchFamily="34" charset="0"/>
              <a:buChar char="•"/>
            </a:pPr>
            <a:r>
              <a:rPr lang="en-US" sz="2000" dirty="0">
                <a:effectLst/>
                <a:latin typeface="Calibri" panose="020F0502020204030204" pitchFamily="34" charset="0"/>
                <a:ea typeface="Times New Roman" panose="02020603050405020304" pitchFamily="18" charset="0"/>
                <a:cs typeface="Calibri" panose="020F0502020204030204" pitchFamily="34" charset="0"/>
              </a:rPr>
              <a:t>An OpenCL kernel is syntactically similar to a standard C function; the key difference is a set of additional keywords and the execution</a:t>
            </a:r>
            <a:r>
              <a:rPr lang="en-US" sz="2000" spc="-4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model</a:t>
            </a:r>
            <a:r>
              <a:rPr lang="en-US" sz="2000" spc="-4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that</a:t>
            </a:r>
            <a:r>
              <a:rPr lang="en-US" sz="2000" spc="-3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OpenCL</a:t>
            </a:r>
            <a:r>
              <a:rPr lang="en-US" sz="2000" spc="-4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kernels</a:t>
            </a:r>
            <a:r>
              <a:rPr lang="en-US" sz="2000" spc="-3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implement.</a:t>
            </a:r>
          </a:p>
          <a:p>
            <a:pPr marL="342900" indent="-342900" algn="just">
              <a:buFont typeface="Arial" panose="020B0604020202020204" pitchFamily="34" charset="0"/>
              <a:buChar char="•"/>
            </a:pPr>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pPr marL="342900" indent="-342900" algn="just">
              <a:buFont typeface="Arial" panose="020B0604020202020204" pitchFamily="34" charset="0"/>
              <a:buChar char="•"/>
            </a:pPr>
            <a:r>
              <a:rPr lang="en-US" sz="2000" dirty="0">
                <a:effectLst/>
                <a:latin typeface="Calibri" panose="020F0502020204030204" pitchFamily="34" charset="0"/>
                <a:ea typeface="Times New Roman" panose="02020603050405020304" pitchFamily="18" charset="0"/>
                <a:cs typeface="Calibri" panose="020F0502020204030204" pitchFamily="34" charset="0"/>
              </a:rPr>
              <a:t>When</a:t>
            </a:r>
            <a:r>
              <a:rPr lang="en-US" sz="2000" spc="-3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developing</a:t>
            </a:r>
            <a:r>
              <a:rPr lang="en-US" sz="2000" spc="-4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concurrent</a:t>
            </a:r>
            <a:r>
              <a:rPr lang="en-US" sz="2000" spc="-3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programs</a:t>
            </a:r>
            <a:r>
              <a:rPr lang="en-US" sz="2000" spc="-6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for</a:t>
            </a:r>
            <a:r>
              <a:rPr lang="en-US" sz="2000" spc="-5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a</a:t>
            </a:r>
            <a:r>
              <a:rPr lang="en-US" sz="2000" spc="-5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CPU,</a:t>
            </a:r>
            <a:r>
              <a:rPr lang="en-US" sz="2000" spc="-6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the</a:t>
            </a:r>
            <a:r>
              <a:rPr lang="en-US" sz="2000" spc="-5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programmer considers</a:t>
            </a:r>
            <a:r>
              <a:rPr lang="en-US" sz="2000" spc="12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the</a:t>
            </a:r>
            <a:r>
              <a:rPr lang="en-US" sz="2000" spc="12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physical</a:t>
            </a:r>
            <a:r>
              <a:rPr lang="en-US" sz="2000" spc="13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resources</a:t>
            </a:r>
            <a:r>
              <a:rPr lang="en-US" sz="2000" spc="12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available</a:t>
            </a:r>
            <a:r>
              <a:rPr lang="en-US" sz="2000" spc="13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(e.g.,</a:t>
            </a:r>
            <a:r>
              <a:rPr lang="en-US" sz="2000" spc="12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CPU</a:t>
            </a:r>
            <a:r>
              <a:rPr lang="en-US" sz="2000" spc="13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cores)</a:t>
            </a:r>
            <a:r>
              <a:rPr lang="en-US" sz="2000" spc="13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and</a:t>
            </a:r>
            <a:r>
              <a:rPr lang="en-US" sz="2000" spc="12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the</a:t>
            </a:r>
            <a:r>
              <a:rPr lang="en-US" sz="2000" spc="12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overhead</a:t>
            </a:r>
            <a:r>
              <a:rPr lang="en-US" sz="2000" spc="12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of creating</a:t>
            </a:r>
            <a:r>
              <a:rPr lang="en-US" sz="2000" spc="-3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and</a:t>
            </a:r>
            <a:r>
              <a:rPr lang="en-US" sz="2000" spc="-3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switching</a:t>
            </a:r>
            <a:r>
              <a:rPr lang="en-US" sz="2000" spc="-25"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between</a:t>
            </a:r>
            <a:r>
              <a:rPr lang="en-US" sz="2000" spc="-3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threads. </a:t>
            </a:r>
          </a:p>
          <a:p>
            <a:pPr marL="342900" indent="-342900" algn="just">
              <a:buFont typeface="Arial" panose="020B0604020202020204" pitchFamily="34" charset="0"/>
              <a:buChar char="•"/>
            </a:pPr>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pPr marL="342900" indent="-342900" algn="just">
              <a:buFont typeface="Arial" panose="020B0604020202020204" pitchFamily="34" charset="0"/>
              <a:buChar char="•"/>
            </a:pPr>
            <a:r>
              <a:rPr lang="en-US" sz="2000" dirty="0">
                <a:effectLst/>
                <a:latin typeface="Calibri" panose="020F0502020204030204" pitchFamily="34" charset="0"/>
                <a:ea typeface="Times New Roman" panose="02020603050405020304" pitchFamily="18" charset="0"/>
                <a:cs typeface="Calibri" panose="020F0502020204030204" pitchFamily="34" charset="0"/>
              </a:rPr>
              <a:t>With OpenCL, the goal is often to represent parallelism pro- grammatically at the finest granularity possible. </a:t>
            </a:r>
            <a:endParaRPr lang="en-US" sz="2000" dirty="0">
              <a:latin typeface="Calibri" panose="020F0502020204030204" pitchFamily="34" charset="0"/>
              <a:cs typeface="Calibri" panose="020F0502020204030204" pitchFamily="34" charset="0"/>
            </a:endParaRPr>
          </a:p>
          <a:p>
            <a:pPr marL="0" indent="0" algn="just">
              <a:buNone/>
            </a:pPr>
            <a:endParaRPr lang="en-US" sz="2000" dirty="0">
              <a:latin typeface="Calibri" panose="020F0502020204030204" pitchFamily="34" charset="0"/>
              <a:cs typeface="Calibri" panose="020F0502020204030204" pitchFamily="34" charset="0"/>
            </a:endParaRPr>
          </a:p>
          <a:p>
            <a:pPr>
              <a:lnSpc>
                <a:spcPct val="90000"/>
              </a:lnSpc>
              <a:spcBef>
                <a:spcPts val="1001"/>
              </a:spcBef>
            </a:pP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7</a:t>
            </a:fld>
            <a:endParaRPr lang="en-IN" sz="1200" b="0" strike="noStrike" spc="-1">
              <a:latin typeface="Times New Roman"/>
            </a:endParaRPr>
          </a:p>
        </p:txBody>
      </p:sp>
    </p:spTree>
    <p:extLst>
      <p:ext uri="{BB962C8B-B14F-4D97-AF65-F5344CB8AC3E}">
        <p14:creationId xmlns:p14="http://schemas.microsoft.com/office/powerpoint/2010/main" val="195558015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494675" y="884519"/>
            <a:ext cx="11344975" cy="5591231"/>
          </a:xfrm>
          <a:prstGeom prst="rect">
            <a:avLst/>
          </a:prstGeom>
          <a:noFill/>
          <a:ln>
            <a:noFill/>
          </a:ln>
        </p:spPr>
        <p:txBody>
          <a:bodyPr>
            <a:normAutofit/>
          </a:bodyPr>
          <a:lstStyle/>
          <a:p>
            <a:pPr algn="just"/>
            <a:endParaRPr lang="en-US" b="1" i="1" dirty="0"/>
          </a:p>
          <a:p>
            <a:pPr algn="just"/>
            <a:endParaRPr lang="en-IN" b="1" dirty="0">
              <a:latin typeface="Bell MT" panose="02020503060305020303" pitchFamily="18" charset="0"/>
              <a:cs typeface="Calibri" panose="020F0502020204030204" pitchFamily="34" charset="0"/>
            </a:endParaRPr>
          </a:p>
          <a:p>
            <a:pPr algn="just"/>
            <a:endParaRPr lang="en-IN" b="1" dirty="0">
              <a:latin typeface="Bell MT" panose="02020503060305020303" pitchFamily="18" charset="0"/>
              <a:cs typeface="Calibri" panose="020F0502020204030204" pitchFamily="34" charset="0"/>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70</a:t>
            </a:fld>
            <a:endParaRPr lang="en-IN" sz="1200" b="0" strike="noStrike" spc="-1">
              <a:latin typeface="Times New Roman"/>
            </a:endParaRPr>
          </a:p>
        </p:txBody>
      </p:sp>
      <p:sp>
        <p:nvSpPr>
          <p:cNvPr id="9" name="TextShape 1">
            <a:extLst>
              <a:ext uri="{FF2B5EF4-FFF2-40B4-BE49-F238E27FC236}">
                <a16:creationId xmlns:a16="http://schemas.microsoft.com/office/drawing/2014/main" id="{06FC8B24-11BF-4F5B-80DA-CEFF034F6B4F}"/>
              </a:ext>
            </a:extLst>
          </p:cNvPr>
          <p:cNvSpPr txBox="1"/>
          <p:nvPr/>
        </p:nvSpPr>
        <p:spPr>
          <a:xfrm>
            <a:off x="494675" y="127440"/>
            <a:ext cx="10515240" cy="748080"/>
          </a:xfrm>
          <a:prstGeom prst="rect">
            <a:avLst/>
          </a:prstGeom>
          <a:noFill/>
          <a:ln>
            <a:noFill/>
          </a:ln>
        </p:spPr>
        <p:txBody>
          <a:bodyPr anchor="ctr">
            <a:normAutofit/>
          </a:bodyPr>
          <a:lstStyle/>
          <a:p>
            <a:pPr>
              <a:lnSpc>
                <a:spcPct val="90000"/>
              </a:lnSpc>
            </a:pPr>
            <a:r>
              <a:rPr lang="en-US" sz="3200" b="1" strike="noStrike" spc="-1" dirty="0">
                <a:solidFill>
                  <a:schemeClr val="bg1"/>
                </a:solidFill>
                <a:highlight>
                  <a:srgbClr val="000000"/>
                </a:highlight>
                <a:latin typeface="Calibri Light"/>
              </a:rPr>
              <a:t>STEP 13</a:t>
            </a:r>
            <a:r>
              <a:rPr lang="en-US" sz="3200" b="1" spc="-1" dirty="0">
                <a:solidFill>
                  <a:schemeClr val="bg1"/>
                </a:solidFill>
                <a:highlight>
                  <a:srgbClr val="000000"/>
                </a:highlight>
                <a:latin typeface="Calibri Light"/>
              </a:rPr>
              <a:t>: Release OpenCL resources </a:t>
            </a:r>
            <a:r>
              <a:rPr lang="en-US" sz="3200" b="1" strike="noStrike" spc="-1" dirty="0">
                <a:solidFill>
                  <a:schemeClr val="bg1"/>
                </a:solidFill>
                <a:highlight>
                  <a:srgbClr val="000000"/>
                </a:highlight>
                <a:latin typeface="Calibri Light"/>
              </a:rPr>
              <a:t>  </a:t>
            </a:r>
            <a:endParaRPr lang="en-US" sz="3200" b="0" strike="noStrike" spc="-1" dirty="0">
              <a:solidFill>
                <a:schemeClr val="bg1"/>
              </a:solidFill>
              <a:highlight>
                <a:srgbClr val="000000"/>
              </a:highlight>
              <a:latin typeface="Calibri"/>
            </a:endParaRPr>
          </a:p>
        </p:txBody>
      </p:sp>
      <p:sp>
        <p:nvSpPr>
          <p:cNvPr id="10" name="Rectangle 9">
            <a:extLst>
              <a:ext uri="{FF2B5EF4-FFF2-40B4-BE49-F238E27FC236}">
                <a16:creationId xmlns:a16="http://schemas.microsoft.com/office/drawing/2014/main" id="{58B15A85-521D-4CB8-81C5-B538117CE312}"/>
              </a:ext>
            </a:extLst>
          </p:cNvPr>
          <p:cNvSpPr/>
          <p:nvPr/>
        </p:nvSpPr>
        <p:spPr>
          <a:xfrm>
            <a:off x="968400" y="1280993"/>
            <a:ext cx="8190589" cy="4077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b="1" dirty="0">
                <a:highlight>
                  <a:srgbClr val="00FFFF"/>
                </a:highlight>
              </a:rPr>
              <a:t>// Free OpenCL resources </a:t>
            </a:r>
          </a:p>
          <a:p>
            <a:pPr marL="0" indent="0">
              <a:buNone/>
            </a:pPr>
            <a:r>
              <a:rPr lang="en-IN" b="1" dirty="0" err="1"/>
              <a:t>clReleaseKernel</a:t>
            </a:r>
            <a:r>
              <a:rPr lang="en-IN" b="1" dirty="0"/>
              <a:t>(</a:t>
            </a:r>
            <a:r>
              <a:rPr lang="en-IN" b="1" dirty="0">
                <a:solidFill>
                  <a:schemeClr val="accent4"/>
                </a:solidFill>
              </a:rPr>
              <a:t>kernel</a:t>
            </a:r>
            <a:r>
              <a:rPr lang="en-IN" b="1" dirty="0"/>
              <a:t>); </a:t>
            </a:r>
          </a:p>
          <a:p>
            <a:pPr marL="0" indent="0">
              <a:buNone/>
            </a:pPr>
            <a:r>
              <a:rPr lang="en-IN" b="1" dirty="0" err="1"/>
              <a:t>clReleaseProgram</a:t>
            </a:r>
            <a:r>
              <a:rPr lang="en-IN" b="1" dirty="0"/>
              <a:t>(</a:t>
            </a:r>
            <a:r>
              <a:rPr lang="en-IN" b="1" dirty="0">
                <a:solidFill>
                  <a:schemeClr val="accent4"/>
                </a:solidFill>
              </a:rPr>
              <a:t>program</a:t>
            </a:r>
            <a:r>
              <a:rPr lang="en-IN" b="1" dirty="0"/>
              <a:t>); </a:t>
            </a:r>
          </a:p>
          <a:p>
            <a:pPr marL="0" indent="0">
              <a:buNone/>
            </a:pPr>
            <a:r>
              <a:rPr lang="en-IN" b="1" dirty="0" err="1"/>
              <a:t>clReleaseCommandQueue</a:t>
            </a:r>
            <a:r>
              <a:rPr lang="en-IN" b="1" dirty="0"/>
              <a:t>(</a:t>
            </a:r>
            <a:r>
              <a:rPr lang="en-IN" b="1" dirty="0" err="1">
                <a:solidFill>
                  <a:schemeClr val="accent4"/>
                </a:solidFill>
              </a:rPr>
              <a:t>cmdQueue</a:t>
            </a:r>
            <a:r>
              <a:rPr lang="en-IN" b="1" dirty="0"/>
              <a:t>); </a:t>
            </a:r>
          </a:p>
          <a:p>
            <a:pPr marL="0" indent="0">
              <a:buNone/>
            </a:pPr>
            <a:r>
              <a:rPr lang="en-IN" b="1" dirty="0" err="1"/>
              <a:t>clReleaseMemObject</a:t>
            </a:r>
            <a:r>
              <a:rPr lang="en-IN" b="1" dirty="0"/>
              <a:t>(</a:t>
            </a:r>
            <a:r>
              <a:rPr lang="en-IN" b="1" dirty="0" err="1">
                <a:solidFill>
                  <a:schemeClr val="accent4"/>
                </a:solidFill>
              </a:rPr>
              <a:t>bufferA</a:t>
            </a:r>
            <a:r>
              <a:rPr lang="en-IN" b="1" dirty="0"/>
              <a:t>); </a:t>
            </a:r>
          </a:p>
          <a:p>
            <a:pPr marL="0" indent="0">
              <a:buNone/>
            </a:pPr>
            <a:r>
              <a:rPr lang="en-IN" b="1" dirty="0" err="1"/>
              <a:t>clReleaseMemObject</a:t>
            </a:r>
            <a:r>
              <a:rPr lang="en-IN" b="1" dirty="0"/>
              <a:t>(</a:t>
            </a:r>
            <a:r>
              <a:rPr lang="en-IN" b="1" dirty="0" err="1">
                <a:solidFill>
                  <a:schemeClr val="accent4"/>
                </a:solidFill>
              </a:rPr>
              <a:t>bufferB</a:t>
            </a:r>
            <a:r>
              <a:rPr lang="en-IN" b="1" dirty="0"/>
              <a:t>); </a:t>
            </a:r>
          </a:p>
          <a:p>
            <a:pPr marL="0" indent="0">
              <a:buNone/>
            </a:pPr>
            <a:r>
              <a:rPr lang="en-IN" b="1" dirty="0" err="1"/>
              <a:t>clReleaseMemObject</a:t>
            </a:r>
            <a:r>
              <a:rPr lang="en-IN" b="1" dirty="0"/>
              <a:t>(</a:t>
            </a:r>
            <a:r>
              <a:rPr lang="en-IN" b="1" dirty="0" err="1">
                <a:solidFill>
                  <a:schemeClr val="accent4"/>
                </a:solidFill>
              </a:rPr>
              <a:t>bufferC</a:t>
            </a:r>
            <a:r>
              <a:rPr lang="en-IN" b="1" dirty="0"/>
              <a:t>); </a:t>
            </a:r>
          </a:p>
          <a:p>
            <a:pPr marL="0" indent="0">
              <a:buNone/>
            </a:pPr>
            <a:r>
              <a:rPr lang="en-IN" b="1" dirty="0" err="1"/>
              <a:t>clReleaseContext</a:t>
            </a:r>
            <a:r>
              <a:rPr lang="en-IN" b="1" dirty="0"/>
              <a:t>(</a:t>
            </a:r>
            <a:r>
              <a:rPr lang="en-IN" b="1" dirty="0">
                <a:solidFill>
                  <a:schemeClr val="accent4"/>
                </a:solidFill>
              </a:rPr>
              <a:t>context</a:t>
            </a:r>
            <a:r>
              <a:rPr lang="en-IN" b="1" dirty="0"/>
              <a:t>);</a:t>
            </a:r>
          </a:p>
          <a:p>
            <a:pPr marL="0" indent="0">
              <a:buNone/>
            </a:pPr>
            <a:r>
              <a:rPr lang="en-IN" b="1" dirty="0"/>
              <a:t>// Free host resources</a:t>
            </a:r>
          </a:p>
          <a:p>
            <a:pPr marL="0" indent="0">
              <a:buNone/>
            </a:pPr>
            <a:r>
              <a:rPr lang="en-IN" b="1" dirty="0"/>
              <a:t>free(</a:t>
            </a:r>
            <a:r>
              <a:rPr lang="en-IN" b="1" dirty="0">
                <a:solidFill>
                  <a:schemeClr val="accent4"/>
                </a:solidFill>
              </a:rPr>
              <a:t>A</a:t>
            </a:r>
            <a:r>
              <a:rPr lang="en-IN" b="1" dirty="0"/>
              <a:t>);</a:t>
            </a:r>
          </a:p>
          <a:p>
            <a:pPr marL="0" indent="0">
              <a:buNone/>
            </a:pPr>
            <a:r>
              <a:rPr lang="en-IN" b="1" dirty="0"/>
              <a:t>free(</a:t>
            </a:r>
            <a:r>
              <a:rPr lang="en-IN" b="1" dirty="0">
                <a:solidFill>
                  <a:schemeClr val="accent4"/>
                </a:solidFill>
              </a:rPr>
              <a:t>B</a:t>
            </a:r>
            <a:r>
              <a:rPr lang="en-IN" b="1" dirty="0"/>
              <a:t>); </a:t>
            </a:r>
          </a:p>
          <a:p>
            <a:pPr marL="0" indent="0">
              <a:buNone/>
            </a:pPr>
            <a:r>
              <a:rPr lang="en-IN" b="1" dirty="0"/>
              <a:t>free(</a:t>
            </a:r>
            <a:r>
              <a:rPr lang="en-IN" b="1" dirty="0">
                <a:solidFill>
                  <a:schemeClr val="accent4"/>
                </a:solidFill>
              </a:rPr>
              <a:t>C</a:t>
            </a:r>
            <a:r>
              <a:rPr lang="en-IN" b="1" dirty="0"/>
              <a:t>); </a:t>
            </a:r>
          </a:p>
          <a:p>
            <a:pPr marL="0" indent="0">
              <a:buNone/>
            </a:pPr>
            <a:r>
              <a:rPr lang="en-IN" b="1" dirty="0"/>
              <a:t>free(</a:t>
            </a:r>
            <a:r>
              <a:rPr lang="en-IN" b="1" dirty="0">
                <a:solidFill>
                  <a:schemeClr val="accent4"/>
                </a:solidFill>
              </a:rPr>
              <a:t>platforms</a:t>
            </a:r>
            <a:r>
              <a:rPr lang="en-IN" b="1" dirty="0"/>
              <a:t>); </a:t>
            </a:r>
          </a:p>
          <a:p>
            <a:pPr marL="0" indent="0">
              <a:buNone/>
            </a:pPr>
            <a:r>
              <a:rPr lang="en-IN" b="1" dirty="0"/>
              <a:t>free(</a:t>
            </a:r>
            <a:r>
              <a:rPr lang="en-IN" b="1" dirty="0">
                <a:solidFill>
                  <a:schemeClr val="accent4"/>
                </a:solidFill>
              </a:rPr>
              <a:t>devices</a:t>
            </a:r>
            <a:r>
              <a:rPr lang="en-IN" b="1" dirty="0"/>
              <a:t>);</a:t>
            </a:r>
            <a:endParaRPr lang="en-US" b="1" dirty="0"/>
          </a:p>
        </p:txBody>
      </p:sp>
    </p:spTree>
    <p:extLst>
      <p:ext uri="{BB962C8B-B14F-4D97-AF65-F5344CB8AC3E}">
        <p14:creationId xmlns:p14="http://schemas.microsoft.com/office/powerpoint/2010/main" val="148902021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39680" y="365040"/>
            <a:ext cx="10413640" cy="1051601"/>
          </a:xfrm>
          <a:solidFill>
            <a:schemeClr val="tx1"/>
          </a:solidFill>
        </p:spPr>
        <p:txBody>
          <a:bodyPr>
            <a:normAutofit/>
          </a:bodyPr>
          <a:lstStyle/>
          <a:p>
            <a:r>
              <a:rPr lang="en-US" sz="3200" dirty="0" smtClean="0">
                <a:solidFill>
                  <a:schemeClr val="bg1"/>
                </a:solidFill>
              </a:rPr>
              <a:t>Calculation of Time taken for kernel function execution</a:t>
            </a:r>
            <a:endParaRPr lang="en-US" sz="3200" dirty="0">
              <a:solidFill>
                <a:schemeClr val="bg1"/>
              </a:solidFill>
            </a:endParaRPr>
          </a:p>
        </p:txBody>
      </p:sp>
      <p:sp>
        <p:nvSpPr>
          <p:cNvPr id="5" name="Subtitle 4">
            <a:extLst>
              <a:ext uri="{FF2B5EF4-FFF2-40B4-BE49-F238E27FC236}">
                <a16:creationId xmlns:a16="http://schemas.microsoft.com/office/drawing/2014/main" id="{B371F25C-6EF2-47B6-83D3-964C8DA5D8F9}"/>
              </a:ext>
            </a:extLst>
          </p:cNvPr>
          <p:cNvSpPr>
            <a:spLocks noGrp="1"/>
          </p:cNvSpPr>
          <p:nvPr>
            <p:ph type="subTitle"/>
          </p:nvPr>
        </p:nvSpPr>
        <p:spPr>
          <a:xfrm>
            <a:off x="939680" y="2893969"/>
            <a:ext cx="8001120" cy="39640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nSpc>
                <a:spcPct val="150000"/>
              </a:lnSpc>
              <a:buNone/>
            </a:pPr>
            <a:r>
              <a:rPr lang="fr-FR" sz="2000" b="1" dirty="0" err="1">
                <a:solidFill>
                  <a:schemeClr val="accent4"/>
                </a:solidFill>
              </a:rPr>
              <a:t>cl_command_queue</a:t>
            </a:r>
            <a:r>
              <a:rPr lang="fr-FR" sz="2000" b="1" dirty="0">
                <a:solidFill>
                  <a:schemeClr val="accent4"/>
                </a:solidFill>
              </a:rPr>
              <a:t>  </a:t>
            </a:r>
            <a:r>
              <a:rPr lang="fr-FR" sz="2000" b="1" dirty="0" err="1"/>
              <a:t>clCreateCommandQueue</a:t>
            </a:r>
            <a:r>
              <a:rPr lang="fr-FR" sz="2000" b="1" dirty="0"/>
              <a:t> ( </a:t>
            </a:r>
          </a:p>
          <a:p>
            <a:pPr marL="0" indent="0">
              <a:lnSpc>
                <a:spcPct val="150000"/>
              </a:lnSpc>
              <a:buNone/>
            </a:pPr>
            <a:r>
              <a:rPr lang="fr-FR" sz="2000" b="1" dirty="0"/>
              <a:t>                                        </a:t>
            </a:r>
            <a:r>
              <a:rPr lang="fr-FR" sz="2000" b="1" dirty="0" err="1">
                <a:solidFill>
                  <a:schemeClr val="accent4"/>
                </a:solidFill>
              </a:rPr>
              <a:t>cl_context</a:t>
            </a:r>
            <a:r>
              <a:rPr lang="fr-FR" sz="2000" b="1" dirty="0">
                <a:solidFill>
                  <a:schemeClr val="accent4"/>
                </a:solidFill>
              </a:rPr>
              <a:t> </a:t>
            </a:r>
            <a:r>
              <a:rPr lang="fr-FR" sz="2000" b="1" dirty="0" err="1"/>
              <a:t>context</a:t>
            </a:r>
            <a:r>
              <a:rPr lang="fr-FR" sz="2000" b="1" dirty="0"/>
              <a:t>, </a:t>
            </a:r>
          </a:p>
          <a:p>
            <a:pPr marL="0" indent="0">
              <a:lnSpc>
                <a:spcPct val="150000"/>
              </a:lnSpc>
              <a:buNone/>
            </a:pPr>
            <a:r>
              <a:rPr lang="fr-FR" sz="2000" b="1" dirty="0"/>
              <a:t>                                        </a:t>
            </a:r>
            <a:r>
              <a:rPr lang="fr-FR" sz="2000" b="1" dirty="0" err="1">
                <a:solidFill>
                  <a:schemeClr val="accent4"/>
                </a:solidFill>
              </a:rPr>
              <a:t>cl_device_id</a:t>
            </a:r>
            <a:r>
              <a:rPr lang="fr-FR" sz="2000" b="1" dirty="0">
                <a:solidFill>
                  <a:schemeClr val="accent4"/>
                </a:solidFill>
              </a:rPr>
              <a:t> </a:t>
            </a:r>
            <a:r>
              <a:rPr lang="fr-FR" sz="2000" b="1" dirty="0" err="1"/>
              <a:t>device</a:t>
            </a:r>
            <a:r>
              <a:rPr lang="fr-FR" sz="2000" b="1" dirty="0"/>
              <a:t>, </a:t>
            </a:r>
          </a:p>
          <a:p>
            <a:pPr marL="0" indent="0">
              <a:lnSpc>
                <a:spcPct val="150000"/>
              </a:lnSpc>
              <a:buNone/>
            </a:pPr>
            <a:r>
              <a:rPr lang="fr-FR" sz="2000" b="1" dirty="0">
                <a:solidFill>
                  <a:schemeClr val="accent4"/>
                </a:solidFill>
              </a:rPr>
              <a:t>                                        </a:t>
            </a:r>
            <a:r>
              <a:rPr lang="fr-FR" sz="2000" b="1" dirty="0" err="1">
                <a:solidFill>
                  <a:schemeClr val="accent4"/>
                </a:solidFill>
              </a:rPr>
              <a:t>cl_command_queue_properties</a:t>
            </a:r>
            <a:r>
              <a:rPr lang="fr-FR" sz="2000" b="1" dirty="0">
                <a:solidFill>
                  <a:schemeClr val="accent4"/>
                </a:solidFill>
              </a:rPr>
              <a:t> </a:t>
            </a:r>
            <a:r>
              <a:rPr lang="fr-FR" sz="2000" b="1" dirty="0" err="1"/>
              <a:t>properties</a:t>
            </a:r>
            <a:r>
              <a:rPr lang="fr-FR" sz="2000" b="1" dirty="0"/>
              <a:t>, </a:t>
            </a:r>
          </a:p>
          <a:p>
            <a:pPr marL="0" indent="0">
              <a:lnSpc>
                <a:spcPct val="150000"/>
              </a:lnSpc>
              <a:buNone/>
            </a:pPr>
            <a:r>
              <a:rPr lang="fr-FR" sz="2000" b="1" dirty="0"/>
              <a:t>                                        </a:t>
            </a:r>
            <a:r>
              <a:rPr lang="fr-FR" sz="2000" b="1" dirty="0" err="1">
                <a:solidFill>
                  <a:schemeClr val="accent4"/>
                </a:solidFill>
              </a:rPr>
              <a:t>cl_int</a:t>
            </a:r>
            <a:r>
              <a:rPr lang="fr-FR" sz="2000" b="1" dirty="0">
                <a:solidFill>
                  <a:schemeClr val="accent4"/>
                </a:solidFill>
              </a:rPr>
              <a:t> </a:t>
            </a:r>
            <a:r>
              <a:rPr lang="fr-FR" sz="2000" b="1" dirty="0"/>
              <a:t>*</a:t>
            </a:r>
            <a:r>
              <a:rPr lang="fr-FR" sz="2000" b="1" dirty="0" err="1"/>
              <a:t>errcode_ret</a:t>
            </a:r>
            <a:r>
              <a:rPr lang="fr-FR" sz="2000" b="1" dirty="0"/>
              <a:t> ) </a:t>
            </a:r>
            <a:endParaRPr lang="en-IN" sz="2000" b="1" dirty="0"/>
          </a:p>
        </p:txBody>
      </p:sp>
      <p:sp>
        <p:nvSpPr>
          <p:cNvPr id="6" name="Rectangle 5"/>
          <p:cNvSpPr/>
          <p:nvPr/>
        </p:nvSpPr>
        <p:spPr>
          <a:xfrm>
            <a:off x="6956923" y="2977561"/>
            <a:ext cx="3967753" cy="369332"/>
          </a:xfrm>
          <a:prstGeom prst="rect">
            <a:avLst/>
          </a:prstGeom>
          <a:solidFill>
            <a:srgbClr val="FF0000"/>
          </a:solidFill>
        </p:spPr>
        <p:txBody>
          <a:bodyPr wrap="none">
            <a:spAutoFit/>
          </a:bodyPr>
          <a:lstStyle/>
          <a:p>
            <a:r>
              <a:rPr lang="en-US" b="1" dirty="0"/>
              <a:t>CL_QUEUE_PROFILING_ENABLE </a:t>
            </a:r>
            <a:endParaRPr lang="en-IN" b="1" dirty="0"/>
          </a:p>
        </p:txBody>
      </p:sp>
      <p:cxnSp>
        <p:nvCxnSpPr>
          <p:cNvPr id="8" name="Straight Arrow Connector 7"/>
          <p:cNvCxnSpPr/>
          <p:nvPr/>
        </p:nvCxnSpPr>
        <p:spPr>
          <a:xfrm flipH="1">
            <a:off x="7888868" y="3380023"/>
            <a:ext cx="935818" cy="166628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060107" y="1265375"/>
            <a:ext cx="9401395" cy="1477328"/>
          </a:xfrm>
          <a:prstGeom prst="rect">
            <a:avLst/>
          </a:prstGeom>
          <a:solidFill>
            <a:srgbClr val="FFFF00"/>
          </a:solidFill>
        </p:spPr>
        <p:txBody>
          <a:bodyPr wrap="square">
            <a:spAutoFit/>
          </a:bodyPr>
          <a:lstStyle/>
          <a:p>
            <a:pPr>
              <a:lnSpc>
                <a:spcPct val="150000"/>
              </a:lnSpc>
            </a:pPr>
            <a:r>
              <a:rPr lang="en-US" sz="2000" dirty="0">
                <a:solidFill>
                  <a:srgbClr val="FF0000"/>
                </a:solidFill>
              </a:rPr>
              <a:t>Profiling of </a:t>
            </a:r>
            <a:r>
              <a:rPr lang="en-US" sz="2000" dirty="0" err="1">
                <a:solidFill>
                  <a:srgbClr val="FF0000"/>
                </a:solidFill>
              </a:rPr>
              <a:t>OpenCL</a:t>
            </a:r>
            <a:r>
              <a:rPr lang="en-US" sz="2000" dirty="0">
                <a:solidFill>
                  <a:srgbClr val="FF0000"/>
                </a:solidFill>
              </a:rPr>
              <a:t> commands can be enabled by using a command-queue created with CL_QUEUE_PROFILING_ENABLE flag set in properties argument  to </a:t>
            </a:r>
            <a:r>
              <a:rPr lang="en-US" sz="2000" dirty="0" err="1">
                <a:solidFill>
                  <a:srgbClr val="FF0000"/>
                </a:solidFill>
                <a:hlinkClick r:id="rId2"/>
              </a:rPr>
              <a:t>clCreateCommandQueue</a:t>
            </a:r>
            <a:endParaRPr lang="en-IN" sz="2000" dirty="0">
              <a:solidFill>
                <a:srgbClr val="FF0000"/>
              </a:solidFill>
            </a:endParaRPr>
          </a:p>
        </p:txBody>
      </p:sp>
    </p:spTree>
    <p:extLst>
      <p:ext uri="{BB962C8B-B14F-4D97-AF65-F5344CB8AC3E}">
        <p14:creationId xmlns:p14="http://schemas.microsoft.com/office/powerpoint/2010/main" val="242675309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05557" y="1690200"/>
            <a:ext cx="8686800" cy="4953000"/>
          </a:xfrm>
        </p:spPr>
        <p:txBody>
          <a:bodyPr>
            <a:normAutofit/>
          </a:bodyPr>
          <a:lstStyle/>
          <a:p>
            <a:pPr marL="0" indent="0">
              <a:buNone/>
            </a:pPr>
            <a:r>
              <a:rPr lang="en-US" dirty="0" err="1"/>
              <a:t>cl_int</a:t>
            </a:r>
            <a:r>
              <a:rPr lang="en-US" dirty="0"/>
              <a:t>  </a:t>
            </a:r>
            <a:r>
              <a:rPr lang="en-US" dirty="0" err="1" smtClean="0"/>
              <a:t>clGetEventProfilingInfo</a:t>
            </a:r>
            <a:endParaRPr lang="en-US" dirty="0" smtClean="0"/>
          </a:p>
          <a:p>
            <a:pPr marL="0" indent="0">
              <a:buNone/>
            </a:pPr>
            <a:r>
              <a:rPr lang="en-US" dirty="0"/>
              <a:t> </a:t>
            </a:r>
            <a:r>
              <a:rPr lang="en-US" dirty="0" smtClean="0"/>
              <a:t>               (</a:t>
            </a:r>
            <a:endParaRPr lang="en-US" dirty="0"/>
          </a:p>
          <a:p>
            <a:pPr marL="0" indent="0">
              <a:buNone/>
            </a:pPr>
            <a:r>
              <a:rPr lang="en-US" b="1" dirty="0" err="1" smtClean="0"/>
              <a:t>cl_event</a:t>
            </a:r>
            <a:r>
              <a:rPr lang="en-US" b="1" dirty="0" smtClean="0"/>
              <a:t>                  event</a:t>
            </a:r>
            <a:r>
              <a:rPr lang="en-US" dirty="0"/>
              <a:t>,</a:t>
            </a:r>
          </a:p>
          <a:p>
            <a:pPr marL="0" indent="0">
              <a:buNone/>
            </a:pPr>
            <a:r>
              <a:rPr lang="en-US" b="1" dirty="0" err="1" smtClean="0"/>
              <a:t>cl_profiling_info</a:t>
            </a:r>
            <a:r>
              <a:rPr lang="en-US" b="1" dirty="0" smtClean="0"/>
              <a:t>    </a:t>
            </a:r>
            <a:r>
              <a:rPr lang="en-US" b="1" dirty="0" err="1" smtClean="0"/>
              <a:t>param_name</a:t>
            </a:r>
            <a:r>
              <a:rPr lang="en-US" dirty="0" smtClean="0"/>
              <a:t>,</a:t>
            </a:r>
            <a:endParaRPr lang="en-US" dirty="0"/>
          </a:p>
          <a:p>
            <a:pPr marL="0" indent="0">
              <a:buNone/>
            </a:pPr>
            <a:r>
              <a:rPr lang="en-US" b="1" dirty="0" err="1" smtClean="0"/>
              <a:t>size_t</a:t>
            </a:r>
            <a:r>
              <a:rPr lang="en-US" b="1" dirty="0" smtClean="0"/>
              <a:t>                      </a:t>
            </a:r>
            <a:r>
              <a:rPr lang="en-US" b="1" dirty="0" err="1" smtClean="0"/>
              <a:t>param_value_size</a:t>
            </a:r>
            <a:r>
              <a:rPr lang="en-US" dirty="0" smtClean="0"/>
              <a:t>,</a:t>
            </a:r>
            <a:endParaRPr lang="en-US" dirty="0"/>
          </a:p>
          <a:p>
            <a:pPr marL="0" indent="0">
              <a:buNone/>
            </a:pPr>
            <a:r>
              <a:rPr lang="en-US" b="1" dirty="0"/>
              <a:t>v</a:t>
            </a:r>
            <a:r>
              <a:rPr lang="en-US" b="1" dirty="0" smtClean="0"/>
              <a:t>oid                       *</a:t>
            </a:r>
            <a:r>
              <a:rPr lang="en-US" b="1" dirty="0" err="1" smtClean="0"/>
              <a:t>param_value</a:t>
            </a:r>
            <a:r>
              <a:rPr lang="en-US" b="1" dirty="0" smtClean="0"/>
              <a:t>,</a:t>
            </a:r>
            <a:endParaRPr lang="en-US" b="1" dirty="0"/>
          </a:p>
          <a:p>
            <a:pPr marL="0" indent="0">
              <a:buNone/>
            </a:pPr>
            <a:r>
              <a:rPr lang="en-US" b="1" dirty="0" err="1"/>
              <a:t>size_t</a:t>
            </a:r>
            <a:r>
              <a:rPr lang="en-US" b="1" dirty="0"/>
              <a:t> </a:t>
            </a:r>
            <a:r>
              <a:rPr lang="en-US" b="1" dirty="0" smtClean="0"/>
              <a:t>                    *</a:t>
            </a:r>
            <a:r>
              <a:rPr lang="en-US" b="1" dirty="0" err="1" smtClean="0"/>
              <a:t>param_value_size_ret</a:t>
            </a:r>
            <a:endParaRPr lang="en-US" b="1" dirty="0" smtClean="0"/>
          </a:p>
          <a:p>
            <a:pPr marL="0" indent="0">
              <a:buNone/>
            </a:pPr>
            <a:r>
              <a:rPr lang="en-US" b="1" dirty="0"/>
              <a:t> </a:t>
            </a:r>
            <a:r>
              <a:rPr lang="en-US" b="1" dirty="0" smtClean="0"/>
              <a:t>               );</a:t>
            </a:r>
          </a:p>
          <a:p>
            <a:pPr marL="0" indent="0">
              <a:buNone/>
            </a:pPr>
            <a:endParaRPr lang="en-US" b="1" dirty="0" smtClean="0"/>
          </a:p>
        </p:txBody>
      </p:sp>
      <p:sp>
        <p:nvSpPr>
          <p:cNvPr id="5" name="Title 1"/>
          <p:cNvSpPr txBox="1">
            <a:spLocks/>
          </p:cNvSpPr>
          <p:nvPr/>
        </p:nvSpPr>
        <p:spPr>
          <a:xfrm>
            <a:off x="939680" y="365040"/>
            <a:ext cx="10413640" cy="1051601"/>
          </a:xfrm>
          <a:prstGeom prst="rect">
            <a:avLst/>
          </a:prstGeom>
          <a:solidFill>
            <a:schemeClr val="tx1"/>
          </a:solidFill>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smtClean="0">
                <a:solidFill>
                  <a:schemeClr val="bg1"/>
                </a:solidFill>
              </a:rPr>
              <a:t>Calculation of Time taken for kernel function execution</a:t>
            </a:r>
            <a:endParaRPr lang="en-US" sz="3200" dirty="0">
              <a:solidFill>
                <a:schemeClr val="bg1"/>
              </a:solidFill>
            </a:endParaRPr>
          </a:p>
        </p:txBody>
      </p:sp>
    </p:spTree>
    <p:extLst>
      <p:ext uri="{BB962C8B-B14F-4D97-AF65-F5344CB8AC3E}">
        <p14:creationId xmlns:p14="http://schemas.microsoft.com/office/powerpoint/2010/main" val="237910511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16025063"/>
              </p:ext>
            </p:extLst>
          </p:nvPr>
        </p:nvGraphicFramePr>
        <p:xfrm>
          <a:off x="1741715" y="2190124"/>
          <a:ext cx="8316687" cy="3810000"/>
        </p:xfrm>
        <a:graphic>
          <a:graphicData uri="http://schemas.openxmlformats.org/drawingml/2006/table">
            <a:tbl>
              <a:tblPr/>
              <a:tblGrid>
                <a:gridCol w="3222173">
                  <a:extLst>
                    <a:ext uri="{9D8B030D-6E8A-4147-A177-3AD203B41FA5}">
                      <a16:colId xmlns:a16="http://schemas.microsoft.com/office/drawing/2014/main" val="20000"/>
                    </a:ext>
                  </a:extLst>
                </a:gridCol>
                <a:gridCol w="1480455">
                  <a:extLst>
                    <a:ext uri="{9D8B030D-6E8A-4147-A177-3AD203B41FA5}">
                      <a16:colId xmlns:a16="http://schemas.microsoft.com/office/drawing/2014/main" val="20001"/>
                    </a:ext>
                  </a:extLst>
                </a:gridCol>
                <a:gridCol w="3614059">
                  <a:extLst>
                    <a:ext uri="{9D8B030D-6E8A-4147-A177-3AD203B41FA5}">
                      <a16:colId xmlns:a16="http://schemas.microsoft.com/office/drawing/2014/main" val="20002"/>
                    </a:ext>
                  </a:extLst>
                </a:gridCol>
              </a:tblGrid>
              <a:tr h="1905000">
                <a:tc>
                  <a:txBody>
                    <a:bodyPr/>
                    <a:lstStyle/>
                    <a:p>
                      <a:pPr algn="l" fontAlgn="t"/>
                      <a:r>
                        <a:rPr lang="en-US" sz="1200" b="1" i="0" dirty="0">
                          <a:effectLst/>
                          <a:latin typeface="verdana"/>
                        </a:rPr>
                        <a:t>CL_PROFILING_COMMAND_START</a:t>
                      </a:r>
                    </a:p>
                  </a:txBody>
                  <a:tcPr marL="32554" marR="32554" marT="32554" marB="32554" anchor="ctr">
                    <a:lnL>
                      <a:noFill/>
                    </a:lnL>
                    <a:lnR>
                      <a:noFill/>
                    </a:lnR>
                    <a:lnT>
                      <a:noFill/>
                    </a:lnT>
                    <a:lnB>
                      <a:noFill/>
                    </a:lnB>
                    <a:solidFill>
                      <a:srgbClr val="FFFFFF"/>
                    </a:solidFill>
                  </a:tcPr>
                </a:tc>
                <a:tc>
                  <a:txBody>
                    <a:bodyPr/>
                    <a:lstStyle/>
                    <a:p>
                      <a:pPr algn="l" fontAlgn="t"/>
                      <a:r>
                        <a:rPr lang="en-US" sz="1200" b="0" i="0" dirty="0" err="1">
                          <a:effectLst/>
                          <a:latin typeface="verdana"/>
                        </a:rPr>
                        <a:t>cl_ulong</a:t>
                      </a:r>
                      <a:endParaRPr lang="en-US" sz="1200" b="0" i="0" dirty="0">
                        <a:effectLst/>
                        <a:latin typeface="verdana"/>
                      </a:endParaRPr>
                    </a:p>
                  </a:txBody>
                  <a:tcPr marL="32554" marR="32554" marT="32554" marB="32554" anchor="ctr">
                    <a:lnL>
                      <a:noFill/>
                    </a:lnL>
                    <a:lnR>
                      <a:noFill/>
                    </a:lnR>
                    <a:lnT>
                      <a:noFill/>
                    </a:lnT>
                    <a:lnB>
                      <a:noFill/>
                    </a:lnB>
                    <a:solidFill>
                      <a:srgbClr val="FFFFFF"/>
                    </a:solidFill>
                  </a:tcPr>
                </a:tc>
                <a:tc>
                  <a:txBody>
                    <a:bodyPr/>
                    <a:lstStyle/>
                    <a:p>
                      <a:pPr algn="just" fontAlgn="t"/>
                      <a:r>
                        <a:rPr lang="en-US" sz="1200" b="0" i="0" dirty="0">
                          <a:effectLst/>
                          <a:latin typeface="verdana"/>
                        </a:rPr>
                        <a:t>A 64-bit value that describes the current device time counter in nanoseconds when the command identified by event starts execution on the device.</a:t>
                      </a:r>
                    </a:p>
                  </a:txBody>
                  <a:tcPr marL="32554" marR="32554" marT="32554" marB="32554" anchor="ctr">
                    <a:lnL>
                      <a:noFill/>
                    </a:lnL>
                    <a:lnR>
                      <a:noFill/>
                    </a:lnR>
                    <a:lnT>
                      <a:noFill/>
                    </a:lnT>
                    <a:lnB>
                      <a:noFill/>
                    </a:lnB>
                    <a:solidFill>
                      <a:srgbClr val="FFFFFF"/>
                    </a:solidFill>
                  </a:tcPr>
                </a:tc>
                <a:extLst>
                  <a:ext uri="{0D108BD9-81ED-4DB2-BD59-A6C34878D82A}">
                    <a16:rowId xmlns:a16="http://schemas.microsoft.com/office/drawing/2014/main" val="10000"/>
                  </a:ext>
                </a:extLst>
              </a:tr>
              <a:tr h="1905000">
                <a:tc>
                  <a:txBody>
                    <a:bodyPr/>
                    <a:lstStyle/>
                    <a:p>
                      <a:pPr algn="l" fontAlgn="t"/>
                      <a:r>
                        <a:rPr lang="en-US" sz="1200" b="1" i="0" dirty="0">
                          <a:effectLst/>
                          <a:latin typeface="verdana"/>
                        </a:rPr>
                        <a:t>CL_PROFILING_COMMAND_END</a:t>
                      </a:r>
                    </a:p>
                  </a:txBody>
                  <a:tcPr marL="32554" marR="32554" marT="32554" marB="32554" anchor="ctr">
                    <a:lnL>
                      <a:noFill/>
                    </a:lnL>
                    <a:lnR>
                      <a:noFill/>
                    </a:lnR>
                    <a:lnT>
                      <a:noFill/>
                    </a:lnT>
                    <a:lnB>
                      <a:noFill/>
                    </a:lnB>
                    <a:solidFill>
                      <a:srgbClr val="FFFFFF"/>
                    </a:solidFill>
                  </a:tcPr>
                </a:tc>
                <a:tc>
                  <a:txBody>
                    <a:bodyPr/>
                    <a:lstStyle/>
                    <a:p>
                      <a:pPr algn="l" fontAlgn="t"/>
                      <a:r>
                        <a:rPr lang="en-US" sz="1200" b="0" i="0" dirty="0" err="1" smtClean="0">
                          <a:effectLst/>
                          <a:latin typeface="verdana"/>
                        </a:rPr>
                        <a:t>cl_ulong</a:t>
                      </a:r>
                      <a:endParaRPr lang="en-US" sz="1200" b="0" i="0" dirty="0">
                        <a:effectLst/>
                        <a:latin typeface="verdana"/>
                      </a:endParaRPr>
                    </a:p>
                  </a:txBody>
                  <a:tcPr marL="32554" marR="32554" marT="32554" marB="32554" anchor="ctr">
                    <a:lnL>
                      <a:noFill/>
                    </a:lnL>
                    <a:lnR>
                      <a:noFill/>
                    </a:lnR>
                    <a:lnT>
                      <a:noFill/>
                    </a:lnT>
                    <a:lnB>
                      <a:noFill/>
                    </a:lnB>
                    <a:solidFill>
                      <a:srgbClr val="FFFFFF"/>
                    </a:solidFill>
                  </a:tcPr>
                </a:tc>
                <a:tc>
                  <a:txBody>
                    <a:bodyPr/>
                    <a:lstStyle/>
                    <a:p>
                      <a:pPr algn="just" fontAlgn="t"/>
                      <a:r>
                        <a:rPr lang="en-US" sz="1200" b="0" i="0" dirty="0">
                          <a:effectLst/>
                          <a:latin typeface="verdana"/>
                        </a:rPr>
                        <a:t>A 64-bit value that describes the current device time counter in nanoseconds when the command identified by event has finished execution on the device.</a:t>
                      </a:r>
                    </a:p>
                  </a:txBody>
                  <a:tcPr marL="32554" marR="32554" marT="32554" marB="32554" anchor="ctr">
                    <a:lnL>
                      <a:noFill/>
                    </a:lnL>
                    <a:lnR>
                      <a:noFill/>
                    </a:lnR>
                    <a:lnT>
                      <a:noFill/>
                    </a:lnT>
                    <a:lnB>
                      <a:noFill/>
                    </a:lnB>
                    <a:solidFill>
                      <a:srgbClr val="FFFFFF"/>
                    </a:solidFill>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21566408"/>
              </p:ext>
            </p:extLst>
          </p:nvPr>
        </p:nvGraphicFramePr>
        <p:xfrm>
          <a:off x="1752600" y="1752601"/>
          <a:ext cx="8382000" cy="550184"/>
        </p:xfrm>
        <a:graphic>
          <a:graphicData uri="http://schemas.openxmlformats.org/drawingml/2006/table">
            <a:tbl>
              <a:tblPr/>
              <a:tblGrid>
                <a:gridCol w="2794000">
                  <a:extLst>
                    <a:ext uri="{9D8B030D-6E8A-4147-A177-3AD203B41FA5}">
                      <a16:colId xmlns:a16="http://schemas.microsoft.com/office/drawing/2014/main" val="20000"/>
                    </a:ext>
                  </a:extLst>
                </a:gridCol>
                <a:gridCol w="2794000">
                  <a:extLst>
                    <a:ext uri="{9D8B030D-6E8A-4147-A177-3AD203B41FA5}">
                      <a16:colId xmlns:a16="http://schemas.microsoft.com/office/drawing/2014/main" val="20001"/>
                    </a:ext>
                  </a:extLst>
                </a:gridCol>
                <a:gridCol w="2794000">
                  <a:extLst>
                    <a:ext uri="{9D8B030D-6E8A-4147-A177-3AD203B41FA5}">
                      <a16:colId xmlns:a16="http://schemas.microsoft.com/office/drawing/2014/main" val="20002"/>
                    </a:ext>
                  </a:extLst>
                </a:gridCol>
              </a:tblGrid>
              <a:tr h="437523">
                <a:tc>
                  <a:txBody>
                    <a:bodyPr/>
                    <a:lstStyle/>
                    <a:p>
                      <a:pPr algn="l"/>
                      <a:r>
                        <a:rPr lang="en-US" sz="1600" b="1" i="0" dirty="0" smtClean="0">
                          <a:effectLst/>
                          <a:latin typeface="verdana"/>
                        </a:rPr>
                        <a:t> </a:t>
                      </a:r>
                      <a:r>
                        <a:rPr lang="en-US" sz="1600" b="1" i="0" dirty="0" err="1" smtClean="0">
                          <a:effectLst/>
                          <a:latin typeface="verdana"/>
                        </a:rPr>
                        <a:t>cl_profiling_info</a:t>
                      </a:r>
                      <a:endParaRPr lang="en-US" sz="1600" b="1" i="0" dirty="0">
                        <a:effectLst/>
                        <a:latin typeface="verdana"/>
                      </a:endParaRPr>
                    </a:p>
                  </a:txBody>
                  <a:tcPr marL="62503" marR="62503" marT="31252" marB="31252" anchor="ctr">
                    <a:lnL>
                      <a:noFill/>
                    </a:lnL>
                    <a:lnR>
                      <a:noFill/>
                    </a:lnR>
                    <a:lnT>
                      <a:noFill/>
                    </a:lnT>
                    <a:lnB>
                      <a:noFill/>
                    </a:lnB>
                    <a:solidFill>
                      <a:srgbClr val="FFFFFF"/>
                    </a:solidFill>
                  </a:tcPr>
                </a:tc>
                <a:tc>
                  <a:txBody>
                    <a:bodyPr/>
                    <a:lstStyle/>
                    <a:p>
                      <a:pPr algn="l"/>
                      <a:r>
                        <a:rPr lang="en-US" sz="1600" b="1" i="0" dirty="0" smtClean="0">
                          <a:effectLst/>
                          <a:latin typeface="verdana"/>
                        </a:rPr>
                        <a:t>  Return </a:t>
                      </a:r>
                      <a:r>
                        <a:rPr lang="en-US" sz="1600" b="1" i="0" dirty="0">
                          <a:effectLst/>
                          <a:latin typeface="verdana"/>
                        </a:rPr>
                        <a:t>Type</a:t>
                      </a:r>
                    </a:p>
                  </a:txBody>
                  <a:tcPr marL="62503" marR="62503" marT="31252" marB="31252" anchor="ctr">
                    <a:lnL>
                      <a:noFill/>
                    </a:lnL>
                    <a:lnR>
                      <a:noFill/>
                    </a:lnR>
                    <a:lnT>
                      <a:noFill/>
                    </a:lnT>
                    <a:lnB>
                      <a:noFill/>
                    </a:lnB>
                    <a:solidFill>
                      <a:srgbClr val="FFFFFF"/>
                    </a:solidFill>
                  </a:tcPr>
                </a:tc>
                <a:tc>
                  <a:txBody>
                    <a:bodyPr/>
                    <a:lstStyle/>
                    <a:p>
                      <a:pPr algn="l"/>
                      <a:r>
                        <a:rPr lang="en-US" sz="1600" b="1" i="0" dirty="0">
                          <a:effectLst/>
                          <a:latin typeface="verdana"/>
                        </a:rPr>
                        <a:t>Info. returned in </a:t>
                      </a:r>
                      <a:r>
                        <a:rPr lang="en-US" sz="1600" b="1" i="0" dirty="0" err="1">
                          <a:effectLst/>
                          <a:latin typeface="verdana"/>
                        </a:rPr>
                        <a:t>param_value</a:t>
                      </a:r>
                      <a:endParaRPr lang="en-US" sz="1600" b="1" i="0" dirty="0">
                        <a:effectLst/>
                        <a:latin typeface="verdana"/>
                      </a:endParaRPr>
                    </a:p>
                  </a:txBody>
                  <a:tcPr marL="62503" marR="62503" marT="31252" marB="31252" anchor="ctr">
                    <a:lnL>
                      <a:noFill/>
                    </a:lnL>
                    <a:lnR>
                      <a:noFill/>
                    </a:lnR>
                    <a:lnT>
                      <a:noFill/>
                    </a:lnT>
                    <a:lnB>
                      <a:noFill/>
                    </a:lnB>
                    <a:solidFill>
                      <a:srgbClr val="FFFFFF"/>
                    </a:solidFill>
                  </a:tcPr>
                </a:tc>
                <a:extLst>
                  <a:ext uri="{0D108BD9-81ED-4DB2-BD59-A6C34878D82A}">
                    <a16:rowId xmlns:a16="http://schemas.microsoft.com/office/drawing/2014/main" val="10000"/>
                  </a:ext>
                </a:extLst>
              </a:tr>
            </a:tbl>
          </a:graphicData>
        </a:graphic>
      </p:graphicFrame>
      <p:sp>
        <p:nvSpPr>
          <p:cNvPr id="6" name="Title 1"/>
          <p:cNvSpPr txBox="1">
            <a:spLocks/>
          </p:cNvSpPr>
          <p:nvPr/>
        </p:nvSpPr>
        <p:spPr>
          <a:xfrm>
            <a:off x="939680" y="365040"/>
            <a:ext cx="10413640" cy="1051601"/>
          </a:xfrm>
          <a:prstGeom prst="rect">
            <a:avLst/>
          </a:prstGeom>
          <a:solidFill>
            <a:schemeClr val="tx1"/>
          </a:solidFill>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smtClean="0">
                <a:solidFill>
                  <a:schemeClr val="bg1"/>
                </a:solidFill>
              </a:rPr>
              <a:t>Calculation of Time taken for kernel function execution</a:t>
            </a:r>
            <a:endParaRPr lang="en-US" sz="3200" dirty="0">
              <a:solidFill>
                <a:schemeClr val="bg1"/>
              </a:solidFill>
            </a:endParaRPr>
          </a:p>
        </p:txBody>
      </p:sp>
    </p:spTree>
    <p:extLst>
      <p:ext uri="{BB962C8B-B14F-4D97-AF65-F5344CB8AC3E}">
        <p14:creationId xmlns:p14="http://schemas.microsoft.com/office/powerpoint/2010/main" val="52741185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7513" y="1883683"/>
            <a:ext cx="10195807" cy="4351338"/>
          </a:xfrm>
        </p:spPr>
        <p:txBody>
          <a:bodyPr>
            <a:noAutofit/>
          </a:bodyPr>
          <a:lstStyle/>
          <a:p>
            <a:r>
              <a:rPr lang="en-US" sz="2000" dirty="0" err="1" smtClean="0"/>
              <a:t>cl_event</a:t>
            </a:r>
            <a:r>
              <a:rPr lang="en-US" sz="2000" dirty="0" smtClean="0"/>
              <a:t> </a:t>
            </a:r>
            <a:r>
              <a:rPr lang="en-US" sz="2000" dirty="0"/>
              <a:t>event;</a:t>
            </a:r>
          </a:p>
          <a:p>
            <a:pPr>
              <a:lnSpc>
                <a:spcPct val="160000"/>
              </a:lnSpc>
            </a:pPr>
            <a:r>
              <a:rPr lang="en-US" sz="2000" dirty="0" smtClean="0"/>
              <a:t>ret </a:t>
            </a:r>
            <a:r>
              <a:rPr lang="en-US" sz="2000" dirty="0"/>
              <a:t>= </a:t>
            </a:r>
            <a:r>
              <a:rPr lang="en-US" sz="2000" dirty="0" err="1" smtClean="0"/>
              <a:t>clEnqueueNDRangeKernel</a:t>
            </a:r>
            <a:r>
              <a:rPr lang="en-US" sz="2000" dirty="0" smtClean="0"/>
              <a:t> ( </a:t>
            </a:r>
            <a:r>
              <a:rPr lang="en-US" sz="2000" dirty="0" err="1" smtClean="0"/>
              <a:t>command_queue</a:t>
            </a:r>
            <a:r>
              <a:rPr lang="en-US" sz="2000" dirty="0"/>
              <a:t>, kernel, 1, NULL</a:t>
            </a:r>
            <a:r>
              <a:rPr lang="en-US" sz="2000" dirty="0" smtClean="0"/>
              <a:t>, &amp; </a:t>
            </a:r>
            <a:r>
              <a:rPr lang="en-US" sz="2000" dirty="0" err="1" smtClean="0"/>
              <a:t>global_item_size</a:t>
            </a:r>
            <a:r>
              <a:rPr lang="en-US" sz="2000" dirty="0"/>
              <a:t>, </a:t>
            </a:r>
            <a:r>
              <a:rPr lang="en-US" sz="2000" dirty="0" smtClean="0"/>
              <a:t>               &amp; </a:t>
            </a:r>
            <a:r>
              <a:rPr lang="en-US" sz="2000" dirty="0" err="1" smtClean="0"/>
              <a:t>local_item_size</a:t>
            </a:r>
            <a:r>
              <a:rPr lang="en-US" sz="2000" dirty="0"/>
              <a:t>, 0, NULL, </a:t>
            </a:r>
            <a:r>
              <a:rPr lang="en-US" sz="2000" dirty="0" smtClean="0"/>
              <a:t>&amp; event</a:t>
            </a:r>
            <a:r>
              <a:rPr lang="en-US" sz="2000" dirty="0"/>
              <a:t>); </a:t>
            </a:r>
          </a:p>
          <a:p>
            <a:pPr>
              <a:lnSpc>
                <a:spcPct val="170000"/>
              </a:lnSpc>
            </a:pPr>
            <a:r>
              <a:rPr lang="en-US" sz="2000" dirty="0" err="1" smtClean="0"/>
              <a:t>cl_ulong</a:t>
            </a:r>
            <a:r>
              <a:rPr lang="en-US" sz="2000" dirty="0" smtClean="0"/>
              <a:t> </a:t>
            </a:r>
            <a:r>
              <a:rPr lang="en-US" sz="2000" dirty="0" err="1"/>
              <a:t>time_start</a:t>
            </a:r>
            <a:r>
              <a:rPr lang="en-US" sz="2000" dirty="0"/>
              <a:t>, </a:t>
            </a:r>
            <a:r>
              <a:rPr lang="en-US" sz="2000" dirty="0" err="1"/>
              <a:t>time_end</a:t>
            </a:r>
            <a:r>
              <a:rPr lang="en-US" sz="2000" dirty="0"/>
              <a:t>;</a:t>
            </a:r>
          </a:p>
          <a:p>
            <a:pPr>
              <a:lnSpc>
                <a:spcPct val="170000"/>
              </a:lnSpc>
            </a:pPr>
            <a:r>
              <a:rPr lang="en-US" sz="2000" dirty="0"/>
              <a:t>double </a:t>
            </a:r>
            <a:r>
              <a:rPr lang="en-US" sz="2000" dirty="0" err="1"/>
              <a:t>total_time</a:t>
            </a:r>
            <a:r>
              <a:rPr lang="en-US" sz="2000" dirty="0"/>
              <a:t>;</a:t>
            </a:r>
          </a:p>
          <a:p>
            <a:pPr>
              <a:lnSpc>
                <a:spcPct val="170000"/>
              </a:lnSpc>
            </a:pPr>
            <a:r>
              <a:rPr lang="en-US" sz="2000" dirty="0" err="1" smtClean="0"/>
              <a:t>clGetEventProfilingInfo</a:t>
            </a:r>
            <a:r>
              <a:rPr lang="en-US" sz="2000" dirty="0" smtClean="0"/>
              <a:t>(event</a:t>
            </a:r>
            <a:r>
              <a:rPr lang="en-US" sz="2000" dirty="0"/>
              <a:t>, </a:t>
            </a:r>
            <a:r>
              <a:rPr lang="en-US" sz="2000" b="1" dirty="0">
                <a:solidFill>
                  <a:srgbClr val="FF0000"/>
                </a:solidFill>
              </a:rPr>
              <a:t>CL_PROFILING_COMMAND_START,</a:t>
            </a:r>
            <a:r>
              <a:rPr lang="en-US" sz="2000" dirty="0" smtClean="0"/>
              <a:t>  </a:t>
            </a:r>
            <a:r>
              <a:rPr lang="en-US" sz="2000" dirty="0" err="1"/>
              <a:t>sizeof</a:t>
            </a:r>
            <a:r>
              <a:rPr lang="en-US" sz="2000" dirty="0"/>
              <a:t>(</a:t>
            </a:r>
            <a:r>
              <a:rPr lang="en-US" sz="2000" dirty="0" err="1"/>
              <a:t>time_start</a:t>
            </a:r>
            <a:r>
              <a:rPr lang="en-US" sz="2000" dirty="0" smtClean="0"/>
              <a:t>), &amp; </a:t>
            </a:r>
            <a:r>
              <a:rPr lang="en-US" sz="2000" dirty="0" err="1" smtClean="0"/>
              <a:t>time_start</a:t>
            </a:r>
            <a:r>
              <a:rPr lang="en-US" sz="2000" dirty="0"/>
              <a:t>, NULL);</a:t>
            </a:r>
          </a:p>
          <a:p>
            <a:pPr>
              <a:lnSpc>
                <a:spcPct val="170000"/>
              </a:lnSpc>
            </a:pPr>
            <a:endParaRPr lang="en-US" sz="2000" dirty="0"/>
          </a:p>
          <a:p>
            <a:endParaRPr lang="en-US" sz="2000" dirty="0"/>
          </a:p>
        </p:txBody>
      </p:sp>
      <p:sp>
        <p:nvSpPr>
          <p:cNvPr id="5" name="Title 1"/>
          <p:cNvSpPr>
            <a:spLocks noGrp="1"/>
          </p:cNvSpPr>
          <p:nvPr>
            <p:ph type="title"/>
          </p:nvPr>
        </p:nvSpPr>
        <p:spPr>
          <a:xfrm>
            <a:off x="939680" y="365040"/>
            <a:ext cx="10413640" cy="1051601"/>
          </a:xfrm>
          <a:solidFill>
            <a:schemeClr val="tx1"/>
          </a:solidFill>
        </p:spPr>
        <p:txBody>
          <a:bodyPr>
            <a:normAutofit/>
          </a:bodyPr>
          <a:lstStyle/>
          <a:p>
            <a:r>
              <a:rPr lang="en-US" sz="3200" dirty="0" smtClean="0">
                <a:solidFill>
                  <a:schemeClr val="bg1"/>
                </a:solidFill>
              </a:rPr>
              <a:t>Calculation of Time taken for kernel function execution</a:t>
            </a:r>
            <a:endParaRPr lang="en-US" sz="3200" dirty="0">
              <a:solidFill>
                <a:schemeClr val="bg1"/>
              </a:solidFill>
            </a:endParaRPr>
          </a:p>
        </p:txBody>
      </p:sp>
    </p:spTree>
    <p:extLst>
      <p:ext uri="{BB962C8B-B14F-4D97-AF65-F5344CB8AC3E}">
        <p14:creationId xmlns:p14="http://schemas.microsoft.com/office/powerpoint/2010/main" val="88054445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9157" y="1878885"/>
            <a:ext cx="9993086" cy="4434829"/>
          </a:xfrm>
        </p:spPr>
        <p:txBody>
          <a:bodyPr>
            <a:normAutofit lnSpcReduction="10000"/>
          </a:bodyPr>
          <a:lstStyle/>
          <a:p>
            <a:pPr>
              <a:lnSpc>
                <a:spcPct val="150000"/>
              </a:lnSpc>
            </a:pPr>
            <a:r>
              <a:rPr lang="en-US" sz="2400" dirty="0" err="1"/>
              <a:t>clGetEventProfilingInfo</a:t>
            </a:r>
            <a:r>
              <a:rPr lang="en-US" sz="2400" dirty="0"/>
              <a:t>(event, </a:t>
            </a:r>
            <a:r>
              <a:rPr lang="en-US" sz="2400" b="1" dirty="0" smtClean="0">
                <a:solidFill>
                  <a:srgbClr val="FF0000"/>
                </a:solidFill>
              </a:rPr>
              <a:t>CL_PROFILING_COMMAND_END</a:t>
            </a:r>
            <a:r>
              <a:rPr lang="en-US" sz="2400" dirty="0">
                <a:solidFill>
                  <a:srgbClr val="FF0000"/>
                </a:solidFill>
              </a:rPr>
              <a:t>,</a:t>
            </a:r>
            <a:r>
              <a:rPr lang="en-US" sz="2400" dirty="0"/>
              <a:t> </a:t>
            </a:r>
            <a:r>
              <a:rPr lang="en-US" sz="2400" dirty="0" err="1"/>
              <a:t>sizeof</a:t>
            </a:r>
            <a:r>
              <a:rPr lang="en-US" sz="2400" dirty="0"/>
              <a:t>(</a:t>
            </a:r>
            <a:r>
              <a:rPr lang="en-US" sz="2400" dirty="0" err="1"/>
              <a:t>time_end</a:t>
            </a:r>
            <a:r>
              <a:rPr lang="en-US" sz="2400" dirty="0"/>
              <a:t>), </a:t>
            </a:r>
            <a:r>
              <a:rPr lang="en-US" sz="2400" dirty="0" smtClean="0"/>
              <a:t>&amp; </a:t>
            </a:r>
            <a:r>
              <a:rPr lang="en-US" sz="2400" dirty="0" err="1" smtClean="0"/>
              <a:t>time_end</a:t>
            </a:r>
            <a:r>
              <a:rPr lang="en-US" sz="2400" dirty="0" smtClean="0"/>
              <a:t>, </a:t>
            </a:r>
            <a:r>
              <a:rPr lang="en-US" sz="2400" dirty="0"/>
              <a:t>NULL</a:t>
            </a:r>
            <a:r>
              <a:rPr lang="en-US" sz="2400" dirty="0" smtClean="0"/>
              <a:t>);</a:t>
            </a:r>
          </a:p>
          <a:p>
            <a:pPr marL="0" indent="0">
              <a:lnSpc>
                <a:spcPct val="150000"/>
              </a:lnSpc>
              <a:buNone/>
            </a:pPr>
            <a:endParaRPr lang="en-US" sz="2400" dirty="0"/>
          </a:p>
          <a:p>
            <a:pPr>
              <a:lnSpc>
                <a:spcPct val="150000"/>
              </a:lnSpc>
            </a:pPr>
            <a:r>
              <a:rPr lang="en-US" sz="2400" dirty="0" err="1"/>
              <a:t>total_time</a:t>
            </a:r>
            <a:r>
              <a:rPr lang="en-US" sz="2400" dirty="0"/>
              <a:t> = double (</a:t>
            </a:r>
            <a:r>
              <a:rPr lang="en-US" sz="2400" dirty="0" err="1"/>
              <a:t>time_end</a:t>
            </a:r>
            <a:r>
              <a:rPr lang="en-US" sz="2400" dirty="0"/>
              <a:t> - </a:t>
            </a:r>
            <a:r>
              <a:rPr lang="en-US" sz="2400" dirty="0" err="1"/>
              <a:t>time_start</a:t>
            </a:r>
            <a:r>
              <a:rPr lang="en-US" sz="2400" dirty="0" smtClean="0"/>
              <a:t>); </a:t>
            </a:r>
          </a:p>
          <a:p>
            <a:pPr>
              <a:lnSpc>
                <a:spcPct val="150000"/>
              </a:lnSpc>
            </a:pPr>
            <a:r>
              <a:rPr lang="en-US" sz="2400" dirty="0" err="1" smtClean="0"/>
              <a:t>total_time</a:t>
            </a:r>
            <a:r>
              <a:rPr lang="en-US" sz="2400" dirty="0" smtClean="0"/>
              <a:t>=</a:t>
            </a:r>
            <a:r>
              <a:rPr lang="en-US" sz="2400" dirty="0" err="1" smtClean="0"/>
              <a:t>total_time</a:t>
            </a:r>
            <a:r>
              <a:rPr lang="en-US" sz="2400" dirty="0" smtClean="0"/>
              <a:t>/1000000; //  m secs</a:t>
            </a:r>
            <a:endParaRPr lang="en-US" sz="2400" dirty="0"/>
          </a:p>
          <a:p>
            <a:pPr marL="0" indent="0">
              <a:lnSpc>
                <a:spcPct val="150000"/>
              </a:lnSpc>
              <a:buNone/>
            </a:pPr>
            <a:endParaRPr lang="en-US" sz="2400" dirty="0"/>
          </a:p>
          <a:p>
            <a:pPr marL="0" indent="0">
              <a:lnSpc>
                <a:spcPct val="150000"/>
              </a:lnSpc>
              <a:buNone/>
            </a:pPr>
            <a:r>
              <a:rPr lang="en-US" sz="2400" b="1" dirty="0"/>
              <a:t> </a:t>
            </a:r>
            <a:endParaRPr lang="en-US" sz="2400" dirty="0"/>
          </a:p>
          <a:p>
            <a:endParaRPr lang="en-US" sz="2400" dirty="0"/>
          </a:p>
        </p:txBody>
      </p:sp>
      <p:sp>
        <p:nvSpPr>
          <p:cNvPr id="5" name="Title 1"/>
          <p:cNvSpPr>
            <a:spLocks noGrp="1"/>
          </p:cNvSpPr>
          <p:nvPr>
            <p:ph type="title"/>
          </p:nvPr>
        </p:nvSpPr>
        <p:spPr>
          <a:xfrm>
            <a:off x="939680" y="365040"/>
            <a:ext cx="10413640" cy="1051601"/>
          </a:xfrm>
          <a:solidFill>
            <a:schemeClr val="tx1"/>
          </a:solidFill>
        </p:spPr>
        <p:txBody>
          <a:bodyPr>
            <a:normAutofit/>
          </a:bodyPr>
          <a:lstStyle/>
          <a:p>
            <a:r>
              <a:rPr lang="en-US" sz="3200" dirty="0" smtClean="0">
                <a:solidFill>
                  <a:schemeClr val="bg1"/>
                </a:solidFill>
              </a:rPr>
              <a:t>Calculation of Time taken for kernel function execution</a:t>
            </a:r>
            <a:endParaRPr lang="en-US" sz="3200" dirty="0">
              <a:solidFill>
                <a:schemeClr val="bg1"/>
              </a:solidFill>
            </a:endParaRPr>
          </a:p>
        </p:txBody>
      </p:sp>
    </p:spTree>
    <p:extLst>
      <p:ext uri="{BB962C8B-B14F-4D97-AF65-F5344CB8AC3E}">
        <p14:creationId xmlns:p14="http://schemas.microsoft.com/office/powerpoint/2010/main" val="193286045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080" y="365040"/>
            <a:ext cx="10515240" cy="999303"/>
          </a:xfrm>
          <a:solidFill>
            <a:schemeClr val="tx1"/>
          </a:solidFill>
        </p:spPr>
        <p:txBody>
          <a:bodyPr/>
          <a:lstStyle/>
          <a:p>
            <a:r>
              <a:rPr lang="en-IN" sz="3200" b="1" dirty="0">
                <a:solidFill>
                  <a:schemeClr val="bg1"/>
                </a:solidFill>
              </a:rPr>
              <a:t>Barrier Operations for a command queue</a:t>
            </a:r>
            <a:br>
              <a:rPr lang="en-IN" sz="3200" b="1" dirty="0">
                <a:solidFill>
                  <a:schemeClr val="bg1"/>
                </a:solidFill>
              </a:rPr>
            </a:br>
            <a:endParaRPr lang="en-IN" sz="3200" b="1" dirty="0">
              <a:solidFill>
                <a:schemeClr val="bg1"/>
              </a:solidFill>
            </a:endParaRPr>
          </a:p>
        </p:txBody>
      </p:sp>
      <p:sp>
        <p:nvSpPr>
          <p:cNvPr id="3" name="Content Placeholder 2"/>
          <p:cNvSpPr>
            <a:spLocks noGrp="1"/>
          </p:cNvSpPr>
          <p:nvPr>
            <p:ph idx="1"/>
          </p:nvPr>
        </p:nvSpPr>
        <p:spPr>
          <a:xfrm>
            <a:off x="838200" y="1825625"/>
            <a:ext cx="8973457" cy="4351338"/>
          </a:xfrm>
        </p:spPr>
        <p:txBody>
          <a:bodyPr>
            <a:normAutofit lnSpcReduction="10000"/>
          </a:bodyPr>
          <a:lstStyle/>
          <a:p>
            <a:r>
              <a:rPr lang="en-IN" dirty="0" smtClean="0"/>
              <a:t>Two </a:t>
            </a:r>
            <a:r>
              <a:rPr lang="en-IN" dirty="0"/>
              <a:t>types of barrier operations for a command queue</a:t>
            </a:r>
            <a:r>
              <a:rPr lang="en-IN" dirty="0" smtClean="0"/>
              <a:t>:</a:t>
            </a:r>
          </a:p>
          <a:p>
            <a:pPr>
              <a:buFont typeface="Wingdings" panose="05000000000000000000" pitchFamily="2" charset="2"/>
              <a:buChar char="ü"/>
            </a:pPr>
            <a:r>
              <a:rPr lang="en-IN" dirty="0" smtClean="0"/>
              <a:t> </a:t>
            </a:r>
            <a:r>
              <a:rPr lang="en-IN" dirty="0" err="1">
                <a:solidFill>
                  <a:srgbClr val="FF0000"/>
                </a:solidFill>
              </a:rPr>
              <a:t>cl_int</a:t>
            </a:r>
            <a:r>
              <a:rPr lang="en-IN" dirty="0">
                <a:solidFill>
                  <a:srgbClr val="FF0000"/>
                </a:solidFill>
              </a:rPr>
              <a:t> </a:t>
            </a:r>
            <a:r>
              <a:rPr lang="en-IN" dirty="0" err="1">
                <a:solidFill>
                  <a:srgbClr val="FF0000"/>
                </a:solidFill>
              </a:rPr>
              <a:t>clFinish</a:t>
            </a:r>
            <a:r>
              <a:rPr lang="en-IN" dirty="0">
                <a:solidFill>
                  <a:srgbClr val="FF0000"/>
                </a:solidFill>
              </a:rPr>
              <a:t> (</a:t>
            </a:r>
            <a:r>
              <a:rPr lang="en-IN" dirty="0" err="1">
                <a:solidFill>
                  <a:srgbClr val="FF0000"/>
                </a:solidFill>
              </a:rPr>
              <a:t>cl_command_queue</a:t>
            </a:r>
            <a:r>
              <a:rPr lang="en-IN" dirty="0">
                <a:solidFill>
                  <a:srgbClr val="FF0000"/>
                </a:solidFill>
              </a:rPr>
              <a:t> </a:t>
            </a:r>
            <a:r>
              <a:rPr lang="en-IN" dirty="0" err="1">
                <a:solidFill>
                  <a:srgbClr val="FF0000"/>
                </a:solidFill>
              </a:rPr>
              <a:t>cmdQueue</a:t>
            </a:r>
            <a:r>
              <a:rPr lang="en-IN" dirty="0">
                <a:solidFill>
                  <a:srgbClr val="FF0000"/>
                </a:solidFill>
              </a:rPr>
              <a:t>);</a:t>
            </a:r>
          </a:p>
          <a:p>
            <a:pPr marL="0" indent="0">
              <a:buNone/>
            </a:pPr>
            <a:r>
              <a:rPr lang="en-IN" dirty="0" smtClean="0"/>
              <a:t>       This </a:t>
            </a:r>
            <a:r>
              <a:rPr lang="en-IN" dirty="0"/>
              <a:t>function blocks until all of the commands in a </a:t>
            </a:r>
            <a:r>
              <a:rPr lang="en-IN" dirty="0" smtClean="0"/>
              <a:t>         </a:t>
            </a:r>
          </a:p>
          <a:p>
            <a:pPr marL="0" indent="0">
              <a:buNone/>
            </a:pPr>
            <a:r>
              <a:rPr lang="en-IN" dirty="0"/>
              <a:t> </a:t>
            </a:r>
            <a:r>
              <a:rPr lang="en-IN" dirty="0" smtClean="0"/>
              <a:t>      command </a:t>
            </a:r>
            <a:r>
              <a:rPr lang="en-IN" dirty="0"/>
              <a:t>queue have completely executed</a:t>
            </a:r>
            <a:r>
              <a:rPr lang="en-IN" dirty="0" smtClean="0"/>
              <a:t>.</a:t>
            </a:r>
          </a:p>
          <a:p>
            <a:pPr>
              <a:buFont typeface="Wingdings" panose="05000000000000000000" pitchFamily="2" charset="2"/>
              <a:buChar char="ü"/>
            </a:pPr>
            <a:r>
              <a:rPr lang="en-IN" dirty="0" smtClean="0"/>
              <a:t> </a:t>
            </a:r>
            <a:r>
              <a:rPr lang="en-IN" dirty="0" err="1">
                <a:solidFill>
                  <a:srgbClr val="FF0000"/>
                </a:solidFill>
              </a:rPr>
              <a:t>cl_int</a:t>
            </a:r>
            <a:r>
              <a:rPr lang="en-IN" dirty="0">
                <a:solidFill>
                  <a:srgbClr val="FF0000"/>
                </a:solidFill>
              </a:rPr>
              <a:t> </a:t>
            </a:r>
            <a:r>
              <a:rPr lang="en-IN" dirty="0" smtClean="0">
                <a:solidFill>
                  <a:srgbClr val="FF0000"/>
                </a:solidFill>
              </a:rPr>
              <a:t>  </a:t>
            </a:r>
            <a:r>
              <a:rPr lang="en-IN" dirty="0" err="1" smtClean="0">
                <a:solidFill>
                  <a:srgbClr val="FF0000"/>
                </a:solidFill>
              </a:rPr>
              <a:t>clFlush</a:t>
            </a:r>
            <a:r>
              <a:rPr lang="en-IN" dirty="0" smtClean="0">
                <a:solidFill>
                  <a:srgbClr val="FF0000"/>
                </a:solidFill>
              </a:rPr>
              <a:t> </a:t>
            </a:r>
            <a:r>
              <a:rPr lang="en-IN" dirty="0">
                <a:solidFill>
                  <a:srgbClr val="FF0000"/>
                </a:solidFill>
              </a:rPr>
              <a:t>(</a:t>
            </a:r>
            <a:r>
              <a:rPr lang="en-IN" dirty="0" err="1">
                <a:solidFill>
                  <a:srgbClr val="FF0000"/>
                </a:solidFill>
              </a:rPr>
              <a:t>cl_command_queue</a:t>
            </a:r>
            <a:r>
              <a:rPr lang="en-IN" dirty="0">
                <a:solidFill>
                  <a:srgbClr val="FF0000"/>
                </a:solidFill>
              </a:rPr>
              <a:t> </a:t>
            </a:r>
            <a:r>
              <a:rPr lang="en-IN" dirty="0" err="1">
                <a:solidFill>
                  <a:srgbClr val="FF0000"/>
                </a:solidFill>
              </a:rPr>
              <a:t>cmdQueue</a:t>
            </a:r>
            <a:r>
              <a:rPr lang="en-IN" dirty="0">
                <a:solidFill>
                  <a:srgbClr val="FF0000"/>
                </a:solidFill>
              </a:rPr>
              <a:t>);</a:t>
            </a:r>
          </a:p>
          <a:p>
            <a:pPr marL="0" indent="0">
              <a:buNone/>
            </a:pPr>
            <a:r>
              <a:rPr lang="en-IN" dirty="0" smtClean="0"/>
              <a:t>        </a:t>
            </a:r>
          </a:p>
          <a:p>
            <a:pPr marL="0" indent="0">
              <a:buNone/>
            </a:pPr>
            <a:r>
              <a:rPr lang="en-IN" dirty="0"/>
              <a:t> </a:t>
            </a:r>
            <a:r>
              <a:rPr lang="en-IN" dirty="0" smtClean="0"/>
              <a:t>      This </a:t>
            </a:r>
            <a:r>
              <a:rPr lang="en-IN" dirty="0"/>
              <a:t>function blocks until all of the commands in a </a:t>
            </a:r>
            <a:endParaRPr lang="en-IN" dirty="0" smtClean="0"/>
          </a:p>
          <a:p>
            <a:pPr marL="0" indent="0">
              <a:buNone/>
            </a:pPr>
            <a:r>
              <a:rPr lang="en-IN" dirty="0"/>
              <a:t> </a:t>
            </a:r>
            <a:r>
              <a:rPr lang="en-IN" dirty="0" smtClean="0"/>
              <a:t>      command </a:t>
            </a:r>
            <a:r>
              <a:rPr lang="en-IN" dirty="0"/>
              <a:t>queue have been removed from the </a:t>
            </a:r>
            <a:r>
              <a:rPr lang="en-IN" dirty="0" smtClean="0"/>
              <a:t> </a:t>
            </a:r>
          </a:p>
          <a:p>
            <a:pPr marL="0" indent="0">
              <a:buNone/>
            </a:pPr>
            <a:r>
              <a:rPr lang="en-IN" dirty="0"/>
              <a:t> </a:t>
            </a:r>
            <a:r>
              <a:rPr lang="en-IN" dirty="0" smtClean="0"/>
              <a:t>      command </a:t>
            </a:r>
            <a:r>
              <a:rPr lang="en-IN" dirty="0"/>
              <a:t>queue.</a:t>
            </a:r>
          </a:p>
        </p:txBody>
      </p:sp>
      <p:sp>
        <p:nvSpPr>
          <p:cNvPr id="4" name="Footer Placeholder 3"/>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10180687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IN"/>
          </a:p>
        </p:txBody>
      </p:sp>
      <p:pic>
        <p:nvPicPr>
          <p:cNvPr id="2050" name="Picture 2" descr="http://www.codeproject.com/KB/showcase/Work-Groups-Sync/image0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1771" y="1582058"/>
            <a:ext cx="8650515" cy="4383314"/>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838080" y="365040"/>
            <a:ext cx="10515240" cy="941246"/>
          </a:xfrm>
          <a:solidFill>
            <a:schemeClr val="tx1"/>
          </a:solidFill>
        </p:spPr>
        <p:txBody>
          <a:bodyPr/>
          <a:lstStyle/>
          <a:p>
            <a:r>
              <a:rPr lang="en-US" sz="3200" b="1" dirty="0" smtClean="0">
                <a:solidFill>
                  <a:schemeClr val="bg1"/>
                </a:solidFill>
              </a:rPr>
              <a:t>Work groups &amp; Work items</a:t>
            </a:r>
            <a:endParaRPr lang="en-US" sz="3200" b="1" dirty="0">
              <a:solidFill>
                <a:schemeClr val="bg1"/>
              </a:solidFill>
            </a:endParaRPr>
          </a:p>
        </p:txBody>
      </p:sp>
    </p:spTree>
    <p:extLst>
      <p:ext uri="{BB962C8B-B14F-4D97-AF65-F5344CB8AC3E}">
        <p14:creationId xmlns:p14="http://schemas.microsoft.com/office/powerpoint/2010/main" val="363823286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537" y="159657"/>
            <a:ext cx="10628206" cy="1045029"/>
          </a:xfrm>
          <a:solidFill>
            <a:schemeClr val="tx1"/>
          </a:solidFill>
        </p:spPr>
        <p:txBody>
          <a:bodyPr/>
          <a:lstStyle/>
          <a:p>
            <a:r>
              <a:rPr lang="en-IN" sz="3200" b="1" dirty="0" err="1">
                <a:solidFill>
                  <a:schemeClr val="bg1"/>
                </a:solidFill>
              </a:rPr>
              <a:t>OpenCL</a:t>
            </a:r>
            <a:r>
              <a:rPr lang="en-IN" sz="3200" b="1" dirty="0">
                <a:solidFill>
                  <a:schemeClr val="bg1"/>
                </a:solidFill>
              </a:rPr>
              <a:t> </a:t>
            </a:r>
            <a:r>
              <a:rPr lang="en-IN" sz="3200" b="1" dirty="0" smtClean="0">
                <a:solidFill>
                  <a:schemeClr val="bg1"/>
                </a:solidFill>
              </a:rPr>
              <a:t>- Built-in </a:t>
            </a:r>
            <a:r>
              <a:rPr lang="en-IN" sz="3200" b="1" dirty="0">
                <a:solidFill>
                  <a:schemeClr val="bg1"/>
                </a:solidFill>
              </a:rPr>
              <a:t>Functions</a:t>
            </a:r>
            <a:r>
              <a:rPr lang="en-IN" b="1" dirty="0">
                <a:solidFill>
                  <a:schemeClr val="bg1"/>
                </a:solidFill>
              </a:rPr>
              <a:t/>
            </a:r>
            <a:br>
              <a:rPr lang="en-IN" b="1" dirty="0">
                <a:solidFill>
                  <a:schemeClr val="bg1"/>
                </a:solidFill>
              </a:rPr>
            </a:br>
            <a:endParaRPr lang="en-IN" dirty="0">
              <a:solidFill>
                <a:schemeClr val="bg1"/>
              </a:solidFill>
            </a:endParaRPr>
          </a:p>
        </p:txBody>
      </p:sp>
      <p:pic>
        <p:nvPicPr>
          <p:cNvPr id="5" name="Content Placeholder 4"/>
          <p:cNvPicPr>
            <a:picLocks noGrp="1" noChangeAspect="1"/>
          </p:cNvPicPr>
          <p:nvPr>
            <p:ph idx="1"/>
          </p:nvPr>
        </p:nvPicPr>
        <p:blipFill>
          <a:blip r:embed="rId2"/>
          <a:stretch>
            <a:fillRect/>
          </a:stretch>
        </p:blipFill>
        <p:spPr>
          <a:xfrm>
            <a:off x="1009804" y="1690200"/>
            <a:ext cx="9736364" cy="4547394"/>
          </a:xfrm>
          <a:prstGeom prst="rect">
            <a:avLst/>
          </a:prstGeom>
        </p:spPr>
      </p:pic>
      <p:sp>
        <p:nvSpPr>
          <p:cNvPr id="4" name="Footer Placeholder 3"/>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547025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latin typeface="Calibri Light"/>
              </a:rPr>
              <a:t>Example:- Element-wise vector addition   </a:t>
            </a:r>
            <a:endParaRPr lang="en-US" sz="3600" b="0" strike="noStrike" spc="-1" dirty="0">
              <a:solidFill>
                <a:srgbClr val="000000"/>
              </a:solidFill>
              <a:latin typeface="Calibri"/>
            </a:endParaRPr>
          </a:p>
        </p:txBody>
      </p:sp>
      <p:sp>
        <p:nvSpPr>
          <p:cNvPr id="181" name="TextShape 2"/>
          <p:cNvSpPr txBox="1"/>
          <p:nvPr/>
        </p:nvSpPr>
        <p:spPr>
          <a:xfrm>
            <a:off x="838080" y="1103040"/>
            <a:ext cx="11004480" cy="5253120"/>
          </a:xfrm>
          <a:prstGeom prst="rect">
            <a:avLst/>
          </a:prstGeom>
          <a:noFill/>
          <a:ln>
            <a:noFill/>
          </a:ln>
        </p:spPr>
        <p:txBody>
          <a:bodyPr>
            <a:normAutofit/>
          </a:bodyPr>
          <a:lstStyle/>
          <a:p>
            <a:pPr algn="just"/>
            <a:r>
              <a:rPr lang="en-US" sz="2800" b="1" dirty="0">
                <a:solidFill>
                  <a:schemeClr val="accent1"/>
                </a:solidFill>
                <a:effectLst/>
                <a:latin typeface="Calibri" panose="020F0502020204030204" pitchFamily="34" charset="0"/>
                <a:ea typeface="Times New Roman" panose="02020603050405020304" pitchFamily="18" charset="0"/>
                <a:cs typeface="Calibri" panose="020F0502020204030204" pitchFamily="34" charset="0"/>
              </a:rPr>
              <a:t>1.</a:t>
            </a:r>
            <a:r>
              <a:rPr lang="en-US" sz="2400" b="1" dirty="0">
                <a:effectLst/>
                <a:latin typeface="Calibri" panose="020F0502020204030204" pitchFamily="34" charset="0"/>
                <a:ea typeface="Times New Roman" panose="02020603050405020304" pitchFamily="18" charset="0"/>
                <a:cs typeface="Calibri" panose="020F0502020204030204" pitchFamily="34" charset="0"/>
              </a:rPr>
              <a:t> </a:t>
            </a:r>
            <a:r>
              <a:rPr lang="en-US" sz="2800" b="1" dirty="0">
                <a:solidFill>
                  <a:schemeClr val="accent1"/>
                </a:solidFill>
                <a:latin typeface="Calibri" panose="020F0502020204030204" pitchFamily="34" charset="0"/>
                <a:cs typeface="Calibri" panose="020F0502020204030204" pitchFamily="34" charset="0"/>
              </a:rPr>
              <a:t>Serial C implementation:</a:t>
            </a:r>
          </a:p>
          <a:p>
            <a:pPr algn="just"/>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r>
              <a:rPr lang="en-US" sz="2000" dirty="0">
                <a:solidFill>
                  <a:schemeClr val="bg1">
                    <a:lumMod val="50000"/>
                  </a:schemeClr>
                </a:solidFill>
                <a:latin typeface="+mj-lt"/>
              </a:rPr>
              <a:t>// Perform an element-wise addition of A and B and store in C</a:t>
            </a:r>
          </a:p>
          <a:p>
            <a:r>
              <a:rPr lang="en-US" sz="2000" dirty="0">
                <a:solidFill>
                  <a:schemeClr val="bg1">
                    <a:lumMod val="50000"/>
                  </a:schemeClr>
                </a:solidFill>
                <a:latin typeface="+mj-lt"/>
              </a:rPr>
              <a:t>// There are N elements per array</a:t>
            </a:r>
          </a:p>
          <a:p>
            <a:endParaRPr lang="en-US" sz="2000" dirty="0">
              <a:latin typeface="+mj-lt"/>
            </a:endParaRPr>
          </a:p>
          <a:p>
            <a:r>
              <a:rPr lang="en-US" sz="2000" dirty="0">
                <a:latin typeface="+mj-lt"/>
              </a:rPr>
              <a:t>void </a:t>
            </a:r>
            <a:r>
              <a:rPr lang="en-US" sz="2000" dirty="0" err="1">
                <a:latin typeface="+mj-lt"/>
              </a:rPr>
              <a:t>vecadd</a:t>
            </a:r>
            <a:r>
              <a:rPr lang="en-US" sz="2000" dirty="0">
                <a:latin typeface="+mj-lt"/>
              </a:rPr>
              <a:t> (int *C, int* A, int *B, int N)</a:t>
            </a:r>
          </a:p>
          <a:p>
            <a:r>
              <a:rPr lang="en-US" sz="2000" dirty="0">
                <a:latin typeface="+mj-lt"/>
              </a:rPr>
              <a:t>{</a:t>
            </a:r>
          </a:p>
          <a:p>
            <a:r>
              <a:rPr lang="nn-NO" sz="2000" dirty="0">
                <a:latin typeface="+mj-lt"/>
              </a:rPr>
              <a:t>  	for(int i = 0; i &lt; N; i++) </a:t>
            </a:r>
          </a:p>
          <a:p>
            <a:r>
              <a:rPr lang="nn-NO" sz="2000" dirty="0">
                <a:latin typeface="+mj-lt"/>
              </a:rPr>
              <a:t>   	{</a:t>
            </a:r>
          </a:p>
          <a:p>
            <a:r>
              <a:rPr lang="en-US" sz="2000" dirty="0">
                <a:latin typeface="+mj-lt"/>
              </a:rPr>
              <a:t>       		C[</a:t>
            </a:r>
            <a:r>
              <a:rPr lang="en-US" sz="2000" dirty="0" err="1">
                <a:latin typeface="+mj-lt"/>
              </a:rPr>
              <a:t>i</a:t>
            </a:r>
            <a:r>
              <a:rPr lang="en-US" sz="2000" dirty="0">
                <a:latin typeface="+mj-lt"/>
              </a:rPr>
              <a:t>] = A[</a:t>
            </a:r>
            <a:r>
              <a:rPr lang="en-US" sz="2000" dirty="0" err="1">
                <a:latin typeface="+mj-lt"/>
              </a:rPr>
              <a:t>i</a:t>
            </a:r>
            <a:r>
              <a:rPr lang="en-US" sz="2000" dirty="0">
                <a:latin typeface="+mj-lt"/>
              </a:rPr>
              <a:t>] + B[</a:t>
            </a:r>
            <a:r>
              <a:rPr lang="en-US" sz="2000" dirty="0" err="1">
                <a:latin typeface="+mj-lt"/>
              </a:rPr>
              <a:t>i</a:t>
            </a:r>
            <a:r>
              <a:rPr lang="en-US" sz="2000" dirty="0">
                <a:latin typeface="+mj-lt"/>
              </a:rPr>
              <a:t>];</a:t>
            </a:r>
          </a:p>
          <a:p>
            <a:r>
              <a:rPr lang="en-US" sz="2000" dirty="0">
                <a:latin typeface="+mj-lt"/>
              </a:rPr>
              <a:t>  	}</a:t>
            </a:r>
          </a:p>
          <a:p>
            <a:r>
              <a:rPr lang="en-US" sz="2000" dirty="0">
                <a:latin typeface="+mj-lt"/>
              </a:rPr>
              <a:t>}</a:t>
            </a:r>
          </a:p>
          <a:p>
            <a:pPr algn="just"/>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pPr marL="0" indent="0" algn="just">
              <a:buNone/>
            </a:pPr>
            <a:endParaRPr lang="en-US" sz="2000" dirty="0">
              <a:latin typeface="Calibri" panose="020F0502020204030204" pitchFamily="34" charset="0"/>
              <a:cs typeface="Calibri" panose="020F0502020204030204" pitchFamily="34" charset="0"/>
            </a:endParaRPr>
          </a:p>
          <a:p>
            <a:pPr>
              <a:lnSpc>
                <a:spcPct val="90000"/>
              </a:lnSpc>
              <a:spcBef>
                <a:spcPts val="1001"/>
              </a:spcBef>
            </a:pP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8</a:t>
            </a:fld>
            <a:endParaRPr lang="en-IN" sz="1200" b="0" strike="noStrike" spc="-1">
              <a:latin typeface="Times New Roman"/>
            </a:endParaRPr>
          </a:p>
        </p:txBody>
      </p:sp>
    </p:spTree>
    <p:extLst>
      <p:ext uri="{BB962C8B-B14F-4D97-AF65-F5344CB8AC3E}">
        <p14:creationId xmlns:p14="http://schemas.microsoft.com/office/powerpoint/2010/main" val="28723677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348840" y="136800"/>
            <a:ext cx="11004480" cy="6219720"/>
          </a:xfrm>
          <a:prstGeom prst="rect">
            <a:avLst/>
          </a:prstGeom>
          <a:noFill/>
          <a:ln>
            <a:noFill/>
          </a:ln>
        </p:spPr>
        <p:txBody>
          <a:bodyPr>
            <a:normAutofit lnSpcReduction="10000"/>
          </a:bodyPr>
          <a:lstStyle/>
          <a:p>
            <a:pPr algn="just"/>
            <a:r>
              <a:rPr lang="en-US" sz="2800" b="1" dirty="0">
                <a:solidFill>
                  <a:schemeClr val="accent1"/>
                </a:solidFill>
                <a:effectLst/>
                <a:latin typeface="Calibri" panose="020F0502020204030204" pitchFamily="34" charset="0"/>
                <a:ea typeface="Times New Roman" panose="02020603050405020304" pitchFamily="18" charset="0"/>
                <a:cs typeface="Calibri" panose="020F0502020204030204" pitchFamily="34" charset="0"/>
              </a:rPr>
              <a:t>2.</a:t>
            </a:r>
            <a:r>
              <a:rPr lang="en-US" sz="2400" b="1" dirty="0">
                <a:effectLst/>
                <a:latin typeface="Calibri" panose="020F0502020204030204" pitchFamily="34" charset="0"/>
                <a:ea typeface="Times New Roman" panose="02020603050405020304" pitchFamily="18" charset="0"/>
                <a:cs typeface="Calibri" panose="020F0502020204030204" pitchFamily="34" charset="0"/>
              </a:rPr>
              <a:t> </a:t>
            </a:r>
            <a:r>
              <a:rPr lang="en-US" sz="2800" b="1" dirty="0">
                <a:solidFill>
                  <a:schemeClr val="accent1"/>
                </a:solidFill>
                <a:latin typeface="Calibri" panose="020F0502020204030204" pitchFamily="34" charset="0"/>
                <a:cs typeface="Calibri" panose="020F0502020204030204" pitchFamily="34" charset="0"/>
              </a:rPr>
              <a:t>Thread C implementation:</a:t>
            </a:r>
          </a:p>
          <a:p>
            <a:pPr algn="just"/>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pPr algn="just"/>
            <a:r>
              <a:rPr lang="en-US" sz="2000" dirty="0">
                <a:effectLst/>
                <a:latin typeface="Calibri" panose="020F0502020204030204" pitchFamily="34" charset="0"/>
                <a:ea typeface="Times New Roman" panose="02020603050405020304" pitchFamily="18" charset="0"/>
                <a:cs typeface="Calibri" panose="020F0502020204030204" pitchFamily="34" charset="0"/>
              </a:rPr>
              <a:t>A </a:t>
            </a:r>
            <a:r>
              <a:rPr lang="en-US" sz="2000" b="1" dirty="0">
                <a:effectLst/>
                <a:latin typeface="Calibri" panose="020F0502020204030204" pitchFamily="34" charset="0"/>
                <a:ea typeface="Times New Roman" panose="02020603050405020304" pitchFamily="18" charset="0"/>
                <a:cs typeface="Calibri" panose="020F0502020204030204" pitchFamily="34" charset="0"/>
              </a:rPr>
              <a:t>coarse-grained</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b="1" dirty="0">
                <a:effectLst/>
                <a:latin typeface="Calibri" panose="020F0502020204030204" pitchFamily="34" charset="0"/>
                <a:ea typeface="Times New Roman" panose="02020603050405020304" pitchFamily="18" charset="0"/>
                <a:cs typeface="Calibri" panose="020F0502020204030204" pitchFamily="34" charset="0"/>
              </a:rPr>
              <a:t>multithreaded</a:t>
            </a:r>
            <a:r>
              <a:rPr lang="en-US" sz="2000" dirty="0">
                <a:effectLst/>
                <a:latin typeface="Calibri" panose="020F0502020204030204" pitchFamily="34" charset="0"/>
                <a:ea typeface="Times New Roman" panose="02020603050405020304" pitchFamily="18" charset="0"/>
                <a:cs typeface="Calibri" panose="020F0502020204030204" pitchFamily="34" charset="0"/>
              </a:rPr>
              <a:t> version code for</a:t>
            </a:r>
            <a:r>
              <a:rPr lang="en-US" sz="2000" dirty="0">
                <a:latin typeface="Calibri" panose="020F0502020204030204" pitchFamily="34" charset="0"/>
                <a:cs typeface="Calibri" panose="020F0502020204030204" pitchFamily="34" charset="0"/>
              </a:rPr>
              <a:t> a </a:t>
            </a:r>
            <a:r>
              <a:rPr lang="en-US" sz="2000" b="1" dirty="0">
                <a:latin typeface="Calibri" panose="020F0502020204030204" pitchFamily="34" charset="0"/>
                <a:cs typeface="Calibri" panose="020F0502020204030204" pitchFamily="34" charset="0"/>
              </a:rPr>
              <a:t>multi-core device </a:t>
            </a:r>
            <a:r>
              <a:rPr lang="en-US" sz="2000" dirty="0">
                <a:latin typeface="Calibri" panose="020F0502020204030204" pitchFamily="34" charset="0"/>
                <a:cs typeface="Calibri" panose="020F0502020204030204" pitchFamily="34" charset="0"/>
              </a:rPr>
              <a:t>require dividing the work (i.e., loop iterations) between the threads. </a:t>
            </a:r>
          </a:p>
          <a:p>
            <a:endParaRPr lang="en-US" sz="2000" dirty="0"/>
          </a:p>
          <a:p>
            <a:r>
              <a:rPr lang="en-US" sz="2000" dirty="0">
                <a:solidFill>
                  <a:schemeClr val="bg1">
                    <a:lumMod val="50000"/>
                  </a:schemeClr>
                </a:solidFill>
                <a:latin typeface="+mj-lt"/>
              </a:rPr>
              <a:t>// Perform element-wise addition of A &amp; B and store in C</a:t>
            </a:r>
          </a:p>
          <a:p>
            <a:r>
              <a:rPr lang="en-US" sz="2000" dirty="0">
                <a:solidFill>
                  <a:schemeClr val="bg1">
                    <a:lumMod val="50000"/>
                  </a:schemeClr>
                </a:solidFill>
                <a:latin typeface="+mj-lt"/>
              </a:rPr>
              <a:t>// There are N elements per array and N</a:t>
            </a:r>
            <a:r>
              <a:rPr lang="en-US" sz="2000" baseline="-25000" dirty="0">
                <a:solidFill>
                  <a:schemeClr val="bg1">
                    <a:lumMod val="50000"/>
                  </a:schemeClr>
                </a:solidFill>
                <a:latin typeface="+mj-lt"/>
              </a:rPr>
              <a:t>P</a:t>
            </a:r>
            <a:r>
              <a:rPr lang="en-US" sz="2000" dirty="0">
                <a:solidFill>
                  <a:schemeClr val="bg1">
                    <a:lumMod val="50000"/>
                  </a:schemeClr>
                </a:solidFill>
                <a:latin typeface="+mj-lt"/>
              </a:rPr>
              <a:t> CPU cores</a:t>
            </a:r>
          </a:p>
          <a:p>
            <a:r>
              <a:rPr lang="sv-SE" sz="2000" dirty="0">
                <a:latin typeface="+mj-lt"/>
              </a:rPr>
              <a:t>	</a:t>
            </a:r>
          </a:p>
          <a:p>
            <a:r>
              <a:rPr lang="sv-SE" sz="2000" dirty="0">
                <a:latin typeface="+mj-lt"/>
              </a:rPr>
              <a:t>void vecadd (int *C, int* A, int *B, int N, int N</a:t>
            </a:r>
            <a:r>
              <a:rPr lang="sv-SE" sz="2000" baseline="-25000" dirty="0">
                <a:latin typeface="+mj-lt"/>
              </a:rPr>
              <a:t>P</a:t>
            </a:r>
            <a:r>
              <a:rPr lang="sv-SE" sz="2000" dirty="0">
                <a:latin typeface="+mj-lt"/>
              </a:rPr>
              <a:t>, int tid)</a:t>
            </a:r>
          </a:p>
          <a:p>
            <a:r>
              <a:rPr lang="sv-SE" sz="2000" dirty="0">
                <a:latin typeface="+mj-lt"/>
              </a:rPr>
              <a:t> {</a:t>
            </a:r>
          </a:p>
          <a:p>
            <a:r>
              <a:rPr lang="en-US" sz="2000" dirty="0">
                <a:latin typeface="+mj-lt"/>
              </a:rPr>
              <a:t>    	int </a:t>
            </a:r>
            <a:r>
              <a:rPr lang="en-US" sz="2000" dirty="0" err="1">
                <a:latin typeface="+mj-lt"/>
              </a:rPr>
              <a:t>ept</a:t>
            </a:r>
            <a:r>
              <a:rPr lang="en-US" sz="2000" dirty="0">
                <a:latin typeface="+mj-lt"/>
              </a:rPr>
              <a:t> = N/N</a:t>
            </a:r>
            <a:r>
              <a:rPr lang="en-US" sz="2000" baseline="-25000" dirty="0">
                <a:latin typeface="+mj-lt"/>
              </a:rPr>
              <a:t>P</a:t>
            </a:r>
            <a:r>
              <a:rPr lang="en-US" sz="2000" dirty="0">
                <a:latin typeface="+mj-lt"/>
              </a:rPr>
              <a:t>;     </a:t>
            </a:r>
            <a:r>
              <a:rPr lang="en-US" sz="2000" dirty="0">
                <a:solidFill>
                  <a:schemeClr val="bg1">
                    <a:lumMod val="50000"/>
                  </a:schemeClr>
                </a:solidFill>
                <a:latin typeface="+mj-lt"/>
              </a:rPr>
              <a:t>// elements per thread</a:t>
            </a:r>
          </a:p>
          <a:p>
            <a:r>
              <a:rPr lang="en-US" sz="2000" dirty="0">
                <a:latin typeface="+mj-lt"/>
              </a:rPr>
              <a:t>    	for (int </a:t>
            </a:r>
            <a:r>
              <a:rPr lang="en-US" sz="2000" dirty="0" err="1">
                <a:latin typeface="+mj-lt"/>
              </a:rPr>
              <a:t>i</a:t>
            </a:r>
            <a:r>
              <a:rPr lang="en-US" sz="2000" dirty="0">
                <a:latin typeface="+mj-lt"/>
              </a:rPr>
              <a:t> = </a:t>
            </a:r>
            <a:r>
              <a:rPr lang="en-US" sz="2000" dirty="0" err="1">
                <a:latin typeface="+mj-lt"/>
              </a:rPr>
              <a:t>tid</a:t>
            </a:r>
            <a:r>
              <a:rPr lang="en-US" sz="2000" dirty="0">
                <a:latin typeface="+mj-lt"/>
              </a:rPr>
              <a:t>*</a:t>
            </a:r>
            <a:r>
              <a:rPr lang="en-US" sz="2000" dirty="0" err="1">
                <a:latin typeface="+mj-lt"/>
              </a:rPr>
              <a:t>ept</a:t>
            </a:r>
            <a:r>
              <a:rPr lang="en-US" sz="2000" dirty="0">
                <a:latin typeface="+mj-lt"/>
              </a:rPr>
              <a:t>; </a:t>
            </a:r>
            <a:r>
              <a:rPr lang="en-US" sz="2000" dirty="0" err="1">
                <a:latin typeface="+mj-lt"/>
              </a:rPr>
              <a:t>i</a:t>
            </a:r>
            <a:r>
              <a:rPr lang="en-US" sz="2000" dirty="0">
                <a:latin typeface="+mj-lt"/>
              </a:rPr>
              <a:t> &lt; (tid+1)*</a:t>
            </a:r>
            <a:r>
              <a:rPr lang="en-US" sz="2000" dirty="0" err="1">
                <a:latin typeface="+mj-lt"/>
              </a:rPr>
              <a:t>ept</a:t>
            </a:r>
            <a:r>
              <a:rPr lang="en-US" sz="2000" dirty="0">
                <a:latin typeface="+mj-lt"/>
              </a:rPr>
              <a:t>; </a:t>
            </a:r>
            <a:r>
              <a:rPr lang="en-US" sz="2000" dirty="0" err="1">
                <a:latin typeface="+mj-lt"/>
              </a:rPr>
              <a:t>i</a:t>
            </a:r>
            <a:r>
              <a:rPr lang="en-US" sz="2000" dirty="0">
                <a:latin typeface="+mj-lt"/>
              </a:rPr>
              <a:t>++) </a:t>
            </a:r>
          </a:p>
          <a:p>
            <a:r>
              <a:rPr lang="en-US" sz="2000" dirty="0">
                <a:latin typeface="+mj-lt"/>
              </a:rPr>
              <a:t>       	{</a:t>
            </a:r>
          </a:p>
          <a:p>
            <a:r>
              <a:rPr lang="en-US" sz="2000" dirty="0">
                <a:latin typeface="+mj-lt"/>
              </a:rPr>
              <a:t>          		C[</a:t>
            </a:r>
            <a:r>
              <a:rPr lang="en-US" sz="2000" dirty="0" err="1">
                <a:latin typeface="+mj-lt"/>
              </a:rPr>
              <a:t>i</a:t>
            </a:r>
            <a:r>
              <a:rPr lang="en-US" sz="2000" dirty="0">
                <a:latin typeface="+mj-lt"/>
              </a:rPr>
              <a:t>] = A[</a:t>
            </a:r>
            <a:r>
              <a:rPr lang="en-US" sz="2000" dirty="0" err="1">
                <a:latin typeface="+mj-lt"/>
              </a:rPr>
              <a:t>i</a:t>
            </a:r>
            <a:r>
              <a:rPr lang="en-US" sz="2000" dirty="0">
                <a:latin typeface="+mj-lt"/>
              </a:rPr>
              <a:t>] + B[</a:t>
            </a:r>
            <a:r>
              <a:rPr lang="en-US" sz="2000" dirty="0" err="1">
                <a:latin typeface="+mj-lt"/>
              </a:rPr>
              <a:t>i</a:t>
            </a:r>
            <a:r>
              <a:rPr lang="en-US" sz="2000" dirty="0">
                <a:latin typeface="+mj-lt"/>
              </a:rPr>
              <a:t>];</a:t>
            </a:r>
          </a:p>
          <a:p>
            <a:r>
              <a:rPr lang="en-US" sz="2000" dirty="0">
                <a:latin typeface="+mj-lt"/>
              </a:rPr>
              <a:t>       	}</a:t>
            </a:r>
          </a:p>
          <a:p>
            <a:r>
              <a:rPr lang="en-US" sz="2000" dirty="0">
                <a:latin typeface="+mj-lt"/>
              </a:rPr>
              <a:t>   }</a:t>
            </a:r>
          </a:p>
          <a:p>
            <a:pPr algn="just"/>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pPr marL="0" indent="0" algn="just">
              <a:buNone/>
            </a:pPr>
            <a:endParaRPr lang="en-US" sz="2000" dirty="0">
              <a:latin typeface="Calibri" panose="020F0502020204030204" pitchFamily="34" charset="0"/>
              <a:cs typeface="Calibri" panose="020F0502020204030204" pitchFamily="34" charset="0"/>
            </a:endParaRPr>
          </a:p>
          <a:p>
            <a:pPr marL="0" indent="0" algn="just">
              <a:buNone/>
            </a:pPr>
            <a:r>
              <a:rPr lang="en-US" sz="1800" dirty="0">
                <a:effectLst/>
                <a:latin typeface="Times New Roman" panose="02020603050405020304" pitchFamily="18" charset="0"/>
                <a:ea typeface="Times New Roman" panose="02020603050405020304" pitchFamily="18" charset="0"/>
              </a:rPr>
              <a:t>* </a:t>
            </a:r>
            <a:r>
              <a:rPr lang="en-US" sz="2000" dirty="0">
                <a:effectLst/>
                <a:highlight>
                  <a:srgbClr val="00FFFF"/>
                </a:highlight>
                <a:latin typeface="Bell MT" panose="02020503060305020303" pitchFamily="18" charset="0"/>
                <a:ea typeface="Times New Roman" panose="02020603050405020304" pitchFamily="18" charset="0"/>
              </a:rPr>
              <a:t>Because there</a:t>
            </a:r>
            <a:r>
              <a:rPr lang="en-US" sz="2000" spc="-40" dirty="0">
                <a:effectLst/>
                <a:highlight>
                  <a:srgbClr val="00FFFF"/>
                </a:highlight>
                <a:latin typeface="Bell MT" panose="02020503060305020303" pitchFamily="18" charset="0"/>
                <a:ea typeface="Times New Roman" panose="02020603050405020304" pitchFamily="18" charset="0"/>
              </a:rPr>
              <a:t> </a:t>
            </a:r>
            <a:r>
              <a:rPr lang="en-US" sz="2000" dirty="0">
                <a:effectLst/>
                <a:highlight>
                  <a:srgbClr val="00FFFF"/>
                </a:highlight>
                <a:latin typeface="Bell MT" panose="02020503060305020303" pitchFamily="18" charset="0"/>
                <a:ea typeface="Times New Roman" panose="02020603050405020304" pitchFamily="18" charset="0"/>
              </a:rPr>
              <a:t>may</a:t>
            </a:r>
            <a:r>
              <a:rPr lang="en-US" sz="2000" spc="-40" dirty="0">
                <a:effectLst/>
                <a:highlight>
                  <a:srgbClr val="00FFFF"/>
                </a:highlight>
                <a:latin typeface="Bell MT" panose="02020503060305020303" pitchFamily="18" charset="0"/>
                <a:ea typeface="Times New Roman" panose="02020603050405020304" pitchFamily="18" charset="0"/>
              </a:rPr>
              <a:t> </a:t>
            </a:r>
            <a:r>
              <a:rPr lang="en-US" sz="2000" dirty="0">
                <a:effectLst/>
                <a:highlight>
                  <a:srgbClr val="00FFFF"/>
                </a:highlight>
                <a:latin typeface="Bell MT" panose="02020503060305020303" pitchFamily="18" charset="0"/>
                <a:ea typeface="Times New Roman" panose="02020603050405020304" pitchFamily="18" charset="0"/>
              </a:rPr>
              <a:t>be</a:t>
            </a:r>
            <a:r>
              <a:rPr lang="en-US" sz="2000" spc="-40" dirty="0">
                <a:effectLst/>
                <a:highlight>
                  <a:srgbClr val="00FFFF"/>
                </a:highlight>
                <a:latin typeface="Bell MT" panose="02020503060305020303" pitchFamily="18" charset="0"/>
                <a:ea typeface="Times New Roman" panose="02020603050405020304" pitchFamily="18" charset="0"/>
              </a:rPr>
              <a:t> </a:t>
            </a:r>
            <a:r>
              <a:rPr lang="en-US" sz="2000" dirty="0">
                <a:effectLst/>
                <a:highlight>
                  <a:srgbClr val="00FFFF"/>
                </a:highlight>
                <a:latin typeface="Bell MT" panose="02020503060305020303" pitchFamily="18" charset="0"/>
                <a:ea typeface="Times New Roman" panose="02020603050405020304" pitchFamily="18" charset="0"/>
              </a:rPr>
              <a:t>a</a:t>
            </a:r>
            <a:r>
              <a:rPr lang="en-US" sz="2000" spc="-40" dirty="0">
                <a:effectLst/>
                <a:highlight>
                  <a:srgbClr val="00FFFF"/>
                </a:highlight>
                <a:latin typeface="Bell MT" panose="02020503060305020303" pitchFamily="18" charset="0"/>
                <a:ea typeface="Times New Roman" panose="02020603050405020304" pitchFamily="18" charset="0"/>
              </a:rPr>
              <a:t> </a:t>
            </a:r>
            <a:r>
              <a:rPr lang="en-US" sz="2000" dirty="0">
                <a:effectLst/>
                <a:highlight>
                  <a:srgbClr val="00FFFF"/>
                </a:highlight>
                <a:latin typeface="Bell MT" panose="02020503060305020303" pitchFamily="18" charset="0"/>
                <a:ea typeface="Times New Roman" panose="02020603050405020304" pitchFamily="18" charset="0"/>
              </a:rPr>
              <a:t>large</a:t>
            </a:r>
            <a:r>
              <a:rPr lang="en-US" sz="2000" spc="-40" dirty="0">
                <a:effectLst/>
                <a:highlight>
                  <a:srgbClr val="00FFFF"/>
                </a:highlight>
                <a:latin typeface="Bell MT" panose="02020503060305020303" pitchFamily="18" charset="0"/>
                <a:ea typeface="Times New Roman" panose="02020603050405020304" pitchFamily="18" charset="0"/>
              </a:rPr>
              <a:t> </a:t>
            </a:r>
            <a:r>
              <a:rPr lang="en-US" sz="2000" dirty="0">
                <a:effectLst/>
                <a:highlight>
                  <a:srgbClr val="00FFFF"/>
                </a:highlight>
                <a:latin typeface="Bell MT" panose="02020503060305020303" pitchFamily="18" charset="0"/>
                <a:ea typeface="Times New Roman" panose="02020603050405020304" pitchFamily="18" charset="0"/>
              </a:rPr>
              <a:t>number</a:t>
            </a:r>
            <a:r>
              <a:rPr lang="en-US" sz="2000" spc="-35" dirty="0">
                <a:effectLst/>
                <a:highlight>
                  <a:srgbClr val="00FFFF"/>
                </a:highlight>
                <a:latin typeface="Bell MT" panose="02020503060305020303" pitchFamily="18" charset="0"/>
                <a:ea typeface="Times New Roman" panose="02020603050405020304" pitchFamily="18" charset="0"/>
              </a:rPr>
              <a:t> </a:t>
            </a:r>
            <a:r>
              <a:rPr lang="en-US" sz="2000" dirty="0">
                <a:effectLst/>
                <a:highlight>
                  <a:srgbClr val="00FFFF"/>
                </a:highlight>
                <a:latin typeface="Bell MT" panose="02020503060305020303" pitchFamily="18" charset="0"/>
                <a:ea typeface="Times New Roman" panose="02020603050405020304" pitchFamily="18" charset="0"/>
              </a:rPr>
              <a:t>of</a:t>
            </a:r>
            <a:r>
              <a:rPr lang="en-US" sz="2000" spc="-45" dirty="0">
                <a:effectLst/>
                <a:highlight>
                  <a:srgbClr val="00FFFF"/>
                </a:highlight>
                <a:latin typeface="Bell MT" panose="02020503060305020303" pitchFamily="18" charset="0"/>
                <a:ea typeface="Times New Roman" panose="02020603050405020304" pitchFamily="18" charset="0"/>
              </a:rPr>
              <a:t> </a:t>
            </a:r>
            <a:r>
              <a:rPr lang="en-US" sz="2000" dirty="0">
                <a:effectLst/>
                <a:highlight>
                  <a:srgbClr val="00FFFF"/>
                </a:highlight>
                <a:latin typeface="Bell MT" panose="02020503060305020303" pitchFamily="18" charset="0"/>
                <a:ea typeface="Times New Roman" panose="02020603050405020304" pitchFamily="18" charset="0"/>
              </a:rPr>
              <a:t>loop</a:t>
            </a:r>
            <a:r>
              <a:rPr lang="en-US" sz="2000" spc="-35" dirty="0">
                <a:effectLst/>
                <a:highlight>
                  <a:srgbClr val="00FFFF"/>
                </a:highlight>
                <a:latin typeface="Bell MT" panose="02020503060305020303" pitchFamily="18" charset="0"/>
                <a:ea typeface="Times New Roman" panose="02020603050405020304" pitchFamily="18" charset="0"/>
              </a:rPr>
              <a:t> </a:t>
            </a:r>
            <a:r>
              <a:rPr lang="en-US" sz="2000" dirty="0">
                <a:effectLst/>
                <a:highlight>
                  <a:srgbClr val="00FFFF"/>
                </a:highlight>
                <a:latin typeface="Bell MT" panose="02020503060305020303" pitchFamily="18" charset="0"/>
                <a:ea typeface="Times New Roman" panose="02020603050405020304" pitchFamily="18" charset="0"/>
              </a:rPr>
              <a:t>iterations</a:t>
            </a:r>
            <a:r>
              <a:rPr lang="en-US" sz="2000" spc="-35" dirty="0">
                <a:effectLst/>
                <a:highlight>
                  <a:srgbClr val="00FFFF"/>
                </a:highlight>
                <a:latin typeface="Bell MT" panose="02020503060305020303" pitchFamily="18" charset="0"/>
                <a:ea typeface="Times New Roman" panose="02020603050405020304" pitchFamily="18" charset="0"/>
              </a:rPr>
              <a:t> </a:t>
            </a:r>
            <a:r>
              <a:rPr lang="en-US" sz="2000" dirty="0">
                <a:effectLst/>
                <a:highlight>
                  <a:srgbClr val="00FFFF"/>
                </a:highlight>
                <a:latin typeface="Bell MT" panose="02020503060305020303" pitchFamily="18" charset="0"/>
                <a:ea typeface="Times New Roman" panose="02020603050405020304" pitchFamily="18" charset="0"/>
              </a:rPr>
              <a:t>and</a:t>
            </a:r>
            <a:r>
              <a:rPr lang="en-US" sz="2000" spc="-45" dirty="0">
                <a:effectLst/>
                <a:highlight>
                  <a:srgbClr val="00FFFF"/>
                </a:highlight>
                <a:latin typeface="Bell MT" panose="02020503060305020303" pitchFamily="18" charset="0"/>
                <a:ea typeface="Times New Roman" panose="02020603050405020304" pitchFamily="18" charset="0"/>
              </a:rPr>
              <a:t> </a:t>
            </a:r>
            <a:r>
              <a:rPr lang="en-US" sz="2000" dirty="0">
                <a:effectLst/>
                <a:highlight>
                  <a:srgbClr val="00FFFF"/>
                </a:highlight>
                <a:latin typeface="Bell MT" panose="02020503060305020303" pitchFamily="18" charset="0"/>
                <a:ea typeface="Times New Roman" panose="02020603050405020304" pitchFamily="18" charset="0"/>
              </a:rPr>
              <a:t>the</a:t>
            </a:r>
            <a:r>
              <a:rPr lang="en-US" sz="2000" spc="-40" dirty="0">
                <a:effectLst/>
                <a:highlight>
                  <a:srgbClr val="00FFFF"/>
                </a:highlight>
                <a:latin typeface="Bell MT" panose="02020503060305020303" pitchFamily="18" charset="0"/>
                <a:ea typeface="Times New Roman" panose="02020603050405020304" pitchFamily="18" charset="0"/>
              </a:rPr>
              <a:t> </a:t>
            </a:r>
            <a:r>
              <a:rPr lang="en-US" sz="2000" dirty="0">
                <a:effectLst/>
                <a:highlight>
                  <a:srgbClr val="00FFFF"/>
                </a:highlight>
                <a:latin typeface="Bell MT" panose="02020503060305020303" pitchFamily="18" charset="0"/>
                <a:ea typeface="Times New Roman" panose="02020603050405020304" pitchFamily="18" charset="0"/>
              </a:rPr>
              <a:t>work</a:t>
            </a:r>
            <a:r>
              <a:rPr lang="en-US" sz="2000" spc="-40" dirty="0">
                <a:effectLst/>
                <a:highlight>
                  <a:srgbClr val="00FFFF"/>
                </a:highlight>
                <a:latin typeface="Bell MT" panose="02020503060305020303" pitchFamily="18" charset="0"/>
                <a:ea typeface="Times New Roman" panose="02020603050405020304" pitchFamily="18" charset="0"/>
              </a:rPr>
              <a:t> </a:t>
            </a:r>
            <a:r>
              <a:rPr lang="en-US" sz="2000" dirty="0">
                <a:effectLst/>
                <a:highlight>
                  <a:srgbClr val="00FFFF"/>
                </a:highlight>
                <a:latin typeface="Bell MT" panose="02020503060305020303" pitchFamily="18" charset="0"/>
                <a:ea typeface="Times New Roman" panose="02020603050405020304" pitchFamily="18" charset="0"/>
              </a:rPr>
              <a:t>per</a:t>
            </a:r>
            <a:r>
              <a:rPr lang="en-US" sz="2000" spc="-40" dirty="0">
                <a:effectLst/>
                <a:highlight>
                  <a:srgbClr val="00FFFF"/>
                </a:highlight>
                <a:latin typeface="Bell MT" panose="02020503060305020303" pitchFamily="18" charset="0"/>
                <a:ea typeface="Times New Roman" panose="02020603050405020304" pitchFamily="18" charset="0"/>
              </a:rPr>
              <a:t> </a:t>
            </a:r>
            <a:r>
              <a:rPr lang="en-US" sz="2000" dirty="0">
                <a:effectLst/>
                <a:highlight>
                  <a:srgbClr val="00FFFF"/>
                </a:highlight>
                <a:latin typeface="Bell MT" panose="02020503060305020303" pitchFamily="18" charset="0"/>
                <a:ea typeface="Times New Roman" panose="02020603050405020304" pitchFamily="18" charset="0"/>
              </a:rPr>
              <a:t>iteration</a:t>
            </a:r>
            <a:r>
              <a:rPr lang="en-US" sz="2000" spc="-40" dirty="0">
                <a:effectLst/>
                <a:highlight>
                  <a:srgbClr val="00FFFF"/>
                </a:highlight>
                <a:latin typeface="Bell MT" panose="02020503060305020303" pitchFamily="18" charset="0"/>
                <a:ea typeface="Times New Roman" panose="02020603050405020304" pitchFamily="18" charset="0"/>
              </a:rPr>
              <a:t> </a:t>
            </a:r>
            <a:r>
              <a:rPr lang="en-US" sz="2000" dirty="0">
                <a:effectLst/>
                <a:highlight>
                  <a:srgbClr val="00FFFF"/>
                </a:highlight>
                <a:latin typeface="Bell MT" panose="02020503060305020303" pitchFamily="18" charset="0"/>
                <a:ea typeface="Times New Roman" panose="02020603050405020304" pitchFamily="18" charset="0"/>
              </a:rPr>
              <a:t>is</a:t>
            </a:r>
            <a:r>
              <a:rPr lang="en-US" sz="2000" spc="-45" dirty="0">
                <a:effectLst/>
                <a:highlight>
                  <a:srgbClr val="00FFFF"/>
                </a:highlight>
                <a:latin typeface="Bell MT" panose="02020503060305020303" pitchFamily="18" charset="0"/>
                <a:ea typeface="Times New Roman" panose="02020603050405020304" pitchFamily="18" charset="0"/>
              </a:rPr>
              <a:t> </a:t>
            </a:r>
            <a:r>
              <a:rPr lang="en-US" sz="2000" dirty="0">
                <a:effectLst/>
                <a:highlight>
                  <a:srgbClr val="00FFFF"/>
                </a:highlight>
                <a:latin typeface="Bell MT" panose="02020503060305020303" pitchFamily="18" charset="0"/>
                <a:ea typeface="Times New Roman" panose="02020603050405020304" pitchFamily="18" charset="0"/>
              </a:rPr>
              <a:t>small,</a:t>
            </a:r>
            <a:r>
              <a:rPr lang="en-US" sz="2000" spc="-40" dirty="0">
                <a:effectLst/>
                <a:highlight>
                  <a:srgbClr val="00FFFF"/>
                </a:highlight>
                <a:latin typeface="Bell MT" panose="02020503060305020303" pitchFamily="18" charset="0"/>
                <a:ea typeface="Times New Roman" panose="02020603050405020304" pitchFamily="18" charset="0"/>
              </a:rPr>
              <a:t> </a:t>
            </a:r>
            <a:r>
              <a:rPr lang="en-US" sz="2000" dirty="0">
                <a:effectLst/>
                <a:highlight>
                  <a:srgbClr val="00FFFF"/>
                </a:highlight>
                <a:latin typeface="Bell MT" panose="02020503060305020303" pitchFamily="18" charset="0"/>
                <a:ea typeface="Times New Roman" panose="02020603050405020304" pitchFamily="18" charset="0"/>
              </a:rPr>
              <a:t>we chunk the loop iterations into a larger granularity (a technique called </a:t>
            </a:r>
            <a:r>
              <a:rPr lang="en-US" sz="2000" i="1" dirty="0">
                <a:effectLst/>
                <a:highlight>
                  <a:srgbClr val="00FFFF"/>
                </a:highlight>
                <a:latin typeface="Bell MT" panose="02020503060305020303" pitchFamily="18" charset="0"/>
                <a:ea typeface="Times New Roman" panose="02020603050405020304" pitchFamily="18" charset="0"/>
                <a:cs typeface="Times New Roman" panose="02020603050405020304" pitchFamily="18" charset="0"/>
              </a:rPr>
              <a:t>strip</a:t>
            </a:r>
            <a:r>
              <a:rPr lang="en-US" sz="2000" i="1" spc="-95" dirty="0">
                <a:effectLst/>
                <a:highlight>
                  <a:srgbClr val="00FFFF"/>
                </a:highlight>
                <a:latin typeface="Bell MT" panose="02020503060305020303" pitchFamily="18" charset="0"/>
                <a:ea typeface="Times New Roman" panose="02020603050405020304" pitchFamily="18" charset="0"/>
                <a:cs typeface="Times New Roman" panose="02020603050405020304" pitchFamily="18" charset="0"/>
              </a:rPr>
              <a:t> </a:t>
            </a:r>
            <a:r>
              <a:rPr lang="en-US" sz="2000" i="1" dirty="0">
                <a:effectLst/>
                <a:highlight>
                  <a:srgbClr val="00FFFF"/>
                </a:highlight>
                <a:latin typeface="Bell MT" panose="02020503060305020303" pitchFamily="18" charset="0"/>
                <a:ea typeface="Times New Roman" panose="02020603050405020304" pitchFamily="18" charset="0"/>
                <a:cs typeface="Times New Roman" panose="02020603050405020304" pitchFamily="18" charset="0"/>
              </a:rPr>
              <a:t>mining)</a:t>
            </a:r>
            <a:endParaRPr lang="en-US" sz="2000" dirty="0">
              <a:highlight>
                <a:srgbClr val="00FFFF"/>
              </a:highlight>
              <a:latin typeface="Bell MT" panose="02020503060305020303" pitchFamily="18" charset="0"/>
              <a:cs typeface="Calibri" panose="020F0502020204030204" pitchFamily="34" charset="0"/>
            </a:endParaRPr>
          </a:p>
          <a:p>
            <a:pPr>
              <a:lnSpc>
                <a:spcPct val="90000"/>
              </a:lnSpc>
              <a:spcBef>
                <a:spcPts val="1001"/>
              </a:spcBef>
            </a:pP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29-04-2023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9</a:t>
            </a:fld>
            <a:endParaRPr lang="en-IN" sz="1200" b="0" strike="noStrike" spc="-1">
              <a:latin typeface="Times New Roman"/>
            </a:endParaRPr>
          </a:p>
        </p:txBody>
      </p:sp>
    </p:spTree>
    <p:extLst>
      <p:ext uri="{BB962C8B-B14F-4D97-AF65-F5344CB8AC3E}">
        <p14:creationId xmlns:p14="http://schemas.microsoft.com/office/powerpoint/2010/main" val="30307472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B6B04C30127EC4799F2D47CA835D077" ma:contentTypeVersion="2" ma:contentTypeDescription="Create a new document." ma:contentTypeScope="" ma:versionID="5fcae8b7b7464e646209073d6492a6bd">
  <xsd:schema xmlns:xsd="http://www.w3.org/2001/XMLSchema" xmlns:xs="http://www.w3.org/2001/XMLSchema" xmlns:p="http://schemas.microsoft.com/office/2006/metadata/properties" xmlns:ns2="b84f3853-2f7f-4962-b600-8c27301db720" targetNamespace="http://schemas.microsoft.com/office/2006/metadata/properties" ma:root="true" ma:fieldsID="e0045d2c421182d87f0602ce566053c5" ns2:_="">
    <xsd:import namespace="b84f3853-2f7f-4962-b600-8c27301db72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4f3853-2f7f-4962-b600-8c27301db7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0CDAE70-3004-45A6-818C-49A3D8988B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84f3853-2f7f-4962-b600-8c27301db7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B02112B-DAA0-441C-B1AC-7471740E2587}">
  <ds:schemaRefs>
    <ds:schemaRef ds:uri="http://schemas.microsoft.com/sharepoint/v3/contenttype/forms"/>
  </ds:schemaRefs>
</ds:datastoreItem>
</file>

<file path=customXml/itemProps3.xml><?xml version="1.0" encoding="utf-8"?>
<ds:datastoreItem xmlns:ds="http://schemas.openxmlformats.org/officeDocument/2006/customXml" ds:itemID="{29EF7EEB-C434-456C-B4F7-3FACA2D3FA24}">
  <ds:schemaRefs>
    <ds:schemaRef ds:uri="http://purl.org/dc/elements/1.1/"/>
    <ds:schemaRef ds:uri="http://schemas.microsoft.com/office/2006/documentManagement/types"/>
    <ds:schemaRef ds:uri="http://purl.org/dc/dcmitype/"/>
    <ds:schemaRef ds:uri="http://schemas.microsoft.com/office/2006/metadata/properties"/>
    <ds:schemaRef ds:uri="http://schemas.openxmlformats.org/package/2006/metadata/core-properties"/>
    <ds:schemaRef ds:uri="http://purl.org/dc/terms/"/>
    <ds:schemaRef ds:uri="http://schemas.microsoft.com/office/infopath/2007/PartnerControls"/>
    <ds:schemaRef ds:uri="b84f3853-2f7f-4962-b600-8c27301db720"/>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7773</Words>
  <Application>Microsoft Office PowerPoint</Application>
  <PresentationFormat>Widescreen</PresentationFormat>
  <Paragraphs>1513</Paragraphs>
  <Slides>78</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78</vt:i4>
      </vt:variant>
    </vt:vector>
  </HeadingPairs>
  <TitlesOfParts>
    <vt:vector size="91" baseType="lpstr">
      <vt:lpstr>AngsanaUPC</vt:lpstr>
      <vt:lpstr>Arial</vt:lpstr>
      <vt:lpstr>Bell MT</vt:lpstr>
      <vt:lpstr>Calibri</vt:lpstr>
      <vt:lpstr>Calibri Light</vt:lpstr>
      <vt:lpstr>Courier New</vt:lpstr>
      <vt:lpstr>DejaVu Sans</vt:lpstr>
      <vt:lpstr>SFMono-Regular</vt:lpstr>
      <vt:lpstr>Sitka Text</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global-id Vs local-id </vt:lpstr>
      <vt:lpstr>PowerPoint Presentation</vt:lpstr>
      <vt:lpstr>          workItems-workGroup </vt:lpstr>
      <vt:lpstr>PowerPoint Presentation</vt:lpstr>
      <vt:lpstr>OpenCL primitive data types for host applications </vt:lpstr>
      <vt:lpstr>PowerPoint Presentation</vt:lpstr>
      <vt:lpstr>OpenCL abstract architecture for devices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Work-items &amp; Work groups</vt:lpstr>
      <vt:lpstr>PowerPoint Presentation</vt:lpstr>
      <vt:lpstr>PowerPoint Presentation</vt:lpstr>
      <vt:lpstr>PowerPoint Presentation</vt:lpstr>
      <vt:lpstr>PowerPoint Presentation</vt:lpstr>
      <vt:lpstr>Calculation of Time taken for kernel function execution</vt:lpstr>
      <vt:lpstr>PowerPoint Presentation</vt:lpstr>
      <vt:lpstr>PowerPoint Presentation</vt:lpstr>
      <vt:lpstr>Calculation of Time taken for kernel function execution</vt:lpstr>
      <vt:lpstr>Calculation of Time taken for kernel function execution</vt:lpstr>
      <vt:lpstr>Barrier Operations for a command queue </vt:lpstr>
      <vt:lpstr>Work groups &amp; Work items</vt:lpstr>
      <vt:lpstr>OpenCL - Built-in Functions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
  <cp:lastModifiedBy/>
  <cp:revision>1</cp:revision>
  <dcterms:created xsi:type="dcterms:W3CDTF">2021-03-19T13:31:50Z</dcterms:created>
  <dcterms:modified xsi:type="dcterms:W3CDTF">2023-04-29T04:57:31Z</dcterms:modified>
  <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0x010100BB6B04C30127EC4799F2D47CA835D077</vt:lpwstr>
  </property>
</Properties>
</file>