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1"/>
  </p:notesMasterIdLst>
  <p:sldIdLst>
    <p:sldId id="256" r:id="rId3"/>
    <p:sldId id="257" r:id="rId4"/>
    <p:sldId id="258" r:id="rId5"/>
    <p:sldId id="314" r:id="rId6"/>
    <p:sldId id="320" r:id="rId7"/>
    <p:sldId id="321" r:id="rId8"/>
    <p:sldId id="407" r:id="rId9"/>
    <p:sldId id="379" r:id="rId10"/>
    <p:sldId id="322" r:id="rId11"/>
    <p:sldId id="323" r:id="rId12"/>
    <p:sldId id="324" r:id="rId13"/>
    <p:sldId id="325" r:id="rId14"/>
    <p:sldId id="259" r:id="rId15"/>
    <p:sldId id="326" r:id="rId16"/>
    <p:sldId id="380" r:id="rId17"/>
    <p:sldId id="327" r:id="rId18"/>
    <p:sldId id="328" r:id="rId19"/>
    <p:sldId id="329" r:id="rId20"/>
    <p:sldId id="374" r:id="rId21"/>
    <p:sldId id="330" r:id="rId22"/>
    <p:sldId id="331" r:id="rId23"/>
    <p:sldId id="332" r:id="rId24"/>
    <p:sldId id="334" r:id="rId25"/>
    <p:sldId id="375" r:id="rId26"/>
    <p:sldId id="376" r:id="rId27"/>
    <p:sldId id="335" r:id="rId28"/>
    <p:sldId id="383" r:id="rId29"/>
    <p:sldId id="336" r:id="rId30"/>
    <p:sldId id="337" r:id="rId31"/>
    <p:sldId id="338" r:id="rId32"/>
    <p:sldId id="382" r:id="rId33"/>
    <p:sldId id="384" r:id="rId34"/>
    <p:sldId id="385" r:id="rId35"/>
    <p:sldId id="386" r:id="rId36"/>
    <p:sldId id="390" r:id="rId37"/>
    <p:sldId id="387" r:id="rId38"/>
    <p:sldId id="396" r:id="rId39"/>
    <p:sldId id="333" r:id="rId40"/>
    <p:sldId id="339" r:id="rId41"/>
    <p:sldId id="341" r:id="rId42"/>
    <p:sldId id="397" r:id="rId43"/>
    <p:sldId id="342" r:id="rId44"/>
    <p:sldId id="343" r:id="rId45"/>
    <p:sldId id="400" r:id="rId46"/>
    <p:sldId id="344" r:id="rId47"/>
    <p:sldId id="408" r:id="rId48"/>
    <p:sldId id="345" r:id="rId49"/>
    <p:sldId id="399" r:id="rId50"/>
    <p:sldId id="347" r:id="rId51"/>
    <p:sldId id="346" r:id="rId52"/>
    <p:sldId id="409" r:id="rId53"/>
    <p:sldId id="410" r:id="rId54"/>
    <p:sldId id="411" r:id="rId55"/>
    <p:sldId id="348" r:id="rId56"/>
    <p:sldId id="404" r:id="rId57"/>
    <p:sldId id="405" r:id="rId58"/>
    <p:sldId id="349" r:id="rId59"/>
    <p:sldId id="350" r:id="rId60"/>
    <p:sldId id="412" r:id="rId61"/>
    <p:sldId id="394" r:id="rId62"/>
    <p:sldId id="401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402" r:id="rId74"/>
    <p:sldId id="361" r:id="rId75"/>
    <p:sldId id="362" r:id="rId76"/>
    <p:sldId id="363" r:id="rId77"/>
    <p:sldId id="364" r:id="rId78"/>
    <p:sldId id="365" r:id="rId79"/>
    <p:sldId id="403" r:id="rId80"/>
    <p:sldId id="366" r:id="rId81"/>
    <p:sldId id="367" r:id="rId82"/>
    <p:sldId id="368" r:id="rId83"/>
    <p:sldId id="369" r:id="rId84"/>
    <p:sldId id="370" r:id="rId85"/>
    <p:sldId id="371" r:id="rId86"/>
    <p:sldId id="406" r:id="rId87"/>
    <p:sldId id="372" r:id="rId88"/>
    <p:sldId id="373" r:id="rId89"/>
    <p:sldId id="413" r:id="rId90"/>
    <p:sldId id="414" r:id="rId91"/>
    <p:sldId id="415" r:id="rId92"/>
    <p:sldId id="416" r:id="rId93"/>
    <p:sldId id="417" r:id="rId94"/>
    <p:sldId id="418" r:id="rId95"/>
    <p:sldId id="419" r:id="rId96"/>
    <p:sldId id="420" r:id="rId97"/>
    <p:sldId id="421" r:id="rId98"/>
    <p:sldId id="423" r:id="rId99"/>
    <p:sldId id="42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65B4D894-5722-4C93-818E-EFB030DA11B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4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B8EED46-057D-4ADB-8E33-48C259B77E8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373222-6697-457A-83F7-F92B7C5FF5AE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6B3D560-16E8-4741-AB04-B5F19B3A17AF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7EBE721-B40A-4CB5-A2CD-AA7574B5543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registry/OpenCL/sdk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localID_globalID.PNG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workItems-workGroup.PNG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ost-device%20model.png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localID_globalID.PNG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workItems-workGroup.PNG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ost-device%20model.png" TargetMode="Externa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Calibri Light"/>
              </a:rPr>
              <a:t>Open Computing Language </a:t>
            </a:r>
            <a:r>
              <a:rPr lang="en-US" sz="4800" b="1" strike="noStrike" spc="-1" dirty="0">
                <a:solidFill>
                  <a:srgbClr val="7030A0"/>
                </a:solidFill>
                <a:latin typeface="Calibri Light"/>
              </a:rPr>
              <a:t>(OpenCL)</a:t>
            </a:r>
            <a:r>
              <a:rPr lang="en-US" sz="4800" b="1" strike="noStrike" spc="-1" dirty="0">
                <a:solidFill>
                  <a:srgbClr val="000000"/>
                </a:solidFill>
                <a:latin typeface="Calibri Light"/>
              </a:rPr>
              <a:t> Architecture and Programming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214640" y="40798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2060"/>
                </a:solidFill>
                <a:latin typeface="Calibri"/>
              </a:rPr>
              <a:t>6 </a:t>
            </a:r>
            <a:r>
              <a:rPr lang="en-US" sz="3200" b="0" strike="noStrike" spc="-1" dirty="0" smtClean="0">
                <a:solidFill>
                  <a:srgbClr val="002060"/>
                </a:solidFill>
                <a:latin typeface="Calibri"/>
              </a:rPr>
              <a:t>Hours</a:t>
            </a:r>
          </a:p>
          <a:p>
            <a:pPr lvl="0"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dirty="0" err="1"/>
              <a:t>OpenCL</a:t>
            </a:r>
            <a:r>
              <a:rPr lang="en-US" sz="3200" dirty="0"/>
              <a:t> - Benedict R. </a:t>
            </a:r>
            <a:r>
              <a:rPr lang="en-US" sz="3200" dirty="0" err="1"/>
              <a:t>Gaster</a:t>
            </a:r>
            <a:r>
              <a:rPr lang="en-US" sz="3200" dirty="0"/>
              <a:t>, Lee </a:t>
            </a:r>
            <a:r>
              <a:rPr lang="en-US" sz="3200" dirty="0" err="1"/>
              <a:t>Howes</a:t>
            </a:r>
            <a:r>
              <a:rPr lang="en-US" sz="3200" dirty="0"/>
              <a:t>, David R, </a:t>
            </a:r>
            <a:r>
              <a:rPr lang="en-US" sz="3200" dirty="0" err="1"/>
              <a:t>Perhaad</a:t>
            </a:r>
            <a:r>
              <a:rPr lang="en-US" sz="3200" dirty="0"/>
              <a:t> Mistry, Dana </a:t>
            </a:r>
            <a:r>
              <a:rPr lang="en-US" sz="3200" dirty="0" err="1"/>
              <a:t>Schaa</a:t>
            </a:r>
            <a:r>
              <a:rPr lang="en-US" sz="3200" dirty="0"/>
              <a:t>, “</a:t>
            </a:r>
            <a:r>
              <a:rPr lang="en-US" sz="3200" i="1" dirty="0"/>
              <a:t>Heterogeneous Computing with </a:t>
            </a:r>
            <a:r>
              <a:rPr lang="en-US" sz="3200" i="1" dirty="0" err="1"/>
              <a:t>OpenCL</a:t>
            </a:r>
            <a:r>
              <a:rPr lang="en-US" sz="3200" dirty="0"/>
              <a:t>”,  Elsevier Inc., 1</a:t>
            </a:r>
            <a:r>
              <a:rPr lang="en-US" sz="3200" baseline="30000" dirty="0"/>
              <a:t>st</a:t>
            </a:r>
            <a:r>
              <a:rPr lang="en-US" sz="3200" dirty="0"/>
              <a:t> Edition, 2012.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9A4ABF6-1544-4957-9538-636FF692C2B9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B0AF49-945B-4103-B2B2-5459A940A91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After platforms have been discovered, the </a:t>
            </a:r>
            <a:r>
              <a:rPr lang="en-IN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clGetPlatformInfo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call can be used to determine which implementation (vendor) the platform was defined by.</a:t>
            </a: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838079" y="1158460"/>
            <a:ext cx="9250301" cy="451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20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*platforms = NULL;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To get number of platforms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 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(0, NULL, &amp;num_platforms);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Allocate enough space for each platform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platforms=(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*) malloc 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*</a:t>
            </a:r>
            <a:r>
              <a:rPr lang="en-US" sz="2000" b="1" dirty="0" err="1">
                <a:latin typeface="+mj-lt"/>
              </a:rPr>
              <a:t>sizeof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));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highlight>
                  <a:srgbClr val="00FFFF"/>
                </a:highlight>
                <a:latin typeface="+mj-lt"/>
              </a:rPr>
              <a:t>// To fill in Platforms info.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, platforms, NULL);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82D02-2870-4829-923A-6EC9EB3D825F}"/>
              </a:ext>
            </a:extLst>
          </p:cNvPr>
          <p:cNvSpPr/>
          <p:nvPr/>
        </p:nvSpPr>
        <p:spPr>
          <a:xfrm>
            <a:off x="6465758" y="787774"/>
            <a:ext cx="5681272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sz="2000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clGetDeviceIDs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devices for a given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works similar to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clGetPlatformIDs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()  and takes the additional two arguments of a platform and a device type.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device_type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argument can be used to limit the devices to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GPUs only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(CL_DEVICE_TYPE_GPU),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CPUs only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(CL_DEVICE_TYPE_CPU),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all devices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(CL_DEVICE_TYPE_ALL)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As with platforms, </a:t>
            </a:r>
            <a:r>
              <a:rPr lang="en-IN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clGetDeviceInfo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to retrieve information such as name, type, and vendor from each device.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2769752" y="2369137"/>
            <a:ext cx="5729672" cy="166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8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955941" y="1103040"/>
            <a:ext cx="11006210" cy="41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cl_unit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 err="1"/>
              <a:t>num_devices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cl_device_id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/>
              <a:t>*devices = NULL;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To get number of devices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CL_DEVICE_TYPE_GPU, 0, NULL, &amp;num_devices);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Allocate enough space for each device</a:t>
            </a:r>
          </a:p>
          <a:p>
            <a:pPr marL="0" indent="0">
              <a:buNone/>
            </a:pPr>
            <a:r>
              <a:rPr lang="en-US" sz="2000" b="1" dirty="0"/>
              <a:t>devices=(</a:t>
            </a:r>
            <a:r>
              <a:rPr lang="en-US" sz="2000" b="1" dirty="0" err="1"/>
              <a:t>cl_device_id</a:t>
            </a:r>
            <a:r>
              <a:rPr lang="en-US" sz="2000" b="1" dirty="0"/>
              <a:t>*) malloc (</a:t>
            </a:r>
            <a:r>
              <a:rPr lang="en-US" sz="2000" b="1" dirty="0" err="1"/>
              <a:t>num_devices</a:t>
            </a:r>
            <a:r>
              <a:rPr lang="en-US" sz="2000" b="1" dirty="0"/>
              <a:t> *</a:t>
            </a:r>
            <a:r>
              <a:rPr lang="en-US" sz="2000" b="1" dirty="0" err="1"/>
              <a:t>sizeof</a:t>
            </a:r>
            <a:r>
              <a:rPr lang="en-US" sz="2000" b="1" dirty="0"/>
              <a:t>(</a:t>
            </a:r>
            <a:r>
              <a:rPr lang="en-US" sz="2000" b="1" dirty="0" err="1"/>
              <a:t>cl_device_id</a:t>
            </a:r>
            <a:r>
              <a:rPr lang="en-US" sz="2000" b="1" dirty="0"/>
              <a:t>));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highlight>
                  <a:srgbClr val="00FFFF"/>
                </a:highlight>
              </a:rPr>
              <a:t>// To fill in Devices info.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</a:t>
            </a:r>
            <a:r>
              <a:rPr lang="en-US" sz="2000" b="1" dirty="0" err="1"/>
              <a:t>CL_DEVICE_TYPE_GPU,num_devices,devices,NULL</a:t>
            </a:r>
            <a:r>
              <a:rPr lang="en-US" sz="2000" b="1" dirty="0"/>
              <a:t>);</a:t>
            </a:r>
          </a:p>
          <a:p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45F77-4C04-4739-986B-842AB0DD419F}"/>
              </a:ext>
            </a:extLst>
          </p:cNvPr>
          <p:cNvSpPr/>
          <p:nvPr/>
        </p:nvSpPr>
        <p:spPr>
          <a:xfrm>
            <a:off x="5887705" y="772566"/>
            <a:ext cx="6074446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63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2"/>
          <p:cNvSpPr txBox="1"/>
          <p:nvPr/>
        </p:nvSpPr>
        <p:spPr>
          <a:xfrm>
            <a:off x="348840" y="136800"/>
            <a:ext cx="11004480" cy="4854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IN" sz="2000" dirty="0"/>
              <a:t>The </a:t>
            </a:r>
            <a:r>
              <a:rPr lang="en-IN" sz="2000" b="1" dirty="0" err="1"/>
              <a:t>CLInfo</a:t>
            </a:r>
            <a:r>
              <a:rPr lang="en-IN" sz="2000" dirty="0"/>
              <a:t> program in the AMD APP SDK uses the </a:t>
            </a:r>
            <a:r>
              <a:rPr lang="en-IN" sz="2000" b="1" dirty="0" err="1"/>
              <a:t>clGetPlatformInfo</a:t>
            </a:r>
            <a:r>
              <a:rPr lang="en-IN" sz="2000" b="1" dirty="0"/>
              <a:t>() </a:t>
            </a:r>
            <a:r>
              <a:rPr lang="en-IN" sz="2000" dirty="0"/>
              <a:t>and </a:t>
            </a:r>
            <a:r>
              <a:rPr lang="en-IN" sz="2000" b="1" dirty="0" err="1"/>
              <a:t>clGetDeviceInfo</a:t>
            </a:r>
            <a:r>
              <a:rPr lang="en-IN" sz="2000" b="1" dirty="0"/>
              <a:t>() </a:t>
            </a:r>
            <a:r>
              <a:rPr lang="en-IN" sz="2000" dirty="0"/>
              <a:t>commands to print detailed information about the OpenCL supported platforms and devices in a system.</a:t>
            </a: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5F0567E-5911-4FEC-B63B-16A607E269BC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5ED2267-90E2-4CD1-AD67-D4EB48D041F0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238C4-0A83-4EB0-965C-ED49EBBE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74" y="1252537"/>
            <a:ext cx="6940446" cy="5103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000" dirty="0">
                <a:highlight>
                  <a:srgbClr val="00FFFF"/>
                </a:highlight>
              </a:rPr>
              <a:t>Before a host can request that a kernel be executed on a device, a </a:t>
            </a:r>
            <a:r>
              <a:rPr lang="en-IN" sz="2000" b="1" dirty="0">
                <a:highlight>
                  <a:srgbClr val="00FFFF"/>
                </a:highlight>
              </a:rPr>
              <a:t>context</a:t>
            </a:r>
            <a:r>
              <a:rPr lang="en-IN" sz="2000" dirty="0">
                <a:highlight>
                  <a:srgbClr val="00FFFF"/>
                </a:highlight>
              </a:rPr>
              <a:t> must be configured on the host that enables it to pass commands and data to the device.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Context: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 is an abstract container that exists on the host and performs the following: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coordinates the mechanisms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host-device interactions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Manages the memory objects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are available to the devices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Keeps track of the programs and kernels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created for each device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66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r>
              <a:rPr lang="en-US" dirty="0"/>
              <a:t>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b="1" dirty="0"/>
              <a:t>Execution Model: </a:t>
            </a:r>
            <a:r>
              <a:rPr lang="en-US" dirty="0"/>
              <a:t>Defines how the </a:t>
            </a:r>
            <a:r>
              <a:rPr lang="en-US" b="1" dirty="0" err="1"/>
              <a:t>OpenCL</a:t>
            </a:r>
            <a:r>
              <a:rPr lang="en-US" b="1" dirty="0"/>
              <a:t> environment</a:t>
            </a:r>
            <a:r>
              <a:rPr lang="en-US" dirty="0"/>
              <a:t> is configured on the host and how kernels are executed on the device. </a:t>
            </a:r>
          </a:p>
          <a:p>
            <a:pPr algn="just"/>
            <a:r>
              <a:rPr lang="en-US" dirty="0" smtClean="0"/>
              <a:t>This includes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setting up on </a:t>
            </a:r>
            <a:r>
              <a:rPr lang="en-US" b="1" dirty="0" err="1" smtClean="0"/>
              <a:t>OpenCL</a:t>
            </a:r>
            <a:r>
              <a:rPr lang="en-US" b="1" dirty="0" smtClean="0"/>
              <a:t> context </a:t>
            </a:r>
            <a:r>
              <a:rPr lang="en-US" dirty="0" smtClean="0"/>
              <a:t>on the host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providing </a:t>
            </a:r>
            <a:r>
              <a:rPr lang="en-US" b="1" dirty="0" smtClean="0"/>
              <a:t>mechanisms for host-device interaction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Defining a </a:t>
            </a:r>
            <a:r>
              <a:rPr lang="en-US" b="1" dirty="0" smtClean="0"/>
              <a:t>concurrency model </a:t>
            </a:r>
            <a:r>
              <a:rPr lang="en-US" dirty="0" smtClean="0"/>
              <a:t>used for execution on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925857" y="761483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cl_context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clCreateContext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devices for a given system.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argument is used to restrict the scope of the context to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 specific platform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enable graphics interoperability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enable other parameters in the future.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next two arguments specify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000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of the devices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that the programmer wants to associate with the context.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OpenCL allows user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report additional error information that might be generated throughout its lifetime.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BA0B-8A97-4928-B151-56F6FD732D28}"/>
              </a:ext>
            </a:extLst>
          </p:cNvPr>
          <p:cNvSpPr/>
          <p:nvPr/>
        </p:nvSpPr>
        <p:spPr>
          <a:xfrm>
            <a:off x="1295101" y="1589079"/>
            <a:ext cx="5132996" cy="2764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EBD8307-204C-49EA-B2DA-5036EC4C4D4C}"/>
              </a:ext>
            </a:extLst>
          </p:cNvPr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2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After creating a context, the function </a:t>
            </a:r>
            <a:r>
              <a:rPr lang="en-IN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clGetContextInfo</a:t>
            </a:r>
            <a:r>
              <a:rPr lang="en-IN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can be used to query information such as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devices present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device structures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940952" y="1103040"/>
            <a:ext cx="8830845" cy="381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Cl_int</a:t>
            </a: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cl_context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1800" b="1" spc="-25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U L </a:t>
            </a:r>
            <a:r>
              <a:rPr lang="en-US" sz="1800" b="1" spc="-255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// Create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 context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1800" b="1" spc="-26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it with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ontext 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clCreateContext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960245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	      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b="1" spc="-5" dirty="0">
                <a:effectLst/>
                <a:ea typeface="Times New Roman" panose="02020603050405020304" pitchFamily="18" charset="0"/>
              </a:rPr>
              <a:t>                  </a:t>
            </a:r>
            <a:r>
              <a:rPr lang="en-US" sz="1800" b="1" spc="-5" dirty="0" err="1">
                <a:effectLst/>
                <a:ea typeface="Times New Roman" panose="02020603050405020304" pitchFamily="18" charset="0"/>
              </a:rPr>
              <a:t>numDevices</a:t>
            </a:r>
            <a:r>
              <a:rPr lang="en-US" sz="1800" b="1" spc="-5" dirty="0">
                <a:effectLst/>
                <a:ea typeface="Times New Roman" panose="02020603050405020304" pitchFamily="18" charset="0"/>
              </a:rPr>
              <a:t>, 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spc="-5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devices,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      &amp;status);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830"/>
              </a:spcBef>
              <a:spcAft>
                <a:spcPts val="0"/>
              </a:spcAft>
            </a:pP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065BF-7359-4F1C-97EC-23142943C297}"/>
              </a:ext>
            </a:extLst>
          </p:cNvPr>
          <p:cNvSpPr/>
          <p:nvPr/>
        </p:nvSpPr>
        <p:spPr>
          <a:xfrm>
            <a:off x="6594309" y="738360"/>
            <a:ext cx="5132996" cy="2764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6549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Command Queues: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Communication with a device occurs by submitting commands to a command queue.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Once the host decides which devices to work with and a context is created,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command queue needs to be created per device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(i.e., each command queue is associated with only one device).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Whenever the host needs an action to be performed by a device, it will submit commands to the proper command queue.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01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1" y="685800"/>
            <a:ext cx="82295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</a:rPr>
              <a:t>Topics covered: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38080" y="1325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Introduction to OpenCL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OpenCL Specification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Kernels and OpenCL Execution Model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Steps in Executing an OpenCL program 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Platform and Devices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Execution Environment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Memory Model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Writing Kernels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Vector-vector Addition Example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835E3FC-2F0E-4EF7-9379-556C4AA3A6E5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 dirty="0">
              <a:latin typeface="Times New Roman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B1537F-C5BE-4D87-82B9-6E76FCD8A59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IN" sz="1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clCreateCommandQueue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used to create a command queue and associate it with a device.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parameter is a </a:t>
            </a:r>
            <a:r>
              <a:rPr lang="en-IN" i="1" dirty="0">
                <a:latin typeface="Calibri" panose="020F0502020204030204" pitchFamily="34" charset="0"/>
                <a:cs typeface="Calibri" panose="020F0502020204030204" pitchFamily="34" charset="0"/>
              </a:rPr>
              <a:t>bit field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 is used to enable profiling of commands : 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CL_QUEUE_PROFILING_ENABLE to enable/disable profiling of commands (for performance analysis)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CL_QUEUE_OUT_OF_ ORDER_EXEC_MODE_ENABLE to allow out-of-order execution of commands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By default, it is in-order execution of commands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API that specifies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host–device interaction 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will always begin with </a:t>
            </a:r>
            <a:r>
              <a:rPr lang="en-IN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clEnqueue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require a command queue as a parameter.</a:t>
            </a:r>
            <a:endParaRPr lang="en-US" b="0" strike="noStrike" spc="-1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BA0B-8A97-4928-B151-56F6FD732D28}"/>
              </a:ext>
            </a:extLst>
          </p:cNvPr>
          <p:cNvSpPr/>
          <p:nvPr/>
        </p:nvSpPr>
        <p:spPr>
          <a:xfrm>
            <a:off x="1270498" y="1384362"/>
            <a:ext cx="9047209" cy="144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3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291931" y="2164269"/>
            <a:ext cx="9376755" cy="252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/>
              <a:t> </a:t>
            </a:r>
            <a:r>
              <a:rPr lang="en-IN" b="1" dirty="0" err="1"/>
              <a:t>cmdQueue</a:t>
            </a:r>
            <a:r>
              <a:rPr lang="en-IN" b="1" dirty="0"/>
              <a:t>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command queue and associate it with the device you want to execute on </a:t>
            </a:r>
            <a:r>
              <a:rPr lang="en-IN" b="1" dirty="0" err="1"/>
              <a:t>cmdQueue</a:t>
            </a:r>
            <a:r>
              <a:rPr lang="en-IN" b="1" dirty="0"/>
              <a:t> = </a:t>
            </a:r>
            <a:r>
              <a:rPr lang="en-IN" b="1" dirty="0" err="1"/>
              <a:t>clCreateCommandQueue</a:t>
            </a:r>
            <a:r>
              <a:rPr lang="en-IN" b="1" dirty="0"/>
              <a:t>(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context,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devices[0],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0,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&amp;status);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1F25C-6EF2-47B6-83D3-964C8DA5D8F9}"/>
              </a:ext>
            </a:extLst>
          </p:cNvPr>
          <p:cNvSpPr/>
          <p:nvPr/>
        </p:nvSpPr>
        <p:spPr>
          <a:xfrm>
            <a:off x="4539225" y="1091067"/>
            <a:ext cx="7476099" cy="1440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1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84520"/>
            <a:ext cx="11004480" cy="547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Memory Objects: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OpenCL the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data needs to be physically present on a device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before execution can begin.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In order for data to be transferred to a device it must first be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encapsulated as a memory object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Whenever a memory object is created, it is valid only within a single context.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 types:</a:t>
            </a:r>
          </a:p>
          <a:p>
            <a:pPr marL="1243013" indent="-342900"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buffers</a:t>
            </a:r>
          </a:p>
          <a:p>
            <a:pPr marL="1243013" indent="-342900"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images 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Calibri" panose="020F0502020204030204" pitchFamily="34" charset="0"/>
                <a:cs typeface="Calibri" panose="020F0502020204030204" pitchFamily="34" charset="0"/>
              </a:rPr>
              <a:t>Buffers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are equivalent to arrays in C, created using malloc(), where data elements are stored contiguously in memory. 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, on the other hand, are designed as opaque objects, allowing for data padding and other optimizations that may improve performance on devices.</a:t>
            </a:r>
          </a:p>
          <a:p>
            <a:pPr marL="360363" indent="-342900" algn="just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clCreateBuffer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allocates the buffer and returns a memory object: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Creating a buffer requires supplying 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the buffer and a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in which the buffer will be allocated; it is visible for all devices associated with the context.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host_ptr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is used to initialize the buffer.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flags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parameter can take the following options: 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CL_MEM_READ_ONLY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CL_MEM_WRITE_ONLY</a:t>
            </a:r>
          </a:p>
          <a:p>
            <a:pPr marL="723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CL_MEM_READ_WRITE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BA0B-8A97-4928-B151-56F6FD732D28}"/>
              </a:ext>
            </a:extLst>
          </p:cNvPr>
          <p:cNvSpPr/>
          <p:nvPr/>
        </p:nvSpPr>
        <p:spPr>
          <a:xfrm>
            <a:off x="1270498" y="1294422"/>
            <a:ext cx="9047209" cy="183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6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9"/>
            <a:ext cx="7924800" cy="635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382000" cy="62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0" y="172466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838080" y="906430"/>
            <a:ext cx="9376755" cy="4519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bufferA</a:t>
            </a:r>
            <a:r>
              <a:rPr lang="en-IN" b="1" dirty="0"/>
              <a:t>;  </a:t>
            </a:r>
            <a:r>
              <a:rPr lang="en-IN" b="1" dirty="0">
                <a:highlight>
                  <a:srgbClr val="00FFFF"/>
                </a:highlight>
              </a:rPr>
              <a:t>// Input array on the device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bufferB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Input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bufferC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Output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bufferA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B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bufferB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with enough space to hold the output data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bufferC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CL_MEM_WRITE_ONLY, </a:t>
            </a:r>
            <a:r>
              <a:rPr lang="en-IN" b="1" dirty="0" err="1"/>
              <a:t>datasize</a:t>
            </a:r>
            <a:r>
              <a:rPr lang="en-IN" b="1" dirty="0"/>
              <a:t>, NULL, &amp;status);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558D0D81-590F-4804-8F67-01D8D6CECF88}"/>
              </a:ext>
            </a:extLst>
          </p:cNvPr>
          <p:cNvSpPr txBox="1"/>
          <p:nvPr/>
        </p:nvSpPr>
        <p:spPr>
          <a:xfrm>
            <a:off x="703177" y="946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7C8E8-FFEA-484F-BAC7-E664CCD34E68}"/>
              </a:ext>
            </a:extLst>
          </p:cNvPr>
          <p:cNvSpPr/>
          <p:nvPr/>
        </p:nvSpPr>
        <p:spPr>
          <a:xfrm>
            <a:off x="6417890" y="303569"/>
            <a:ext cx="4935430" cy="1838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678" y="1038164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</a:t>
            </a:r>
            <a:r>
              <a:rPr lang="en-IN" b="1" dirty="0" err="1"/>
              <a:t>datasize</a:t>
            </a:r>
            <a:r>
              <a:rPr lang="en-IN" b="1" dirty="0"/>
              <a:t> =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)*elements; </a:t>
            </a:r>
          </a:p>
        </p:txBody>
      </p:sp>
    </p:spTree>
    <p:extLst>
      <p:ext uri="{BB962C8B-B14F-4D97-AF65-F5344CB8AC3E}">
        <p14:creationId xmlns:p14="http://schemas.microsoft.com/office/powerpoint/2010/main" val="38158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0554"/>
          </a:xfrm>
        </p:spPr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119116"/>
            <a:ext cx="8229600" cy="528168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Vector-vector addition</a:t>
            </a:r>
          </a:p>
          <a:p>
            <a:r>
              <a:rPr lang="en-US" dirty="0" smtClean="0"/>
              <a:t>CPU Memory </a:t>
            </a:r>
          </a:p>
          <a:p>
            <a:r>
              <a:rPr lang="en-US" dirty="0" smtClean="0"/>
              <a:t>N=9</a:t>
            </a:r>
          </a:p>
          <a:p>
            <a:r>
              <a:rPr lang="en-US" dirty="0" smtClean="0"/>
              <a:t>Input A =    {1, 2, 3,4,5,6,7,6,7}</a:t>
            </a:r>
          </a:p>
          <a:p>
            <a:r>
              <a:rPr lang="en-US" dirty="0" smtClean="0"/>
              <a:t>Input B =    {4, 5, 6,1,2,3,1,2,2}   </a:t>
            </a:r>
          </a:p>
          <a:p>
            <a:r>
              <a:rPr lang="en-US" dirty="0" smtClean="0"/>
              <a:t>Output C = { }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C = {5, 7, 9,5,7.9,8,8,9}  //final output  </a:t>
            </a:r>
          </a:p>
          <a:p>
            <a:endParaRPr lang="en-US" dirty="0" smtClean="0"/>
          </a:p>
          <a:p>
            <a:r>
              <a:rPr lang="en-US" dirty="0" err="1" smtClean="0"/>
              <a:t>clCreateBuffer</a:t>
            </a:r>
            <a:r>
              <a:rPr lang="en-US" dirty="0" smtClean="0"/>
              <a:t> -  </a:t>
            </a:r>
          </a:p>
          <a:p>
            <a:r>
              <a:rPr lang="en-US" dirty="0" err="1" smtClean="0"/>
              <a:t>BufferA</a:t>
            </a:r>
            <a:r>
              <a:rPr lang="en-US" dirty="0" smtClean="0"/>
              <a:t> – CL_MEM_READ_ONLY                              </a:t>
            </a:r>
            <a:r>
              <a:rPr lang="en-US" dirty="0" err="1" smtClean="0"/>
              <a:t>BufferB</a:t>
            </a:r>
            <a:r>
              <a:rPr lang="en-US" dirty="0" smtClean="0"/>
              <a:t> – </a:t>
            </a:r>
            <a:r>
              <a:rPr lang="en-US" dirty="0"/>
              <a:t>CL_MEM_READ_ONLY</a:t>
            </a:r>
            <a:r>
              <a:rPr lang="en-US" dirty="0" smtClean="0"/>
              <a:t>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 CL_MEM_WRITE_ONLY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Data contained in host memory is transferred to and from an OpenCL buffer using the commands </a:t>
            </a:r>
            <a:r>
              <a:rPr lang="en-IN" sz="18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clEnqueueWriteBuffer</a:t>
            </a:r>
            <a:r>
              <a:rPr lang="en-I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8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clEnqueueReadBuffer</a:t>
            </a:r>
            <a:r>
              <a:rPr lang="en-IN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respectively.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API calls for reading and writing to buffers are very similar.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command_queue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refers to the command-queue in which the write command will be queued</a:t>
            </a:r>
            <a:endParaRPr lang="en-US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blocking_write</a:t>
            </a:r>
            <a:r>
              <a:rPr lang="en-US" sz="1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ndicates if the write operation is blocking (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CL_TRUE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) or nonblocking (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CL_FALSE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in bytes in the buffer object to write 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size in bytes of data being written</a:t>
            </a:r>
            <a:endParaRPr lang="en-US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BA0B-8A97-4928-B151-56F6FD732D28}"/>
              </a:ext>
            </a:extLst>
          </p:cNvPr>
          <p:cNvSpPr/>
          <p:nvPr/>
        </p:nvSpPr>
        <p:spPr>
          <a:xfrm>
            <a:off x="1067874" y="2000076"/>
            <a:ext cx="904720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0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83517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refers to the pointer to buffer in host memory where data is to be written from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num_events_in_wait_lis</a:t>
            </a:r>
            <a:r>
              <a:rPr lang="en-US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specify events that need to complete before this particular command can be executed. If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this particular command does not wait on any event to complete. If 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NULL,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num_events_in_wait_list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 </a:t>
            </a:r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list of events pointed to by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valid and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num_events_in_wait_list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greater than 0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an event object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F4877-8600-486D-9363-5CBA9279380E}"/>
              </a:ext>
            </a:extLst>
          </p:cNvPr>
          <p:cNvSpPr/>
          <p:nvPr/>
        </p:nvSpPr>
        <p:spPr>
          <a:xfrm>
            <a:off x="1813805" y="3440243"/>
            <a:ext cx="904720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18351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Introduction to OpenCL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Computing Language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heterogeneous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programming framework that is managed by 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Khronos group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OpenCL is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developing applications that execute across a range of device type made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different vendors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 creates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portable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vendor- and device-independent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programs that are capable of being accelerated on many different hardware platforms.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OpenCL API is 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C++</a:t>
            </a:r>
            <a:r>
              <a:rPr lang="en-US" sz="2000" b="1" spc="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Wrapper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 that is defined in terms of the C API.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executes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device,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which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sz="2000" b="1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b="1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device as the host CPU, is written in the OpenCL C language.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346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593460" y="4469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F4877-8600-486D-9363-5CBA9279380E}"/>
              </a:ext>
            </a:extLst>
          </p:cNvPr>
          <p:cNvSpPr/>
          <p:nvPr/>
        </p:nvSpPr>
        <p:spPr>
          <a:xfrm>
            <a:off x="838080" y="4813841"/>
            <a:ext cx="10663249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Write input array A to the device buffer </a:t>
            </a:r>
            <a:r>
              <a:rPr lang="en-IN" b="1" dirty="0" err="1">
                <a:highlight>
                  <a:srgbClr val="00FFFF"/>
                </a:highlight>
              </a:rPr>
              <a:t>bufferA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smtClean="0"/>
              <a:t>comdq2, </a:t>
            </a:r>
            <a:r>
              <a:rPr lang="en-IN" b="1" dirty="0" err="1"/>
              <a:t>bufferA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A, 0, NULL, NULL); </a:t>
            </a:r>
            <a:r>
              <a:rPr lang="en-IN" b="1" dirty="0">
                <a:highlight>
                  <a:srgbClr val="00FFFF"/>
                </a:highlight>
              </a:rPr>
              <a:t>// Write input array B to the device buffer </a:t>
            </a:r>
            <a:r>
              <a:rPr lang="en-IN" b="1" dirty="0" err="1">
                <a:highlight>
                  <a:srgbClr val="00FFFF"/>
                </a:highlight>
              </a:rPr>
              <a:t>bufferB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bufferB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B, 0, NULL,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91ADF-D239-4026-88CE-3AF7FFBBC309}"/>
              </a:ext>
            </a:extLst>
          </p:cNvPr>
          <p:cNvSpPr/>
          <p:nvPr/>
        </p:nvSpPr>
        <p:spPr>
          <a:xfrm>
            <a:off x="2927888" y="2135273"/>
            <a:ext cx="9047209" cy="2751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13767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clCreateBuffer</a:t>
            </a:r>
            <a:r>
              <a:rPr lang="en-US" dirty="0"/>
              <a:t> -  </a:t>
            </a:r>
          </a:p>
          <a:p>
            <a:r>
              <a:rPr lang="en-US" dirty="0" err="1"/>
              <a:t>BufferA</a:t>
            </a:r>
            <a:r>
              <a:rPr lang="en-US" dirty="0"/>
              <a:t> – CL_MEM_READ_ONLY                              </a:t>
            </a:r>
            <a:r>
              <a:rPr lang="en-US" dirty="0" err="1"/>
              <a:t>BufferB</a:t>
            </a:r>
            <a:r>
              <a:rPr lang="en-US" dirty="0"/>
              <a:t> – CL_MEM_READ_ONLY                              </a:t>
            </a:r>
            <a:r>
              <a:rPr lang="en-US" dirty="0" err="1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- CL_MEM_WRITE_ONLY </a:t>
            </a:r>
          </a:p>
          <a:p>
            <a:endParaRPr lang="en-US" dirty="0" smtClean="0"/>
          </a:p>
          <a:p>
            <a:r>
              <a:rPr lang="en-US" dirty="0" err="1" smtClean="0"/>
              <a:t>clEnqueueWriteBuffer</a:t>
            </a:r>
            <a:endParaRPr lang="en-US" dirty="0" smtClean="0"/>
          </a:p>
          <a:p>
            <a:r>
              <a:rPr lang="en-US" dirty="0" err="1" smtClean="0"/>
              <a:t>BufferA</a:t>
            </a:r>
            <a:r>
              <a:rPr lang="en-US" dirty="0" smtClean="0"/>
              <a:t>  </a:t>
            </a:r>
            <a:r>
              <a:rPr lang="en-US" dirty="0"/>
              <a:t>= {1, 2, 3,4,5,6,7,6,7}</a:t>
            </a:r>
          </a:p>
          <a:p>
            <a:r>
              <a:rPr lang="en-US" dirty="0" err="1" smtClean="0"/>
              <a:t>BufferB</a:t>
            </a:r>
            <a:r>
              <a:rPr lang="en-US" dirty="0" smtClean="0"/>
              <a:t>  = </a:t>
            </a:r>
            <a:r>
              <a:rPr lang="en-US" dirty="0"/>
              <a:t>{4, 5, 6,1,2,3,1,2,2} </a:t>
            </a:r>
          </a:p>
        </p:txBody>
      </p:sp>
    </p:spTree>
    <p:extLst>
      <p:ext uri="{BB962C8B-B14F-4D97-AF65-F5344CB8AC3E}">
        <p14:creationId xmlns:p14="http://schemas.microsoft.com/office/powerpoint/2010/main" val="25847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Kernels and the OpenCL execution model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Kernels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are the parts of an OpenCL program that actually execute on a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 OpenCL kernel is syntactically similar to a standard C function; the key difference is a set of additional keywords and the execution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OpenCL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kernels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developing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concurrent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programs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CPU,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programmer considers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physical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resources</a:t>
            </a:r>
            <a:r>
              <a:rPr lang="en-US" sz="2000" spc="1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available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(e.g.,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cores)</a:t>
            </a:r>
            <a:r>
              <a:rPr lang="en-US" sz="2000" spc="1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1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overhead</a:t>
            </a:r>
            <a:r>
              <a:rPr lang="en-US" sz="2000" spc="1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creating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US" sz="2000" spc="-3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switching</a:t>
            </a:r>
            <a:r>
              <a:rPr lang="en-US" sz="2000" spc="-2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between</a:t>
            </a:r>
            <a:r>
              <a:rPr lang="en-US" sz="2000" spc="-3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threads.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 OpenCL, the goal is often to represent parallelism 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programmatically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 the finest granularity possible.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94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 Light"/>
              </a:rPr>
              <a:t>Example:- Element-wise vector addition   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 C implementation: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Perform an element-wise addition of A and B and store in C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There are N elements per array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void </a:t>
            </a:r>
            <a:r>
              <a:rPr lang="en-US" sz="2000" dirty="0" err="1">
                <a:latin typeface="+mj-lt"/>
              </a:rPr>
              <a:t>vecadd</a:t>
            </a:r>
            <a:r>
              <a:rPr lang="en-US" sz="2000" dirty="0">
                <a:latin typeface="+mj-lt"/>
              </a:rPr>
              <a:t> (int *C, int* A, int *B, int N)</a:t>
            </a:r>
          </a:p>
          <a:p>
            <a:r>
              <a:rPr lang="en-US" sz="2000" dirty="0">
                <a:latin typeface="+mj-lt"/>
              </a:rPr>
              <a:t>{</a:t>
            </a:r>
          </a:p>
          <a:p>
            <a:r>
              <a:rPr lang="nn-NO" sz="2000" dirty="0">
                <a:latin typeface="+mj-lt"/>
              </a:rPr>
              <a:t>  	for(int i = 0; i &lt; N; i++) </a:t>
            </a:r>
          </a:p>
          <a:p>
            <a:r>
              <a:rPr lang="nn-NO" sz="2000" dirty="0">
                <a:latin typeface="+mj-lt"/>
              </a:rPr>
              <a:t>   	{</a:t>
            </a:r>
          </a:p>
          <a:p>
            <a:r>
              <a:rPr lang="en-US" sz="2000" dirty="0">
                <a:latin typeface="+mj-lt"/>
              </a:rPr>
              <a:t>       		C[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= A[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+ B[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];</a:t>
            </a:r>
          </a:p>
          <a:p>
            <a:r>
              <a:rPr lang="en-US" sz="2000" dirty="0">
                <a:latin typeface="+mj-lt"/>
              </a:rPr>
              <a:t>  	}</a:t>
            </a:r>
          </a:p>
          <a:p>
            <a:r>
              <a:rPr lang="en-US" sz="2000" dirty="0">
                <a:latin typeface="+mj-lt"/>
              </a:rPr>
              <a:t>}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4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C implementation: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coarse-grained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multithreaded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version code for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multi-core device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 dividing the work (i.e., loop iterations) between the threads. 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Perform element-wise addition of A &amp; B and store in C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There are N elements per array and N</a:t>
            </a:r>
            <a:r>
              <a:rPr lang="en-US" sz="2000" baseline="-25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CPU cores</a:t>
            </a:r>
          </a:p>
          <a:p>
            <a:r>
              <a:rPr lang="sv-SE" sz="2000" dirty="0">
                <a:latin typeface="+mj-lt"/>
              </a:rPr>
              <a:t>	</a:t>
            </a:r>
          </a:p>
          <a:p>
            <a:r>
              <a:rPr lang="sv-SE" sz="2000" dirty="0">
                <a:latin typeface="+mj-lt"/>
              </a:rPr>
              <a:t>void vecadd (int *C, int* A, int *B, int N, int N</a:t>
            </a:r>
            <a:r>
              <a:rPr lang="sv-SE" sz="2000" baseline="-25000" dirty="0">
                <a:latin typeface="+mj-lt"/>
              </a:rPr>
              <a:t>P</a:t>
            </a:r>
            <a:r>
              <a:rPr lang="sv-SE" sz="2000" dirty="0">
                <a:latin typeface="+mj-lt"/>
              </a:rPr>
              <a:t>, int tid)</a:t>
            </a:r>
          </a:p>
          <a:p>
            <a:r>
              <a:rPr lang="sv-SE" sz="2000" dirty="0">
                <a:latin typeface="+mj-lt"/>
              </a:rPr>
              <a:t> {</a:t>
            </a:r>
          </a:p>
          <a:p>
            <a:r>
              <a:rPr lang="en-US" sz="2000" dirty="0">
                <a:latin typeface="+mj-lt"/>
              </a:rPr>
              <a:t>    	int 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 = N/N</a:t>
            </a:r>
            <a:r>
              <a:rPr lang="en-US" sz="2000" baseline="-25000" dirty="0">
                <a:latin typeface="+mj-lt"/>
              </a:rPr>
              <a:t>P</a:t>
            </a:r>
            <a:r>
              <a:rPr lang="en-US" sz="2000" dirty="0">
                <a:latin typeface="+mj-lt"/>
              </a:rPr>
              <a:t>;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// elements per thread</a:t>
            </a:r>
          </a:p>
          <a:p>
            <a:r>
              <a:rPr lang="en-US" sz="2000" dirty="0">
                <a:latin typeface="+mj-lt"/>
              </a:rPr>
              <a:t>    	for (int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tid</a:t>
            </a:r>
            <a:r>
              <a:rPr lang="en-US" sz="2000" dirty="0">
                <a:latin typeface="+mj-lt"/>
              </a:rPr>
              <a:t>*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&lt; (tid+1)*</a:t>
            </a:r>
            <a:r>
              <a:rPr lang="en-US" sz="2000" dirty="0" err="1">
                <a:latin typeface="+mj-lt"/>
              </a:rPr>
              <a:t>ept</a:t>
            </a:r>
            <a:r>
              <a:rPr lang="en-US" sz="2000" dirty="0">
                <a:latin typeface="+mj-lt"/>
              </a:rPr>
              <a:t>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++) </a:t>
            </a:r>
          </a:p>
          <a:p>
            <a:r>
              <a:rPr lang="en-US" sz="2000" dirty="0">
                <a:latin typeface="+mj-lt"/>
              </a:rPr>
              <a:t>       	{</a:t>
            </a:r>
          </a:p>
          <a:p>
            <a:r>
              <a:rPr lang="en-US" sz="2000" dirty="0">
                <a:latin typeface="+mj-lt"/>
              </a:rPr>
              <a:t>          		C[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= A[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 + B[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];</a:t>
            </a:r>
          </a:p>
          <a:p>
            <a:r>
              <a:rPr lang="en-US" sz="2000" dirty="0">
                <a:latin typeface="+mj-lt"/>
              </a:rPr>
              <a:t>       	}</a:t>
            </a:r>
          </a:p>
          <a:p>
            <a:r>
              <a:rPr lang="en-US" sz="2000" dirty="0">
                <a:latin typeface="+mj-lt"/>
              </a:rPr>
              <a:t>   }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Because there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large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number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loop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iterations</a:t>
            </a:r>
            <a:r>
              <a:rPr lang="en-US" sz="2000" spc="-3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work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per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iteration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-4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small,</a:t>
            </a:r>
            <a:r>
              <a:rPr lang="en-US" sz="2000" spc="-4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</a:rPr>
              <a:t>we chunk the loop iterations into a larger granularity (a technique called </a:t>
            </a:r>
            <a:r>
              <a:rPr lang="en-US" sz="2000" i="1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en-US" sz="2000" i="1" spc="-9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mining)</a:t>
            </a:r>
            <a:endParaRPr lang="en-US" sz="2000" dirty="0">
              <a:highlight>
                <a:srgbClr val="00FFFF"/>
              </a:highlight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52638" y="274638"/>
            <a:ext cx="8086725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unit of concurrent execution in OpenCL  is a </a:t>
            </a:r>
            <a:r>
              <a:rPr lang="en-US" sz="2000" b="1" dirty="0"/>
              <a:t>work-item</a:t>
            </a:r>
            <a:r>
              <a:rPr lang="en-US" sz="2000" dirty="0"/>
              <a:t> (WI).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WI executes the </a:t>
            </a:r>
            <a:r>
              <a:rPr lang="en-US" sz="2000" b="1" dirty="0"/>
              <a:t>kernel</a:t>
            </a:r>
            <a:r>
              <a:rPr lang="en-US" sz="2000" dirty="0"/>
              <a:t> function body.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map a single iteration of the loop to a WI.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tell the OpenCL runtime to </a:t>
            </a:r>
            <a:r>
              <a:rPr lang="en-US" sz="2000" b="1" dirty="0"/>
              <a:t>generate as many WIs as elements in the input and output arrays</a:t>
            </a:r>
            <a:r>
              <a:rPr lang="en-US" sz="2000" dirty="0"/>
              <a:t> and allow the OpenCL to map those WIs to the underlying hardware, (CPU / GPU cores).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an OpenCL device begins executing a kernel, it allow the programmer to identify the </a:t>
            </a:r>
            <a:r>
              <a:rPr lang="en-US" sz="2000" b="1" dirty="0"/>
              <a:t>position of the current WI </a:t>
            </a:r>
            <a:r>
              <a:rPr lang="en-US" sz="2000" dirty="0"/>
              <a:t>using a call to OpenCL API </a:t>
            </a:r>
            <a:r>
              <a:rPr lang="en-US" sz="2000" b="1" dirty="0" err="1"/>
              <a:t>get_global_id</a:t>
            </a:r>
            <a:r>
              <a:rPr lang="en-US" sz="2000" b="1" dirty="0"/>
              <a:t>(0)</a:t>
            </a:r>
            <a:r>
              <a:rPr lang="en-US" sz="2000" dirty="0"/>
              <a:t>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600" dirty="0">
              <a:cs typeface="AngsanaUPC" pitchFamily="18" charset="-34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// N work-items will be created to execute this kernel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__kernel void </a:t>
            </a:r>
            <a:r>
              <a:rPr lang="en-US" sz="2000" dirty="0" err="1">
                <a:latin typeface="+mj-lt"/>
                <a:cs typeface="AngsanaUPC" pitchFamily="18" charset="-34"/>
              </a:rPr>
              <a:t>vecadd</a:t>
            </a:r>
            <a:r>
              <a:rPr lang="en-US" sz="2000" dirty="0">
                <a:latin typeface="+mj-lt"/>
                <a:cs typeface="AngsanaUPC" pitchFamily="18" charset="-34"/>
              </a:rPr>
              <a:t> (__global int *C, __global int* A, __global int *B) 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{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	int 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 = </a:t>
            </a:r>
            <a:r>
              <a:rPr lang="en-US" sz="2000" dirty="0" err="1">
                <a:latin typeface="+mj-lt"/>
                <a:cs typeface="AngsanaUPC" pitchFamily="18" charset="-34"/>
              </a:rPr>
              <a:t>get_global_id</a:t>
            </a:r>
            <a:r>
              <a:rPr lang="en-US" sz="2000" dirty="0">
                <a:latin typeface="+mj-lt"/>
                <a:cs typeface="AngsanaUPC" pitchFamily="18" charset="-34"/>
              </a:rPr>
              <a:t>(0);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   // OpenCL intrinsic function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	</a:t>
            </a:r>
            <a:r>
              <a:rPr lang="en-US" sz="2000" dirty="0">
                <a:latin typeface="+mj-lt"/>
                <a:cs typeface="AngsanaUPC" pitchFamily="18" charset="-34"/>
              </a:rPr>
              <a:t>C[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= A[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+ B[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];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 }                           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  <a:cs typeface="AngsanaUPC" pitchFamily="18" charset="-34"/>
              </a:rPr>
              <a:t>                                                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  <a:hlinkClick r:id="rId2" action="ppaction://hlinkfile"/>
              </a:rPr>
              <a:t>global-id Vs local-id</a:t>
            </a:r>
            <a:r>
              <a:rPr lang="en-US" sz="2000" dirty="0">
                <a:hlinkClick r:id="rId2" action="ppaction://hlinkfile"/>
              </a:rPr>
              <a:t> </a:t>
            </a:r>
            <a:endParaRPr lang="en-US" sz="2000" dirty="0">
              <a:latin typeface="+mj-lt"/>
              <a:cs typeface="AngsanaUPC" pitchFamily="18" charset="-34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0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a kernel is executed, the programmer specifies the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work-items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 should be created as an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n-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dimensional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range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z="20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one-,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two-,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three-dimensional array 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often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either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the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data.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WorkItemsSize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{1024,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255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achieving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scalability, OpenCL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divides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into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smaller,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equally sized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workgroups. </a:t>
            </a:r>
            <a:endParaRPr lang="en-US" sz="2000" b="0" strike="noStrike" spc="-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workGroupSize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{64,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000" spc="-1" dirty="0">
                <a:solidFill>
                  <a:srgbClr val="000000"/>
                </a:solidFill>
                <a:highlight>
                  <a:srgbClr val="00FFFF"/>
                </a:highlight>
                <a:latin typeface="Bell MT" panose="02020503060305020303" pitchFamily="18" charset="0"/>
                <a:cs typeface="Calibri" panose="020F0502020204030204" pitchFamily="34" charset="0"/>
              </a:rPr>
              <a:t>This results in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creating 16</a:t>
            </a:r>
            <a:r>
              <a:rPr lang="en-US" sz="2000" spc="-11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work- groups (1024 work-items/(64 work-items per workgroup) =16 workgroups)</a:t>
            </a:r>
            <a:endParaRPr lang="en-US" sz="2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	</a:t>
            </a:r>
            <a:r>
              <a:rPr lang="en-US" sz="20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workItems-workGroup</a:t>
            </a:r>
            <a:endParaRPr lang="en-US" sz="2000" b="1" strike="noStrike" spc="-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32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8452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Creating an OpenCL program object: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C code (written to run on an OpenCL device) is called a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program is a collection of functions called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where kernels are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units of execution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that can be scheduled to run on a device.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programs are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compiled at runtime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through a series of API calls.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This runtime compilation gives the system an opportunity to optimize for a specific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process of creating a kernel is as follows: 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OpenCL C source code is stored in a character string. If the source code is stored in a file on a disk, it must be read into memory and stored as a character array. 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source code is turned into a program object,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by calling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ProgramWithSource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9625" indent="-457200" algn="just"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program object is then compiled, for one or more OpenCL devices, with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clBuildProgram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If there are compile errors, they will be reported here.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89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68773" y="764600"/>
            <a:ext cx="11453854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7540625" indent="-7540625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Transferring kernel code to a character array                                  The OpenCL C source code is stored in a       character string </a:t>
            </a:r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      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8F862-231A-4817-8702-065FEA65EAB1}"/>
              </a:ext>
            </a:extLst>
          </p:cNvPr>
          <p:cNvSpPr txBox="1"/>
          <p:nvPr/>
        </p:nvSpPr>
        <p:spPr>
          <a:xfrm>
            <a:off x="68286" y="1623499"/>
            <a:ext cx="6027414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#define MAX_SOURCE_SIZE (0x100000)</a:t>
            </a:r>
          </a:p>
          <a:p>
            <a:endParaRPr lang="en-IN" sz="1600" dirty="0"/>
          </a:p>
          <a:p>
            <a:r>
              <a:rPr lang="en-IN" sz="1600" dirty="0"/>
              <a:t>FILE *</a:t>
            </a:r>
            <a:r>
              <a:rPr lang="en-IN" sz="1600" dirty="0" err="1"/>
              <a:t>fp</a:t>
            </a:r>
            <a:r>
              <a:rPr lang="en-IN" sz="1600" dirty="0"/>
              <a:t>;</a:t>
            </a:r>
          </a:p>
          <a:p>
            <a:r>
              <a:rPr lang="en-IN" sz="1600" dirty="0"/>
              <a:t>    char *</a:t>
            </a:r>
            <a:r>
              <a:rPr lang="en-IN" sz="1600" dirty="0" err="1"/>
              <a:t>source_str</a:t>
            </a:r>
            <a:r>
              <a:rPr lang="en-IN" sz="1600" dirty="0"/>
              <a:t>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size_t</a:t>
            </a:r>
            <a:r>
              <a:rPr lang="en-IN" sz="1600" dirty="0"/>
              <a:t> </a:t>
            </a:r>
            <a:r>
              <a:rPr lang="en-IN" sz="1600" dirty="0" err="1"/>
              <a:t>source_size</a:t>
            </a:r>
            <a:r>
              <a:rPr lang="en-IN" sz="1600" dirty="0"/>
              <a:t>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fp</a:t>
            </a:r>
            <a:r>
              <a:rPr lang="en-IN" sz="1600" dirty="0"/>
              <a:t> = </a:t>
            </a:r>
            <a:r>
              <a:rPr lang="en-IN" sz="1600" dirty="0" err="1"/>
              <a:t>fopen</a:t>
            </a:r>
            <a:r>
              <a:rPr lang="en-IN" sz="1600" dirty="0"/>
              <a:t>("vector_add_kernel.cl", "r");</a:t>
            </a:r>
          </a:p>
          <a:p>
            <a:r>
              <a:rPr lang="en-IN" sz="1600" dirty="0"/>
              <a:t>    if (!</a:t>
            </a:r>
            <a:r>
              <a:rPr lang="en-IN" sz="1600" dirty="0" err="1"/>
              <a:t>fp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fprintf</a:t>
            </a:r>
            <a:r>
              <a:rPr lang="en-IN" sz="1600" dirty="0"/>
              <a:t>(stderr, "Failed to load kernel.\n");</a:t>
            </a:r>
          </a:p>
          <a:p>
            <a:r>
              <a:rPr lang="en-IN" sz="1600" dirty="0"/>
              <a:t>        exit(1);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source_str</a:t>
            </a:r>
            <a:r>
              <a:rPr lang="en-IN" sz="1600" dirty="0"/>
              <a:t> = (char*)malloc(MAX_SOURCE_SIZE);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source_size</a:t>
            </a:r>
            <a:r>
              <a:rPr lang="en-IN" sz="1600" dirty="0"/>
              <a:t> = </a:t>
            </a:r>
            <a:r>
              <a:rPr lang="en-IN" sz="1600" dirty="0" err="1"/>
              <a:t>fread</a:t>
            </a:r>
            <a:r>
              <a:rPr lang="en-IN" sz="1600" dirty="0"/>
              <a:t>( </a:t>
            </a:r>
            <a:r>
              <a:rPr lang="en-IN" sz="1600" dirty="0" err="1"/>
              <a:t>source_str</a:t>
            </a:r>
            <a:r>
              <a:rPr lang="en-IN" sz="1600" dirty="0"/>
              <a:t>, 1, MAX_SOURCE_SIZE, </a:t>
            </a:r>
            <a:r>
              <a:rPr lang="en-IN" sz="1600" dirty="0" err="1"/>
              <a:t>fp</a:t>
            </a:r>
            <a:r>
              <a:rPr lang="en-IN" sz="1600" dirty="0"/>
              <a:t>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fclose</a:t>
            </a:r>
            <a:r>
              <a:rPr lang="en-IN" sz="1600" dirty="0"/>
              <a:t>( </a:t>
            </a:r>
            <a:r>
              <a:rPr lang="en-IN" sz="1600" dirty="0" err="1"/>
              <a:t>fp</a:t>
            </a:r>
            <a:r>
              <a:rPr lang="en-IN" sz="1600" dirty="0"/>
              <a:t>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1AA1A-408F-41BC-AC64-E91B5CE8B576}"/>
              </a:ext>
            </a:extLst>
          </p:cNvPr>
          <p:cNvSpPr txBox="1"/>
          <p:nvPr/>
        </p:nvSpPr>
        <p:spPr>
          <a:xfrm>
            <a:off x="6164586" y="1578528"/>
            <a:ext cx="5658041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 err="1"/>
              <a:t>const</a:t>
            </a:r>
            <a:r>
              <a:rPr lang="en-IN" sz="1600" dirty="0"/>
              <a:t> char* </a:t>
            </a:r>
            <a:r>
              <a:rPr lang="en-IN" sz="1600" dirty="0" err="1"/>
              <a:t>programSource</a:t>
            </a:r>
            <a:r>
              <a:rPr lang="en-IN" sz="1600" dirty="0"/>
              <a:t> =</a:t>
            </a:r>
          </a:p>
          <a:p>
            <a:r>
              <a:rPr lang="en-IN" sz="1600" dirty="0"/>
              <a:t> “__kernel                                   		\n” </a:t>
            </a:r>
          </a:p>
          <a:p>
            <a:r>
              <a:rPr lang="en-IN" sz="1600" dirty="0"/>
              <a:t>“void </a:t>
            </a:r>
            <a:r>
              <a:rPr lang="en-IN" sz="1600" dirty="0" err="1"/>
              <a:t>vecadd</a:t>
            </a:r>
            <a:r>
              <a:rPr lang="en-IN" sz="1600" dirty="0"/>
              <a:t>(__global int *A,     		\n” </a:t>
            </a:r>
          </a:p>
          <a:p>
            <a:r>
              <a:rPr lang="en-IN" sz="1600" dirty="0"/>
              <a:t>“                    __global int *B,      		\n” </a:t>
            </a:r>
          </a:p>
          <a:p>
            <a:r>
              <a:rPr lang="en-IN" sz="1600" dirty="0"/>
              <a:t>“                    __global int *C)     		\n” </a:t>
            </a:r>
          </a:p>
          <a:p>
            <a:r>
              <a:rPr lang="en-IN" sz="1600" dirty="0"/>
              <a:t>“{                                                		\n” </a:t>
            </a:r>
          </a:p>
          <a:p>
            <a:r>
              <a:rPr lang="en-IN" sz="1600" dirty="0"/>
              <a:t>“                                                  		\n” </a:t>
            </a:r>
          </a:p>
          <a:p>
            <a:r>
              <a:rPr lang="en-IN" sz="1600" dirty="0"/>
              <a:t>“ // Get the work-item’s unique ID            		\n” </a:t>
            </a:r>
          </a:p>
          <a:p>
            <a:r>
              <a:rPr lang="en-IN" sz="1600" dirty="0"/>
              <a:t>“ int </a:t>
            </a:r>
            <a:r>
              <a:rPr lang="en-IN" sz="1600" dirty="0" err="1"/>
              <a:t>idx</a:t>
            </a:r>
            <a:r>
              <a:rPr lang="en-IN" sz="1600" dirty="0"/>
              <a:t> = </a:t>
            </a:r>
            <a:r>
              <a:rPr lang="en-IN" sz="1600" dirty="0" err="1"/>
              <a:t>get_global_id</a:t>
            </a:r>
            <a:r>
              <a:rPr lang="en-IN" sz="1600" dirty="0"/>
              <a:t>(0);                      	\n” </a:t>
            </a:r>
          </a:p>
          <a:p>
            <a:r>
              <a:rPr lang="en-IN" sz="1600" dirty="0"/>
              <a:t>“                                                              		\n” </a:t>
            </a:r>
          </a:p>
          <a:p>
            <a:r>
              <a:rPr lang="en-IN" sz="1600" dirty="0"/>
              <a:t>“ // Add the corresponding locations of     	\n” </a:t>
            </a:r>
          </a:p>
          <a:p>
            <a:r>
              <a:rPr lang="en-IN" sz="1600" dirty="0"/>
              <a:t>“ // ’A’ and ’B’, and store the result in ’C’. 		\n” </a:t>
            </a:r>
          </a:p>
          <a:p>
            <a:r>
              <a:rPr lang="en-IN" sz="1600" dirty="0"/>
              <a:t>“ C[</a:t>
            </a:r>
            <a:r>
              <a:rPr lang="en-IN" sz="1600" dirty="0" err="1"/>
              <a:t>idx</a:t>
            </a:r>
            <a:r>
              <a:rPr lang="en-IN" sz="1600" dirty="0"/>
              <a:t>] ¼ A[</a:t>
            </a:r>
            <a:r>
              <a:rPr lang="en-IN" sz="1600" dirty="0" err="1"/>
              <a:t>idx</a:t>
            </a:r>
            <a:r>
              <a:rPr lang="en-IN" sz="1600" dirty="0"/>
              <a:t>] + B[</a:t>
            </a:r>
            <a:r>
              <a:rPr lang="en-IN" sz="1600" dirty="0" err="1"/>
              <a:t>idx</a:t>
            </a:r>
            <a:r>
              <a:rPr lang="en-IN" sz="1600" dirty="0"/>
              <a:t>];                         		\n” </a:t>
            </a:r>
          </a:p>
          <a:p>
            <a:r>
              <a:rPr lang="en-IN" sz="1600" dirty="0"/>
              <a:t>“}                                                              	\n” </a:t>
            </a:r>
          </a:p>
          <a:p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73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OpenCL Specification                                  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983120"/>
            <a:ext cx="11004480" cy="561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OpenCL specification is defined in four parts, called models:       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1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Platform</a:t>
            </a:r>
            <a:r>
              <a:rPr lang="en-US" sz="2000" b="1" spc="-45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model:</a:t>
            </a:r>
            <a:r>
              <a:rPr lang="en-US" sz="2000" b="1" spc="-4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Specifies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there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one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processor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coordinating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(the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host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and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one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or</a:t>
            </a:r>
            <a:r>
              <a:rPr lang="en-US" sz="2000" spc="-4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more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processors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capable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of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executing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OpenCL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</a:t>
            </a:r>
            <a:r>
              <a:rPr lang="en-US" sz="2000" spc="-3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code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(the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vices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).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It</a:t>
            </a:r>
            <a:r>
              <a:rPr lang="en-US" sz="2000" b="1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</a:t>
            </a:r>
            <a:r>
              <a:rPr lang="en-US" sz="2000" b="1" spc="-1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</a:t>
            </a:r>
            <a:r>
              <a:rPr lang="en-US" sz="2000" b="1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abstract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hardware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b="1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used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by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programmers</a:t>
            </a:r>
            <a:r>
              <a:rPr lang="en-US" sz="2000" spc="-1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when writing OpenCL C functions (called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kernels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) that execute on the</a:t>
            </a:r>
            <a:r>
              <a:rPr lang="en-US" sz="2000" spc="1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devices.</a:t>
            </a:r>
          </a:p>
          <a:p>
            <a:pPr marL="457200" marR="1061720" lvl="0" indent="-457200" algn="just">
              <a:lnSpc>
                <a:spcPct val="101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 model: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 how the OpenCL environment is configured on the host and how kernels are executed on the device. This includes :</a:t>
            </a: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setting up an OpenCL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context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on the host</a:t>
            </a: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providing mechanisms for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host–device</a:t>
            </a:r>
            <a:r>
              <a:rPr lang="en-US" sz="2000" b="1" spc="-6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interaction</a:t>
            </a:r>
            <a:endParaRPr lang="en-US" sz="2000" b="1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989013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153416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defining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concurrency</a:t>
            </a:r>
            <a:r>
              <a:rPr lang="en-US" sz="2000" b="1" spc="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b="1" spc="4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used</a:t>
            </a:r>
            <a:r>
              <a:rPr lang="en-US" sz="2000" spc="5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for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kernel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execution</a:t>
            </a:r>
            <a:r>
              <a:rPr lang="en-US" sz="2000" spc="5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</a:t>
            </a:r>
            <a:r>
              <a:rPr lang="en-US" sz="2000" spc="5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devices.</a:t>
            </a:r>
          </a:p>
          <a:p>
            <a:pPr marL="457200" marR="1061720" lvl="0" indent="-457200" algn="just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085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Memory model: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 the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abstract memory hierarchy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that kernels use,</a:t>
            </a:r>
            <a:r>
              <a:rPr lang="en-US" sz="2000" spc="-1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regardless of the actual underlying memory architecture. The memory model closely resembles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current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GPU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memory</a:t>
            </a:r>
            <a:r>
              <a:rPr lang="en-US" sz="2000" b="1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hierarchies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1061085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endParaRPr lang="en-IN" sz="20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57200" marR="1061720" lvl="0" indent="-457200" algn="just">
              <a:lnSpc>
                <a:spcPct val="103000"/>
              </a:lnSpc>
              <a:spcAft>
                <a:spcPts val="0"/>
              </a:spcAft>
              <a:buSzPts val="1000"/>
              <a:buFont typeface="+mj-lt"/>
              <a:buAutoNum type="arabicPeriod"/>
              <a:tabLst>
                <a:tab pos="1534160" algn="l"/>
              </a:tabLst>
            </a:pP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b="1" spc="-25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model:</a:t>
            </a:r>
            <a:r>
              <a:rPr lang="en-US" sz="2000" b="1" spc="-2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Defines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how</a:t>
            </a:r>
            <a:r>
              <a:rPr lang="en-US" sz="2000" spc="-3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</a:t>
            </a:r>
            <a:r>
              <a:rPr lang="en-US" sz="2000" spc="-2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concurrency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model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mapped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</a:t>
            </a:r>
            <a:r>
              <a:rPr lang="en-US" sz="2000" spc="-25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physical hardware.</a:t>
            </a:r>
          </a:p>
          <a:p>
            <a:pPr marR="1061720" lvl="0" algn="just">
              <a:lnSpc>
                <a:spcPct val="103000"/>
              </a:lnSpc>
              <a:spcAft>
                <a:spcPts val="0"/>
              </a:spcAft>
              <a:buSzPts val="1000"/>
              <a:tabLst>
                <a:tab pos="1534160" algn="l"/>
              </a:tabLst>
            </a:pPr>
            <a:r>
              <a:rPr 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		</a:t>
            </a:r>
          </a:p>
          <a:p>
            <a:pPr marR="1061720" lvl="0" algn="just">
              <a:lnSpc>
                <a:spcPct val="103000"/>
              </a:lnSpc>
              <a:spcAft>
                <a:spcPts val="0"/>
              </a:spcAft>
              <a:buSzPts val="1000"/>
              <a:tabLst>
                <a:tab pos="1534160" algn="l"/>
              </a:tabLst>
            </a:pPr>
            <a:r>
              <a:rPr lang="en-US" sz="20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				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  <a:hlinkClick r:id="rId2" action="ppaction://hlinkfile"/>
              </a:rPr>
              <a:t>OpenCL host-device model</a:t>
            </a:r>
            <a:endParaRPr lang="en-IN" sz="20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98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09666" y="884520"/>
            <a:ext cx="11329984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clCreateProgramWithSource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is used to create a OpenCL program with source code.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program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valid context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An array of 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pointers to optionally null-terminated character strings that make up the source code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lengths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An array with the number of chars in each string (the string length). If an element in lengths is </a:t>
            </a:r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, its accompanying string is null-terminated. If lengths is </a:t>
            </a:r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NUL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L, all strings in the strings argument are considered null-terminated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EBA0B-8A97-4928-B151-56F6FD732D28}"/>
              </a:ext>
            </a:extLst>
          </p:cNvPr>
          <p:cNvSpPr/>
          <p:nvPr/>
        </p:nvSpPr>
        <p:spPr>
          <a:xfrm>
            <a:off x="627865" y="1250569"/>
            <a:ext cx="5677699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509666" y="9147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6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381000"/>
            <a:ext cx="8229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clBuildProgram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used to build (compile) the program for the connected devices.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P</a:t>
            </a:r>
            <a:r>
              <a:rPr lang="en-IN" sz="1800" b="1" dirty="0">
                <a:latin typeface="Bell MT" panose="02020503060305020303" pitchFamily="18" charset="0"/>
                <a:cs typeface="Calibri" panose="020F0502020204030204" pitchFamily="34" charset="0"/>
              </a:rPr>
              <a:t>arameters: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program object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num_devices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the number of devices listed in </a:t>
            </a: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device_list</a:t>
            </a:r>
            <a:endParaRPr lang="en-IN" sz="19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device_list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a pointer to a list of devices that are in 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pointer to a string that describes the build options to be used for building the program executable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pfn_notify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a function pointer to a notification routine. The notification routine is a </a:t>
            </a:r>
            <a:r>
              <a:rPr lang="en-IN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 function that an application can register and which will be called when the program executable has been built (successfully or unsuccessfully)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User_data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passed as an argument when </a:t>
            </a:r>
            <a:r>
              <a:rPr lang="en-IN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pfn_notify</a:t>
            </a:r>
            <a:r>
              <a:rPr lang="en-IN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is called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639986" y="1220589"/>
            <a:ext cx="5881868" cy="275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707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1182085" y="50148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F4877-8600-486D-9363-5CBA9279380E}"/>
              </a:ext>
            </a:extLst>
          </p:cNvPr>
          <p:cNvSpPr/>
          <p:nvPr/>
        </p:nvSpPr>
        <p:spPr>
          <a:xfrm>
            <a:off x="148796" y="3961596"/>
            <a:ext cx="11887200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Create a program </a:t>
            </a:r>
          </a:p>
          <a:p>
            <a:pPr marL="0" indent="0">
              <a:buNone/>
            </a:pPr>
            <a:r>
              <a:rPr lang="en-IN" sz="1700" b="1" dirty="0" err="1">
                <a:solidFill>
                  <a:schemeClr val="accent4"/>
                </a:solidFill>
              </a:rPr>
              <a:t>cl_program</a:t>
            </a:r>
            <a:r>
              <a:rPr lang="en-IN" sz="1700" b="1" dirty="0"/>
              <a:t> program = </a:t>
            </a:r>
            <a:r>
              <a:rPr lang="en-IN" sz="1700" b="1" dirty="0" err="1"/>
              <a:t>clCreateProgramWithSource</a:t>
            </a:r>
            <a:r>
              <a:rPr lang="en-IN" sz="1700" b="1" dirty="0"/>
              <a:t>( context, 1, (</a:t>
            </a:r>
            <a:r>
              <a:rPr lang="en-IN" sz="1700" b="1" dirty="0" err="1"/>
              <a:t>const</a:t>
            </a:r>
            <a:r>
              <a:rPr lang="en-IN" sz="1700" b="1" dirty="0"/>
              <a:t> char**)&amp;</a:t>
            </a:r>
            <a:r>
              <a:rPr lang="en-IN" sz="1700" b="1" dirty="0" err="1"/>
              <a:t>programSource</a:t>
            </a:r>
            <a:r>
              <a:rPr lang="en-IN" sz="1700" b="1" dirty="0"/>
              <a:t>, NULL, &amp;status); </a:t>
            </a:r>
          </a:p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Build (compile) the program for the devices</a:t>
            </a:r>
            <a:r>
              <a:rPr lang="en-IN" sz="1700" b="1" dirty="0"/>
              <a:t> </a:t>
            </a:r>
          </a:p>
          <a:p>
            <a:pPr marL="0" indent="0">
              <a:buNone/>
            </a:pPr>
            <a:r>
              <a:rPr lang="en-IN" sz="1700" b="1" dirty="0"/>
              <a:t>status = </a:t>
            </a:r>
            <a:r>
              <a:rPr lang="en-IN" sz="1700" b="1" dirty="0" err="1"/>
              <a:t>clBuildProgram</a:t>
            </a:r>
            <a:r>
              <a:rPr lang="en-IN" sz="1700" b="1" dirty="0"/>
              <a:t>( program, </a:t>
            </a:r>
            <a:r>
              <a:rPr lang="en-IN" sz="1700" b="1" dirty="0" err="1"/>
              <a:t>numDevices</a:t>
            </a:r>
            <a:r>
              <a:rPr lang="en-IN" sz="1700" b="1" dirty="0"/>
              <a:t>, devices, NULL, NULL, NULL);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8D4B2AF4-18AD-4FBE-8D5C-E837ECC69D36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3567C7-8D83-42D5-B12D-0C8585BF4703}"/>
              </a:ext>
            </a:extLst>
          </p:cNvPr>
          <p:cNvSpPr/>
          <p:nvPr/>
        </p:nvSpPr>
        <p:spPr>
          <a:xfrm>
            <a:off x="265901" y="998272"/>
            <a:ext cx="5677699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0BF76-1516-4385-AB65-143D562593E1}"/>
              </a:ext>
            </a:extLst>
          </p:cNvPr>
          <p:cNvSpPr/>
          <p:nvPr/>
        </p:nvSpPr>
        <p:spPr>
          <a:xfrm>
            <a:off x="6124148" y="1004202"/>
            <a:ext cx="5881868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88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229600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652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The Execution Environment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86953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The OpenCL Kernel</a:t>
            </a:r>
          </a:p>
          <a:p>
            <a:pPr algn="just"/>
            <a:endParaRPr lang="en-IN" sz="24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final stage in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execution is to obtain a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that can be used to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execute kernels on a device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by extracting the kernel from the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cl_program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name of the kernel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passed to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clCreateKernel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along with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program object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kernel object will be returned if the program object was valid, and the particular kernel is found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BEAC9-E603-4CE2-8EF0-D92FC28F556D}"/>
              </a:ext>
            </a:extLst>
          </p:cNvPr>
          <p:cNvSpPr/>
          <p:nvPr/>
        </p:nvSpPr>
        <p:spPr>
          <a:xfrm>
            <a:off x="1269573" y="3221670"/>
            <a:ext cx="5881868" cy="14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81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r>
              <a:rPr lang="en-US" dirty="0">
                <a:cs typeface="AngsanaUPC" pitchFamily="18" charset="-34"/>
              </a:rPr>
              <a:t>__kernel void </a:t>
            </a:r>
            <a:r>
              <a:rPr lang="en-US" b="1" dirty="0" err="1">
                <a:cs typeface="AngsanaUPC" pitchFamily="18" charset="-34"/>
              </a:rPr>
              <a:t>vecadd</a:t>
            </a:r>
            <a:r>
              <a:rPr lang="en-US" dirty="0">
                <a:cs typeface="AngsanaUPC" pitchFamily="18" charset="-34"/>
              </a:rPr>
              <a:t> (__global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*C,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* A,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*B) </a:t>
            </a:r>
          </a:p>
          <a:p>
            <a:r>
              <a:rPr lang="en-US" dirty="0">
                <a:cs typeface="AngsanaUPC" pitchFamily="18" charset="-34"/>
              </a:rPr>
              <a:t>{</a:t>
            </a:r>
          </a:p>
          <a:p>
            <a:r>
              <a:rPr lang="en-US" dirty="0">
                <a:cs typeface="AngsanaUPC" pitchFamily="18" charset="-34"/>
              </a:rPr>
              <a:t>	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 = </a:t>
            </a:r>
            <a:r>
              <a:rPr lang="en-US" dirty="0" err="1">
                <a:cs typeface="AngsanaUPC" pitchFamily="18" charset="-34"/>
              </a:rPr>
              <a:t>get_global_id</a:t>
            </a:r>
            <a:r>
              <a:rPr lang="en-US" dirty="0">
                <a:cs typeface="AngsanaUPC" pitchFamily="18" charset="-34"/>
              </a:rPr>
              <a:t>(0);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dirty="0">
                <a:cs typeface="AngsanaUPC" pitchFamily="18" charset="-34"/>
              </a:rPr>
              <a:t>C[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= A[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+ B[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];</a:t>
            </a:r>
          </a:p>
          <a:p>
            <a:r>
              <a:rPr lang="en-US" dirty="0">
                <a:cs typeface="AngsanaUPC" pitchFamily="18" charset="-34"/>
              </a:rPr>
              <a:t> } </a:t>
            </a:r>
            <a:endParaRPr lang="en-US" dirty="0" smtClean="0">
              <a:cs typeface="AngsanaUPC" pitchFamily="18" charset="-34"/>
            </a:endParaRPr>
          </a:p>
          <a:p>
            <a:r>
              <a:rPr lang="en-US" dirty="0" smtClean="0">
                <a:cs typeface="AngsanaUPC" pitchFamily="18" charset="-34"/>
              </a:rPr>
              <a:t>--kernel    void   k1(…….)                            </a:t>
            </a:r>
            <a:endParaRPr lang="en-US" dirty="0">
              <a:cs typeface="AngsanaUPC" pitchFamily="18" charset="-34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20119" y="4176215"/>
            <a:ext cx="2579427" cy="641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r>
              <a:rPr lang="en-US" dirty="0">
                <a:cs typeface="AngsanaUPC" pitchFamily="18" charset="-34"/>
              </a:rPr>
              <a:t>__kernel void </a:t>
            </a:r>
            <a:r>
              <a:rPr lang="en-US" b="1" dirty="0" err="1">
                <a:cs typeface="AngsanaUPC" pitchFamily="18" charset="-34"/>
              </a:rPr>
              <a:t>vecadd</a:t>
            </a:r>
            <a:r>
              <a:rPr lang="en-US" dirty="0">
                <a:cs typeface="AngsanaUPC" pitchFamily="18" charset="-34"/>
              </a:rPr>
              <a:t> (__global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*C,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* A, __global 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*B) </a:t>
            </a:r>
          </a:p>
          <a:p>
            <a:r>
              <a:rPr lang="en-US" dirty="0">
                <a:cs typeface="AngsanaUPC" pitchFamily="18" charset="-34"/>
              </a:rPr>
              <a:t>{</a:t>
            </a:r>
          </a:p>
          <a:p>
            <a:r>
              <a:rPr lang="en-US" dirty="0">
                <a:cs typeface="AngsanaUPC" pitchFamily="18" charset="-34"/>
              </a:rPr>
              <a:t>	</a:t>
            </a:r>
            <a:r>
              <a:rPr lang="en-US" dirty="0" err="1">
                <a:cs typeface="AngsanaUPC" pitchFamily="18" charset="-34"/>
              </a:rPr>
              <a:t>int</a:t>
            </a:r>
            <a:r>
              <a:rPr lang="en-US" dirty="0">
                <a:cs typeface="AngsanaUPC" pitchFamily="18" charset="-34"/>
              </a:rPr>
              <a:t> 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 = </a:t>
            </a:r>
            <a:r>
              <a:rPr lang="en-US" dirty="0" err="1">
                <a:cs typeface="AngsanaUPC" pitchFamily="18" charset="-34"/>
              </a:rPr>
              <a:t>get_global_id</a:t>
            </a:r>
            <a:r>
              <a:rPr lang="en-US" dirty="0">
                <a:cs typeface="AngsanaUPC" pitchFamily="18" charset="-34"/>
              </a:rPr>
              <a:t>(0);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dirty="0">
                <a:cs typeface="AngsanaUPC" pitchFamily="18" charset="-34"/>
              </a:rPr>
              <a:t>C[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= A[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 + B[</a:t>
            </a:r>
            <a:r>
              <a:rPr lang="en-US" dirty="0" err="1">
                <a:cs typeface="AngsanaUPC" pitchFamily="18" charset="-34"/>
              </a:rPr>
              <a:t>tid</a:t>
            </a:r>
            <a:r>
              <a:rPr lang="en-US" dirty="0">
                <a:cs typeface="AngsanaUPC" pitchFamily="18" charset="-34"/>
              </a:rPr>
              <a:t>];</a:t>
            </a:r>
          </a:p>
          <a:p>
            <a:r>
              <a:rPr lang="en-US" dirty="0">
                <a:cs typeface="AngsanaUPC" pitchFamily="18" charset="-34"/>
              </a:rPr>
              <a:t> } </a:t>
            </a:r>
            <a:endParaRPr lang="en-US" dirty="0" smtClean="0">
              <a:cs typeface="AngsanaUPC" pitchFamily="18" charset="-34"/>
            </a:endParaRPr>
          </a:p>
          <a:p>
            <a:r>
              <a:rPr lang="en-US" dirty="0" smtClean="0">
                <a:cs typeface="AngsanaUPC" pitchFamily="18" charset="-34"/>
              </a:rPr>
              <a:t>--kernel    void   k1(…….)                            </a:t>
            </a:r>
            <a:endParaRPr lang="en-US" dirty="0">
              <a:cs typeface="AngsanaUPC" pitchFamily="18" charset="-34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838080" y="2989428"/>
            <a:ext cx="7679555" cy="10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 = NULL;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Create a kernel from the vector addition function (named "</a:t>
            </a:r>
            <a:r>
              <a:rPr lang="en-IN" b="1" dirty="0" err="1">
                <a:highlight>
                  <a:srgbClr val="00FFFF"/>
                </a:highlight>
              </a:rPr>
              <a:t>vecadd</a:t>
            </a:r>
            <a:r>
              <a:rPr lang="en-IN" b="1" dirty="0">
                <a:highlight>
                  <a:srgbClr val="00FFFF"/>
                </a:highlight>
              </a:rPr>
              <a:t>") </a:t>
            </a:r>
            <a:r>
              <a:rPr lang="en-IN" b="1" dirty="0"/>
              <a:t>kernel = </a:t>
            </a:r>
            <a:r>
              <a:rPr lang="en-IN" b="1" dirty="0" err="1"/>
              <a:t>clCreateKernel</a:t>
            </a:r>
            <a:r>
              <a:rPr lang="en-IN" b="1" dirty="0"/>
              <a:t>(program, "</a:t>
            </a:r>
            <a:r>
              <a:rPr lang="en-IN" b="1" dirty="0" err="1"/>
              <a:t>vecadd</a:t>
            </a:r>
            <a:r>
              <a:rPr lang="en-IN" b="1" dirty="0"/>
              <a:t>", &amp;status);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20119" y="4176215"/>
            <a:ext cx="2579427" cy="641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8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457200"/>
            <a:ext cx="838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Executing a kernel requires dispatching it through an enqueue 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must specify each kernel argument individually using the function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clSetKernelArg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This function takes a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kernel object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an index specifying the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argument number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size of the argument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and a </a:t>
            </a:r>
            <a:r>
              <a:rPr lang="en-IN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pointer to the argument</a:t>
            </a:r>
            <a:r>
              <a:rPr lang="en-IN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We must specify each kernel argument individually using the function </a:t>
            </a:r>
            <a:r>
              <a:rPr lang="en-US" b="1" dirty="0" err="1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clSetKernelArg</a:t>
            </a:r>
            <a:r>
              <a:rPr lang="en-US" b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When the kernel is executed, this information is used to transfer arguments to the device.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953411" y="3071923"/>
            <a:ext cx="5881868" cy="172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Steps in Executing an OpenCL Program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39352"/>
            <a:ext cx="11004480" cy="5471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1:</a:t>
            </a:r>
            <a:r>
              <a:rPr lang="en-IN" sz="2000" dirty="0"/>
              <a:t> Discover and initialize the platforms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2:</a:t>
            </a:r>
            <a:r>
              <a:rPr lang="en-IN" sz="2000" dirty="0"/>
              <a:t> Discover and initialize the devices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3:</a:t>
            </a:r>
            <a:r>
              <a:rPr lang="en-IN" sz="2000" dirty="0"/>
              <a:t> Create a context	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4:</a:t>
            </a:r>
            <a:r>
              <a:rPr lang="en-IN" sz="2000" dirty="0"/>
              <a:t> Create a command queue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5:</a:t>
            </a:r>
            <a:r>
              <a:rPr lang="en-IN" sz="2000" dirty="0"/>
              <a:t> Create device buffers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6:</a:t>
            </a:r>
            <a:r>
              <a:rPr lang="en-IN" sz="2000" dirty="0"/>
              <a:t> Write host data to device buffers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7: </a:t>
            </a:r>
            <a:r>
              <a:rPr lang="en-IN" sz="2000" dirty="0"/>
              <a:t>Create and compile the program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8</a:t>
            </a:r>
            <a:r>
              <a:rPr lang="en-IN" sz="2000" dirty="0"/>
              <a:t>: Create the kernel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9</a:t>
            </a:r>
            <a:r>
              <a:rPr lang="en-IN" sz="2000" dirty="0"/>
              <a:t>: Set the kernel arguments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10: </a:t>
            </a:r>
            <a:r>
              <a:rPr lang="en-IN" sz="2000" dirty="0"/>
              <a:t>Configure the work-item structure</a:t>
            </a:r>
          </a:p>
          <a:p>
            <a:pPr algn="just"/>
            <a:endParaRPr lang="en-IN" sz="2000" b="1" dirty="0">
              <a:solidFill>
                <a:schemeClr val="accent1"/>
              </a:solidFill>
            </a:endParaRPr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11</a:t>
            </a:r>
            <a:r>
              <a:rPr lang="en-IN" sz="2000" dirty="0"/>
              <a:t>: Enqueue the kernel for execution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12: </a:t>
            </a:r>
            <a:r>
              <a:rPr lang="en-IN" sz="2000" dirty="0"/>
              <a:t>Read the output buffer back to the host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>
                <a:solidFill>
                  <a:schemeClr val="accent1"/>
                </a:solidFill>
              </a:rPr>
              <a:t>STEP 13: </a:t>
            </a:r>
            <a:r>
              <a:rPr lang="en-IN" sz="2000" dirty="0"/>
              <a:t>Release OpenCL resources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53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30"/>
            <a:ext cx="11344975" cy="577357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r>
              <a:rPr lang="en-US" sz="2400" dirty="0" smtClean="0">
                <a:cs typeface="AngsanaUPC" pitchFamily="18" charset="-34"/>
              </a:rPr>
              <a:t>__</a:t>
            </a:r>
            <a:r>
              <a:rPr lang="en-US" sz="2400" dirty="0">
                <a:cs typeface="AngsanaUPC" pitchFamily="18" charset="-34"/>
              </a:rPr>
              <a:t>kernel void </a:t>
            </a:r>
            <a:r>
              <a:rPr lang="en-US" sz="2400" b="1" dirty="0" err="1">
                <a:cs typeface="AngsanaUPC" pitchFamily="18" charset="-34"/>
              </a:rPr>
              <a:t>vecadd</a:t>
            </a:r>
            <a:r>
              <a:rPr lang="en-US" sz="2400" dirty="0">
                <a:cs typeface="AngsanaUPC" pitchFamily="18" charset="-34"/>
              </a:rPr>
              <a:t> (__global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*C,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* </a:t>
            </a:r>
            <a:r>
              <a:rPr lang="en-US" sz="2400" dirty="0" smtClean="0">
                <a:cs typeface="AngsanaUPC" pitchFamily="18" charset="-34"/>
              </a:rPr>
              <a:t>B,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*A) </a:t>
            </a:r>
            <a:endParaRPr lang="en-US" sz="2400" dirty="0">
              <a:cs typeface="AngsanaUPC" pitchFamily="18" charset="-34"/>
            </a:endParaRPr>
          </a:p>
          <a:p>
            <a:r>
              <a:rPr lang="en-US" sz="2400" dirty="0">
                <a:cs typeface="AngsanaUPC" pitchFamily="18" charset="-34"/>
              </a:rPr>
              <a:t>{</a:t>
            </a:r>
          </a:p>
          <a:p>
            <a:r>
              <a:rPr lang="en-US" sz="2400" dirty="0">
                <a:cs typeface="AngsanaUPC" pitchFamily="18" charset="-34"/>
              </a:rPr>
              <a:t>	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 = </a:t>
            </a:r>
            <a:r>
              <a:rPr lang="en-US" sz="2400" dirty="0" err="1">
                <a:cs typeface="AngsanaUPC" pitchFamily="18" charset="-34"/>
              </a:rPr>
              <a:t>get_global_id</a:t>
            </a:r>
            <a:r>
              <a:rPr lang="en-US" sz="2400" dirty="0">
                <a:cs typeface="AngsanaUPC" pitchFamily="18" charset="-34"/>
              </a:rPr>
              <a:t>(0);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sz="2400" dirty="0">
                <a:cs typeface="AngsanaUPC" pitchFamily="18" charset="-34"/>
              </a:rPr>
              <a:t>C[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= A[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+ B[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];</a:t>
            </a:r>
          </a:p>
          <a:p>
            <a:r>
              <a:rPr lang="en-US" sz="2400" dirty="0">
                <a:cs typeface="AngsanaUPC" pitchFamily="18" charset="-34"/>
              </a:rPr>
              <a:t> }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14BDF-159D-4407-A685-BFE15F337085}"/>
              </a:ext>
            </a:extLst>
          </p:cNvPr>
          <p:cNvSpPr/>
          <p:nvPr/>
        </p:nvSpPr>
        <p:spPr>
          <a:xfrm>
            <a:off x="5752295" y="1126152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30"/>
            <a:ext cx="11344975" cy="577357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endParaRPr lang="en-US" sz="2400" dirty="0">
              <a:cs typeface="AngsanaUPC" pitchFamily="18" charset="-34"/>
            </a:endParaRPr>
          </a:p>
          <a:p>
            <a:endParaRPr lang="en-US" sz="2400" dirty="0" smtClean="0">
              <a:cs typeface="AngsanaUPC" pitchFamily="18" charset="-34"/>
            </a:endParaRPr>
          </a:p>
          <a:p>
            <a:r>
              <a:rPr lang="en-US" sz="2400" dirty="0" smtClean="0">
                <a:cs typeface="AngsanaUPC" pitchFamily="18" charset="-34"/>
              </a:rPr>
              <a:t>__</a:t>
            </a:r>
            <a:r>
              <a:rPr lang="en-US" sz="2400" dirty="0">
                <a:cs typeface="AngsanaUPC" pitchFamily="18" charset="-34"/>
              </a:rPr>
              <a:t>kernel void </a:t>
            </a:r>
            <a:r>
              <a:rPr lang="en-US" sz="2400" b="1" dirty="0" err="1">
                <a:cs typeface="AngsanaUPC" pitchFamily="18" charset="-34"/>
              </a:rPr>
              <a:t>vecadd</a:t>
            </a:r>
            <a:r>
              <a:rPr lang="en-US" sz="2400" dirty="0">
                <a:cs typeface="AngsanaUPC" pitchFamily="18" charset="-34"/>
              </a:rPr>
              <a:t> (__global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*A,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* </a:t>
            </a:r>
            <a:r>
              <a:rPr lang="en-US" sz="2400" dirty="0" smtClean="0">
                <a:cs typeface="AngsanaUPC" pitchFamily="18" charset="-34"/>
              </a:rPr>
              <a:t>B, </a:t>
            </a:r>
            <a:r>
              <a:rPr lang="en-US" sz="2400" dirty="0">
                <a:cs typeface="AngsanaUPC" pitchFamily="18" charset="-34"/>
              </a:rPr>
              <a:t>__global 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smtClean="0">
                <a:cs typeface="AngsanaUPC" pitchFamily="18" charset="-34"/>
              </a:rPr>
              <a:t>*C) </a:t>
            </a:r>
            <a:endParaRPr lang="en-US" sz="2400" dirty="0">
              <a:cs typeface="AngsanaUPC" pitchFamily="18" charset="-34"/>
            </a:endParaRPr>
          </a:p>
          <a:p>
            <a:r>
              <a:rPr lang="en-US" sz="2400" dirty="0">
                <a:cs typeface="AngsanaUPC" pitchFamily="18" charset="-34"/>
              </a:rPr>
              <a:t>{</a:t>
            </a:r>
          </a:p>
          <a:p>
            <a:r>
              <a:rPr lang="en-US" sz="2400" dirty="0">
                <a:cs typeface="AngsanaUPC" pitchFamily="18" charset="-34"/>
              </a:rPr>
              <a:t>	</a:t>
            </a:r>
            <a:r>
              <a:rPr lang="en-US" sz="2400" dirty="0" err="1">
                <a:cs typeface="AngsanaUPC" pitchFamily="18" charset="-34"/>
              </a:rPr>
              <a:t>int</a:t>
            </a:r>
            <a:r>
              <a:rPr lang="en-US" sz="2400" dirty="0">
                <a:cs typeface="AngsanaUPC" pitchFamily="18" charset="-34"/>
              </a:rPr>
              <a:t> 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 = </a:t>
            </a:r>
            <a:r>
              <a:rPr lang="en-US" sz="2400" dirty="0" err="1">
                <a:cs typeface="AngsanaUPC" pitchFamily="18" charset="-34"/>
              </a:rPr>
              <a:t>get_global_id</a:t>
            </a:r>
            <a:r>
              <a:rPr lang="en-US" sz="2400" dirty="0">
                <a:cs typeface="AngsanaUPC" pitchFamily="18" charset="-34"/>
              </a:rPr>
              <a:t>(0);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  //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OpenCL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intrinsic function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sz="2400" dirty="0">
                <a:cs typeface="AngsanaUPC" pitchFamily="18" charset="-34"/>
              </a:rPr>
              <a:t>C[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= A[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 + B[</a:t>
            </a:r>
            <a:r>
              <a:rPr lang="en-US" sz="2400" dirty="0" err="1">
                <a:cs typeface="AngsanaUPC" pitchFamily="18" charset="-34"/>
              </a:rPr>
              <a:t>tid</a:t>
            </a:r>
            <a:r>
              <a:rPr lang="en-US" sz="2400" dirty="0">
                <a:cs typeface="AngsanaUPC" pitchFamily="18" charset="-34"/>
              </a:rPr>
              <a:t>];</a:t>
            </a:r>
          </a:p>
          <a:p>
            <a:r>
              <a:rPr lang="en-US" sz="2400" dirty="0">
                <a:cs typeface="AngsanaUPC" pitchFamily="18" charset="-34"/>
              </a:rPr>
              <a:t> }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358198" y="2851082"/>
            <a:ext cx="8036097" cy="136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Associate the input and output buffers with the kernel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clSetKernelArg</a:t>
            </a:r>
            <a:r>
              <a:rPr lang="en-IN" b="1" dirty="0"/>
              <a:t>( kernel, 0,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1,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2,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 smtClean="0"/>
              <a:t>bufferC</a:t>
            </a:r>
            <a:r>
              <a:rPr lang="en-IN" b="1" dirty="0" smtClean="0"/>
              <a:t>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14BDF-159D-4407-A685-BFE15F337085}"/>
              </a:ext>
            </a:extLst>
          </p:cNvPr>
          <p:cNvSpPr/>
          <p:nvPr/>
        </p:nvSpPr>
        <p:spPr>
          <a:xfrm>
            <a:off x="5752295" y="1126152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40490" y="3439236"/>
            <a:ext cx="1419367" cy="124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646460" y="3698543"/>
            <a:ext cx="191068" cy="968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74006" y="4060209"/>
            <a:ext cx="2524836" cy="51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unit of concurrent execution in OpenCL  is a </a:t>
            </a:r>
            <a:r>
              <a:rPr lang="en-US" sz="2000" b="1" dirty="0"/>
              <a:t>work-item</a:t>
            </a:r>
            <a:r>
              <a:rPr lang="en-US" sz="2000" dirty="0"/>
              <a:t> (WI).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WI executes the </a:t>
            </a:r>
            <a:r>
              <a:rPr lang="en-US" sz="2000" b="1" dirty="0"/>
              <a:t>kernel</a:t>
            </a:r>
            <a:r>
              <a:rPr lang="en-US" sz="2000" dirty="0"/>
              <a:t> function body.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map a single iteration of the loop to a WI.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We tell the OpenCL runtime to </a:t>
            </a:r>
            <a:r>
              <a:rPr lang="en-US" sz="2000" b="1" dirty="0"/>
              <a:t>generate as many WIs as elements in the input and output arrays</a:t>
            </a:r>
            <a:r>
              <a:rPr lang="en-US" sz="2000" dirty="0"/>
              <a:t> and allow the OpenCL to map those WIs to the underlying hardware, (CPU / GPU cores).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an OpenCL device begins executing a kernel, it allow the programmer to identify the </a:t>
            </a:r>
            <a:r>
              <a:rPr lang="en-US" sz="2000" b="1" dirty="0"/>
              <a:t>position of the current WI </a:t>
            </a:r>
            <a:r>
              <a:rPr lang="en-US" sz="2000" dirty="0"/>
              <a:t>using a call to OpenCL API </a:t>
            </a:r>
            <a:r>
              <a:rPr lang="en-US" sz="2000" b="1" dirty="0" err="1"/>
              <a:t>get_global_id</a:t>
            </a:r>
            <a:r>
              <a:rPr lang="en-US" sz="2000" b="1" dirty="0"/>
              <a:t>(0)</a:t>
            </a:r>
            <a:r>
              <a:rPr lang="en-US" sz="2000" dirty="0"/>
              <a:t>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1600" dirty="0">
              <a:cs typeface="AngsanaUPC" pitchFamily="18" charset="-34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// N work-items will be created to execute this kernel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__kernel void </a:t>
            </a:r>
            <a:r>
              <a:rPr lang="en-US" sz="2000" dirty="0" err="1">
                <a:latin typeface="+mj-lt"/>
                <a:cs typeface="AngsanaUPC" pitchFamily="18" charset="-34"/>
              </a:rPr>
              <a:t>vecadd</a:t>
            </a:r>
            <a:r>
              <a:rPr lang="en-US" sz="2000" dirty="0">
                <a:latin typeface="+mj-lt"/>
                <a:cs typeface="AngsanaUPC" pitchFamily="18" charset="-34"/>
              </a:rPr>
              <a:t> (__global int *C, __global int* A, __global int *B) 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{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	int 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 = </a:t>
            </a:r>
            <a:r>
              <a:rPr lang="en-US" sz="2000" dirty="0" err="1">
                <a:latin typeface="+mj-lt"/>
                <a:cs typeface="AngsanaUPC" pitchFamily="18" charset="-34"/>
              </a:rPr>
              <a:t>get_global_id</a:t>
            </a:r>
            <a:r>
              <a:rPr lang="en-US" sz="2000" dirty="0">
                <a:latin typeface="+mj-lt"/>
                <a:cs typeface="AngsanaUPC" pitchFamily="18" charset="-34"/>
              </a:rPr>
              <a:t>(0);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   // OpenCL intrinsic function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  <a:cs typeface="AngsanaUPC" pitchFamily="18" charset="-34"/>
              </a:rPr>
              <a:t>	</a:t>
            </a:r>
            <a:r>
              <a:rPr lang="en-US" sz="2000" dirty="0">
                <a:latin typeface="+mj-lt"/>
                <a:cs typeface="AngsanaUPC" pitchFamily="18" charset="-34"/>
              </a:rPr>
              <a:t>C[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= A[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 + B[</a:t>
            </a:r>
            <a:r>
              <a:rPr lang="en-US" sz="2000" dirty="0" err="1">
                <a:latin typeface="+mj-lt"/>
                <a:cs typeface="AngsanaUPC" pitchFamily="18" charset="-34"/>
              </a:rPr>
              <a:t>tid</a:t>
            </a:r>
            <a:r>
              <a:rPr lang="en-US" sz="2000" dirty="0">
                <a:latin typeface="+mj-lt"/>
                <a:cs typeface="AngsanaUPC" pitchFamily="18" charset="-34"/>
              </a:rPr>
              <a:t>];</a:t>
            </a:r>
          </a:p>
          <a:p>
            <a:r>
              <a:rPr lang="en-US" sz="2000" dirty="0">
                <a:latin typeface="+mj-lt"/>
                <a:cs typeface="AngsanaUPC" pitchFamily="18" charset="-34"/>
              </a:rPr>
              <a:t> }                            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  <a:cs typeface="AngsanaUPC" pitchFamily="18" charset="-34"/>
              </a:rPr>
              <a:t>                                                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  <a:hlinkClick r:id="rId2" action="ppaction://hlinkfile"/>
              </a:rPr>
              <a:t>global-id Vs local-id</a:t>
            </a:r>
            <a:r>
              <a:rPr lang="en-US" sz="2000" dirty="0">
                <a:hlinkClick r:id="rId2" action="ppaction://hlinkfile"/>
              </a:rPr>
              <a:t> </a:t>
            </a:r>
            <a:endParaRPr lang="en-US" sz="2000" dirty="0">
              <a:latin typeface="+mj-lt"/>
              <a:cs typeface="AngsanaUPC" pitchFamily="18" charset="-34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3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348840" y="136800"/>
            <a:ext cx="11004480" cy="6219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</a:t>
            </a: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OpenCL implementation (kernel):</a:t>
            </a:r>
          </a:p>
          <a:p>
            <a:pPr algn="just"/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a kernel is executed, the programmer specifies the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work-items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 should be created as an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n-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dimensional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range</a:t>
            </a:r>
            <a:r>
              <a:rPr lang="en-US" sz="2000" b="1" i="1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</a:t>
            </a:r>
            <a:r>
              <a:rPr lang="en-US" sz="2000" spc="-2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one-,</a:t>
            </a:r>
            <a:r>
              <a:rPr lang="en-US" sz="20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two-,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</a:t>
            </a:r>
            <a:r>
              <a:rPr lang="en-US" sz="20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three-dimensional array 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</a:t>
            </a:r>
            <a:r>
              <a:rPr lang="en-US" sz="20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will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often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dimensions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either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 the</a:t>
            </a:r>
            <a:r>
              <a:rPr lang="en-US" sz="2000" spc="-4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output</a:t>
            </a:r>
            <a:r>
              <a:rPr lang="en-US" sz="20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data.</a:t>
            </a:r>
            <a:r>
              <a:rPr lang="en-US" sz="2000" spc="-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WorkItemsSize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{1024,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255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achieving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scalability, OpenCL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divides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US" sz="2000" spc="-6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work-items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NDRange</a:t>
            </a:r>
            <a:r>
              <a:rPr lang="en-US" sz="20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into</a:t>
            </a:r>
            <a:r>
              <a:rPr lang="en-US" sz="2000" spc="-7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smaller,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equally sized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workgroups. </a:t>
            </a:r>
            <a:endParaRPr lang="en-US" sz="2000" b="0" strike="noStrike" spc="-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Example: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size_t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strike="noStrike" spc="-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workGroupSize</a:t>
            </a:r>
            <a:r>
              <a:rPr lang="en-US" sz="2000" b="1" strike="noStrike" spc="-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= {64, 1, 1)</a:t>
            </a:r>
            <a:r>
              <a:rPr lang="en-US" sz="2000" b="1" spc="-25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2000" spc="-1" dirty="0">
                <a:solidFill>
                  <a:srgbClr val="000000"/>
                </a:solidFill>
                <a:highlight>
                  <a:srgbClr val="00FFFF"/>
                </a:highlight>
                <a:latin typeface="Bell MT" panose="02020503060305020303" pitchFamily="18" charset="0"/>
                <a:cs typeface="Calibri" panose="020F0502020204030204" pitchFamily="34" charset="0"/>
              </a:rPr>
              <a:t>This results in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creating 16</a:t>
            </a:r>
            <a:r>
              <a:rPr lang="en-US" sz="2000" spc="-115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highlight>
                  <a:srgbClr val="00FFFF"/>
                </a:highlight>
                <a:latin typeface="Bell MT" panose="020205030603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work- groups (1024 work-items/(64 work-items per workgroup) =16 workgroups)</a:t>
            </a:r>
            <a:endParaRPr lang="en-US" sz="2000" b="0" strike="noStrike" spc="-1" dirty="0">
              <a:solidFill>
                <a:srgbClr val="000000"/>
              </a:solidFill>
              <a:highlight>
                <a:srgbClr val="00FFFF"/>
              </a:highlight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	</a:t>
            </a:r>
            <a:r>
              <a:rPr lang="en-US" sz="2000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workItems-workGroup</a:t>
            </a:r>
            <a:endParaRPr lang="en-US" sz="2000" b="1" strike="noStrike" spc="-1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2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3013023"/>
            <a:ext cx="11344975" cy="352583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Work Dimension </a:t>
            </a:r>
            <a:r>
              <a:rPr lang="en-US" dirty="0">
                <a:latin typeface="Bell MT" panose="02020503060305020303" pitchFamily="18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</a:t>
            </a:r>
            <a:r>
              <a:rPr lang="en-US" dirty="0">
                <a:latin typeface="Bell MT" panose="02020503060305020303" pitchFamily="18" charset="0"/>
              </a:rPr>
              <a:t> and </a:t>
            </a:r>
            <a:r>
              <a:rPr lang="en-US" b="1" dirty="0" err="1">
                <a:latin typeface="Bell MT" panose="02020503060305020303" pitchFamily="18" charset="0"/>
              </a:rPr>
              <a:t>global_work_size</a:t>
            </a:r>
            <a:r>
              <a:rPr lang="en-US" b="1" dirty="0">
                <a:latin typeface="Bell MT" panose="02020503060305020303" pitchFamily="18" charset="0"/>
              </a:rPr>
              <a:t> (GSZ)</a:t>
            </a:r>
            <a:r>
              <a:rPr lang="en-US" dirty="0">
                <a:latin typeface="Bell MT" panose="02020503060305020303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1024</a:t>
            </a:r>
          </a:p>
          <a:p>
            <a:r>
              <a:rPr lang="en-US" b="1" dirty="0" err="1">
                <a:latin typeface="Bell MT" panose="02020503060305020303" pitchFamily="18" charset="0"/>
              </a:rPr>
              <a:t>local_work_size</a:t>
            </a:r>
            <a:r>
              <a:rPr lang="en-US" b="1" dirty="0">
                <a:latin typeface="Bell MT" panose="02020503060305020303" pitchFamily="18" charset="0"/>
              </a:rPr>
              <a:t> (LSZ)</a:t>
            </a:r>
            <a:r>
              <a:rPr lang="en-US" dirty="0">
                <a:latin typeface="Bell MT" panose="02020503060305020303" pitchFamily="18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128</a:t>
            </a:r>
          </a:p>
          <a:p>
            <a:endParaRPr lang="en-US" b="1" dirty="0">
              <a:solidFill>
                <a:srgbClr val="C00000"/>
              </a:solidFill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Since there are </a:t>
            </a:r>
            <a:r>
              <a:rPr lang="en-US" b="1" dirty="0">
                <a:latin typeface="Bell MT" panose="02020503060305020303" pitchFamily="18" charset="0"/>
              </a:rPr>
              <a:t>1024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total work-items </a:t>
            </a:r>
            <a:r>
              <a:rPr lang="en-US" dirty="0">
                <a:latin typeface="Bell MT" panose="02020503060305020303" pitchFamily="18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128</a:t>
            </a:r>
            <a:r>
              <a:rPr lang="en-US" dirty="0">
                <a:latin typeface="Bell MT" panose="02020503060305020303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</a:rPr>
              <a:t>work-items / work-group</a:t>
            </a:r>
            <a:r>
              <a:rPr lang="en-US" dirty="0">
                <a:latin typeface="Bell MT" panose="02020503060305020303" pitchFamily="18" charset="0"/>
              </a:rPr>
              <a:t>, there are :</a:t>
            </a:r>
          </a:p>
          <a:p>
            <a:r>
              <a:rPr lang="en-US" dirty="0">
                <a:latin typeface="Bell MT" panose="02020503060305020303" pitchFamily="18" charset="0"/>
              </a:rPr>
              <a:t>                                         </a:t>
            </a:r>
            <a:r>
              <a:rPr lang="en-US" b="1" dirty="0">
                <a:solidFill>
                  <a:srgbClr val="C00000"/>
                </a:solidFill>
                <a:latin typeface="Bell MT" panose="02020503060305020303" pitchFamily="18" charset="0"/>
              </a:rPr>
              <a:t>1024 / 128 = 8 </a:t>
            </a:r>
            <a:r>
              <a:rPr lang="en-US" b="1" dirty="0">
                <a:latin typeface="Bell MT" panose="02020503060305020303" pitchFamily="18" charset="0"/>
              </a:rPr>
              <a:t>work-groups (WG)</a:t>
            </a:r>
            <a:r>
              <a:rPr lang="en-US" dirty="0">
                <a:latin typeface="Bell MT" panose="02020503060305020303" pitchFamily="18" charset="0"/>
              </a:rPr>
              <a:t>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Configure the work-item structure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574383" y="947629"/>
            <a:ext cx="8036097" cy="16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Define an index space (global work size) of work  items for execution. // A workgroup size (local work size) is not required, but can be used</a:t>
            </a:r>
            <a:r>
              <a:rPr lang="en-IN" b="1" dirty="0"/>
              <a:t>.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globalWorkSize</a:t>
            </a:r>
            <a:r>
              <a:rPr lang="en-IN" b="1" dirty="0"/>
              <a:t>[1];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There are ’elements(1024)’ work-items </a:t>
            </a:r>
          </a:p>
          <a:p>
            <a:pPr marL="0" indent="0">
              <a:buNone/>
            </a:pPr>
            <a:r>
              <a:rPr lang="en-IN" b="1" dirty="0" err="1"/>
              <a:t>globalWorkSize</a:t>
            </a:r>
            <a:r>
              <a:rPr lang="en-IN" b="1" dirty="0"/>
              <a:t>[0] = elements;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95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1325160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42545" y="1348419"/>
            <a:ext cx="10515240" cy="13251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 </a:t>
            </a:r>
            <a:r>
              <a:rPr lang="en-US" dirty="0"/>
              <a:t>=  9           Global work size = 9       local work size = 1</a:t>
            </a:r>
          </a:p>
          <a:p>
            <a:r>
              <a:rPr lang="en-US" dirty="0"/>
              <a:t>Work groups = 9 / 1 = 9</a:t>
            </a:r>
          </a:p>
          <a:p>
            <a:r>
              <a:rPr lang="en-US" dirty="0" smtClean="0"/>
              <a:t>   </a:t>
            </a:r>
            <a:r>
              <a:rPr lang="en-US" sz="2000" dirty="0" smtClean="0"/>
              <a:t>C[0]      C[1]        C[2]                                                                                                 C[8]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7091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5039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2361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00131" y="3932825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2150" y="3932826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0124" y="392600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2143" y="392600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165" y="38964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5786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86940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08" y="4876176"/>
            <a:ext cx="546811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1325160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N =  9           Global work size = 9       local work size = 1</a:t>
            </a:r>
          </a:p>
          <a:p>
            <a:r>
              <a:rPr lang="en-US" dirty="0" smtClean="0"/>
              <a:t>Work groups = 9 / 1 = 9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N </a:t>
            </a:r>
            <a:r>
              <a:rPr lang="en-US" sz="3200" dirty="0"/>
              <a:t>=  9           Global work size = 9       local work size = 3</a:t>
            </a:r>
          </a:p>
          <a:p>
            <a:r>
              <a:rPr lang="en-US" sz="3200" dirty="0"/>
              <a:t>Work groups = 9 / </a:t>
            </a:r>
            <a:r>
              <a:rPr lang="en-US" sz="3200" dirty="0" smtClean="0"/>
              <a:t>3 </a:t>
            </a:r>
            <a:r>
              <a:rPr lang="en-US" sz="3200" dirty="0"/>
              <a:t>= </a:t>
            </a:r>
            <a:r>
              <a:rPr lang="en-US" sz="3200" dirty="0" smtClean="0"/>
              <a:t>3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3200" dirty="0" smtClean="0"/>
              <a:t>c[0],c[1],c[2]            c[3],c[4],c[5]                     c[6],c[7],c[8]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035007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5039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96558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08" y="5340200"/>
            <a:ext cx="546811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After any required memory objects are transferred to the device and the kernel arguments are set, the kernel is ready to be executed.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request that a device begin executing a kernel with a call to 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clEnqueueNDRangeKernel</a:t>
            </a:r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b="1" dirty="0">
                <a:latin typeface="Bell MT" panose="02020503060305020303" pitchFamily="18" charset="0"/>
                <a:cs typeface="Calibri" panose="020F0502020204030204" pitchFamily="34" charset="0"/>
              </a:rPr>
              <a:t>Four fields are related to work-item creation: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work_dim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dimensions in which work-item will be created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global_work_size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work items in each dimension of the ND range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local_work_size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number of work items in each dimension of the workgroup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global_work_offset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provide global IDs to the work items that do not start from zero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0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449705"/>
            <a:ext cx="11344975" cy="62808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clEnqueueNDRangeKernel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it will return immediately after the command is enqueued in the command queue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41065-993C-4007-8CF2-A9FE4B03E44D}"/>
              </a:ext>
            </a:extLst>
          </p:cNvPr>
          <p:cNvSpPr/>
          <p:nvPr/>
        </p:nvSpPr>
        <p:spPr>
          <a:xfrm>
            <a:off x="3422921" y="748486"/>
            <a:ext cx="8190589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97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449705"/>
            <a:ext cx="11344975" cy="62808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clEnqueueNDRangeKernel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it will return immediately after the command is enqueued in the command queue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838080" y="3268211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//Execute the kernel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clEnqueueNDRangeKernel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kernel,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1,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</a:t>
            </a:r>
            <a:r>
              <a:rPr lang="en-IN" b="1" dirty="0" err="1"/>
              <a:t>globalWorkSize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0,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41065-993C-4007-8CF2-A9FE4B03E44D}"/>
              </a:ext>
            </a:extLst>
          </p:cNvPr>
          <p:cNvSpPr/>
          <p:nvPr/>
        </p:nvSpPr>
        <p:spPr>
          <a:xfrm>
            <a:off x="3422921" y="748486"/>
            <a:ext cx="8190589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18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P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latform and </a:t>
            </a: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Devices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103040"/>
            <a:ext cx="11004480" cy="5253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OpenCL platform model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defines the roles of the host and devices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and provides an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abstract hardware model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for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platform model, there is a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single host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that coordinates execution on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one or more devices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Platforms are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vendor-specific implementations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of the OpenCL API. The devices that a platform can target are thus limited to those with which a vendor knows how to interact.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platform model presents an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abstract device architecture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that programmers target when writing OpenCL C code. Vendors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map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this abstract architecture to the physical hardware.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highlight>
                  <a:srgbClr val="00FFFF"/>
                </a:highlight>
              </a:rPr>
              <a:t>the platform model defines a device as an </a:t>
            </a:r>
            <a:r>
              <a:rPr lang="en-IN" sz="2000" b="1" i="1" dirty="0">
                <a:solidFill>
                  <a:schemeClr val="accent1"/>
                </a:solidFill>
                <a:highlight>
                  <a:srgbClr val="00FFFF"/>
                </a:highlight>
              </a:rPr>
              <a:t>array of compute units</a:t>
            </a:r>
            <a:r>
              <a:rPr lang="en-IN" sz="2000" dirty="0">
                <a:highlight>
                  <a:srgbClr val="00FFFF"/>
                </a:highlight>
              </a:rPr>
              <a:t>, with each compute unit functionally independent from the rest. Compute units are further divided into </a:t>
            </a:r>
            <a:r>
              <a:rPr lang="en-IN" sz="2000" b="1" dirty="0">
                <a:solidFill>
                  <a:schemeClr val="accent1"/>
                </a:solidFill>
                <a:highlight>
                  <a:srgbClr val="00FFFF"/>
                </a:highlight>
              </a:rPr>
              <a:t>processing elements</a:t>
            </a:r>
            <a:endParaRPr lang="en-IN" sz="2000" dirty="0">
              <a:highlight>
                <a:srgbClr val="00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/>
              <a:t>	</a:t>
            </a: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IN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OpenCL abstract architecture for devices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4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52600" y="274639"/>
            <a:ext cx="8610600" cy="58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81200" y="274638"/>
            <a:ext cx="8001000" cy="59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Once the result is computed by the device, it is placed in the output buffer from where the host read it by calling </a:t>
            </a:r>
            <a:r>
              <a:rPr lang="en-I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clEnqueueReadBuffer</a:t>
            </a:r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41709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608637" y="216765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-3745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5269319" y="623770"/>
            <a:ext cx="6387844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FB29F-5E47-4204-9940-B9991592E5BB}"/>
              </a:ext>
            </a:extLst>
          </p:cNvPr>
          <p:cNvSpPr/>
          <p:nvPr/>
        </p:nvSpPr>
        <p:spPr>
          <a:xfrm>
            <a:off x="238388" y="3513793"/>
            <a:ext cx="10061862" cy="334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Read the OpenCL output buffer (</a:t>
            </a:r>
            <a:r>
              <a:rPr lang="en-IN" sz="1600" b="1" dirty="0" err="1">
                <a:highlight>
                  <a:srgbClr val="00FFFF"/>
                </a:highlight>
              </a:rPr>
              <a:t>bufferC</a:t>
            </a:r>
            <a:r>
              <a:rPr lang="en-IN" sz="1600" b="1" dirty="0">
                <a:highlight>
                  <a:srgbClr val="00FFFF"/>
                </a:highlight>
              </a:rPr>
              <a:t>) to the host output array (C) </a:t>
            </a:r>
          </a:p>
          <a:p>
            <a:pPr marL="0" indent="0">
              <a:buNone/>
            </a:pPr>
            <a:r>
              <a:rPr lang="en-IN" sz="1600" b="1" dirty="0" err="1"/>
              <a:t>clEnqueueReadBuffer</a:t>
            </a:r>
            <a:r>
              <a:rPr lang="en-IN" sz="1600" b="1" dirty="0"/>
              <a:t>( </a:t>
            </a:r>
            <a:r>
              <a:rPr lang="en-IN" sz="1600" b="1" dirty="0" err="1"/>
              <a:t>cmdQueue</a:t>
            </a:r>
            <a:r>
              <a:rPr lang="en-IN" sz="1600" b="1" dirty="0"/>
              <a:t>, </a:t>
            </a:r>
            <a:r>
              <a:rPr lang="en-IN" sz="1600" b="1" dirty="0" err="1"/>
              <a:t>bufferC</a:t>
            </a:r>
            <a:r>
              <a:rPr lang="en-IN" sz="1600" b="1" dirty="0"/>
              <a:t>, CL_TRUE, 0, </a:t>
            </a:r>
            <a:r>
              <a:rPr lang="en-IN" sz="1600" b="1" dirty="0" err="1"/>
              <a:t>datasize</a:t>
            </a:r>
            <a:r>
              <a:rPr lang="en-IN" sz="1600" b="1" dirty="0"/>
              <a:t>, C, 0, NULL, NULL); 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Verify the output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bool result = true;</a:t>
            </a:r>
          </a:p>
          <a:p>
            <a:pPr marL="0" indent="0">
              <a:buNone/>
            </a:pPr>
            <a:r>
              <a:rPr lang="en-IN" sz="1600" b="1" dirty="0"/>
              <a:t>for(int </a:t>
            </a:r>
            <a:r>
              <a:rPr lang="en-IN" sz="1600" b="1" dirty="0" err="1"/>
              <a:t>i</a:t>
            </a:r>
            <a:r>
              <a:rPr lang="en-IN" sz="1600" b="1" dirty="0"/>
              <a:t> = 0; </a:t>
            </a:r>
            <a:r>
              <a:rPr lang="en-IN" sz="1600" b="1" dirty="0" err="1"/>
              <a:t>i</a:t>
            </a:r>
            <a:r>
              <a:rPr lang="en-IN" sz="1600" b="1" dirty="0"/>
              <a:t> &lt; elements; </a:t>
            </a:r>
            <a:r>
              <a:rPr lang="en-IN" sz="1600" b="1" dirty="0" err="1"/>
              <a:t>i</a:t>
            </a:r>
            <a:r>
              <a:rPr lang="en-IN" sz="1600" b="1" dirty="0"/>
              <a:t>++) </a:t>
            </a:r>
          </a:p>
          <a:p>
            <a:pPr marL="0" indent="0">
              <a:buNone/>
            </a:pPr>
            <a:r>
              <a:rPr lang="en-IN" sz="1600" b="1" dirty="0"/>
              <a:t>{ 	if(C[</a:t>
            </a:r>
            <a:r>
              <a:rPr lang="en-IN" sz="1600" b="1" dirty="0" err="1"/>
              <a:t>i</a:t>
            </a:r>
            <a:r>
              <a:rPr lang="en-IN" sz="1600" b="1" dirty="0"/>
              <a:t>] != </a:t>
            </a:r>
            <a:r>
              <a:rPr lang="en-IN" sz="1600" b="1" dirty="0" err="1"/>
              <a:t>i+i</a:t>
            </a:r>
            <a:r>
              <a:rPr lang="en-IN" sz="1600" b="1" dirty="0"/>
              <a:t>) </a:t>
            </a:r>
          </a:p>
          <a:p>
            <a:pPr marL="0" indent="0">
              <a:buNone/>
            </a:pPr>
            <a:r>
              <a:rPr lang="en-IN" sz="1600" b="1" dirty="0"/>
              <a:t>	{ 	result = false; </a:t>
            </a:r>
          </a:p>
          <a:p>
            <a:pPr marL="0" indent="0">
              <a:buNone/>
            </a:pPr>
            <a:r>
              <a:rPr lang="en-IN" sz="1600" b="1" dirty="0"/>
              <a:t>		break;		</a:t>
            </a:r>
          </a:p>
          <a:p>
            <a:pPr marL="0" indent="0">
              <a:buNone/>
            </a:pPr>
            <a:r>
              <a:rPr lang="en-IN" sz="1600" b="1" dirty="0"/>
              <a:t>}	 } </a:t>
            </a:r>
          </a:p>
          <a:p>
            <a:pPr marL="0" indent="0">
              <a:buNone/>
            </a:pPr>
            <a:r>
              <a:rPr lang="en-IN" sz="1600" b="1" dirty="0"/>
              <a:t>if(result)</a:t>
            </a:r>
          </a:p>
          <a:p>
            <a:pPr marL="0" indent="0">
              <a:buNone/>
            </a:pPr>
            <a:r>
              <a:rPr lang="en-IN" sz="1600" b="1" dirty="0"/>
              <a:t> 	</a:t>
            </a:r>
            <a:r>
              <a:rPr lang="en-IN" sz="1600" b="1" dirty="0" err="1"/>
              <a:t>printf</a:t>
            </a:r>
            <a:r>
              <a:rPr lang="en-IN" sz="1600" b="1" dirty="0"/>
              <a:t>("Output is correct\n"); </a:t>
            </a:r>
          </a:p>
          <a:p>
            <a:pPr marL="0" indent="0">
              <a:buNone/>
            </a:pPr>
            <a:r>
              <a:rPr lang="en-IN" sz="1600" b="1" dirty="0"/>
              <a:t> else </a:t>
            </a:r>
          </a:p>
          <a:p>
            <a:pPr marL="0" indent="0">
              <a:buNone/>
            </a:pPr>
            <a:r>
              <a:rPr lang="en-IN" sz="1600" b="1" dirty="0"/>
              <a:t>	</a:t>
            </a:r>
            <a:r>
              <a:rPr lang="en-IN" sz="1600" b="1" dirty="0" err="1"/>
              <a:t>printf</a:t>
            </a:r>
            <a:r>
              <a:rPr lang="en-IN" sz="1600" b="1" dirty="0"/>
              <a:t>("Output is incorrect\n");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42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final step in OpenCL program execution is to release all the resources held by the program before the termination</a:t>
            </a: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Release OpenCL resources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953410" y="1895589"/>
            <a:ext cx="8190589" cy="40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Free OpenCL resources </a:t>
            </a:r>
          </a:p>
          <a:p>
            <a:pPr marL="0" indent="0">
              <a:buNone/>
            </a:pPr>
            <a:r>
              <a:rPr lang="en-IN" b="1" dirty="0" err="1"/>
              <a:t>clReleaseKernel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kernel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clReleaseProgram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program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clReleaseCommandQueue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cmdQueue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clReleaseContext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context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// Free host resources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A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platforms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devices</a:t>
            </a:r>
            <a:r>
              <a:rPr lang="en-IN" b="1" dirty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0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DA3C4-1645-4A4B-BA63-3F5CFFC1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049311"/>
            <a:ext cx="8705970" cy="5456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7380C-07CB-4187-9481-FB6C1ED4BDD3}"/>
              </a:ext>
            </a:extLst>
          </p:cNvPr>
          <p:cNvSpPr txBox="1"/>
          <p:nvPr/>
        </p:nvSpPr>
        <p:spPr>
          <a:xfrm>
            <a:off x="6095700" y="137969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support code portability, OpenCL’s approach is to define an abstract memory model that programmers can target when writing code and vendors can map to their actual memory hardware.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Global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visible to all compute units on the device (similar to the main memory on a CPU-based host system).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Whenever data is transferred from the host to the device OR from the device to the host, it must reside in global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keyword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__global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added to a pointer declaration to specify that data referenced by the pointer resides in global memory. </a:t>
            </a:r>
          </a:p>
          <a:p>
            <a:pPr algn="just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example: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__global float* A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Constant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specifically designed for data where each element is accessed simultaneously by all work-items.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Variables whose values never change (e.g., a data variable holding the value of </a:t>
            </a:r>
            <a:r>
              <a:rPr lang="el-GR" sz="2400" b="1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also fall into this category.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Constant memory is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modeled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as a part of global memory, so memory objects that are transferred to global memory can be specified as constant.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is mapped to constant memory by using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__constant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8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Memory Model</a:t>
            </a:r>
            <a:r>
              <a:rPr lang="en-US" sz="3600" b="1" strike="noStrike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 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Local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It is a scratchpad memory whose address space is unique to each compute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Local memory is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modeled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as being shared by a workgroup.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Inside a GPU, all work items of the same work group must be executed on a single "core".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 can synchronize threads (work items) inside a work group, because they all are resident in the same 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is mapped to local memory by using 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__local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n-US" sz="2000" b="1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Bell MT" panose="02020503060305020303" pitchFamily="18" charset="0"/>
                <a:cs typeface="Calibri" panose="020F0502020204030204" pitchFamily="34" charset="0"/>
              </a:rPr>
              <a:t>Private memory: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This memory is unique to an individual work-item.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Local variables and nonpointer kernel arguments are private by default.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5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7622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Writing Kernels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589059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OpenCL C kernels are similar to C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 will be executed once for every work-item created.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Kernels begin with the keyword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__kernel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must have a return type of void.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Buffers can be declared in global memory 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__global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or constant memory (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__constant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Kernel arguments can also use optional access qualifiers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(__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read_only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write_only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read_write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__local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qualifier is used to declare memory that is shared between all work-items in a workgroup.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68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4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Writing Kernels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When programming for OpenCL devices, particularly GPUs, performance may increase by using local memory to cache data that will be used multiple times by a work-item or by multiple work-items in the same workgroup.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Once a work-item completes its execution, none of its state information or local memory storage is persistent. Any results that need to be kept must be transferred to global memory.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69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7D02B-5F02-49B7-BF93-E0D5FFE9AF2E}"/>
              </a:ext>
            </a:extLst>
          </p:cNvPr>
          <p:cNvSpPr/>
          <p:nvPr/>
        </p:nvSpPr>
        <p:spPr>
          <a:xfrm>
            <a:off x="1313174" y="1700717"/>
            <a:ext cx="8190589" cy="2616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__kernel void cache( __global float* data, __local float* </a:t>
            </a:r>
            <a:r>
              <a:rPr lang="en-IN" b="1" dirty="0" err="1"/>
              <a:t>sharedData</a:t>
            </a:r>
            <a:r>
              <a:rPr lang="en-IN" b="1" dirty="0"/>
              <a:t>) 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	 int </a:t>
            </a:r>
            <a:r>
              <a:rPr lang="en-IN" b="1" dirty="0" err="1"/>
              <a:t>globalId</a:t>
            </a:r>
            <a:r>
              <a:rPr lang="en-IN" b="1" dirty="0"/>
              <a:t> = </a:t>
            </a:r>
            <a:r>
              <a:rPr lang="en-IN" b="1" dirty="0" err="1"/>
              <a:t>get_global_id</a:t>
            </a:r>
            <a:r>
              <a:rPr lang="en-IN" b="1" dirty="0"/>
              <a:t>(0); </a:t>
            </a:r>
          </a:p>
          <a:p>
            <a:pPr marL="0" indent="0">
              <a:buNone/>
            </a:pPr>
            <a:r>
              <a:rPr lang="en-IN" b="1" dirty="0"/>
              <a:t>	int </a:t>
            </a:r>
            <a:r>
              <a:rPr lang="en-IN" b="1" dirty="0" err="1"/>
              <a:t>localId</a:t>
            </a:r>
            <a:r>
              <a:rPr lang="en-IN" b="1" dirty="0"/>
              <a:t> = </a:t>
            </a:r>
            <a:r>
              <a:rPr lang="en-IN" b="1" dirty="0" err="1"/>
              <a:t>get_local_id</a:t>
            </a:r>
            <a:r>
              <a:rPr lang="en-IN" b="1" dirty="0"/>
              <a:t>(0);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r>
              <a:rPr lang="en-IN" b="1" dirty="0">
                <a:highlight>
                  <a:srgbClr val="00FFFF"/>
                </a:highlight>
              </a:rPr>
              <a:t>// Cache data to local memory    </a:t>
            </a:r>
          </a:p>
          <a:p>
            <a:pPr marL="0" indent="0">
              <a:buNone/>
            </a:pPr>
            <a:r>
              <a:rPr lang="en-IN" b="1" dirty="0"/>
              <a:t>              </a:t>
            </a:r>
            <a:r>
              <a:rPr lang="en-IN" b="1" dirty="0" err="1"/>
              <a:t>sharedData</a:t>
            </a:r>
            <a:r>
              <a:rPr lang="en-IN" b="1" dirty="0"/>
              <a:t>[</a:t>
            </a:r>
            <a:r>
              <a:rPr lang="en-IN" b="1" dirty="0" err="1"/>
              <a:t>localId</a:t>
            </a:r>
            <a:r>
              <a:rPr lang="en-IN" b="1" dirty="0"/>
              <a:t>] = data[</a:t>
            </a:r>
            <a:r>
              <a:rPr lang="en-IN" b="1" dirty="0" err="1"/>
              <a:t>globalId</a:t>
            </a:r>
            <a:r>
              <a:rPr lang="en-IN" b="1" dirty="0"/>
              <a:t>]; </a:t>
            </a:r>
          </a:p>
          <a:p>
            <a:pPr marL="0" indent="0">
              <a:buNone/>
            </a:pPr>
            <a:r>
              <a:rPr lang="en-IN" b="1" dirty="0"/>
              <a:t>              ...</a:t>
            </a:r>
          </a:p>
          <a:p>
            <a:pPr marL="0" indent="0">
              <a:buNone/>
            </a:pPr>
            <a:r>
              <a:rPr lang="en-IN" b="1" dirty="0"/>
              <a:t>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05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365040"/>
            <a:ext cx="10515240" cy="58114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53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>
                <a:solidFill>
                  <a:srgbClr val="000000"/>
                </a:solidFill>
                <a:highlight>
                  <a:srgbClr val="00FF00"/>
                </a:highlight>
                <a:latin typeface="Calibri Light"/>
              </a:rPr>
              <a:t>Vector-vector addition example</a:t>
            </a:r>
            <a:endParaRPr lang="en-US" sz="3600" b="0" strike="noStrike" spc="-1" dirty="0">
              <a:solidFill>
                <a:srgbClr val="000000"/>
              </a:solidFill>
              <a:highlight>
                <a:srgbClr val="00FF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749610"/>
            <a:ext cx="11004480" cy="56065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2800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ECA3B1C0-561C-4FEF-AE7F-DE7BE2CB3B48}"/>
              </a:ext>
            </a:extLst>
          </p:cNvPr>
          <p:cNvSpPr txBox="1"/>
          <p:nvPr/>
        </p:nvSpPr>
        <p:spPr>
          <a:xfrm>
            <a:off x="784245" y="74961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Header files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D603FC-9FD8-43EF-B1D6-1BE11D91623F}"/>
              </a:ext>
            </a:extLst>
          </p:cNvPr>
          <p:cNvSpPr/>
          <p:nvPr/>
        </p:nvSpPr>
        <p:spPr>
          <a:xfrm>
            <a:off x="838080" y="1497690"/>
            <a:ext cx="10209671" cy="74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/>
              <a:t>#include &lt;</a:t>
            </a:r>
            <a:r>
              <a:rPr lang="en-IN" b="1" dirty="0" err="1"/>
              <a:t>stdlib.h</a:t>
            </a:r>
            <a:r>
              <a:rPr lang="en-IN" b="1" dirty="0"/>
              <a:t>&gt;</a:t>
            </a:r>
          </a:p>
          <a:p>
            <a:pPr marL="0" indent="0">
              <a:buNone/>
            </a:pPr>
            <a:r>
              <a:rPr lang="en-IN" b="1" dirty="0"/>
              <a:t>#include &lt;CL/</a:t>
            </a:r>
            <a:r>
              <a:rPr lang="en-IN" b="1" dirty="0" err="1"/>
              <a:t>cl.h</a:t>
            </a:r>
            <a:r>
              <a:rPr lang="en-IN" b="1" dirty="0"/>
              <a:t>&gt; </a:t>
            </a:r>
            <a:endParaRPr lang="en-US" b="1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E1BF5E0E-1FBB-4435-9BE1-33576C994FB5}"/>
              </a:ext>
            </a:extLst>
          </p:cNvPr>
          <p:cNvSpPr txBox="1"/>
          <p:nvPr/>
        </p:nvSpPr>
        <p:spPr>
          <a:xfrm>
            <a:off x="745255" y="2280865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OpenCL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D4D24-D462-412D-9F24-1B1D5B7E5E66}"/>
              </a:ext>
            </a:extLst>
          </p:cNvPr>
          <p:cNvSpPr/>
          <p:nvPr/>
        </p:nvSpPr>
        <p:spPr>
          <a:xfrm>
            <a:off x="836350" y="2993850"/>
            <a:ext cx="11006210" cy="3862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err="1"/>
              <a:t>const</a:t>
            </a:r>
            <a:r>
              <a:rPr lang="en-IN" sz="1600" b="1" dirty="0"/>
              <a:t> char* </a:t>
            </a:r>
            <a:r>
              <a:rPr lang="en-IN" sz="1600" b="1" dirty="0" err="1"/>
              <a:t>programSource</a:t>
            </a:r>
            <a:r>
              <a:rPr lang="en-IN" sz="1600" b="1" dirty="0"/>
              <a:t> =</a:t>
            </a:r>
          </a:p>
          <a:p>
            <a:r>
              <a:rPr lang="en-IN" sz="1600" b="1" dirty="0"/>
              <a:t> “__kernel                                   		\n” </a:t>
            </a:r>
          </a:p>
          <a:p>
            <a:r>
              <a:rPr lang="en-IN" sz="1600" b="1" dirty="0"/>
              <a:t>“void </a:t>
            </a:r>
            <a:r>
              <a:rPr lang="en-IN" sz="1600" b="1" dirty="0" err="1"/>
              <a:t>vecadd</a:t>
            </a:r>
            <a:r>
              <a:rPr lang="en-IN" sz="1600" b="1" dirty="0"/>
              <a:t>(__global int *A,     		\n” </a:t>
            </a:r>
          </a:p>
          <a:p>
            <a:r>
              <a:rPr lang="en-IN" sz="1600" b="1" dirty="0"/>
              <a:t>“                    __global int *B,      		\n” </a:t>
            </a:r>
          </a:p>
          <a:p>
            <a:r>
              <a:rPr lang="en-IN" sz="1600" b="1" dirty="0"/>
              <a:t>“                    __global int *C)     		\n” </a:t>
            </a:r>
          </a:p>
          <a:p>
            <a:r>
              <a:rPr lang="en-IN" sz="1600" b="1" dirty="0"/>
              <a:t>“{                                                		\n” </a:t>
            </a:r>
          </a:p>
          <a:p>
            <a:r>
              <a:rPr lang="en-IN" sz="1600" b="1" dirty="0"/>
              <a:t>“                                                  		\n” </a:t>
            </a:r>
          </a:p>
          <a:p>
            <a:r>
              <a:rPr lang="en-IN" sz="1600" b="1" dirty="0"/>
              <a:t>“ // Get the work-item’s unique ID            	\n” </a:t>
            </a:r>
          </a:p>
          <a:p>
            <a:r>
              <a:rPr lang="en-IN" sz="1600" b="1" dirty="0"/>
              <a:t>“ int </a:t>
            </a:r>
            <a:r>
              <a:rPr lang="en-IN" sz="1600" b="1" dirty="0" err="1"/>
              <a:t>idx</a:t>
            </a:r>
            <a:r>
              <a:rPr lang="en-IN" sz="1600" b="1" dirty="0"/>
              <a:t> = </a:t>
            </a:r>
            <a:r>
              <a:rPr lang="en-IN" sz="1600" b="1" dirty="0" err="1"/>
              <a:t>get_global_id</a:t>
            </a:r>
            <a:r>
              <a:rPr lang="en-IN" sz="1600" b="1" dirty="0"/>
              <a:t>(0);                      	\n” </a:t>
            </a:r>
          </a:p>
          <a:p>
            <a:r>
              <a:rPr lang="en-IN" sz="1600" b="1" dirty="0"/>
              <a:t>“                                                              		\n” </a:t>
            </a:r>
          </a:p>
          <a:p>
            <a:r>
              <a:rPr lang="en-IN" sz="1600" b="1" dirty="0"/>
              <a:t>“ // Add the corresponding locations of     	\n” </a:t>
            </a:r>
          </a:p>
          <a:p>
            <a:r>
              <a:rPr lang="en-IN" sz="1600" b="1" dirty="0"/>
              <a:t>“ // ’A’ and ’B’, and store the result in ’C’. 	\n” </a:t>
            </a:r>
          </a:p>
          <a:p>
            <a:r>
              <a:rPr lang="en-IN" sz="1600" b="1" dirty="0"/>
              <a:t>“ C[</a:t>
            </a:r>
            <a:r>
              <a:rPr lang="en-IN" sz="1600" b="1" dirty="0" err="1"/>
              <a:t>idx</a:t>
            </a:r>
            <a:r>
              <a:rPr lang="en-IN" sz="1600" b="1" dirty="0"/>
              <a:t>] ¼ A[</a:t>
            </a:r>
            <a:r>
              <a:rPr lang="en-IN" sz="1600" b="1" dirty="0" err="1"/>
              <a:t>idx</a:t>
            </a:r>
            <a:r>
              <a:rPr lang="en-IN" sz="1600" b="1" dirty="0"/>
              <a:t>] + B[</a:t>
            </a:r>
            <a:r>
              <a:rPr lang="en-IN" sz="1600" b="1" dirty="0" err="1"/>
              <a:t>idx</a:t>
            </a:r>
            <a:r>
              <a:rPr lang="en-IN" sz="1600" b="1" dirty="0"/>
              <a:t>];                         	\n” </a:t>
            </a:r>
          </a:p>
          <a:p>
            <a:r>
              <a:rPr lang="en-IN" sz="1600" b="1" dirty="0"/>
              <a:t>“}                                                              	\n” </a:t>
            </a:r>
          </a:p>
          <a:p>
            <a:r>
              <a:rPr lang="en-IN" sz="1600" b="1" dirty="0"/>
              <a:t>;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207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ECA3B1C0-561C-4FEF-AE7F-DE7BE2CB3B48}"/>
              </a:ext>
            </a:extLst>
          </p:cNvPr>
          <p:cNvSpPr txBox="1"/>
          <p:nvPr/>
        </p:nvSpPr>
        <p:spPr>
          <a:xfrm>
            <a:off x="685295" y="-33565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Host code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D603FC-9FD8-43EF-B1D6-1BE11D91623F}"/>
              </a:ext>
            </a:extLst>
          </p:cNvPr>
          <p:cNvSpPr/>
          <p:nvPr/>
        </p:nvSpPr>
        <p:spPr>
          <a:xfrm>
            <a:off x="778120" y="714515"/>
            <a:ext cx="10209671" cy="5642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/>
              <a:t>Int main()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Host data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*A = NULL;       // Input array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*B = NULL;       // Input array	 		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int</a:t>
            </a:r>
            <a:r>
              <a:rPr lang="en-IN" b="1" dirty="0"/>
              <a:t> *C = NULL;       // Output array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Elements in each array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int </a:t>
            </a:r>
            <a:r>
              <a:rPr lang="en-IN" b="1" dirty="0"/>
              <a:t>elements = 2048;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Compute the size of the data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</a:t>
            </a:r>
            <a:r>
              <a:rPr lang="en-IN" b="1" dirty="0" err="1"/>
              <a:t>datasize</a:t>
            </a:r>
            <a:r>
              <a:rPr lang="en-IN" b="1" dirty="0"/>
              <a:t> = </a:t>
            </a:r>
            <a:r>
              <a:rPr lang="en-IN" b="1" dirty="0" err="1"/>
              <a:t>sizeof</a:t>
            </a:r>
            <a:r>
              <a:rPr lang="en-IN" b="1" dirty="0"/>
              <a:t>(int)*elements;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Allocate space for input/output data </a:t>
            </a:r>
          </a:p>
          <a:p>
            <a:pPr marL="0" indent="0">
              <a:buNone/>
            </a:pPr>
            <a:r>
              <a:rPr lang="en-IN" b="1" dirty="0"/>
              <a:t>	A = (int*)malloc(</a:t>
            </a:r>
            <a:r>
              <a:rPr lang="en-IN" b="1" dirty="0" err="1"/>
              <a:t>datasize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	B = (int*)malloc(</a:t>
            </a:r>
            <a:r>
              <a:rPr lang="en-IN" b="1" dirty="0" err="1"/>
              <a:t>datasize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	C = (int*)malloc(</a:t>
            </a:r>
            <a:r>
              <a:rPr lang="en-IN" b="1" dirty="0" err="1"/>
              <a:t>datasize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	// Initialize the input data </a:t>
            </a:r>
          </a:p>
          <a:p>
            <a:pPr marL="0" indent="0">
              <a:buNone/>
            </a:pPr>
            <a:r>
              <a:rPr lang="en-IN" b="1" dirty="0"/>
              <a:t>	for(int </a:t>
            </a:r>
            <a:r>
              <a:rPr lang="en-IN" b="1" dirty="0" err="1"/>
              <a:t>i</a:t>
            </a:r>
            <a:r>
              <a:rPr lang="en-IN" b="1" dirty="0"/>
              <a:t> = 0; </a:t>
            </a:r>
            <a:r>
              <a:rPr lang="en-IN" b="1" dirty="0" err="1"/>
              <a:t>i</a:t>
            </a:r>
            <a:r>
              <a:rPr lang="en-IN" b="1" dirty="0"/>
              <a:t> &lt; elements; </a:t>
            </a:r>
            <a:r>
              <a:rPr lang="en-IN" b="1" dirty="0" err="1"/>
              <a:t>i</a:t>
            </a:r>
            <a:r>
              <a:rPr lang="en-IN" b="1" dirty="0"/>
              <a:t>++)</a:t>
            </a:r>
          </a:p>
          <a:p>
            <a:pPr marL="0" indent="0">
              <a:buNone/>
            </a:pPr>
            <a:r>
              <a:rPr lang="en-IN" b="1" dirty="0"/>
              <a:t>	{ </a:t>
            </a:r>
          </a:p>
          <a:p>
            <a:pPr marL="0" indent="0">
              <a:buNone/>
            </a:pPr>
            <a:r>
              <a:rPr lang="en-IN" b="1" dirty="0"/>
              <a:t>		A[</a:t>
            </a:r>
            <a:r>
              <a:rPr lang="en-IN" b="1" dirty="0" err="1"/>
              <a:t>i</a:t>
            </a:r>
            <a:r>
              <a:rPr lang="en-IN" b="1" dirty="0"/>
              <a:t>] = </a:t>
            </a:r>
            <a:r>
              <a:rPr lang="en-IN" b="1" dirty="0" err="1"/>
              <a:t>i</a:t>
            </a:r>
            <a:r>
              <a:rPr lang="en-IN" b="1" dirty="0"/>
              <a:t>; </a:t>
            </a:r>
          </a:p>
          <a:p>
            <a:pPr marL="0" indent="0">
              <a:buNone/>
            </a:pPr>
            <a:r>
              <a:rPr lang="en-IN" b="1" dirty="0"/>
              <a:t>		B[</a:t>
            </a:r>
            <a:r>
              <a:rPr lang="en-IN" b="1" dirty="0" err="1"/>
              <a:t>i</a:t>
            </a:r>
            <a:r>
              <a:rPr lang="en-IN" b="1" dirty="0"/>
              <a:t>] = </a:t>
            </a:r>
            <a:r>
              <a:rPr lang="en-IN" b="1" dirty="0" err="1"/>
              <a:t>i</a:t>
            </a:r>
            <a:r>
              <a:rPr lang="en-IN" b="1" dirty="0"/>
              <a:t>; </a:t>
            </a:r>
          </a:p>
          <a:p>
            <a:pPr marL="0" indent="0">
              <a:buNone/>
            </a:pPr>
            <a:r>
              <a:rPr lang="en-IN" b="1" dirty="0"/>
              <a:t>	}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highlight>
                  <a:srgbClr val="00FFFF"/>
                </a:highlight>
              </a:rPr>
              <a:t>// Use this to check the output of each API call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status;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90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0554"/>
          </a:xfrm>
        </p:spPr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119116"/>
            <a:ext cx="8229600" cy="52816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Vector-vector addition</a:t>
            </a:r>
          </a:p>
          <a:p>
            <a:r>
              <a:rPr lang="en-US" dirty="0" smtClean="0"/>
              <a:t>CPU Memory </a:t>
            </a:r>
          </a:p>
          <a:p>
            <a:r>
              <a:rPr lang="en-US" dirty="0" smtClean="0"/>
              <a:t>N=9</a:t>
            </a:r>
          </a:p>
          <a:p>
            <a:r>
              <a:rPr lang="en-US" dirty="0" smtClean="0"/>
              <a:t>Input A =    {1, 2, 3,4,5,6,7,6,7}       </a:t>
            </a:r>
            <a:r>
              <a:rPr lang="en-US" dirty="0" err="1" smtClean="0"/>
              <a:t>BufferA</a:t>
            </a:r>
            <a:r>
              <a:rPr lang="en-US" dirty="0" smtClean="0"/>
              <a:t>   - </a:t>
            </a:r>
          </a:p>
          <a:p>
            <a:r>
              <a:rPr lang="en-US" dirty="0" smtClean="0"/>
              <a:t>Input B =    {4, 5, 6,1,2,3,1,2,2}      </a:t>
            </a:r>
            <a:r>
              <a:rPr lang="en-US" dirty="0" err="1" smtClean="0"/>
              <a:t>BufferB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Output C = { }        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 C = {5, 7, 9,5,7.9,8,8,9}  //final output  </a:t>
            </a:r>
          </a:p>
          <a:p>
            <a:r>
              <a:rPr lang="en-US" dirty="0" err="1" smtClean="0"/>
              <a:t>BufferC</a:t>
            </a:r>
            <a:r>
              <a:rPr 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549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838079" y="1103040"/>
            <a:ext cx="9250301" cy="4518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20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*platforms = NULL;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To get number of platforms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 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(0, NULL, &amp;num_platforms);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  <a:latin typeface="+mj-lt"/>
              </a:rPr>
              <a:t>// Allocate enough space for each platform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platforms=(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*) malloc 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*</a:t>
            </a:r>
            <a:r>
              <a:rPr lang="en-US" sz="2000" b="1" dirty="0" err="1">
                <a:latin typeface="+mj-lt"/>
              </a:rPr>
              <a:t>sizeof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cl_platform_id</a:t>
            </a:r>
            <a:r>
              <a:rPr lang="en-US" sz="2000" b="1" dirty="0">
                <a:latin typeface="+mj-lt"/>
              </a:rPr>
              <a:t>));</a:t>
            </a: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highlight>
                  <a:srgbClr val="00FFFF"/>
                </a:highlight>
                <a:latin typeface="+mj-lt"/>
              </a:rPr>
              <a:t>// To fill in Platforms info.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status=</a:t>
            </a:r>
            <a:r>
              <a:rPr lang="en-US" sz="2000" b="1" dirty="0" err="1">
                <a:latin typeface="+mj-lt"/>
              </a:rPr>
              <a:t>clGetPlatformIDs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num_platforms</a:t>
            </a:r>
            <a:r>
              <a:rPr lang="en-US" sz="2000" b="1" dirty="0">
                <a:latin typeface="+mj-lt"/>
              </a:rPr>
              <a:t>, platforms, NULL);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82D02-2870-4829-923A-6EC9EB3D825F}"/>
              </a:ext>
            </a:extLst>
          </p:cNvPr>
          <p:cNvSpPr/>
          <p:nvPr/>
        </p:nvSpPr>
        <p:spPr>
          <a:xfrm>
            <a:off x="6465758" y="787774"/>
            <a:ext cx="5681272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Discover and initialize the devices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955941" y="1103040"/>
            <a:ext cx="11006210" cy="415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cl_unit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 err="1"/>
              <a:t>num_devices</a:t>
            </a:r>
            <a:r>
              <a:rPr lang="en-US" sz="2000" b="1" dirty="0"/>
              <a:t> = 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4"/>
                </a:solidFill>
              </a:rPr>
              <a:t>cl_device_id</a:t>
            </a:r>
            <a:r>
              <a:rPr lang="en-US" sz="2000" b="1" dirty="0">
                <a:solidFill>
                  <a:schemeClr val="accent4"/>
                </a:solidFill>
              </a:rPr>
              <a:t> </a:t>
            </a:r>
            <a:r>
              <a:rPr lang="en-US" sz="2000" b="1" dirty="0"/>
              <a:t>*devices = NULL;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To get number of devices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CL_DEVICE_TYPE_GPU, 0, NULL, &amp;num_devices);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highlight>
                  <a:srgbClr val="00FFFF"/>
                </a:highlight>
              </a:rPr>
              <a:t>// Allocate enough space for each device</a:t>
            </a:r>
          </a:p>
          <a:p>
            <a:pPr marL="0" indent="0">
              <a:buNone/>
            </a:pPr>
            <a:r>
              <a:rPr lang="en-US" sz="2000" b="1" dirty="0"/>
              <a:t>devices=(</a:t>
            </a:r>
            <a:r>
              <a:rPr lang="en-US" sz="2000" b="1" dirty="0" err="1"/>
              <a:t>cl_device_id</a:t>
            </a:r>
            <a:r>
              <a:rPr lang="en-US" sz="2000" b="1" dirty="0"/>
              <a:t>*) malloc (</a:t>
            </a:r>
            <a:r>
              <a:rPr lang="en-US" sz="2000" b="1" dirty="0" err="1"/>
              <a:t>num_devices</a:t>
            </a:r>
            <a:r>
              <a:rPr lang="en-US" sz="2000" b="1" dirty="0"/>
              <a:t> *</a:t>
            </a:r>
            <a:r>
              <a:rPr lang="en-US" sz="2000" b="1" dirty="0" err="1"/>
              <a:t>sizeof</a:t>
            </a:r>
            <a:r>
              <a:rPr lang="en-US" sz="2000" b="1" dirty="0"/>
              <a:t>(</a:t>
            </a:r>
            <a:r>
              <a:rPr lang="en-US" sz="2000" b="1" dirty="0" err="1"/>
              <a:t>cl_device_id</a:t>
            </a:r>
            <a:r>
              <a:rPr lang="en-US" sz="2000" b="1" dirty="0"/>
              <a:t>));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>
                <a:highlight>
                  <a:srgbClr val="00FFFF"/>
                </a:highlight>
              </a:rPr>
              <a:t>// To fill in Devices info.</a:t>
            </a:r>
          </a:p>
          <a:p>
            <a:pPr marL="0" indent="0">
              <a:buNone/>
            </a:pPr>
            <a:r>
              <a:rPr lang="en-US" sz="2000" b="1" dirty="0"/>
              <a:t>status=</a:t>
            </a:r>
            <a:r>
              <a:rPr lang="en-US" sz="2000" b="1" dirty="0" err="1"/>
              <a:t>clGetDeviceIDs</a:t>
            </a:r>
            <a:r>
              <a:rPr lang="en-US" sz="2000" b="1" dirty="0"/>
              <a:t>(platform[0], </a:t>
            </a:r>
            <a:r>
              <a:rPr lang="en-US" sz="2000" b="1" dirty="0" err="1"/>
              <a:t>CL_DEVICE_TYPE_GPU,num_devices,devices,NULL</a:t>
            </a:r>
            <a:r>
              <a:rPr lang="en-US" sz="2000" b="1" dirty="0"/>
              <a:t>);</a:t>
            </a:r>
          </a:p>
          <a:p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45F77-4C04-4739-986B-842AB0DD419F}"/>
              </a:ext>
            </a:extLst>
          </p:cNvPr>
          <p:cNvSpPr/>
          <p:nvPr/>
        </p:nvSpPr>
        <p:spPr>
          <a:xfrm>
            <a:off x="5887705" y="772566"/>
            <a:ext cx="6074446" cy="16639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clGetDeviceIDs</a:t>
            </a:r>
            <a:r>
              <a:rPr lang="en-IN" b="1" dirty="0"/>
              <a:t>(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cl_platform_id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/>
              <a:t>platform,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cl_device_type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device_type</a:t>
            </a:r>
            <a:r>
              <a:rPr lang="en-IN" b="1" dirty="0"/>
              <a:t>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 </a:t>
            </a:r>
            <a:r>
              <a:rPr lang="en-IN" b="1" dirty="0" err="1"/>
              <a:t>num_entries</a:t>
            </a:r>
            <a:r>
              <a:rPr lang="en-IN" b="1" dirty="0"/>
              <a:t>, </a:t>
            </a:r>
          </a:p>
          <a:p>
            <a:r>
              <a:rPr lang="en-IN" b="1" dirty="0">
                <a:solidFill>
                  <a:schemeClr val="accent4"/>
                </a:solidFill>
              </a:rPr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cl_device_id</a:t>
            </a:r>
            <a:r>
              <a:rPr lang="en-IN" b="1" dirty="0"/>
              <a:t>  *devices, </a:t>
            </a:r>
          </a:p>
          <a:p>
            <a:r>
              <a:rPr lang="en-IN" b="1" dirty="0"/>
              <a:t>          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 *</a:t>
            </a:r>
            <a:r>
              <a:rPr lang="en-IN" b="1" dirty="0" err="1"/>
              <a:t>num_devices</a:t>
            </a:r>
            <a:r>
              <a:rPr lang="en-IN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316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27258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context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940952" y="1103040"/>
            <a:ext cx="8830845" cy="3810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Cl_int</a:t>
            </a:r>
            <a:r>
              <a:rPr lang="en-US" sz="1800" b="1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sz="1800" b="1" dirty="0" err="1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cl_context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1800" b="1" spc="-25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U L </a:t>
            </a:r>
            <a:r>
              <a:rPr lang="en-US" sz="1800" b="1" spc="-255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spc="-25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// Create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 context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associate</a:t>
            </a:r>
            <a:r>
              <a:rPr lang="en-US" sz="1800" b="1" spc="-26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it with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spc="-25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5" dirty="0">
                <a:effectLst/>
                <a:highlight>
                  <a:srgbClr val="00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ontext </a:t>
            </a:r>
            <a:r>
              <a:rPr lang="en-US" sz="1800" b="1" spc="-26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clCreateContext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spc="-15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960245">
              <a:spcBef>
                <a:spcPts val="5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	      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sz="1800" b="1" spc="-5" dirty="0">
                <a:effectLst/>
                <a:ea typeface="Times New Roman" panose="02020603050405020304" pitchFamily="18" charset="0"/>
              </a:rPr>
              <a:t>                  </a:t>
            </a:r>
            <a:r>
              <a:rPr lang="en-US" sz="1800" b="1" spc="-5" dirty="0" err="1">
                <a:effectLst/>
                <a:ea typeface="Times New Roman" panose="02020603050405020304" pitchFamily="18" charset="0"/>
              </a:rPr>
              <a:t>numDevices</a:t>
            </a:r>
            <a:r>
              <a:rPr lang="en-US" sz="1800" b="1" spc="-5" dirty="0">
                <a:effectLst/>
                <a:ea typeface="Times New Roman" panose="02020603050405020304" pitchFamily="18" charset="0"/>
              </a:rPr>
              <a:t>, 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spc="-5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devices, 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 </a:t>
            </a:r>
          </a:p>
          <a:p>
            <a:pPr marL="1960245" marR="4034155">
              <a:lnSpc>
                <a:spcPct val="131000"/>
              </a:lnSpc>
              <a:spcBef>
                <a:spcPts val="270"/>
              </a:spcBef>
              <a:spcAft>
                <a:spcPts val="0"/>
              </a:spcAft>
            </a:pPr>
            <a:r>
              <a:rPr lang="en-US" b="1" dirty="0">
                <a:ea typeface="Times New Roman" panose="02020603050405020304" pitchFamily="18" charset="0"/>
              </a:rPr>
              <a:t>                 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NULL,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 marL="1960245">
              <a:spcBef>
                <a:spcPts val="15"/>
              </a:spcBef>
              <a:spcAft>
                <a:spcPts val="0"/>
              </a:spcAf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                  &amp;status);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830"/>
              </a:spcBef>
              <a:spcAft>
                <a:spcPts val="0"/>
              </a:spcAft>
            </a:pP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065BF-7359-4F1C-97EC-23142943C297}"/>
              </a:ext>
            </a:extLst>
          </p:cNvPr>
          <p:cNvSpPr/>
          <p:nvPr/>
        </p:nvSpPr>
        <p:spPr>
          <a:xfrm>
            <a:off x="6594309" y="738360"/>
            <a:ext cx="5132996" cy="2764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1" dirty="0" err="1"/>
              <a:t>cl_context</a:t>
            </a:r>
            <a:r>
              <a:rPr lang="en-US" sz="1600" b="1" dirty="0"/>
              <a:t> </a:t>
            </a:r>
            <a:r>
              <a:rPr lang="en-US" sz="1600" b="1" dirty="0" err="1"/>
              <a:t>clCreateContext</a:t>
            </a:r>
            <a:r>
              <a:rPr lang="en-US" sz="1600" b="1" dirty="0"/>
              <a:t> (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cl_context_properties</a:t>
            </a:r>
            <a:r>
              <a:rPr lang="en-US" sz="1600" b="1" dirty="0"/>
              <a:t> *properties,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cl_uint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 err="1"/>
              <a:t>num_devices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const </a:t>
            </a:r>
            <a:r>
              <a:rPr lang="en-US" sz="1600" b="1" dirty="0" err="1">
                <a:solidFill>
                  <a:schemeClr val="accent4"/>
                </a:solidFill>
              </a:rPr>
              <a:t>cl_device_id</a:t>
            </a:r>
            <a:r>
              <a:rPr lang="en-US" sz="1600" b="1" dirty="0"/>
              <a:t> *devices,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(CL_CALLBACK *</a:t>
            </a:r>
            <a:r>
              <a:rPr lang="en-US" sz="1600" b="1" dirty="0" err="1"/>
              <a:t>pfn_notify</a:t>
            </a:r>
            <a:r>
              <a:rPr lang="en-US" sz="1600" b="1" dirty="0"/>
              <a:t>)(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char</a:t>
            </a:r>
            <a:r>
              <a:rPr lang="en-US" sz="1600" b="1" dirty="0"/>
              <a:t> *</a:t>
            </a:r>
            <a:r>
              <a:rPr lang="en-US" sz="1600" b="1" dirty="0" err="1"/>
              <a:t>errinfo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>
                <a:solidFill>
                  <a:schemeClr val="accent4"/>
                </a:solidFill>
              </a:rPr>
              <a:t>const void </a:t>
            </a:r>
            <a:r>
              <a:rPr lang="en-US" sz="1600" b="1" dirty="0"/>
              <a:t>*</a:t>
            </a:r>
            <a:r>
              <a:rPr lang="en-US" sz="1600" b="1" dirty="0" err="1"/>
              <a:t>private_info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/>
              <a:t>                                          </a:t>
            </a:r>
            <a:r>
              <a:rPr lang="en-US" sz="1600" b="1" dirty="0" err="1">
                <a:solidFill>
                  <a:schemeClr val="accent4"/>
                </a:solidFill>
              </a:rPr>
              <a:t>size_t</a:t>
            </a:r>
            <a:r>
              <a:rPr lang="en-US" sz="1600" b="1" dirty="0"/>
              <a:t> </a:t>
            </a:r>
            <a:r>
              <a:rPr lang="en-US" sz="1600" b="1" dirty="0" err="1"/>
              <a:t>cb</a:t>
            </a:r>
            <a:r>
              <a:rPr lang="en-US" sz="1600" b="1" dirty="0"/>
              <a:t>,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            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),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/>
                </a:solidFill>
              </a:rPr>
              <a:t>               void</a:t>
            </a:r>
            <a:r>
              <a:rPr lang="en-US" sz="1600" b="1" dirty="0"/>
              <a:t> *</a:t>
            </a:r>
            <a:r>
              <a:rPr lang="en-US" sz="1600" b="1" dirty="0" err="1"/>
              <a:t>user_data</a:t>
            </a:r>
            <a:r>
              <a:rPr lang="en-US" sz="1600" b="1" dirty="0"/>
              <a:t>,</a:t>
            </a:r>
          </a:p>
          <a:p>
            <a:pPr marL="0" indent="0">
              <a:buNone/>
            </a:pPr>
            <a:r>
              <a:rPr lang="en-US" sz="1600" b="1" dirty="0"/>
              <a:t>               </a:t>
            </a:r>
            <a:r>
              <a:rPr lang="en-US" sz="1600" b="1" dirty="0" err="1">
                <a:solidFill>
                  <a:schemeClr val="accent4"/>
                </a:solidFill>
              </a:rPr>
              <a:t>cl_int</a:t>
            </a:r>
            <a:r>
              <a:rPr lang="en-US" sz="1600" b="1" dirty="0">
                <a:solidFill>
                  <a:schemeClr val="accent4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 err="1"/>
              <a:t>errcode_ret</a:t>
            </a:r>
            <a:r>
              <a:rPr lang="en-US" sz="1600" b="1" dirty="0"/>
              <a:t>)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058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40906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4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 command queue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291931" y="2164269"/>
            <a:ext cx="9376755" cy="252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/>
              <a:t> </a:t>
            </a:r>
            <a:r>
              <a:rPr lang="en-IN" b="1" dirty="0" err="1"/>
              <a:t>cmdQueue</a:t>
            </a:r>
            <a:r>
              <a:rPr lang="en-IN" b="1" dirty="0"/>
              <a:t>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command queue and associate it with the device you want to execute on </a:t>
            </a:r>
            <a:r>
              <a:rPr lang="en-IN" b="1" dirty="0" err="1"/>
              <a:t>cmdQueue</a:t>
            </a:r>
            <a:r>
              <a:rPr lang="en-IN" b="1" dirty="0"/>
              <a:t> = </a:t>
            </a:r>
            <a:r>
              <a:rPr lang="en-IN" b="1" dirty="0" err="1"/>
              <a:t>clCreateCommandQueue</a:t>
            </a:r>
            <a:r>
              <a:rPr lang="en-IN" b="1" dirty="0"/>
              <a:t>(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context,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devices[0],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0,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/>
              <a:t>                                                                      &amp;status);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1F25C-6EF2-47B6-83D3-964C8DA5D8F9}"/>
              </a:ext>
            </a:extLst>
          </p:cNvPr>
          <p:cNvSpPr/>
          <p:nvPr/>
        </p:nvSpPr>
        <p:spPr>
          <a:xfrm>
            <a:off x="4539225" y="1091067"/>
            <a:ext cx="7476099" cy="1440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b="1" dirty="0" err="1">
                <a:solidFill>
                  <a:schemeClr val="accent4"/>
                </a:solidFill>
              </a:rPr>
              <a:t>cl_command_queue</a:t>
            </a:r>
            <a:r>
              <a:rPr lang="fr-FR" b="1" dirty="0">
                <a:solidFill>
                  <a:schemeClr val="accent4"/>
                </a:solidFill>
              </a:rPr>
              <a:t>  </a:t>
            </a:r>
            <a:r>
              <a:rPr lang="fr-FR" b="1" dirty="0" err="1"/>
              <a:t>clCreateCommandQueue</a:t>
            </a:r>
            <a:r>
              <a:rPr lang="fr-FR" b="1" dirty="0"/>
              <a:t> (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cl_context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cl_device_id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device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4"/>
                </a:solidFill>
              </a:rPr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cl_command_queue_properties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 err="1"/>
              <a:t>properties</a:t>
            </a:r>
            <a:r>
              <a:rPr lang="fr-FR" b="1" dirty="0"/>
              <a:t>, </a:t>
            </a:r>
          </a:p>
          <a:p>
            <a:pPr marL="0" indent="0">
              <a:buNone/>
            </a:pPr>
            <a:r>
              <a:rPr lang="fr-FR" b="1" dirty="0"/>
              <a:t>                                        </a:t>
            </a:r>
            <a:r>
              <a:rPr lang="fr-FR" b="1" dirty="0" err="1">
                <a:solidFill>
                  <a:schemeClr val="accent4"/>
                </a:solidFill>
              </a:rPr>
              <a:t>cl_int</a:t>
            </a:r>
            <a:r>
              <a:rPr lang="fr-FR" b="1" dirty="0">
                <a:solidFill>
                  <a:schemeClr val="accent4"/>
                </a:solidFill>
              </a:rPr>
              <a:t> </a:t>
            </a:r>
            <a:r>
              <a:rPr lang="fr-FR" b="1" dirty="0"/>
              <a:t>*</a:t>
            </a:r>
            <a:r>
              <a:rPr lang="fr-FR" b="1" dirty="0" err="1"/>
              <a:t>errcode_ret</a:t>
            </a:r>
            <a:r>
              <a:rPr lang="fr-FR" b="1" dirty="0"/>
              <a:t> 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486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0" y="172466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/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838080" y="906431"/>
            <a:ext cx="9376755" cy="3755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bufferA</a:t>
            </a:r>
            <a:r>
              <a:rPr lang="en-IN" b="1" dirty="0"/>
              <a:t>;  </a:t>
            </a:r>
            <a:r>
              <a:rPr lang="en-IN" b="1" dirty="0">
                <a:highlight>
                  <a:srgbClr val="00FFFF"/>
                </a:highlight>
              </a:rPr>
              <a:t>// Input array on the device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bufferB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Input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bufferC</a:t>
            </a:r>
            <a:r>
              <a:rPr lang="en-IN" b="1" dirty="0"/>
              <a:t>; </a:t>
            </a:r>
            <a:r>
              <a:rPr lang="en-IN" b="1" dirty="0">
                <a:highlight>
                  <a:srgbClr val="00FFFF"/>
                </a:highlight>
              </a:rPr>
              <a:t>// Output array on the device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bufferA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that will contain the data from the host array B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bufferB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CL_MEM_READ_ONLY, </a:t>
            </a:r>
            <a:r>
              <a:rPr lang="en-IN" b="1" dirty="0" err="1"/>
              <a:t>datasize</a:t>
            </a:r>
            <a:r>
              <a:rPr lang="en-IN" b="1" dirty="0"/>
              <a:t>, NULL, &amp;status);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>
                <a:highlight>
                  <a:srgbClr val="00FFFF"/>
                </a:highlight>
              </a:rPr>
              <a:t>// Create a buffer object with enough space to hold the output data </a:t>
            </a:r>
          </a:p>
          <a:p>
            <a:pPr>
              <a:spcBef>
                <a:spcPts val="830"/>
              </a:spcBef>
              <a:spcAft>
                <a:spcPts val="0"/>
              </a:spcAft>
            </a:pPr>
            <a:r>
              <a:rPr lang="en-IN" b="1" dirty="0" err="1"/>
              <a:t>bufferC</a:t>
            </a:r>
            <a:r>
              <a:rPr lang="en-IN" b="1" dirty="0"/>
              <a:t> = </a:t>
            </a:r>
            <a:r>
              <a:rPr lang="en-IN" b="1" dirty="0" err="1"/>
              <a:t>clCreateBuffer</a:t>
            </a:r>
            <a:r>
              <a:rPr lang="en-IN" b="1" dirty="0"/>
              <a:t>( context, CL_MEM_WRITE_ONLY, </a:t>
            </a:r>
            <a:r>
              <a:rPr lang="en-IN" b="1" dirty="0" err="1"/>
              <a:t>datasize</a:t>
            </a:r>
            <a:r>
              <a:rPr lang="en-IN" b="1" dirty="0"/>
              <a:t>, NULL, &amp;status);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558D0D81-590F-4804-8F67-01D8D6CECF88}"/>
              </a:ext>
            </a:extLst>
          </p:cNvPr>
          <p:cNvSpPr txBox="1"/>
          <p:nvPr/>
        </p:nvSpPr>
        <p:spPr>
          <a:xfrm>
            <a:off x="703177" y="9463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5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7C8E8-FFEA-484F-BAC7-E664CCD34E68}"/>
              </a:ext>
            </a:extLst>
          </p:cNvPr>
          <p:cNvSpPr/>
          <p:nvPr/>
        </p:nvSpPr>
        <p:spPr>
          <a:xfrm>
            <a:off x="6417890" y="303569"/>
            <a:ext cx="4935430" cy="1838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clCreateBuffer</a:t>
            </a:r>
            <a:r>
              <a:rPr lang="en-IN" b="1" dirty="0"/>
              <a:t>(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cl_context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context,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cl_mem_flags</a:t>
            </a:r>
            <a:r>
              <a:rPr lang="en-IN" b="1" dirty="0"/>
              <a:t> flags,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size,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>
                <a:solidFill>
                  <a:schemeClr val="accent4"/>
                </a:solidFill>
              </a:rPr>
              <a:t>void</a:t>
            </a:r>
            <a:r>
              <a:rPr lang="en-IN" b="1" dirty="0"/>
              <a:t> *</a:t>
            </a:r>
            <a:r>
              <a:rPr lang="en-IN" b="1" dirty="0" err="1"/>
              <a:t>host_ptr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/>
              <a:t> *</a:t>
            </a:r>
            <a:r>
              <a:rPr lang="en-IN" b="1" dirty="0" err="1"/>
              <a:t>errcode_ret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6:Write host data to device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clCreateBuffer</a:t>
            </a:r>
            <a:r>
              <a:rPr lang="en-US" dirty="0"/>
              <a:t> -  </a:t>
            </a:r>
          </a:p>
          <a:p>
            <a:r>
              <a:rPr lang="en-US" dirty="0" err="1"/>
              <a:t>BufferA</a:t>
            </a:r>
            <a:r>
              <a:rPr lang="en-US" dirty="0"/>
              <a:t> – CL_MEM_READ_ONLY                              </a:t>
            </a:r>
            <a:r>
              <a:rPr lang="en-US" dirty="0" err="1"/>
              <a:t>BufferB</a:t>
            </a:r>
            <a:r>
              <a:rPr lang="en-US" dirty="0"/>
              <a:t> – CL_MEM_READ_ONLY                              </a:t>
            </a:r>
            <a:r>
              <a:rPr lang="en-US" dirty="0" err="1">
                <a:solidFill>
                  <a:srgbClr val="FF0000"/>
                </a:solidFill>
              </a:rPr>
              <a:t>BufferC</a:t>
            </a:r>
            <a:r>
              <a:rPr lang="en-US" dirty="0">
                <a:solidFill>
                  <a:srgbClr val="FF0000"/>
                </a:solidFill>
              </a:rPr>
              <a:t> - CL_MEM_WRITE_ONLY </a:t>
            </a:r>
          </a:p>
          <a:p>
            <a:endParaRPr lang="en-US" dirty="0" smtClean="0"/>
          </a:p>
          <a:p>
            <a:r>
              <a:rPr lang="en-US" dirty="0" err="1" smtClean="0"/>
              <a:t>clEnqueueWriteBuffer</a:t>
            </a:r>
            <a:endParaRPr lang="en-US" dirty="0" smtClean="0"/>
          </a:p>
          <a:p>
            <a:r>
              <a:rPr lang="en-US" dirty="0" err="1" smtClean="0"/>
              <a:t>BufferA</a:t>
            </a:r>
            <a:r>
              <a:rPr lang="en-US" dirty="0" smtClean="0"/>
              <a:t>  </a:t>
            </a:r>
            <a:r>
              <a:rPr lang="en-US" dirty="0"/>
              <a:t>= {1, 2, 3,4,5,6,7,6,7}</a:t>
            </a:r>
          </a:p>
          <a:p>
            <a:r>
              <a:rPr lang="en-US" dirty="0" err="1" smtClean="0"/>
              <a:t>BufferB</a:t>
            </a:r>
            <a:r>
              <a:rPr lang="en-US" dirty="0" smtClean="0"/>
              <a:t>  = </a:t>
            </a:r>
            <a:r>
              <a:rPr lang="en-US" dirty="0"/>
              <a:t>{4, 5, 6,1,2,3,1,2,2} </a:t>
            </a:r>
          </a:p>
        </p:txBody>
      </p:sp>
    </p:spTree>
    <p:extLst>
      <p:ext uri="{BB962C8B-B14F-4D97-AF65-F5344CB8AC3E}">
        <p14:creationId xmlns:p14="http://schemas.microsoft.com/office/powerpoint/2010/main" val="35373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3460" y="88452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79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4FB22DC-1DDA-48E6-BA08-AB75242E07D3}"/>
              </a:ext>
            </a:extLst>
          </p:cNvPr>
          <p:cNvSpPr txBox="1"/>
          <p:nvPr/>
        </p:nvSpPr>
        <p:spPr>
          <a:xfrm>
            <a:off x="593460" y="4469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6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Write host data to device buffers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F4877-8600-486D-9363-5CBA9279380E}"/>
              </a:ext>
            </a:extLst>
          </p:cNvPr>
          <p:cNvSpPr/>
          <p:nvPr/>
        </p:nvSpPr>
        <p:spPr>
          <a:xfrm>
            <a:off x="519455" y="3979252"/>
            <a:ext cx="10663249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Write input array A to the device buffer </a:t>
            </a:r>
            <a:r>
              <a:rPr lang="en-IN" b="1" dirty="0" err="1">
                <a:highlight>
                  <a:srgbClr val="00FFFF"/>
                </a:highlight>
              </a:rPr>
              <a:t>bufferA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bufferA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A, 0, NULL, NULL); </a:t>
            </a:r>
            <a:r>
              <a:rPr lang="en-IN" b="1" dirty="0">
                <a:highlight>
                  <a:srgbClr val="00FFFF"/>
                </a:highlight>
              </a:rPr>
              <a:t>// Write input array B to the device buffer </a:t>
            </a:r>
            <a:r>
              <a:rPr lang="en-IN" b="1" dirty="0" err="1">
                <a:highlight>
                  <a:srgbClr val="00FFFF"/>
                </a:highlight>
              </a:rPr>
              <a:t>bufferB</a:t>
            </a:r>
            <a:r>
              <a:rPr lang="en-IN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clEnqueueWriteBuffer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  <a:r>
              <a:rPr lang="en-IN" b="1" dirty="0" err="1"/>
              <a:t>bufferB</a:t>
            </a:r>
            <a:r>
              <a:rPr lang="en-IN" b="1" dirty="0"/>
              <a:t>, CL_FALSE, 0, </a:t>
            </a:r>
            <a:r>
              <a:rPr lang="en-IN" b="1" dirty="0" err="1"/>
              <a:t>datasize</a:t>
            </a:r>
            <a:r>
              <a:rPr lang="en-IN" b="1" dirty="0"/>
              <a:t>, B, 0, NULL, NULL);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91ADF-D239-4026-88CE-3AF7FFBBC309}"/>
              </a:ext>
            </a:extLst>
          </p:cNvPr>
          <p:cNvSpPr/>
          <p:nvPr/>
        </p:nvSpPr>
        <p:spPr>
          <a:xfrm>
            <a:off x="1863586" y="1055981"/>
            <a:ext cx="9047209" cy="2751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clEnqueueWriteBuffer</a:t>
            </a:r>
            <a:r>
              <a:rPr lang="en-IN" b="1" dirty="0"/>
              <a:t> (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cl_mem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buffer,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cl_bool</a:t>
            </a:r>
            <a:r>
              <a:rPr lang="en-IN" b="1" dirty="0"/>
              <a:t> </a:t>
            </a:r>
            <a:r>
              <a:rPr lang="en-IN" b="1" dirty="0" err="1"/>
              <a:t>blocking_write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offset,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cb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void</a:t>
            </a:r>
            <a:r>
              <a:rPr lang="en-IN" b="1" dirty="0"/>
              <a:t> *</a:t>
            </a:r>
            <a:r>
              <a:rPr lang="en-IN" b="1" dirty="0" err="1"/>
              <a:t>ptr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</a:p>
        </p:txBody>
      </p:sp>
    </p:spTree>
    <p:extLst>
      <p:ext uri="{BB962C8B-B14F-4D97-AF65-F5344CB8AC3E}">
        <p14:creationId xmlns:p14="http://schemas.microsoft.com/office/powerpoint/2010/main" val="3583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It is defined in 4 parts called Models.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Platform Model: </a:t>
            </a:r>
            <a:r>
              <a:rPr lang="en-US" dirty="0" smtClean="0"/>
              <a:t>Specifies that there is one processor coordinating the execution (the host) and one or more processors capable of executing </a:t>
            </a:r>
            <a:r>
              <a:rPr lang="en-US" dirty="0" err="1" smtClean="0"/>
              <a:t>OpenCL</a:t>
            </a:r>
            <a:r>
              <a:rPr lang="en-US" dirty="0" smtClean="0"/>
              <a:t> C code(the devices).</a:t>
            </a:r>
          </a:p>
        </p:txBody>
      </p:sp>
    </p:spTree>
    <p:extLst>
      <p:ext uri="{BB962C8B-B14F-4D97-AF65-F5344CB8AC3E}">
        <p14:creationId xmlns:p14="http://schemas.microsoft.com/office/powerpoint/2010/main" val="1146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1182085" y="501480"/>
            <a:ext cx="11004480" cy="547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F4877-8600-486D-9363-5CBA9279380E}"/>
              </a:ext>
            </a:extLst>
          </p:cNvPr>
          <p:cNvSpPr/>
          <p:nvPr/>
        </p:nvSpPr>
        <p:spPr>
          <a:xfrm>
            <a:off x="148796" y="3961596"/>
            <a:ext cx="11887200" cy="1468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Create a program </a:t>
            </a:r>
          </a:p>
          <a:p>
            <a:pPr marL="0" indent="0">
              <a:buNone/>
            </a:pPr>
            <a:r>
              <a:rPr lang="en-IN" sz="1700" b="1" dirty="0" err="1">
                <a:solidFill>
                  <a:schemeClr val="accent4"/>
                </a:solidFill>
              </a:rPr>
              <a:t>cl_program</a:t>
            </a:r>
            <a:r>
              <a:rPr lang="en-IN" sz="1700" b="1" dirty="0"/>
              <a:t> program = </a:t>
            </a:r>
            <a:r>
              <a:rPr lang="en-IN" sz="1700" b="1" dirty="0" err="1"/>
              <a:t>clCreateProgramWithSource</a:t>
            </a:r>
            <a:r>
              <a:rPr lang="en-IN" sz="1700" b="1" dirty="0"/>
              <a:t>( context, 1, (</a:t>
            </a:r>
            <a:r>
              <a:rPr lang="en-IN" sz="1700" b="1" dirty="0" err="1"/>
              <a:t>const</a:t>
            </a:r>
            <a:r>
              <a:rPr lang="en-IN" sz="1700" b="1" dirty="0"/>
              <a:t> char**)&amp;</a:t>
            </a:r>
            <a:r>
              <a:rPr lang="en-IN" sz="1700" b="1" dirty="0" err="1"/>
              <a:t>programSource</a:t>
            </a:r>
            <a:r>
              <a:rPr lang="en-IN" sz="1700" b="1" dirty="0"/>
              <a:t>, NULL, &amp;status); </a:t>
            </a:r>
          </a:p>
          <a:p>
            <a:pPr marL="0" indent="0">
              <a:buNone/>
            </a:pPr>
            <a:r>
              <a:rPr lang="en-IN" sz="1700" b="1" dirty="0">
                <a:highlight>
                  <a:srgbClr val="00FFFF"/>
                </a:highlight>
              </a:rPr>
              <a:t>// Build (compile) the program for the devices</a:t>
            </a:r>
            <a:r>
              <a:rPr lang="en-IN" sz="1700" b="1" dirty="0"/>
              <a:t> </a:t>
            </a:r>
          </a:p>
          <a:p>
            <a:pPr marL="0" indent="0">
              <a:buNone/>
            </a:pPr>
            <a:r>
              <a:rPr lang="en-IN" sz="1700" b="1" dirty="0"/>
              <a:t>status = </a:t>
            </a:r>
            <a:r>
              <a:rPr lang="en-IN" sz="1700" b="1" dirty="0" err="1"/>
              <a:t>clBuildProgram</a:t>
            </a:r>
            <a:r>
              <a:rPr lang="en-IN" sz="1700" b="1" dirty="0"/>
              <a:t>( program, </a:t>
            </a:r>
            <a:r>
              <a:rPr lang="en-IN" sz="1700" b="1" dirty="0" err="1"/>
              <a:t>numDevices</a:t>
            </a:r>
            <a:r>
              <a:rPr lang="en-IN" sz="1700" b="1" dirty="0"/>
              <a:t>, devices, NULL, NULL, NULL);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8D4B2AF4-18AD-4FBE-8D5C-E837ECC69D36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7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and compile the program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3567C7-8D83-42D5-B12D-0C8585BF4703}"/>
              </a:ext>
            </a:extLst>
          </p:cNvPr>
          <p:cNvSpPr/>
          <p:nvPr/>
        </p:nvSpPr>
        <p:spPr>
          <a:xfrm>
            <a:off x="265901" y="998272"/>
            <a:ext cx="5677699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 </a:t>
            </a:r>
            <a:r>
              <a:rPr lang="en-US" b="1" dirty="0" err="1"/>
              <a:t>clCreateProgramWithSource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cl_context</a:t>
            </a:r>
            <a:r>
              <a:rPr lang="en-US" b="1" dirty="0"/>
              <a:t>  context,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count,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char </a:t>
            </a:r>
            <a:r>
              <a:rPr lang="en-US" b="1" dirty="0"/>
              <a:t>**strings,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const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*lengths,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			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D0BF76-1516-4385-AB65-143D562593E1}"/>
              </a:ext>
            </a:extLst>
          </p:cNvPr>
          <p:cNvSpPr/>
          <p:nvPr/>
        </p:nvSpPr>
        <p:spPr>
          <a:xfrm>
            <a:off x="6124148" y="1004202"/>
            <a:ext cx="5881868" cy="27518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/>
              <a:t>cl_int</a:t>
            </a:r>
            <a:r>
              <a:rPr lang="en-US" b="1" dirty="0"/>
              <a:t>  </a:t>
            </a:r>
            <a:r>
              <a:rPr lang="en-US" b="1" dirty="0" err="1"/>
              <a:t>clBuildProgram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/>
              <a:t> program,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/>
              <a:t> </a:t>
            </a:r>
            <a:r>
              <a:rPr lang="en-US" b="1" dirty="0" err="1"/>
              <a:t>num_devices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err="1">
                <a:solidFill>
                  <a:schemeClr val="accent4"/>
                </a:solidFill>
              </a:rPr>
              <a:t>cl_device_id</a:t>
            </a:r>
            <a:r>
              <a:rPr lang="en-US" b="1" dirty="0"/>
              <a:t> * </a:t>
            </a:r>
            <a:r>
              <a:rPr lang="en-US" b="1" dirty="0" err="1"/>
              <a:t>device_list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const char</a:t>
            </a:r>
            <a:r>
              <a:rPr lang="en-US" b="1" dirty="0"/>
              <a:t> *options,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void</a:t>
            </a:r>
            <a:r>
              <a:rPr lang="en-US" b="1" dirty="0"/>
              <a:t> (</a:t>
            </a:r>
            <a:r>
              <a:rPr lang="en-US" b="1" dirty="0" err="1"/>
              <a:t>pfn_notify</a:t>
            </a:r>
            <a:r>
              <a:rPr lang="en-US" b="1" dirty="0"/>
              <a:t> *) (</a:t>
            </a:r>
            <a:r>
              <a:rPr lang="en-US" b="1" dirty="0" err="1"/>
              <a:t>cl_program</a:t>
            </a:r>
            <a:r>
              <a:rPr lang="en-US" b="1" dirty="0"/>
              <a:t>, void *</a:t>
            </a:r>
            <a:r>
              <a:rPr lang="en-US" b="1" dirty="0" err="1"/>
              <a:t>user_data</a:t>
            </a:r>
            <a:r>
              <a:rPr lang="en-US" b="1" dirty="0"/>
              <a:t>), 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chemeClr val="accent4"/>
                </a:solidFill>
              </a:rPr>
              <a:t>void</a:t>
            </a:r>
            <a:r>
              <a:rPr lang="en-US" b="1" dirty="0"/>
              <a:t> *</a:t>
            </a:r>
            <a:r>
              <a:rPr lang="en-US" b="1" dirty="0" err="1"/>
              <a:t>user_data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7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8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Create the kernel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838080" y="2989428"/>
            <a:ext cx="7679555" cy="108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 = NULL;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Create a kernel from the vector addition function (named "</a:t>
            </a:r>
            <a:r>
              <a:rPr lang="en-IN" b="1" dirty="0" err="1">
                <a:highlight>
                  <a:srgbClr val="00FFFF"/>
                </a:highlight>
              </a:rPr>
              <a:t>vecadd</a:t>
            </a:r>
            <a:r>
              <a:rPr lang="en-IN" b="1" dirty="0">
                <a:highlight>
                  <a:srgbClr val="00FFFF"/>
                </a:highlight>
              </a:rPr>
              <a:t>") </a:t>
            </a:r>
            <a:r>
              <a:rPr lang="en-IN" b="1" dirty="0"/>
              <a:t>kernel = </a:t>
            </a:r>
            <a:r>
              <a:rPr lang="en-IN" b="1" dirty="0" err="1"/>
              <a:t>clCreateKernel</a:t>
            </a:r>
            <a:r>
              <a:rPr lang="en-IN" b="1" dirty="0"/>
              <a:t>(program, "</a:t>
            </a:r>
            <a:r>
              <a:rPr lang="en-IN" b="1" dirty="0" err="1"/>
              <a:t>vecadd</a:t>
            </a:r>
            <a:r>
              <a:rPr lang="en-IN" b="1" dirty="0"/>
              <a:t>", &amp;status);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FF942-92FF-4D7F-AF5C-C75052AF1985}"/>
              </a:ext>
            </a:extLst>
          </p:cNvPr>
          <p:cNvSpPr/>
          <p:nvPr/>
        </p:nvSpPr>
        <p:spPr>
          <a:xfrm>
            <a:off x="4677857" y="1712935"/>
            <a:ext cx="5881868" cy="14552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/>
              <a:t>  </a:t>
            </a:r>
            <a:r>
              <a:rPr lang="en-US" b="1" dirty="0" err="1"/>
              <a:t>clCreateKernel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cl_program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program,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>
                <a:solidFill>
                  <a:schemeClr val="accent4"/>
                </a:solidFill>
              </a:rPr>
              <a:t>const char </a:t>
            </a:r>
            <a:r>
              <a:rPr lang="en-US" b="1" dirty="0"/>
              <a:t>*</a:t>
            </a:r>
            <a:r>
              <a:rPr lang="en-US" b="1" dirty="0" err="1"/>
              <a:t>kernel_name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errcode_ret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54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94762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9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Set the kernel arguments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494675" y="3488111"/>
            <a:ext cx="8036097" cy="136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Associate the input and output buffers with the kernel 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clSetKernelArg</a:t>
            </a:r>
            <a:r>
              <a:rPr lang="en-IN" b="1" dirty="0"/>
              <a:t>( kernel, 0,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1,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status |= </a:t>
            </a:r>
            <a:r>
              <a:rPr lang="en-IN" b="1" dirty="0" err="1"/>
              <a:t>clSetKernelArg</a:t>
            </a:r>
            <a:r>
              <a:rPr lang="en-IN" b="1" dirty="0"/>
              <a:t>( kernel, 2, </a:t>
            </a:r>
            <a:r>
              <a:rPr lang="en-IN" b="1" dirty="0" err="1"/>
              <a:t>sizeof</a:t>
            </a:r>
            <a:r>
              <a:rPr lang="en-IN" b="1" dirty="0"/>
              <a:t>(</a:t>
            </a:r>
            <a:r>
              <a:rPr lang="en-IN" b="1" dirty="0" err="1"/>
              <a:t>cl_mem</a:t>
            </a:r>
            <a:r>
              <a:rPr lang="en-IN" b="1" dirty="0"/>
              <a:t>), &amp;</a:t>
            </a:r>
            <a:r>
              <a:rPr lang="en-IN" b="1" dirty="0" err="1"/>
              <a:t>bufferC</a:t>
            </a:r>
            <a:r>
              <a:rPr lang="en-IN" b="1" dirty="0"/>
              <a:t>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14BDF-159D-4407-A685-BFE15F337085}"/>
              </a:ext>
            </a:extLst>
          </p:cNvPr>
          <p:cNvSpPr/>
          <p:nvPr/>
        </p:nvSpPr>
        <p:spPr>
          <a:xfrm>
            <a:off x="5815457" y="1881406"/>
            <a:ext cx="5881868" cy="17249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/>
              <a:t>  </a:t>
            </a:r>
            <a:r>
              <a:rPr lang="en-US" b="1" dirty="0" err="1"/>
              <a:t>clSetKernelArg</a:t>
            </a:r>
            <a:r>
              <a:rPr lang="en-US" b="1" dirty="0"/>
              <a:t>(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cl_kernel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kernel,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arg_index</a:t>
            </a:r>
            <a:r>
              <a:rPr lang="en-US" b="1" dirty="0"/>
              <a:t> , 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arg_size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 *</a:t>
            </a:r>
            <a:r>
              <a:rPr lang="en-US" b="1" dirty="0" err="1"/>
              <a:t>arg_value</a:t>
            </a:r>
            <a:r>
              <a:rPr lang="en-US" b="1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599606" y="3013023"/>
            <a:ext cx="11344975" cy="352583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mtClean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Configure the work-item structure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574383" y="947629"/>
            <a:ext cx="8036097" cy="166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Define an index space (global work size) of work  items for execution. // A workgroup size (local work size) is not required, but can be used</a:t>
            </a:r>
            <a:r>
              <a:rPr lang="en-IN" b="1" dirty="0"/>
              <a:t>.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globalWorkSize</a:t>
            </a:r>
            <a:r>
              <a:rPr lang="en-IN" b="1" dirty="0"/>
              <a:t>[1];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There are ’elements(1024)’ work-items </a:t>
            </a:r>
          </a:p>
          <a:p>
            <a:pPr marL="0" indent="0">
              <a:buNone/>
            </a:pPr>
            <a:r>
              <a:rPr lang="en-IN" b="1" dirty="0" err="1"/>
              <a:t>globalWorkSize</a:t>
            </a:r>
            <a:r>
              <a:rPr lang="en-IN" b="1" dirty="0"/>
              <a:t>[0] = elements;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449705"/>
            <a:ext cx="11344975" cy="628085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11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</a:t>
            </a:r>
            <a:r>
              <a:rPr lang="en-US" sz="3200" b="1" spc="-1" dirty="0" err="1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Enque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the kernel for execution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838080" y="3268211"/>
            <a:ext cx="8190589" cy="284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//Execute the kernel</a:t>
            </a:r>
          </a:p>
          <a:p>
            <a:pPr marL="0" indent="0">
              <a:buNone/>
            </a:pPr>
            <a:r>
              <a:rPr lang="en-IN" b="1" dirty="0"/>
              <a:t>status = </a:t>
            </a:r>
            <a:r>
              <a:rPr lang="en-IN" b="1" dirty="0" err="1"/>
              <a:t>clEnqueueNDRangeKernel</a:t>
            </a:r>
            <a:r>
              <a:rPr lang="en-IN" b="1" dirty="0"/>
              <a:t>( </a:t>
            </a:r>
            <a:r>
              <a:rPr lang="en-IN" b="1" dirty="0" err="1"/>
              <a:t>cmdQueue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kernel,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1,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</a:t>
            </a:r>
            <a:r>
              <a:rPr lang="en-IN" b="1" dirty="0" err="1"/>
              <a:t>globalWorkSize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0,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NULL,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        NULL);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41065-993C-4007-8CF2-A9FE4B03E44D}"/>
              </a:ext>
            </a:extLst>
          </p:cNvPr>
          <p:cNvSpPr/>
          <p:nvPr/>
        </p:nvSpPr>
        <p:spPr>
          <a:xfrm>
            <a:off x="3422921" y="748486"/>
            <a:ext cx="8190589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 err="1">
                <a:solidFill>
                  <a:schemeClr val="accent4"/>
                </a:solidFill>
              </a:rPr>
              <a:t>cl_int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clEnqueueNDRangeKernel</a:t>
            </a:r>
            <a:r>
              <a:rPr lang="en-IN" b="1" dirty="0"/>
              <a:t>(   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cl_command_queue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command_queue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cl_kernel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kernel,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/>
              <a:t>work_dim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global_work_offset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global_work_size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size_t</a:t>
            </a:r>
            <a:r>
              <a:rPr lang="en-IN" b="1" dirty="0"/>
              <a:t> *</a:t>
            </a:r>
            <a:r>
              <a:rPr lang="en-IN" b="1" dirty="0" err="1"/>
              <a:t>local_work_size</a:t>
            </a:r>
            <a:r>
              <a:rPr lang="en-IN" b="1" dirty="0"/>
              <a:t>,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cl_uint</a:t>
            </a:r>
            <a:r>
              <a:rPr lang="en-IN" b="1" dirty="0"/>
              <a:t> </a:t>
            </a:r>
            <a:r>
              <a:rPr lang="en-IN" b="1" dirty="0" err="1"/>
              <a:t>num_events_in_wait_list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const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/>
              <a:t> *</a:t>
            </a:r>
            <a:r>
              <a:rPr lang="en-IN" b="1" dirty="0" err="1"/>
              <a:t>event_wait_list</a:t>
            </a:r>
            <a:r>
              <a:rPr lang="en-IN" b="1" dirty="0"/>
              <a:t>, </a:t>
            </a:r>
          </a:p>
          <a:p>
            <a:pPr marL="0" indent="0">
              <a:buNone/>
            </a:pPr>
            <a:r>
              <a:rPr lang="en-IN" b="1" dirty="0"/>
              <a:t>                            </a:t>
            </a:r>
            <a:r>
              <a:rPr lang="en-IN" b="1" dirty="0" err="1">
                <a:solidFill>
                  <a:schemeClr val="accent4"/>
                </a:solidFill>
              </a:rPr>
              <a:t>cl_event</a:t>
            </a:r>
            <a:r>
              <a:rPr lang="en-IN" b="1" dirty="0">
                <a:solidFill>
                  <a:schemeClr val="accent4"/>
                </a:solidFill>
              </a:rPr>
              <a:t> </a:t>
            </a:r>
            <a:r>
              <a:rPr lang="en-IN" b="1" dirty="0"/>
              <a:t>*event)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9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45" y="470982"/>
            <a:ext cx="10515240" cy="948385"/>
          </a:xfrm>
        </p:spPr>
        <p:txBody>
          <a:bodyPr/>
          <a:lstStyle/>
          <a:p>
            <a:r>
              <a:rPr lang="en-US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10: Configure the work-item structure   </a:t>
            </a:r>
            <a: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  <a:t/>
            </a:r>
            <a:br>
              <a:rPr lang="en-US" spc="-1" dirty="0">
                <a:solidFill>
                  <a:schemeClr val="bg1"/>
                </a:solidFill>
                <a:highlight>
                  <a:srgbClr val="000000"/>
                </a:highlight>
                <a:latin typeface="Calibri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1288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7091" y="39055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3604" y="3870275"/>
            <a:ext cx="725967" cy="47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2361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00131" y="3932825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82150" y="3932826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10124" y="392600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92143" y="392600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00165" y="3896434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5786" y="3905533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86940" y="3905532"/>
            <a:ext cx="627797" cy="43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0" y="4630517"/>
            <a:ext cx="5468113" cy="26006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42545" y="945174"/>
            <a:ext cx="11978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ngsanaUPC" pitchFamily="18" charset="-34"/>
              </a:rPr>
              <a:t>__kernel void </a:t>
            </a:r>
            <a:r>
              <a:rPr lang="en-US" sz="2000" dirty="0" err="1">
                <a:cs typeface="AngsanaUPC" pitchFamily="18" charset="-34"/>
              </a:rPr>
              <a:t>vecadd</a:t>
            </a:r>
            <a:r>
              <a:rPr lang="en-US" sz="2000" dirty="0">
                <a:cs typeface="AngsanaUPC" pitchFamily="18" charset="-34"/>
              </a:rPr>
              <a:t> (__global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</a:t>
            </a:r>
            <a:r>
              <a:rPr lang="en-US" sz="2000" dirty="0" smtClean="0">
                <a:cs typeface="AngsanaUPC" pitchFamily="18" charset="-34"/>
              </a:rPr>
              <a:t>*A, </a:t>
            </a:r>
            <a:r>
              <a:rPr lang="en-US" sz="2000" dirty="0">
                <a:cs typeface="AngsanaUPC" pitchFamily="18" charset="-34"/>
              </a:rPr>
              <a:t>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* </a:t>
            </a:r>
            <a:r>
              <a:rPr lang="en-US" sz="2000" dirty="0" smtClean="0">
                <a:cs typeface="AngsanaUPC" pitchFamily="18" charset="-34"/>
              </a:rPr>
              <a:t>B, </a:t>
            </a:r>
            <a:r>
              <a:rPr lang="en-US" sz="2000" dirty="0">
                <a:cs typeface="AngsanaUPC" pitchFamily="18" charset="-34"/>
              </a:rPr>
              <a:t>__global 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</a:t>
            </a:r>
            <a:r>
              <a:rPr lang="en-US" sz="2000" dirty="0" smtClean="0">
                <a:cs typeface="AngsanaUPC" pitchFamily="18" charset="-34"/>
              </a:rPr>
              <a:t>*C) </a:t>
            </a:r>
            <a:endParaRPr lang="en-US" sz="2000" dirty="0">
              <a:cs typeface="AngsanaUPC" pitchFamily="18" charset="-34"/>
            </a:endParaRPr>
          </a:p>
          <a:p>
            <a:r>
              <a:rPr lang="en-US" sz="2000" dirty="0">
                <a:cs typeface="AngsanaUPC" pitchFamily="18" charset="-34"/>
              </a:rPr>
              <a:t>{</a:t>
            </a:r>
          </a:p>
          <a:p>
            <a:r>
              <a:rPr lang="en-US" sz="2000" dirty="0">
                <a:cs typeface="AngsanaUPC" pitchFamily="18" charset="-34"/>
              </a:rPr>
              <a:t>	</a:t>
            </a:r>
            <a:r>
              <a:rPr lang="en-US" sz="2000" dirty="0" err="1">
                <a:cs typeface="AngsanaUPC" pitchFamily="18" charset="-34"/>
              </a:rPr>
              <a:t>int</a:t>
            </a:r>
            <a:r>
              <a:rPr lang="en-US" sz="2000" dirty="0">
                <a:cs typeface="AngsanaUPC" pitchFamily="18" charset="-34"/>
              </a:rPr>
              <a:t> 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 = </a:t>
            </a:r>
            <a:r>
              <a:rPr lang="en-US" sz="2000" dirty="0" err="1">
                <a:cs typeface="AngsanaUPC" pitchFamily="18" charset="-34"/>
              </a:rPr>
              <a:t>get_global_id</a:t>
            </a:r>
            <a:r>
              <a:rPr lang="en-US" sz="2000" dirty="0">
                <a:cs typeface="AngsanaUPC" pitchFamily="18" charset="-34"/>
              </a:rPr>
              <a:t>(0);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 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cs typeface="AngsanaUPC" pitchFamily="18" charset="-34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AngsanaUPC" pitchFamily="18" charset="-34"/>
              </a:rPr>
              <a:t>	</a:t>
            </a:r>
            <a:r>
              <a:rPr lang="en-US" sz="2000" dirty="0">
                <a:cs typeface="AngsanaUPC" pitchFamily="18" charset="-34"/>
              </a:rPr>
              <a:t>C[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 = A[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 + B[</a:t>
            </a:r>
            <a:r>
              <a:rPr lang="en-US" sz="2000" dirty="0" err="1">
                <a:cs typeface="AngsanaUPC" pitchFamily="18" charset="-34"/>
              </a:rPr>
              <a:t>tid</a:t>
            </a:r>
            <a:r>
              <a:rPr lang="en-US" sz="2000" dirty="0">
                <a:cs typeface="AngsanaUPC" pitchFamily="18" charset="-34"/>
              </a:rPr>
              <a:t>];</a:t>
            </a:r>
          </a:p>
          <a:p>
            <a:r>
              <a:rPr lang="en-US" sz="2000" dirty="0">
                <a:cs typeface="AngsanaUPC" pitchFamily="18" charset="-34"/>
              </a:rPr>
              <a:t> } </a:t>
            </a:r>
            <a:endParaRPr lang="en-US" sz="2000" dirty="0" smtClean="0">
              <a:cs typeface="AngsanaUPC" pitchFamily="18" charset="-34"/>
            </a:endParaRPr>
          </a:p>
          <a:p>
            <a:endParaRPr lang="en-US" sz="2000" dirty="0">
              <a:cs typeface="AngsanaUPC" pitchFamily="18" charset="-34"/>
            </a:endParaRPr>
          </a:p>
          <a:p>
            <a:r>
              <a:rPr lang="en-US" sz="2000" dirty="0" smtClean="0">
                <a:cs typeface="AngsanaUPC" pitchFamily="18" charset="-34"/>
              </a:rPr>
              <a:t>Global work size = 9    LWS = 1                   Workgroup = 9                           </a:t>
            </a:r>
            <a:endParaRPr lang="en-US" sz="2000" dirty="0">
              <a:cs typeface="AngsanaUPC" pitchFamily="18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083" y="3223944"/>
            <a:ext cx="1271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C[0</a:t>
            </a:r>
            <a:r>
              <a:rPr lang="en-US" dirty="0" smtClean="0"/>
              <a:t>]=A[0]+ B[0]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367986" y="322394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C[8]=A[8]+B[8]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737921" y="5607695"/>
            <a:ext cx="332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BufferA</a:t>
            </a:r>
            <a:r>
              <a:rPr lang="en-US" dirty="0"/>
              <a:t>  = {1, 2, 3,4,5,6,7,6,7}</a:t>
            </a:r>
          </a:p>
          <a:p>
            <a:r>
              <a:rPr lang="en-US" dirty="0" err="1"/>
              <a:t>BufferB</a:t>
            </a:r>
            <a:r>
              <a:rPr lang="en-US" dirty="0"/>
              <a:t>  = {4, 5, 6,1,2,3,1,2,2} </a:t>
            </a:r>
          </a:p>
        </p:txBody>
      </p:sp>
    </p:spTree>
    <p:extLst>
      <p:ext uri="{BB962C8B-B14F-4D97-AF65-F5344CB8AC3E}">
        <p14:creationId xmlns:p14="http://schemas.microsoft.com/office/powerpoint/2010/main" val="1761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608637" y="216765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Bhargav Bhatkalkar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-3745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12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Read the output buffer back to the host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5269319" y="623770"/>
            <a:ext cx="6387844" cy="28413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/>
                </a:solidFill>
              </a:rPr>
              <a:t>cl_int</a:t>
            </a:r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/>
              <a:t>clEnqueueReadBuffer</a:t>
            </a:r>
            <a:r>
              <a:rPr lang="en-US" b="1" dirty="0"/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cl_command_queue</a:t>
            </a:r>
            <a:r>
              <a:rPr lang="en-US" b="1" dirty="0"/>
              <a:t> </a:t>
            </a:r>
            <a:r>
              <a:rPr lang="en-US" b="1" dirty="0" err="1"/>
              <a:t>command_queue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cl_mem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buffer,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cl_bool</a:t>
            </a:r>
            <a:r>
              <a:rPr lang="en-US" b="1" dirty="0"/>
              <a:t> </a:t>
            </a:r>
            <a:r>
              <a:rPr lang="en-US" b="1" dirty="0" err="1"/>
              <a:t>blocking_write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offset,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 err="1">
                <a:solidFill>
                  <a:schemeClr val="accent4"/>
                </a:solidFill>
              </a:rPr>
              <a:t>size_t</a:t>
            </a:r>
            <a:r>
              <a:rPr lang="en-US" b="1" dirty="0"/>
              <a:t> </a:t>
            </a:r>
            <a:r>
              <a:rPr lang="en-US" b="1" dirty="0" err="1"/>
              <a:t>cb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		 </a:t>
            </a:r>
            <a:r>
              <a:rPr lang="en-US" b="1" dirty="0">
                <a:solidFill>
                  <a:schemeClr val="accent4"/>
                </a:solidFill>
              </a:rPr>
              <a:t>const void</a:t>
            </a:r>
            <a:r>
              <a:rPr lang="en-US" b="1" dirty="0"/>
              <a:t> *</a:t>
            </a:r>
            <a:r>
              <a:rPr lang="en-US" b="1" dirty="0" err="1"/>
              <a:t>ptr</a:t>
            </a:r>
            <a:r>
              <a:rPr lang="en-US" b="1" dirty="0"/>
              <a:t>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cl_uint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/>
              <a:t>num_events_in_wait_list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b="1" dirty="0">
                <a:solidFill>
                  <a:schemeClr val="accent4"/>
                </a:solidFill>
              </a:rPr>
              <a:t>const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</a:t>
            </a:r>
            <a:r>
              <a:rPr lang="en-US" b="1" dirty="0" err="1"/>
              <a:t>event_wait_list</a:t>
            </a:r>
            <a:r>
              <a:rPr lang="en-US" b="1" dirty="0"/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                              </a:t>
            </a:r>
            <a:r>
              <a:rPr lang="en-US" b="1" dirty="0" err="1">
                <a:solidFill>
                  <a:schemeClr val="accent4"/>
                </a:solidFill>
              </a:rPr>
              <a:t>cl_event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*event)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FB29F-5E47-4204-9940-B9991592E5BB}"/>
              </a:ext>
            </a:extLst>
          </p:cNvPr>
          <p:cNvSpPr/>
          <p:nvPr/>
        </p:nvSpPr>
        <p:spPr>
          <a:xfrm>
            <a:off x="238388" y="3513793"/>
            <a:ext cx="10061862" cy="334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Read the OpenCL output buffer (</a:t>
            </a:r>
            <a:r>
              <a:rPr lang="en-IN" sz="1600" b="1" dirty="0" err="1">
                <a:highlight>
                  <a:srgbClr val="00FFFF"/>
                </a:highlight>
              </a:rPr>
              <a:t>bufferC</a:t>
            </a:r>
            <a:r>
              <a:rPr lang="en-IN" sz="1600" b="1" dirty="0">
                <a:highlight>
                  <a:srgbClr val="00FFFF"/>
                </a:highlight>
              </a:rPr>
              <a:t>) to the host output array (C) </a:t>
            </a:r>
          </a:p>
          <a:p>
            <a:pPr marL="0" indent="0">
              <a:buNone/>
            </a:pPr>
            <a:r>
              <a:rPr lang="en-IN" sz="1600" b="1" dirty="0" err="1"/>
              <a:t>clEnqueueReadBuffer</a:t>
            </a:r>
            <a:r>
              <a:rPr lang="en-IN" sz="1600" b="1" dirty="0"/>
              <a:t>( </a:t>
            </a:r>
            <a:r>
              <a:rPr lang="en-IN" sz="1600" b="1" dirty="0" err="1"/>
              <a:t>cmdQueue</a:t>
            </a:r>
            <a:r>
              <a:rPr lang="en-IN" sz="1600" b="1" dirty="0"/>
              <a:t>, </a:t>
            </a:r>
            <a:r>
              <a:rPr lang="en-IN" sz="1600" b="1" dirty="0" err="1"/>
              <a:t>bufferC</a:t>
            </a:r>
            <a:r>
              <a:rPr lang="en-IN" sz="1600" b="1" dirty="0"/>
              <a:t>, CL_TRUE, 0, </a:t>
            </a:r>
            <a:r>
              <a:rPr lang="en-IN" sz="1600" b="1" dirty="0" err="1"/>
              <a:t>datasize</a:t>
            </a:r>
            <a:r>
              <a:rPr lang="en-IN" sz="1600" b="1" dirty="0"/>
              <a:t>, C, 0, NULL, NULL); </a:t>
            </a:r>
          </a:p>
          <a:p>
            <a:pPr marL="0" indent="0">
              <a:buNone/>
            </a:pPr>
            <a:r>
              <a:rPr lang="en-IN" sz="1600" b="1" dirty="0">
                <a:highlight>
                  <a:srgbClr val="00FFFF"/>
                </a:highlight>
              </a:rPr>
              <a:t>// Verify the output</a:t>
            </a:r>
            <a:r>
              <a:rPr lang="en-IN" sz="1600" b="1" dirty="0"/>
              <a:t> </a:t>
            </a:r>
          </a:p>
          <a:p>
            <a:pPr marL="0" indent="0">
              <a:buNone/>
            </a:pPr>
            <a:r>
              <a:rPr lang="en-IN" sz="1600" b="1" dirty="0"/>
              <a:t>bool result = true;</a:t>
            </a:r>
          </a:p>
          <a:p>
            <a:pPr marL="0" indent="0">
              <a:buNone/>
            </a:pPr>
            <a:r>
              <a:rPr lang="en-IN" sz="1600" b="1" dirty="0"/>
              <a:t>for(int </a:t>
            </a:r>
            <a:r>
              <a:rPr lang="en-IN" sz="1600" b="1" dirty="0" err="1"/>
              <a:t>i</a:t>
            </a:r>
            <a:r>
              <a:rPr lang="en-IN" sz="1600" b="1" dirty="0"/>
              <a:t> = 0; </a:t>
            </a:r>
            <a:r>
              <a:rPr lang="en-IN" sz="1600" b="1" dirty="0" err="1"/>
              <a:t>i</a:t>
            </a:r>
            <a:r>
              <a:rPr lang="en-IN" sz="1600" b="1" dirty="0"/>
              <a:t> &lt; elements; </a:t>
            </a:r>
            <a:r>
              <a:rPr lang="en-IN" sz="1600" b="1" dirty="0" err="1"/>
              <a:t>i</a:t>
            </a:r>
            <a:r>
              <a:rPr lang="en-IN" sz="1600" b="1" dirty="0"/>
              <a:t>++) </a:t>
            </a:r>
          </a:p>
          <a:p>
            <a:pPr marL="0" indent="0">
              <a:buNone/>
            </a:pPr>
            <a:r>
              <a:rPr lang="en-IN" sz="1600" b="1" dirty="0"/>
              <a:t>{ 	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/>
              <a:t> </a:t>
            </a:r>
            <a:r>
              <a:rPr lang="en-IN" sz="1600" b="1" dirty="0" smtClean="0"/>
              <a:t>   </a:t>
            </a:r>
            <a:r>
              <a:rPr lang="en-IN" sz="1600" b="1" dirty="0" err="1" smtClean="0"/>
              <a:t>printf</a:t>
            </a:r>
            <a:r>
              <a:rPr lang="en-IN" sz="1600" b="1" dirty="0" smtClean="0"/>
              <a:t>(“%d   ”,c[</a:t>
            </a:r>
            <a:r>
              <a:rPr lang="en-IN" sz="1600" b="1" dirty="0" err="1" smtClean="0"/>
              <a:t>i</a:t>
            </a:r>
            <a:r>
              <a:rPr lang="en-IN" sz="1600" b="1" dirty="0" smtClean="0"/>
              <a:t>]);</a:t>
            </a:r>
          </a:p>
          <a:p>
            <a:pPr marL="0" indent="0">
              <a:buNone/>
            </a:pPr>
            <a:r>
              <a:rPr lang="en-IN" sz="1600" b="1" dirty="0" smtClean="0"/>
              <a:t>}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827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2"/>
          <p:cNvSpPr txBox="1"/>
          <p:nvPr/>
        </p:nvSpPr>
        <p:spPr>
          <a:xfrm>
            <a:off x="494675" y="884519"/>
            <a:ext cx="11344975" cy="5591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/>
            <a:endParaRPr lang="en-US" b="1" i="1" dirty="0"/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 algn="just"/>
            <a:endParaRPr lang="en-IN" b="1" dirty="0">
              <a:latin typeface="Bell MT" panose="02020503060305020303" pitchFamily="18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87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9" name="TextShape 1">
            <a:extLst>
              <a:ext uri="{FF2B5EF4-FFF2-40B4-BE49-F238E27FC236}">
                <a16:creationId xmlns:a16="http://schemas.microsoft.com/office/drawing/2014/main" id="{06FC8B24-11BF-4F5B-80DA-CEFF034F6B4F}"/>
              </a:ext>
            </a:extLst>
          </p:cNvPr>
          <p:cNvSpPr txBox="1"/>
          <p:nvPr/>
        </p:nvSpPr>
        <p:spPr>
          <a:xfrm>
            <a:off x="494675" y="127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13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: Release OpenCL resources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B15A85-521D-4CB8-81C5-B538117CE312}"/>
              </a:ext>
            </a:extLst>
          </p:cNvPr>
          <p:cNvSpPr/>
          <p:nvPr/>
        </p:nvSpPr>
        <p:spPr>
          <a:xfrm>
            <a:off x="968400" y="1280993"/>
            <a:ext cx="8190589" cy="407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b="1" dirty="0">
                <a:highlight>
                  <a:srgbClr val="00FFFF"/>
                </a:highlight>
              </a:rPr>
              <a:t>// Free OpenCL resources </a:t>
            </a:r>
          </a:p>
          <a:p>
            <a:pPr marL="0" indent="0">
              <a:buNone/>
            </a:pPr>
            <a:r>
              <a:rPr lang="en-IN" b="1" dirty="0" err="1"/>
              <a:t>clReleaseKernel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kernel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clReleaseProgram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program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clReleaseCommandQueue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cmdQueue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bufferA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clReleaseMemObject</a:t>
            </a:r>
            <a:r>
              <a:rPr lang="en-IN" b="1" dirty="0"/>
              <a:t>(</a:t>
            </a:r>
            <a:r>
              <a:rPr lang="en-IN" b="1" dirty="0" err="1">
                <a:solidFill>
                  <a:schemeClr val="accent4"/>
                </a:solidFill>
              </a:rPr>
              <a:t>bufferC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 err="1"/>
              <a:t>clReleaseContext</a:t>
            </a:r>
            <a:r>
              <a:rPr lang="en-IN" b="1" dirty="0"/>
              <a:t>(</a:t>
            </a:r>
            <a:r>
              <a:rPr lang="en-IN" b="1" dirty="0">
                <a:solidFill>
                  <a:schemeClr val="accent4"/>
                </a:solidFill>
              </a:rPr>
              <a:t>context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// Free host resources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A</a:t>
            </a:r>
            <a:r>
              <a:rPr lang="en-IN" b="1" dirty="0"/>
              <a:t>);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B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C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platforms</a:t>
            </a:r>
            <a:r>
              <a:rPr lang="en-IN" b="1" dirty="0"/>
              <a:t>); </a:t>
            </a:r>
          </a:p>
          <a:p>
            <a:pPr marL="0" indent="0">
              <a:buNone/>
            </a:pPr>
            <a:r>
              <a:rPr lang="en-IN" b="1" dirty="0"/>
              <a:t>free(</a:t>
            </a:r>
            <a:r>
              <a:rPr lang="en-IN" b="1" dirty="0">
                <a:solidFill>
                  <a:schemeClr val="accent4"/>
                </a:solidFill>
              </a:rPr>
              <a:t>devices</a:t>
            </a:r>
            <a:r>
              <a:rPr lang="en-IN" b="1" dirty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9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136440"/>
            <a:ext cx="10515240" cy="748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STEP </a:t>
            </a:r>
            <a:r>
              <a:rPr lang="en-US" sz="3200" b="1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1: Discover and initialize the platforms </a:t>
            </a:r>
            <a:r>
              <a:rPr lang="en-US" sz="3200" b="1" strike="noStrike" spc="-1" dirty="0">
                <a:solidFill>
                  <a:schemeClr val="bg1"/>
                </a:solidFill>
                <a:highlight>
                  <a:srgbClr val="000000"/>
                </a:highlight>
                <a:latin typeface="Calibri Light"/>
              </a:rPr>
              <a:t>  </a:t>
            </a:r>
            <a:endParaRPr lang="en-US" sz="3200" b="0" strike="noStrike" spc="-1" dirty="0">
              <a:solidFill>
                <a:schemeClr val="bg1"/>
              </a:solidFill>
              <a:highlight>
                <a:srgbClr val="000000"/>
              </a:highlight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64695" y="1103040"/>
            <a:ext cx="11377865" cy="5253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API function </a:t>
            </a:r>
            <a:r>
              <a:rPr lang="en-US" sz="2000" b="1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clGetPlatformIDs</a:t>
            </a:r>
            <a:r>
              <a:rPr lang="en-US" sz="2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used to discover the set of available platforms for a given system.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dirty="0"/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/>
              <a:t>This API is often called twice by an application :</a:t>
            </a:r>
          </a:p>
          <a:p>
            <a:pPr marL="719138" indent="-358775" algn="just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sz="2000" dirty="0"/>
              <a:t>The first call passes an </a:t>
            </a:r>
            <a:r>
              <a:rPr lang="en-IN" sz="2000" b="1" dirty="0"/>
              <a:t>unsigned int pointer </a:t>
            </a:r>
            <a:r>
              <a:rPr lang="en-IN" sz="2000" dirty="0"/>
              <a:t>as the </a:t>
            </a:r>
            <a:r>
              <a:rPr lang="en-IN" sz="2000" b="1" dirty="0" err="1"/>
              <a:t>num_platforms</a:t>
            </a:r>
            <a:r>
              <a:rPr lang="en-IN" sz="2000" b="1" dirty="0"/>
              <a:t> </a:t>
            </a:r>
            <a:r>
              <a:rPr lang="en-IN" sz="2000" dirty="0"/>
              <a:t>argument and </a:t>
            </a:r>
            <a:r>
              <a:rPr lang="en-IN" sz="2000" b="1" dirty="0"/>
              <a:t>NULL</a:t>
            </a:r>
            <a:r>
              <a:rPr lang="en-IN" sz="2000" dirty="0"/>
              <a:t> is passed as the </a:t>
            </a:r>
            <a:r>
              <a:rPr lang="en-IN" sz="2000" b="1" dirty="0"/>
              <a:t>platforms</a:t>
            </a:r>
            <a:r>
              <a:rPr lang="en-IN" sz="2000" dirty="0"/>
              <a:t> argument. </a:t>
            </a:r>
            <a:r>
              <a:rPr lang="en-IN" sz="2000" dirty="0">
                <a:highlight>
                  <a:srgbClr val="00FFFF"/>
                </a:highlight>
              </a:rPr>
              <a:t>The pointer is populated with the available number of platforms</a:t>
            </a:r>
            <a:r>
              <a:rPr lang="en-IN" sz="2000" dirty="0"/>
              <a:t>. </a:t>
            </a:r>
            <a:r>
              <a:rPr lang="en-IN" sz="2000" dirty="0">
                <a:highlight>
                  <a:srgbClr val="00FFFF"/>
                </a:highlight>
              </a:rPr>
              <a:t>The programmer can then allocate space to hold the platform information</a:t>
            </a:r>
            <a:r>
              <a:rPr lang="en-IN" sz="2000" dirty="0"/>
              <a:t>.</a:t>
            </a:r>
          </a:p>
          <a:p>
            <a:pPr marL="719138" indent="-358775" algn="just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IN" sz="2000" dirty="0"/>
              <a:t>For the second call, a </a:t>
            </a:r>
            <a:r>
              <a:rPr lang="en-IN" sz="2000" b="1" dirty="0" err="1"/>
              <a:t>cl_platform_id</a:t>
            </a:r>
            <a:r>
              <a:rPr lang="en-IN" sz="2000" b="1" dirty="0"/>
              <a:t> pointer</a:t>
            </a:r>
            <a:r>
              <a:rPr lang="en-IN" sz="2000" dirty="0"/>
              <a:t> is passed </a:t>
            </a:r>
            <a:r>
              <a:rPr lang="en-IN" sz="2000" dirty="0">
                <a:highlight>
                  <a:srgbClr val="00FFFF"/>
                </a:highlight>
              </a:rPr>
              <a:t>with enough space allocated for </a:t>
            </a:r>
            <a:r>
              <a:rPr lang="en-IN" sz="2000" dirty="0" err="1">
                <a:highlight>
                  <a:srgbClr val="00FFFF"/>
                </a:highlight>
              </a:rPr>
              <a:t>num_entries</a:t>
            </a:r>
            <a:r>
              <a:rPr lang="en-IN" sz="2000" dirty="0">
                <a:highlight>
                  <a:srgbClr val="00FFFF"/>
                </a:highlight>
              </a:rPr>
              <a:t> platforms.</a:t>
            </a:r>
          </a:p>
          <a:p>
            <a:pPr marL="360363"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000" dirty="0">
              <a:highlight>
                <a:srgbClr val="00FFFF"/>
              </a:highlight>
            </a:endParaRPr>
          </a:p>
          <a:p>
            <a:pPr marL="360363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000" dirty="0"/>
              <a:t>After platforms have been discovered, the </a:t>
            </a:r>
            <a:r>
              <a:rPr lang="en-IN" sz="2000" b="1" dirty="0" err="1"/>
              <a:t>clGetPlatformInfo</a:t>
            </a:r>
            <a:r>
              <a:rPr lang="en-IN" sz="2000" b="1" dirty="0"/>
              <a:t>() </a:t>
            </a:r>
            <a:r>
              <a:rPr lang="en-IN" sz="2000" dirty="0"/>
              <a:t>call can be used to determine which implementation (vendor) the platform was defined by.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E650A85-D5B4-42A5-BD48-35990200A941}" type="datetime1">
              <a:rPr lang="en-IN" sz="1200" b="0" strike="noStrike" spc="-1">
                <a:solidFill>
                  <a:srgbClr val="8B8B8B"/>
                </a:solidFill>
                <a:latin typeface="Calibri"/>
              </a:rPr>
              <a:t>22-02-2023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A5FCA2D-2A10-4625-BA82-60E9DF2D6FF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FEB97-5924-481C-AA1F-05F75EC3E9BD}"/>
              </a:ext>
            </a:extLst>
          </p:cNvPr>
          <p:cNvSpPr/>
          <p:nvPr/>
        </p:nvSpPr>
        <p:spPr>
          <a:xfrm>
            <a:off x="3462728" y="1603946"/>
            <a:ext cx="5681272" cy="166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cl_int</a:t>
            </a:r>
            <a:r>
              <a:rPr lang="en-US" sz="1800" b="1" dirty="0">
                <a:latin typeface="+mj-lt"/>
              </a:rPr>
              <a:t>   </a:t>
            </a:r>
            <a:r>
              <a:rPr lang="en-US" sz="1800" b="1" dirty="0" err="1">
                <a:latin typeface="+mj-lt"/>
              </a:rPr>
              <a:t>clGetPlatformIDs</a:t>
            </a:r>
            <a:r>
              <a:rPr lang="en-US" sz="1800" b="1" dirty="0">
                <a:latin typeface="+mj-lt"/>
              </a:rPr>
              <a:t>(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solidFill>
                  <a:schemeClr val="accent4"/>
                </a:solidFill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num_entries</a:t>
            </a:r>
            <a:r>
              <a:rPr lang="en-US" sz="1800" b="1" dirty="0">
                <a:latin typeface="+mj-lt"/>
              </a:rPr>
              <a:t>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cl_platform_id</a:t>
            </a:r>
            <a:r>
              <a:rPr lang="en-US" sz="1800" b="1" dirty="0">
                <a:latin typeface="+mj-lt"/>
              </a:rPr>
              <a:t>  *platforms,</a:t>
            </a:r>
          </a:p>
          <a:p>
            <a:r>
              <a:rPr lang="en-US" sz="1800" b="1" dirty="0">
                <a:latin typeface="+mj-lt"/>
              </a:rPr>
              <a:t>                                         </a:t>
            </a:r>
            <a:r>
              <a:rPr lang="en-US" sz="1800" b="1" dirty="0" err="1">
                <a:solidFill>
                  <a:schemeClr val="accent4"/>
                </a:solidFill>
                <a:latin typeface="+mj-lt"/>
              </a:rPr>
              <a:t>cl_uint</a:t>
            </a:r>
            <a:r>
              <a:rPr lang="en-US" sz="1800" b="1" dirty="0">
                <a:latin typeface="+mj-lt"/>
              </a:rPr>
              <a:t>  *</a:t>
            </a:r>
            <a:r>
              <a:rPr lang="en-US" sz="1800" b="1" dirty="0" err="1">
                <a:latin typeface="+mj-lt"/>
              </a:rPr>
              <a:t>num_platforms</a:t>
            </a:r>
            <a:r>
              <a:rPr lang="en-US" sz="1800" b="1" dirty="0">
                <a:latin typeface="+mj-lt"/>
              </a:rPr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98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5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16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008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0"/>
            <a:ext cx="10515240" cy="6176520"/>
          </a:xfrm>
        </p:spPr>
        <p:txBody>
          <a:bodyPr/>
          <a:lstStyle/>
          <a:p>
            <a:r>
              <a:rPr lang="en-US" dirty="0"/>
              <a:t>Input:</a:t>
            </a:r>
          </a:p>
          <a:p>
            <a:r>
              <a:rPr lang="en-US" dirty="0" err="1"/>
              <a:t>Istr</a:t>
            </a:r>
            <a:r>
              <a:rPr lang="en-US" dirty="0"/>
              <a:t> :  Hello         //5                    _</a:t>
            </a:r>
          </a:p>
          <a:p>
            <a:r>
              <a:rPr lang="en-US" dirty="0"/>
              <a:t>N : 3</a:t>
            </a:r>
          </a:p>
          <a:p>
            <a:r>
              <a:rPr lang="en-US" dirty="0" err="1"/>
              <a:t>Ostr</a:t>
            </a:r>
            <a:r>
              <a:rPr lang="en-US" dirty="0"/>
              <a:t>: </a:t>
            </a:r>
            <a:r>
              <a:rPr lang="en-US" dirty="0" err="1"/>
              <a:t>HelloHelloHello</a:t>
            </a:r>
            <a:r>
              <a:rPr lang="en-US" dirty="0"/>
              <a:t>       5*3 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	 </a:t>
            </a:r>
            <a:r>
              <a:rPr lang="en-US" dirty="0" smtClean="0"/>
              <a:t>       </a:t>
            </a:r>
            <a:r>
              <a:rPr lang="en-US" dirty="0" err="1" smtClean="0"/>
              <a:t>HelloHelloHello</a:t>
            </a:r>
            <a:endParaRPr lang="en-US" dirty="0"/>
          </a:p>
          <a:p>
            <a:r>
              <a:rPr lang="en-US" dirty="0"/>
              <a:t>Work item :       0       1        2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47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876425"/>
            <a:ext cx="4238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490662"/>
            <a:ext cx="6267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9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900112"/>
            <a:ext cx="61912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8339</Words>
  <Application>Microsoft Office PowerPoint</Application>
  <PresentationFormat>Widescreen</PresentationFormat>
  <Paragraphs>1677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1" baseType="lpstr">
      <vt:lpstr>AngsanaUPC</vt:lpstr>
      <vt:lpstr>Arial</vt:lpstr>
      <vt:lpstr>Bell MT</vt:lpstr>
      <vt:lpstr>Calibri</vt:lpstr>
      <vt:lpstr>Calibri Light</vt:lpstr>
      <vt:lpstr>Courier New</vt:lpstr>
      <vt:lpstr>DejaVu Sans</vt:lpstr>
      <vt:lpstr>SFMono-Regular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OpenCL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OpenCL 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10: Configure the work-item structure    </vt:lpstr>
      <vt:lpstr>STEP 10: Configure the work-item structure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6:Write host data to device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10: Configure the work-item structure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subject/>
  <dc:creator>Bhargav J Bhatkalkar [MAHE-MIT]</dc:creator>
  <dc:description/>
  <cp:lastModifiedBy>Radhika Kamath [MAHE-MIT]</cp:lastModifiedBy>
  <cp:revision>373</cp:revision>
  <dcterms:created xsi:type="dcterms:W3CDTF">2021-02-03T05:09:50Z</dcterms:created>
  <dcterms:modified xsi:type="dcterms:W3CDTF">2023-02-22T04:42:18Z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58</vt:i4>
  </property>
</Properties>
</file>