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/>
              <a:t>Energy consumption and changes in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D-7A4F-BBFD-AB2D64DB1B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6D-7A4F-BBFD-AB2D64DB1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871679"/>
        <c:axId val="1110149520"/>
      </c:lineChart>
      <c:catAx>
        <c:axId val="3687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149520"/>
        <c:crosses val="autoZero"/>
        <c:auto val="1"/>
        <c:lblAlgn val="ctr"/>
        <c:lblOffset val="100"/>
        <c:noMultiLvlLbl val="0"/>
      </c:catAx>
      <c:valAx>
        <c:axId val="111014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Energy consumption and</a:t>
            </a:r>
            <a:r>
              <a:rPr lang="en-US" sz="1200" baseline="0" dirty="0"/>
              <a:t> changes in humidity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Pt>
            <c:idx val="1"/>
            <c:marker>
              <c:symbol val="circle"/>
              <c:size val="3"/>
              <c:spPr>
                <a:solidFill>
                  <a:schemeClr val="accent2"/>
                </a:solidFill>
                <a:ln>
                  <a:noFill/>
                </a:ln>
                <a:effectLst>
                  <a:glow rad="63500">
                    <a:schemeClr val="accent1">
                      <a:satMod val="175000"/>
                      <a:alpha val="25000"/>
                    </a:schemeClr>
                  </a:glo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0D2-2F4B-B757-2ECBA8A3A071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D2-2F4B-B757-2ECBA8A3A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213904"/>
        <c:axId val="327435008"/>
      </c:scatterChart>
      <c:valAx>
        <c:axId val="32721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35008"/>
        <c:crosses val="autoZero"/>
        <c:crossBetween val="midCat"/>
      </c:valAx>
      <c:valAx>
        <c:axId val="32743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1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dirty="0"/>
              <a:t>Impact</a:t>
            </a:r>
            <a:r>
              <a:rPr lang="en-US" sz="1100" baseline="0" dirty="0"/>
              <a:t> of temperature outside on energy consumption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E8-FC46-A1F0-4FE1ADF613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E8-FC46-A1F0-4FE1ADF61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48064"/>
        <c:axId val="386249712"/>
      </c:lineChart>
      <c:catAx>
        <c:axId val="3862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49712"/>
        <c:crosses val="autoZero"/>
        <c:auto val="1"/>
        <c:lblAlgn val="ctr"/>
        <c:lblOffset val="100"/>
        <c:noMultiLvlLbl val="0"/>
      </c:catAx>
      <c:valAx>
        <c:axId val="38624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r>
              <a:rPr lang="en-US" sz="1400" b="1" i="0" u="none" strike="noStrike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Consumption of energy </a:t>
            </a:r>
          </a:p>
        </cx:rich>
      </cx:tx>
    </cx:title>
    <cx:plotArea>
      <cx:plotAreaRegion>
        <cx:series layoutId="clusteredColumn" uniqueId="{9972A100-DE87-A649-961E-84A9C72B5383}">
          <cx:tx>
            <cx:txData>
              <cx:f>Sheet1!$A$1</cx:f>
              <cx:v>Series1</cx:v>
            </cx:txData>
          </cx:tx>
          <cx:dataPt idx="2">
            <cx:spPr>
              <a:solidFill>
                <a:srgbClr val="ED7D31"/>
              </a:solidFill>
            </cx:spPr>
          </cx:dataPt>
          <cx:dataPt idx="3">
            <cx:spPr>
              <a:solidFill>
                <a:srgbClr val="ED7D31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7C8-AE13-3A40-8817-F66AB1F63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30F8C-EC59-8B42-AA34-8CE2D8C2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ECC8-E25F-D148-95C8-0BA8D0B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BC63-B877-3341-BB37-B3FD6C6B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1B2E-90E4-FA48-9C10-D5DDFF0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6854-C8A0-874F-A436-6E3DA0DB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81FBD-48B2-064D-B470-B7D9413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9DB8-AF28-F54D-94B7-CBFA2B69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65DD-D5B4-C844-BD48-46DFE00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D3FD-0F6F-9348-AB8A-0F95EF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C9925-0D84-404C-8E91-DC098038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81E6-B583-4F47-BA43-E3A81790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F85E-66B1-D34F-9EDD-FD459B5F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5DA4-B778-0548-B35B-629BFC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276E-048E-B94B-B4DF-3D50C536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2028-DF21-F549-912B-7BD03F01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7E9D-08CF-5B44-B584-30C18F07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5E3D-F30C-504F-BB27-512D7435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DA3E-78BC-8C4F-BA5F-0DAE611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CBB1-66BA-264B-99EA-CA055FA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1A2-B6E9-9240-995F-6D10F4D7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5FBC-965E-E74A-8082-BB77CC07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4E45-7234-9E4F-997F-C7DC23DF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4741-76FE-FA48-80A2-85F75B6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67BE-BF85-4348-BC3A-7883E631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CFD-A2D3-AB45-BE5E-47269EE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C468-C8BB-8445-B94C-CE518426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96F9-5FD6-FE4E-830D-04811836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F66B-43F5-124F-BCF6-8724C325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00C4-1A3B-1948-A817-AF56BE4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6B45-F413-BB48-B228-1C517356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140-1CD2-AD49-9CF1-0C7F4E14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DBBC-C8F1-F641-869F-FE20A4C8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97CE6-D9DF-DB43-8F6D-132B753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4A67-C3F0-EC45-B534-F12B1A9E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E193-C342-8F43-819A-E83378EC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B70B1-6CFE-CC42-90DF-55A1D379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CDCD2-822C-8649-B4C0-9331AE1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BA67-1A30-5B4F-A8CA-03F7986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2EC-A592-AA48-A527-41914C75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C975F-C257-424C-BA7A-1C35756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1F1E6-113D-024C-9122-4BFEB1F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A77E7-FB6B-BC4F-A393-758ABAE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CE047-104A-0945-98F8-C862C847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825B5-1DB1-6540-867A-02475110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D395A-E9A7-1F4C-8BE3-2C7EF9B6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751C-E23F-8340-BFFC-A187DC7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478B-5253-E04A-8E90-2F790FF3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4BD4-7D12-424A-AB36-67651528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4D96-6BC7-0E40-B478-AFA60C7B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7B18-42C3-7047-9D03-F6911A9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C5054-4966-D745-88D2-B19714C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64-C0D5-B643-B216-FE4733C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F0AC1-E60F-7746-9F82-A3D68059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FA17-977A-C24A-9DE6-4E381158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1063-E213-534D-B24A-E1BB4A4E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5163-4A05-9449-83EF-D3F25BD2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8E09-B3C3-D944-B51F-B8BF6AAA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DF7CF-E2B9-DB49-978D-400AF924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0A9D-D752-3940-9BA8-E9630897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3394-2D2D-1F4A-8991-0C7473B1E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0F3A-7C52-6049-8AA6-26307B337B0E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2204-D0BC-DB46-A2D3-405B0BFE3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B6D0-B793-1B49-B610-EBABD3E1B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4/relationships/chartEx" Target="../charts/chartEx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BF575-D8A1-7148-9EEC-2D69819F2BAF}"/>
              </a:ext>
            </a:extLst>
          </p:cNvPr>
          <p:cNvSpPr txBox="1"/>
          <p:nvPr/>
        </p:nvSpPr>
        <p:spPr>
          <a:xfrm>
            <a:off x="214311" y="185738"/>
            <a:ext cx="964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Comparing energy consumption of appliances with temperature and humidity variations.</a:t>
            </a:r>
          </a:p>
        </p:txBody>
      </p:sp>
      <p:pic>
        <p:nvPicPr>
          <p:cNvPr id="6" name="Graphic 5" descr="Daily calendar outline">
            <a:extLst>
              <a:ext uri="{FF2B5EF4-FFF2-40B4-BE49-F238E27FC236}">
                <a16:creationId xmlns:a16="http://schemas.microsoft.com/office/drawing/2014/main" id="{CE69FD52-3645-C844-97F1-CF03E3D13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087" y="74080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D2FEC-1F4C-244C-809F-21723CC425F4}"/>
              </a:ext>
            </a:extLst>
          </p:cNvPr>
          <p:cNvSpPr txBox="1"/>
          <p:nvPr/>
        </p:nvSpPr>
        <p:spPr>
          <a:xfrm>
            <a:off x="214311" y="555070"/>
            <a:ext cx="275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Drop down to change the date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8C2D046-CF3D-7044-A7B1-6895AEE0125F}"/>
              </a:ext>
            </a:extLst>
          </p:cNvPr>
          <p:cNvCxnSpPr>
            <a:cxnSpLocks/>
          </p:cNvCxnSpPr>
          <p:nvPr/>
        </p:nvCxnSpPr>
        <p:spPr>
          <a:xfrm rot="10800000">
            <a:off x="771526" y="1068751"/>
            <a:ext cx="428625" cy="3183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inus 13">
            <a:extLst>
              <a:ext uri="{FF2B5EF4-FFF2-40B4-BE49-F238E27FC236}">
                <a16:creationId xmlns:a16="http://schemas.microsoft.com/office/drawing/2014/main" id="{5226B033-DA3D-1B47-89C7-DB6CE05D3E2C}"/>
              </a:ext>
            </a:extLst>
          </p:cNvPr>
          <p:cNvSpPr/>
          <p:nvPr/>
        </p:nvSpPr>
        <p:spPr>
          <a:xfrm>
            <a:off x="0" y="2114550"/>
            <a:ext cx="3400427" cy="414338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AC82C544-09BA-034F-9BC9-71A1E4741917}"/>
              </a:ext>
            </a:extLst>
          </p:cNvPr>
          <p:cNvSpPr/>
          <p:nvPr/>
        </p:nvSpPr>
        <p:spPr>
          <a:xfrm>
            <a:off x="1081087" y="2168889"/>
            <a:ext cx="119064" cy="288561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5B1A5B75-C194-9D41-A80C-B462C57137A8}"/>
              </a:ext>
            </a:extLst>
          </p:cNvPr>
          <p:cNvSpPr/>
          <p:nvPr/>
        </p:nvSpPr>
        <p:spPr>
          <a:xfrm>
            <a:off x="2190749" y="2177438"/>
            <a:ext cx="119064" cy="288561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27993-2BC7-9E40-B206-35EEFD5CC520}"/>
              </a:ext>
            </a:extLst>
          </p:cNvPr>
          <p:cNvSpPr txBox="1"/>
          <p:nvPr/>
        </p:nvSpPr>
        <p:spPr>
          <a:xfrm>
            <a:off x="214311" y="1655208"/>
            <a:ext cx="287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adley Hand" pitchFamily="2" charset="77"/>
              </a:rPr>
              <a:t>Date range slider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925A73D-9351-2445-A9C7-39CCA05B3BA8}"/>
              </a:ext>
            </a:extLst>
          </p:cNvPr>
          <p:cNvCxnSpPr>
            <a:cxnSpLocks/>
          </p:cNvCxnSpPr>
          <p:nvPr/>
        </p:nvCxnSpPr>
        <p:spPr>
          <a:xfrm rot="10800000">
            <a:off x="1995490" y="1845232"/>
            <a:ext cx="461961" cy="4143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619607-2F62-FF43-B93B-C6ADE36ABF9C}"/>
              </a:ext>
            </a:extLst>
          </p:cNvPr>
          <p:cNvSpPr txBox="1"/>
          <p:nvPr/>
        </p:nvSpPr>
        <p:spPr>
          <a:xfrm>
            <a:off x="492917" y="3368993"/>
            <a:ext cx="2314575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Living 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Bathroom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Iron 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Kitchen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Laundry 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Parent’s 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Teen room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Office room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F01A5-4E71-2B4D-9549-78020F0A7CC6}"/>
              </a:ext>
            </a:extLst>
          </p:cNvPr>
          <p:cNvSpPr txBox="1"/>
          <p:nvPr/>
        </p:nvSpPr>
        <p:spPr>
          <a:xfrm>
            <a:off x="342900" y="27553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adley Hand" pitchFamily="2" charset="77"/>
              </a:rPr>
              <a:t>Checkbox/Radio button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F512933-E48E-FA4A-883B-7AD6F333A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9784" y="3070028"/>
            <a:ext cx="369332" cy="2285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63D7504-6CB0-EC40-9E48-CA40BAA3A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754305"/>
              </p:ext>
            </p:extLst>
          </p:nvPr>
        </p:nvGraphicFramePr>
        <p:xfrm>
          <a:off x="3300411" y="642726"/>
          <a:ext cx="3303590" cy="248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9753349-1DA6-4944-B788-7CD541958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943213"/>
              </p:ext>
            </p:extLst>
          </p:nvPr>
        </p:nvGraphicFramePr>
        <p:xfrm>
          <a:off x="7066414" y="658854"/>
          <a:ext cx="3225792" cy="248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2" name="Chart 31">
                <a:extLst>
                  <a:ext uri="{FF2B5EF4-FFF2-40B4-BE49-F238E27FC236}">
                    <a16:creationId xmlns:a16="http://schemas.microsoft.com/office/drawing/2014/main" id="{01F48061-BA78-6943-9AC5-5354C5313E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0856330"/>
                  </p:ext>
                </p:extLst>
              </p:nvPr>
            </p:nvGraphicFramePr>
            <p:xfrm>
              <a:off x="3300411" y="3488934"/>
              <a:ext cx="3303590" cy="29119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2" name="Chart 31">
                <a:extLst>
                  <a:ext uri="{FF2B5EF4-FFF2-40B4-BE49-F238E27FC236}">
                    <a16:creationId xmlns:a16="http://schemas.microsoft.com/office/drawing/2014/main" id="{01F48061-BA78-6943-9AC5-5354C5313E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0411" y="3488934"/>
                <a:ext cx="3303590" cy="291193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FDD4F979-6697-C14E-A328-655AEBF60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490676"/>
              </p:ext>
            </p:extLst>
          </p:nvPr>
        </p:nvGraphicFramePr>
        <p:xfrm>
          <a:off x="7096920" y="3488935"/>
          <a:ext cx="3303590" cy="291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28345F6-ABAD-1D41-810E-5EB3C2240C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6729" y="658853"/>
            <a:ext cx="365121" cy="5646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CB3BC9-A74E-5241-8EDD-BEB41CB5633F}"/>
              </a:ext>
            </a:extLst>
          </p:cNvPr>
          <p:cNvSpPr txBox="1"/>
          <p:nvPr/>
        </p:nvSpPr>
        <p:spPr>
          <a:xfrm>
            <a:off x="10196511" y="185738"/>
            <a:ext cx="1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adley Hand" pitchFamily="2" charset="77"/>
              </a:rPr>
              <a:t>Scroll bar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1E32D07-1C28-E04F-B8E4-0B0BE1EB46BC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>
            <a:off x="10196511" y="370405"/>
            <a:ext cx="387804" cy="369333"/>
          </a:xfrm>
          <a:prstGeom prst="curvedConnector3">
            <a:avLst>
              <a:gd name="adj1" fmla="val 158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334BFA4-3E23-4E4F-A0A0-C8C462BE34B2}"/>
              </a:ext>
            </a:extLst>
          </p:cNvPr>
          <p:cNvSpPr/>
          <p:nvPr/>
        </p:nvSpPr>
        <p:spPr>
          <a:xfrm>
            <a:off x="11110913" y="842963"/>
            <a:ext cx="215460" cy="2257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E27C3-22AC-E842-9807-6F3C7FD62C18}"/>
              </a:ext>
            </a:extLst>
          </p:cNvPr>
          <p:cNvSpPr/>
          <p:nvPr/>
        </p:nvSpPr>
        <p:spPr>
          <a:xfrm>
            <a:off x="11110913" y="1286347"/>
            <a:ext cx="215460" cy="2257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3B7395-F4DB-F546-AFC4-820AED1B91EB}"/>
              </a:ext>
            </a:extLst>
          </p:cNvPr>
          <p:cNvSpPr txBox="1"/>
          <p:nvPr/>
        </p:nvSpPr>
        <p:spPr>
          <a:xfrm>
            <a:off x="11326373" y="660481"/>
            <a:ext cx="1081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</a:t>
            </a:r>
          </a:p>
          <a:p>
            <a:r>
              <a:rPr lang="en-US" sz="1000" dirty="0"/>
              <a:t>Temperature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Humidity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77A822-1D20-7349-88F9-4462B13F9DDD}"/>
              </a:ext>
            </a:extLst>
          </p:cNvPr>
          <p:cNvSpPr txBox="1"/>
          <p:nvPr/>
        </p:nvSpPr>
        <p:spPr>
          <a:xfrm>
            <a:off x="11052614" y="2038828"/>
            <a:ext cx="108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adley Hand" pitchFamily="2" charset="77"/>
              </a:rPr>
              <a:t>Legend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6A1E76AB-8AD7-CA44-B415-77656EE4FE09}"/>
              </a:ext>
            </a:extLst>
          </p:cNvPr>
          <p:cNvCxnSpPr/>
          <p:nvPr/>
        </p:nvCxnSpPr>
        <p:spPr>
          <a:xfrm rot="5400000">
            <a:off x="11133853" y="1818402"/>
            <a:ext cx="592295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7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Bradley Hand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disha489@student.ubc.ca</dc:creator>
  <cp:lastModifiedBy>disha489@student.ubc.ca</cp:lastModifiedBy>
  <cp:revision>1</cp:revision>
  <dcterms:created xsi:type="dcterms:W3CDTF">2022-02-18T03:49:27Z</dcterms:created>
  <dcterms:modified xsi:type="dcterms:W3CDTF">2022-02-18T04:35:06Z</dcterms:modified>
</cp:coreProperties>
</file>