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F9E3-D0FF-7A1B-24F3-E38249CB94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D465D0-9AA2-D2D7-9725-E50F5F18AC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80ECB6-FF86-C48D-C6D4-FB25A2928340}"/>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5" name="Footer Placeholder 4">
            <a:extLst>
              <a:ext uri="{FF2B5EF4-FFF2-40B4-BE49-F238E27FC236}">
                <a16:creationId xmlns:a16="http://schemas.microsoft.com/office/drawing/2014/main" id="{226CDDE1-1E2B-90F2-8BC8-ED9F7F05E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47E0D-CAAD-DD82-E059-A91E8433E74A}"/>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171839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3040-58F2-6AC6-CEB6-A726A200D5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7AEADB-C05B-D49D-893F-1F534582A5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323B3-0C4E-7630-76F0-882740F36D19}"/>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5" name="Footer Placeholder 4">
            <a:extLst>
              <a:ext uri="{FF2B5EF4-FFF2-40B4-BE49-F238E27FC236}">
                <a16:creationId xmlns:a16="http://schemas.microsoft.com/office/drawing/2014/main" id="{F1CCA4A0-82F5-ABF5-30C8-1806585C2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9B90B-0107-369F-CAD6-BDF0160ABD8A}"/>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236665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6380CC-F68B-7CF7-9209-8E89753084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EB05F3-1FB7-46CC-B174-9D7F6140D1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75322-D414-623C-1924-660EC03A41DA}"/>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5" name="Footer Placeholder 4">
            <a:extLst>
              <a:ext uri="{FF2B5EF4-FFF2-40B4-BE49-F238E27FC236}">
                <a16:creationId xmlns:a16="http://schemas.microsoft.com/office/drawing/2014/main" id="{CD980F0A-CCB3-963C-C866-DD2265A84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A294D-7F59-E36B-F4E6-07CBE8E78AD9}"/>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15892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6BCC-6BD9-11AB-5852-C361C32FB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877FE5-362A-4E93-B237-CEAB93C12A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2CDAD-8D10-E9D2-1974-17C79ADE0300}"/>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5" name="Footer Placeholder 4">
            <a:extLst>
              <a:ext uri="{FF2B5EF4-FFF2-40B4-BE49-F238E27FC236}">
                <a16:creationId xmlns:a16="http://schemas.microsoft.com/office/drawing/2014/main" id="{AE945D5E-2D70-3C87-2C6B-46196E59C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29CE0-4EBB-FC0B-E668-48E25E82E728}"/>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65056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BA22-8522-6A46-449F-34869E0EA5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86B990-FF94-F160-D466-B759C518B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761D61-7A86-1562-811F-26A7403AF869}"/>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5" name="Footer Placeholder 4">
            <a:extLst>
              <a:ext uri="{FF2B5EF4-FFF2-40B4-BE49-F238E27FC236}">
                <a16:creationId xmlns:a16="http://schemas.microsoft.com/office/drawing/2014/main" id="{D3A0E8D7-46A3-29D6-8802-9C268AFA7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174A1-E779-BA7C-CB31-070F99D97D7B}"/>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193323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AC52-3DB3-B646-7307-2E0A669C65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10FF5-3096-53A3-FBD1-472A0E0A14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CABEB-E173-BD82-2CA4-93CA366433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6EF2DA-B950-8867-1D33-7F243A214944}"/>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6" name="Footer Placeholder 5">
            <a:extLst>
              <a:ext uri="{FF2B5EF4-FFF2-40B4-BE49-F238E27FC236}">
                <a16:creationId xmlns:a16="http://schemas.microsoft.com/office/drawing/2014/main" id="{EF745F21-BB4D-F824-1388-3DA97ACAE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4A587-208B-962F-0951-0092182D1328}"/>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129651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95DE-5FCC-8C0C-E19F-A8D002F1CD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6B09E3-6F8D-4868-7256-87004616B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C49BF7-D7A9-D3C3-8AE4-F162F9DCC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0F58EB-E52F-7DC4-062D-549722114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380C63-A10C-4CCB-3158-CD6866B5B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590175-F1C3-0B97-3099-84AFE36F34C8}"/>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8" name="Footer Placeholder 7">
            <a:extLst>
              <a:ext uri="{FF2B5EF4-FFF2-40B4-BE49-F238E27FC236}">
                <a16:creationId xmlns:a16="http://schemas.microsoft.com/office/drawing/2014/main" id="{0D8D256F-A305-3161-752D-D0828F329E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FC483C-0383-7631-C086-EB3310BE4B91}"/>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397355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D444-ACF9-D53B-2EA8-B2494365A6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6A14D0-05D6-8AE2-5FA9-C405854FB15F}"/>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4" name="Footer Placeholder 3">
            <a:extLst>
              <a:ext uri="{FF2B5EF4-FFF2-40B4-BE49-F238E27FC236}">
                <a16:creationId xmlns:a16="http://schemas.microsoft.com/office/drawing/2014/main" id="{DF87A4F5-0D60-7D4C-C7C9-915C3FA7FD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26A668-B40D-52C5-5671-C6A300878793}"/>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6723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A528A-70D1-9333-9E1D-355E5C33C6B0}"/>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3" name="Footer Placeholder 2">
            <a:extLst>
              <a:ext uri="{FF2B5EF4-FFF2-40B4-BE49-F238E27FC236}">
                <a16:creationId xmlns:a16="http://schemas.microsoft.com/office/drawing/2014/main" id="{BA452B7E-243E-34D6-58A7-5152842E61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90C00D-8AB6-FC6C-5A7A-C327ACCBDCB0}"/>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197181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102D-891D-6289-F55C-A27E43EEA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995B56-08FC-05E6-B5AA-9B31E79E9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E272D6-7271-5F87-7288-01BAED894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3E11E-544C-452B-6FF3-A7D33019A2B8}"/>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6" name="Footer Placeholder 5">
            <a:extLst>
              <a:ext uri="{FF2B5EF4-FFF2-40B4-BE49-F238E27FC236}">
                <a16:creationId xmlns:a16="http://schemas.microsoft.com/office/drawing/2014/main" id="{21FD6005-91DF-7739-DD34-E23D50289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52725-0EC5-6ED0-B243-6AADB968EE10}"/>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45073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9058-1C9A-8728-F38B-51291132B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03C0C2-8894-384E-DF60-D96CEC6CA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FEC46E-3E00-C15B-4A3F-58CF8FC7C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4348D-AC44-255F-329A-FBC910190EB1}"/>
              </a:ext>
            </a:extLst>
          </p:cNvPr>
          <p:cNvSpPr>
            <a:spLocks noGrp="1"/>
          </p:cNvSpPr>
          <p:nvPr>
            <p:ph type="dt" sz="half" idx="10"/>
          </p:nvPr>
        </p:nvSpPr>
        <p:spPr/>
        <p:txBody>
          <a:bodyPr/>
          <a:lstStyle/>
          <a:p>
            <a:fld id="{409FD085-4DDE-D04F-BD2B-39DADA8BA42F}" type="datetimeFigureOut">
              <a:rPr lang="en-US" smtClean="0"/>
              <a:t>8/8/23</a:t>
            </a:fld>
            <a:endParaRPr lang="en-US"/>
          </a:p>
        </p:txBody>
      </p:sp>
      <p:sp>
        <p:nvSpPr>
          <p:cNvPr id="6" name="Footer Placeholder 5">
            <a:extLst>
              <a:ext uri="{FF2B5EF4-FFF2-40B4-BE49-F238E27FC236}">
                <a16:creationId xmlns:a16="http://schemas.microsoft.com/office/drawing/2014/main" id="{6712B665-979E-103B-D997-E7E1D65CC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F5563D-17FD-DDEE-F5F9-BA05CFE5A6BE}"/>
              </a:ext>
            </a:extLst>
          </p:cNvPr>
          <p:cNvSpPr>
            <a:spLocks noGrp="1"/>
          </p:cNvSpPr>
          <p:nvPr>
            <p:ph type="sldNum" sz="quarter" idx="12"/>
          </p:nvPr>
        </p:nvSpPr>
        <p:spPr/>
        <p:txBody>
          <a:bodyPr/>
          <a:lstStyle/>
          <a:p>
            <a:fld id="{C23C1D13-9673-7E4C-A283-A4A47B73717A}" type="slidenum">
              <a:rPr lang="en-US" smtClean="0"/>
              <a:t>‹#›</a:t>
            </a:fld>
            <a:endParaRPr lang="en-US"/>
          </a:p>
        </p:txBody>
      </p:sp>
    </p:spTree>
    <p:extLst>
      <p:ext uri="{BB962C8B-B14F-4D97-AF65-F5344CB8AC3E}">
        <p14:creationId xmlns:p14="http://schemas.microsoft.com/office/powerpoint/2010/main" val="322253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8047E-BFB8-5FDA-EBE3-330E735A2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6752F-1C48-1FA2-D53C-AA83DE243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474CB-E17A-72F0-F8CF-DE8B1F8D94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FD085-4DDE-D04F-BD2B-39DADA8BA42F}" type="datetimeFigureOut">
              <a:rPr lang="en-US" smtClean="0"/>
              <a:t>8/8/23</a:t>
            </a:fld>
            <a:endParaRPr lang="en-US"/>
          </a:p>
        </p:txBody>
      </p:sp>
      <p:sp>
        <p:nvSpPr>
          <p:cNvPr id="5" name="Footer Placeholder 4">
            <a:extLst>
              <a:ext uri="{FF2B5EF4-FFF2-40B4-BE49-F238E27FC236}">
                <a16:creationId xmlns:a16="http://schemas.microsoft.com/office/drawing/2014/main" id="{30812721-34A5-3709-1AB4-F05791DAD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66F24A-A151-807E-7E6E-24F8C0C24C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C1D13-9673-7E4C-A283-A4A47B73717A}" type="slidenum">
              <a:rPr lang="en-US" smtClean="0"/>
              <a:t>‹#›</a:t>
            </a:fld>
            <a:endParaRPr lang="en-US"/>
          </a:p>
        </p:txBody>
      </p:sp>
    </p:spTree>
    <p:extLst>
      <p:ext uri="{BB962C8B-B14F-4D97-AF65-F5344CB8AC3E}">
        <p14:creationId xmlns:p14="http://schemas.microsoft.com/office/powerpoint/2010/main" val="324641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rbisk.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56D8CE22-FADC-5895-88AD-A1DB92F09DDB}"/>
              </a:ext>
            </a:extLst>
          </p:cNvPr>
          <p:cNvGraphicFramePr>
            <a:graphicFrameLocks noGrp="1"/>
          </p:cNvGraphicFramePr>
          <p:nvPr>
            <p:extLst>
              <p:ext uri="{D42A27DB-BD31-4B8C-83A1-F6EECF244321}">
                <p14:modId xmlns:p14="http://schemas.microsoft.com/office/powerpoint/2010/main" val="2342763686"/>
              </p:ext>
            </p:extLst>
          </p:nvPr>
        </p:nvGraphicFramePr>
        <p:xfrm>
          <a:off x="1272746" y="1238649"/>
          <a:ext cx="10132540" cy="5155671"/>
        </p:xfrm>
        <a:graphic>
          <a:graphicData uri="http://schemas.openxmlformats.org/drawingml/2006/table">
            <a:tbl>
              <a:tblPr firstRow="1" bandRow="1">
                <a:tableStyleId>{5C22544A-7EE6-4342-B048-85BDC9FD1C3A}</a:tableStyleId>
              </a:tblPr>
              <a:tblGrid>
                <a:gridCol w="2267218">
                  <a:extLst>
                    <a:ext uri="{9D8B030D-6E8A-4147-A177-3AD203B41FA5}">
                      <a16:colId xmlns:a16="http://schemas.microsoft.com/office/drawing/2014/main" val="2515696881"/>
                    </a:ext>
                  </a:extLst>
                </a:gridCol>
                <a:gridCol w="2527204">
                  <a:extLst>
                    <a:ext uri="{9D8B030D-6E8A-4147-A177-3AD203B41FA5}">
                      <a16:colId xmlns:a16="http://schemas.microsoft.com/office/drawing/2014/main" val="3131737871"/>
                    </a:ext>
                  </a:extLst>
                </a:gridCol>
                <a:gridCol w="2051221">
                  <a:extLst>
                    <a:ext uri="{9D8B030D-6E8A-4147-A177-3AD203B41FA5}">
                      <a16:colId xmlns:a16="http://schemas.microsoft.com/office/drawing/2014/main" val="1948911377"/>
                    </a:ext>
                  </a:extLst>
                </a:gridCol>
                <a:gridCol w="3286897">
                  <a:extLst>
                    <a:ext uri="{9D8B030D-6E8A-4147-A177-3AD203B41FA5}">
                      <a16:colId xmlns:a16="http://schemas.microsoft.com/office/drawing/2014/main" val="2201559979"/>
                    </a:ext>
                  </a:extLst>
                </a:gridCol>
              </a:tblGrid>
              <a:tr h="552648">
                <a:tc>
                  <a:txBody>
                    <a:bodyPr/>
                    <a:lstStyle/>
                    <a:p>
                      <a:r>
                        <a:rPr lang="en-US" dirty="0"/>
                        <a:t>Company</a:t>
                      </a:r>
                    </a:p>
                  </a:txBody>
                  <a:tcPr/>
                </a:tc>
                <a:tc>
                  <a:txBody>
                    <a:bodyPr/>
                    <a:lstStyle/>
                    <a:p>
                      <a:r>
                        <a:rPr lang="en-US" dirty="0"/>
                        <a:t>Bin Name</a:t>
                      </a:r>
                    </a:p>
                  </a:txBody>
                  <a:tcPr/>
                </a:tc>
                <a:tc>
                  <a:txBody>
                    <a:bodyPr/>
                    <a:lstStyle/>
                    <a:p>
                      <a:r>
                        <a:rPr lang="en-US" dirty="0"/>
                        <a:t>Cost of the bin</a:t>
                      </a:r>
                    </a:p>
                  </a:txBody>
                  <a:tcPr/>
                </a:tc>
                <a:tc>
                  <a:txBody>
                    <a:bodyPr/>
                    <a:lstStyle/>
                    <a:p>
                      <a:r>
                        <a:rPr lang="en-US" dirty="0"/>
                        <a:t>Links</a:t>
                      </a:r>
                    </a:p>
                  </a:txBody>
                  <a:tcPr/>
                </a:tc>
                <a:extLst>
                  <a:ext uri="{0D108BD9-81ED-4DB2-BD59-A6C34878D82A}">
                    <a16:rowId xmlns:a16="http://schemas.microsoft.com/office/drawing/2014/main" val="2637178338"/>
                  </a:ext>
                </a:extLst>
              </a:tr>
              <a:tr h="953885">
                <a:tc>
                  <a:txBody>
                    <a:bodyPr/>
                    <a:lstStyle/>
                    <a:p>
                      <a:r>
                        <a:rPr lang="en-US" dirty="0"/>
                        <a:t>Winnow</a:t>
                      </a:r>
                    </a:p>
                  </a:txBody>
                  <a:tcPr/>
                </a:tc>
                <a:tc>
                  <a:txBody>
                    <a:bodyPr/>
                    <a:lstStyle/>
                    <a:p>
                      <a:r>
                        <a:rPr lang="en-US" dirty="0"/>
                        <a:t>6 types – 3(Non-Ai) and 3(AI )</a:t>
                      </a:r>
                    </a:p>
                  </a:txBody>
                  <a:tcPr/>
                </a:tc>
                <a:tc>
                  <a:txBody>
                    <a:bodyPr/>
                    <a:lstStyle/>
                    <a:p>
                      <a:r>
                        <a:rPr lang="en-US" dirty="0"/>
                        <a:t>$300 - $600 per month</a:t>
                      </a:r>
                    </a:p>
                  </a:txBody>
                  <a:tcPr/>
                </a:tc>
                <a:tc>
                  <a:txBody>
                    <a:bodyPr/>
                    <a:lstStyle/>
                    <a:p>
                      <a:endParaRPr lang="en-US" dirty="0"/>
                    </a:p>
                  </a:txBody>
                  <a:tcPr/>
                </a:tc>
                <a:extLst>
                  <a:ext uri="{0D108BD9-81ED-4DB2-BD59-A6C34878D82A}">
                    <a16:rowId xmlns:a16="http://schemas.microsoft.com/office/drawing/2014/main" val="3904811533"/>
                  </a:ext>
                </a:extLst>
              </a:tr>
              <a:tr h="953885">
                <a:tc>
                  <a:txBody>
                    <a:bodyPr/>
                    <a:lstStyle/>
                    <a:p>
                      <a:r>
                        <a:rPr lang="en-US" dirty="0" err="1"/>
                        <a:t>Kitro</a:t>
                      </a:r>
                      <a:r>
                        <a:rPr lang="en-US" dirty="0"/>
                        <a:t> </a:t>
                      </a:r>
                    </a:p>
                  </a:txBody>
                  <a:tcPr/>
                </a:tc>
                <a:tc>
                  <a:txBody>
                    <a:bodyPr/>
                    <a:lstStyle/>
                    <a:p>
                      <a:r>
                        <a:rPr lang="en-US" dirty="0" err="1"/>
                        <a:t>Kitro</a:t>
                      </a:r>
                      <a:r>
                        <a:rPr lang="en-US" dirty="0"/>
                        <a:t> – only 1 type</a:t>
                      </a:r>
                    </a:p>
                  </a:txBody>
                  <a:tcPr/>
                </a:tc>
                <a:tc>
                  <a:txBody>
                    <a:bodyPr/>
                    <a:lstStyle/>
                    <a:p>
                      <a:r>
                        <a:rPr lang="en-US" dirty="0"/>
                        <a:t>Subscription model, Have to find</a:t>
                      </a:r>
                    </a:p>
                  </a:txBody>
                  <a:tcPr/>
                </a:tc>
                <a:tc>
                  <a:txBody>
                    <a:bodyPr/>
                    <a:lstStyle/>
                    <a:p>
                      <a:r>
                        <a:rPr lang="en-US" dirty="0"/>
                        <a:t>https://</a:t>
                      </a:r>
                      <a:r>
                        <a:rPr lang="en-US" dirty="0" err="1"/>
                        <a:t>www.kitro.ch</a:t>
                      </a:r>
                      <a:r>
                        <a:rPr lang="en-US" dirty="0"/>
                        <a:t>/product</a:t>
                      </a:r>
                    </a:p>
                  </a:txBody>
                  <a:tcPr/>
                </a:tc>
                <a:extLst>
                  <a:ext uri="{0D108BD9-81ED-4DB2-BD59-A6C34878D82A}">
                    <a16:rowId xmlns:a16="http://schemas.microsoft.com/office/drawing/2014/main" val="1085089042"/>
                  </a:ext>
                </a:extLst>
              </a:tr>
              <a:tr h="552648">
                <a:tc>
                  <a:txBody>
                    <a:bodyPr/>
                    <a:lstStyle/>
                    <a:p>
                      <a:r>
                        <a:rPr lang="en-US" dirty="0" err="1"/>
                        <a:t>Orbisk</a:t>
                      </a:r>
                      <a:endParaRPr lang="en-US" dirty="0"/>
                    </a:p>
                  </a:txBody>
                  <a:tcPr/>
                </a:tc>
                <a:tc>
                  <a:txBody>
                    <a:bodyPr/>
                    <a:lstStyle/>
                    <a:p>
                      <a:r>
                        <a:rPr lang="en-US" dirty="0" err="1"/>
                        <a:t>Orbi</a:t>
                      </a:r>
                      <a:r>
                        <a:rPr lang="en-US" dirty="0"/>
                        <a:t> </a:t>
                      </a:r>
                    </a:p>
                  </a:txBody>
                  <a:tcPr/>
                </a:tc>
                <a:tc>
                  <a:txBody>
                    <a:bodyPr/>
                    <a:lstStyle/>
                    <a:p>
                      <a:r>
                        <a:rPr lang="en-US" dirty="0"/>
                        <a:t>Have to find</a:t>
                      </a:r>
                    </a:p>
                  </a:txBody>
                  <a:tcPr/>
                </a:tc>
                <a:tc>
                  <a:txBody>
                    <a:bodyPr/>
                    <a:lstStyle/>
                    <a:p>
                      <a:r>
                        <a:rPr lang="en-US" dirty="0">
                          <a:hlinkClick r:id="rId2"/>
                        </a:rPr>
                        <a:t>https://orbisk.com/</a:t>
                      </a:r>
                      <a:endParaRPr lang="en-US" dirty="0"/>
                    </a:p>
                    <a:p>
                      <a:r>
                        <a:rPr lang="en-US" dirty="0"/>
                        <a:t>https://</a:t>
                      </a:r>
                      <a:r>
                        <a:rPr lang="en-US" dirty="0" err="1"/>
                        <a:t>www.youtube.com</a:t>
                      </a:r>
                      <a:r>
                        <a:rPr lang="en-US" dirty="0"/>
                        <a:t>/</a:t>
                      </a:r>
                      <a:r>
                        <a:rPr lang="en-US" dirty="0" err="1"/>
                        <a:t>watch?v</a:t>
                      </a:r>
                      <a:r>
                        <a:rPr lang="en-US" dirty="0"/>
                        <a:t>=2yGu2k6RwKA&amp;ab_channel=</a:t>
                      </a:r>
                      <a:r>
                        <a:rPr lang="en-US" dirty="0" err="1"/>
                        <a:t>Orbisk</a:t>
                      </a:r>
                      <a:endParaRPr lang="en-US" dirty="0"/>
                    </a:p>
                  </a:txBody>
                  <a:tcPr/>
                </a:tc>
                <a:extLst>
                  <a:ext uri="{0D108BD9-81ED-4DB2-BD59-A6C34878D82A}">
                    <a16:rowId xmlns:a16="http://schemas.microsoft.com/office/drawing/2014/main" val="68353400"/>
                  </a:ext>
                </a:extLst>
              </a:tr>
              <a:tr h="953885">
                <a:tc>
                  <a:txBody>
                    <a:bodyPr/>
                    <a:lstStyle/>
                    <a:p>
                      <a:r>
                        <a:rPr lang="en-US" dirty="0" err="1"/>
                        <a:t>Lumitics</a:t>
                      </a:r>
                      <a:endParaRPr lang="en-US" dirty="0"/>
                    </a:p>
                  </a:txBody>
                  <a:tcPr/>
                </a:tc>
                <a:tc>
                  <a:txBody>
                    <a:bodyPr/>
                    <a:lstStyle/>
                    <a:p>
                      <a:r>
                        <a:rPr lang="en-US" dirty="0"/>
                        <a:t>Insight and Insight lite</a:t>
                      </a:r>
                    </a:p>
                  </a:txBody>
                  <a:tcPr/>
                </a:tc>
                <a:tc>
                  <a:txBody>
                    <a:bodyPr/>
                    <a:lstStyle/>
                    <a:p>
                      <a:r>
                        <a:rPr lang="en-US" dirty="0"/>
                        <a:t>Have to find</a:t>
                      </a:r>
                    </a:p>
                  </a:txBody>
                  <a:tcPr/>
                </a:tc>
                <a:tc>
                  <a:txBody>
                    <a:bodyPr/>
                    <a:lstStyle/>
                    <a:p>
                      <a:r>
                        <a:rPr lang="en-US" dirty="0"/>
                        <a:t>https://</a:t>
                      </a:r>
                      <a:r>
                        <a:rPr lang="en-US" dirty="0" err="1"/>
                        <a:t>www.youtube.com</a:t>
                      </a:r>
                      <a:r>
                        <a:rPr lang="en-US" dirty="0"/>
                        <a:t>/</a:t>
                      </a:r>
                      <a:r>
                        <a:rPr lang="en-US" dirty="0" err="1"/>
                        <a:t>watch?v</a:t>
                      </a:r>
                      <a:r>
                        <a:rPr lang="en-US" dirty="0"/>
                        <a:t>=zd2GOpsLFaU&amp;ab_channel=</a:t>
                      </a:r>
                      <a:r>
                        <a:rPr lang="en-US" dirty="0" err="1"/>
                        <a:t>CNAInsider</a:t>
                      </a:r>
                      <a:endParaRPr lang="en-US" dirty="0"/>
                    </a:p>
                  </a:txBody>
                  <a:tcPr/>
                </a:tc>
                <a:extLst>
                  <a:ext uri="{0D108BD9-81ED-4DB2-BD59-A6C34878D82A}">
                    <a16:rowId xmlns:a16="http://schemas.microsoft.com/office/drawing/2014/main" val="544635164"/>
                  </a:ext>
                </a:extLst>
              </a:tr>
              <a:tr h="55264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54219623"/>
                  </a:ext>
                </a:extLst>
              </a:tr>
            </a:tbl>
          </a:graphicData>
        </a:graphic>
      </p:graphicFrame>
      <p:sp>
        <p:nvSpPr>
          <p:cNvPr id="5" name="TextBox 4">
            <a:extLst>
              <a:ext uri="{FF2B5EF4-FFF2-40B4-BE49-F238E27FC236}">
                <a16:creationId xmlns:a16="http://schemas.microsoft.com/office/drawing/2014/main" id="{9016750B-BD06-C285-1B17-2E2130968689}"/>
              </a:ext>
            </a:extLst>
          </p:cNvPr>
          <p:cNvSpPr txBox="1"/>
          <p:nvPr/>
        </p:nvSpPr>
        <p:spPr>
          <a:xfrm>
            <a:off x="3450281" y="364826"/>
            <a:ext cx="5777470" cy="584775"/>
          </a:xfrm>
          <a:prstGeom prst="rect">
            <a:avLst/>
          </a:prstGeom>
          <a:noFill/>
        </p:spPr>
        <p:txBody>
          <a:bodyPr wrap="square" rtlCol="0">
            <a:spAutoFit/>
          </a:bodyPr>
          <a:lstStyle/>
          <a:p>
            <a:r>
              <a:rPr lang="en-US" sz="3200" b="1" dirty="0"/>
              <a:t>Smart bin companies worldwide</a:t>
            </a:r>
          </a:p>
        </p:txBody>
      </p:sp>
    </p:spTree>
    <p:extLst>
      <p:ext uri="{BB962C8B-B14F-4D97-AF65-F5344CB8AC3E}">
        <p14:creationId xmlns:p14="http://schemas.microsoft.com/office/powerpoint/2010/main" val="157129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753F-BB35-454F-06AE-3E619751277F}"/>
              </a:ext>
            </a:extLst>
          </p:cNvPr>
          <p:cNvSpPr>
            <a:spLocks noGrp="1"/>
          </p:cNvSpPr>
          <p:nvPr>
            <p:ph type="title"/>
          </p:nvPr>
        </p:nvSpPr>
        <p:spPr>
          <a:xfrm>
            <a:off x="838200" y="365125"/>
            <a:ext cx="10515600" cy="559785"/>
          </a:xfrm>
        </p:spPr>
        <p:txBody>
          <a:bodyPr>
            <a:normAutofit fontScale="90000"/>
          </a:bodyPr>
          <a:lstStyle/>
          <a:p>
            <a:r>
              <a:rPr lang="en-US" b="1" dirty="0"/>
              <a:t>Tasks Completed and </a:t>
            </a:r>
            <a:r>
              <a:rPr lang="en-US" b="1" dirty="0" err="1"/>
              <a:t>Targetted</a:t>
            </a:r>
            <a:endParaRPr lang="en-US" b="1" dirty="0"/>
          </a:p>
        </p:txBody>
      </p:sp>
      <p:sp>
        <p:nvSpPr>
          <p:cNvPr id="3" name="Content Placeholder 2">
            <a:extLst>
              <a:ext uri="{FF2B5EF4-FFF2-40B4-BE49-F238E27FC236}">
                <a16:creationId xmlns:a16="http://schemas.microsoft.com/office/drawing/2014/main" id="{250D3E03-962A-8998-374F-EC812B5F39F1}"/>
              </a:ext>
            </a:extLst>
          </p:cNvPr>
          <p:cNvSpPr>
            <a:spLocks noGrp="1"/>
          </p:cNvSpPr>
          <p:nvPr>
            <p:ph sz="half" idx="1"/>
          </p:nvPr>
        </p:nvSpPr>
        <p:spPr>
          <a:xfrm>
            <a:off x="838201" y="1324302"/>
            <a:ext cx="10597054" cy="5023945"/>
          </a:xfrm>
        </p:spPr>
        <p:txBody>
          <a:bodyPr/>
          <a:lstStyle/>
          <a:p>
            <a:r>
              <a:rPr lang="en-US" sz="2000" dirty="0"/>
              <a:t>Had a meeting with Winnow where we understood – their system functionality, the data they collect and analysis they do on that data, how they implement and integrate their bins into kitchens, user experience with respect to cost savings, </a:t>
            </a:r>
            <a:r>
              <a:rPr lang="en-US" sz="2000" dirty="0" err="1"/>
              <a:t>roi</a:t>
            </a:r>
            <a:r>
              <a:rPr lang="en-US" sz="2000" dirty="0"/>
              <a:t>, scalability and data compliance regulations among other things.</a:t>
            </a:r>
          </a:p>
          <a:p>
            <a:r>
              <a:rPr lang="en-US" sz="2000" dirty="0"/>
              <a:t>These series of meetings will help us understand how smart bin companies are doing in the food industry outside(worldwide) which would help us in writing journal article papers:</a:t>
            </a:r>
          </a:p>
          <a:p>
            <a:pPr marL="342900" indent="-342900">
              <a:buAutoNum type="arabicPeriod"/>
            </a:pPr>
            <a:r>
              <a:rPr lang="en-US" sz="2000" dirty="0"/>
              <a:t>A paper which would survey the smart bin companies, help us identify the gaps present in terms of technical build of the bins, data being missed out, the industry challenges that are not being addressed, cost of the bins etc. and to relate them to household bin users and take further steps accordingly. This will also help us get the measures and methods these companies are taking into consideration and if required, we can inculcate them into our bin helping household users.(</a:t>
            </a:r>
            <a:r>
              <a:rPr lang="en-US" sz="2000" dirty="0" err="1"/>
              <a:t>Eg</a:t>
            </a:r>
            <a:r>
              <a:rPr lang="en-US" sz="2000" dirty="0"/>
              <a:t>: reduction of CO2 from Winnow)</a:t>
            </a:r>
          </a:p>
          <a:p>
            <a:pPr marL="342900" indent="-342900">
              <a:buAutoNum type="arabicPeriod"/>
            </a:pPr>
            <a:r>
              <a:rPr lang="en-US" sz="2000" dirty="0"/>
              <a:t>This paper would address these gaps by having built the smart bin and then getting that data which may help give data driven insights to household customers through a website/application.</a:t>
            </a:r>
          </a:p>
          <a:p>
            <a:pPr marL="0" indent="0">
              <a:buNone/>
            </a:pPr>
            <a:endParaRPr lang="en-US" sz="1400" dirty="0"/>
          </a:p>
          <a:p>
            <a:pPr marL="342900" indent="-342900">
              <a:buAutoNum type="arabicPeriod"/>
            </a:pPr>
            <a:endParaRPr lang="en-US" sz="1400" dirty="0"/>
          </a:p>
        </p:txBody>
      </p:sp>
    </p:spTree>
    <p:extLst>
      <p:ext uri="{BB962C8B-B14F-4D97-AF65-F5344CB8AC3E}">
        <p14:creationId xmlns:p14="http://schemas.microsoft.com/office/powerpoint/2010/main" val="2320049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331</Words>
  <Application>Microsoft Macintosh PowerPoint</Application>
  <PresentationFormat>Widescreen</PresentationFormat>
  <Paragraphs>26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Tasks Completed and Targetted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Kanavikar, Disha Basavaraja</dc:creator>
  <cp:lastModifiedBy>Kanavikar, Disha Basavaraja</cp:lastModifiedBy>
  <cp:revision>2</cp:revision>
  <dcterms:created xsi:type="dcterms:W3CDTF">2023-08-02T20:46:43Z</dcterms:created>
  <dcterms:modified xsi:type="dcterms:W3CDTF">2023-08-08T23:47:00Z</dcterms:modified>
</cp:coreProperties>
</file>