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58" r:id="rId5"/>
    <p:sldId id="262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3" r:id="rId14"/>
    <p:sldId id="268" r:id="rId15"/>
    <p:sldId id="269" r:id="rId16"/>
    <p:sldId id="271" r:id="rId17"/>
    <p:sldId id="272" r:id="rId18"/>
    <p:sldId id="290" r:id="rId19"/>
    <p:sldId id="291" r:id="rId20"/>
    <p:sldId id="292" r:id="rId21"/>
    <p:sldId id="293" r:id="rId22"/>
    <p:sldId id="294" r:id="rId23"/>
    <p:sldId id="295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sha Parkhi" initials="DP" lastIdx="1" clrIdx="0">
    <p:extLst>
      <p:ext uri="{19B8F6BF-5375-455C-9EA6-DF929625EA0E}">
        <p15:presenceInfo xmlns:p15="http://schemas.microsoft.com/office/powerpoint/2012/main" userId="7ca7a02737f3c9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2T14:47:34.85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FD30-C464-4933-983B-FB39A5705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7BE7D-46FF-4482-B70B-9C2868171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0F8A-8EA5-4056-998D-9CB2CACE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F601-4FE9-4122-A704-CAB899D8EA8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80189-1841-4414-B48D-6F1A1FEF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E575-D0E0-4F18-9A61-2ECB238E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525D-BD80-4CBB-8335-7C1423E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714F-65A7-4720-B515-8004BE5F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8DE17-D2E9-4B85-A3C1-D4631B865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18C04-17F9-4877-B00B-C04A80CB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F601-4FE9-4122-A704-CAB899D8EA8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CF45E-C3F1-4171-A965-2EBEBA2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AA56-5F52-4D24-9D2E-E973F96E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525D-BD80-4CBB-8335-7C1423E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8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56C20-19CF-46B2-9E97-51CDCFACA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49627-DDE0-4F0E-939D-9E0BFDD5A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15CCD-3A45-4455-9016-44742F3E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F601-4FE9-4122-A704-CAB899D8EA8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41D5-DACC-4D27-8D5D-07FB83FD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983F1-78CC-4D92-A679-0D9A8139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525D-BD80-4CBB-8335-7C1423E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4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6EEF-79AC-45B6-B04E-061ECEBC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CE39-5C6E-40F9-B68D-A00C7BE0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4BF28-A11F-4B10-9BBE-32ADBA6E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F601-4FE9-4122-A704-CAB899D8EA8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DED1-7ACF-4A33-B29E-3D8950E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438A-2947-4B81-9DD4-A233DF19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525D-BD80-4CBB-8335-7C1423E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B0E9-1517-4827-9E23-CEBB1EFE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C145-8812-4E27-AC10-CFA1B5358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58F42-B115-49CA-8F23-671000BA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F601-4FE9-4122-A704-CAB899D8EA8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AC97-89FE-400A-A31B-38257A6B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CA3C-BE67-414E-9F20-9CC5E7E3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525D-BD80-4CBB-8335-7C1423E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4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BEDC-A487-49B8-AD5A-7413BB37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EA51-4B46-4AB9-97C2-B3C27E94E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C5F90-C954-485E-8B1F-FDBE9E756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C8594-AAFC-4992-BD7A-FB126FF9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F601-4FE9-4122-A704-CAB899D8EA8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52BD6-6413-403E-B83C-6EE45F1A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6ED11-B5C8-443C-B12F-C293ACE3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525D-BD80-4CBB-8335-7C1423E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2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4ABE-5FA1-4FB7-9617-D1941ADF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A8B6A-168F-4C2F-B8A8-A6801BFEF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24A94-CF21-482D-96FE-330D77ECD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70C82-1E7B-4ADA-AD9E-0F3C6E70E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17C90-EE21-4540-9989-F55BC65CB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CF23-4F56-44EB-B829-5627D6C4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F601-4FE9-4122-A704-CAB899D8EA8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00B71-3C1C-4EBF-8F98-05A52FF5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0CFE7-8C3C-483F-A551-41674E3B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525D-BD80-4CBB-8335-7C1423E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3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0B2A-0B5B-40B5-BA81-80E13EF8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A2C35-4008-40AE-A29A-6EC6C6FB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F601-4FE9-4122-A704-CAB899D8EA8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4ED4-B01E-42AA-B293-7F66C02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52276-0A8F-4611-888E-A2EFAFFA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525D-BD80-4CBB-8335-7C1423E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1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3574A-067B-4FE8-91F1-56DDD6FE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F601-4FE9-4122-A704-CAB899D8EA8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F9139-604B-410B-AA45-A9F5F4CF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5F987-A0DA-4986-BF41-D23DD3B5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525D-BD80-4CBB-8335-7C1423E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4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DA50-13DF-48CE-BA40-47367CAF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6AFC-3817-4C10-AF49-C60CED26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41C2-2540-4A95-BCA1-64E56096D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52721-856C-422F-ABEC-827ADC44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F601-4FE9-4122-A704-CAB899D8EA8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8A9B6-BA07-446D-9E04-BD084846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C19B7-4714-4D25-8EA0-456D1FF9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525D-BD80-4CBB-8335-7C1423E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CF75-EF3A-401E-BE2F-137613EC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713AF-FF03-427C-B295-8832B1F47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45DD6-D374-49F0-BC66-29945C2FD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5E8A4-C5BA-46D6-9550-FCF2A034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F601-4FE9-4122-A704-CAB899D8EA8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6C781-E5DF-487F-AA62-9EC2435D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581E0-20BE-4BD5-94CF-5589B9F5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525D-BD80-4CBB-8335-7C1423E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8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E65BA-AD9A-4234-99A7-65896C37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ADC1A-0F74-4624-B0DC-906AF7794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CA04B-5B4B-4696-8E1E-BC12F8B16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F601-4FE9-4122-A704-CAB899D8EA8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3685B-B290-444A-ACD0-6E40AFD56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CEC9-8E64-43A8-8F33-14ADB9AF5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525D-BD80-4CBB-8335-7C1423E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0243-F119-41C5-9611-1E4E35372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Analytics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FF7B2-793D-4491-8BA3-0F15FF0FE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Mrs. Disha N. Parkhi</a:t>
            </a:r>
          </a:p>
        </p:txBody>
      </p:sp>
    </p:spTree>
    <p:extLst>
      <p:ext uri="{BB962C8B-B14F-4D97-AF65-F5344CB8AC3E}">
        <p14:creationId xmlns:p14="http://schemas.microsoft.com/office/powerpoint/2010/main" val="929589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0336" y="1328369"/>
            <a:ext cx="7906384" cy="46422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spcBef>
                <a:spcPts val="100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400" b="1" dirty="0">
                <a:latin typeface="Arial"/>
                <a:cs typeface="Arial"/>
              </a:rPr>
              <a:t>Pricing</a:t>
            </a:r>
            <a:endParaRPr sz="2400">
              <a:latin typeface="Arial"/>
              <a:cs typeface="Arial"/>
            </a:endParaRPr>
          </a:p>
          <a:p>
            <a:pPr marL="524510" marR="510540" lvl="1" indent="-228600">
              <a:lnSpc>
                <a:spcPts val="2160"/>
              </a:lnSpc>
              <a:spcBef>
                <a:spcPts val="365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000" spc="-5" dirty="0">
                <a:latin typeface="Arial"/>
                <a:cs typeface="Arial"/>
              </a:rPr>
              <a:t>setting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prices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consumer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industrial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goods,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government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contracts,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maintenance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contracts</a:t>
            </a:r>
            <a:endParaRPr sz="2000">
              <a:latin typeface="Arial"/>
              <a:cs typeface="Arial"/>
            </a:endParaRPr>
          </a:p>
          <a:p>
            <a:pPr marL="268605" indent="-256540">
              <a:spcBef>
                <a:spcPts val="4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400" b="1" spc="-5" dirty="0">
                <a:latin typeface="Arial"/>
                <a:cs typeface="Arial"/>
              </a:rPr>
              <a:t>Customer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segmentation</a:t>
            </a:r>
            <a:endParaRPr sz="2400">
              <a:latin typeface="Arial"/>
              <a:cs typeface="Arial"/>
            </a:endParaRPr>
          </a:p>
          <a:p>
            <a:pPr marL="524510" lvl="1" indent="-229235">
              <a:lnSpc>
                <a:spcPts val="2280"/>
              </a:lnSpc>
              <a:spcBef>
                <a:spcPts val="90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000" spc="-15" dirty="0">
                <a:latin typeface="Arial"/>
                <a:cs typeface="Arial"/>
              </a:rPr>
              <a:t>identifying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targeting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key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customer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groups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retail,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insurance,</a:t>
            </a:r>
            <a:endParaRPr sz="2000">
              <a:latin typeface="Arial"/>
              <a:cs typeface="Arial"/>
            </a:endParaRPr>
          </a:p>
          <a:p>
            <a:pPr marL="524510">
              <a:lnSpc>
                <a:spcPts val="2280"/>
              </a:lnSpc>
            </a:pP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credit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card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industries</a:t>
            </a:r>
            <a:endParaRPr sz="2000">
              <a:latin typeface="Arial"/>
              <a:cs typeface="Arial"/>
            </a:endParaRPr>
          </a:p>
          <a:p>
            <a:pPr marL="268605" indent="-256540">
              <a:spcBef>
                <a:spcPts val="110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400" b="1" dirty="0">
                <a:latin typeface="Arial"/>
                <a:cs typeface="Arial"/>
              </a:rPr>
              <a:t>Merchandising</a:t>
            </a:r>
            <a:endParaRPr sz="2400">
              <a:latin typeface="Arial"/>
              <a:cs typeface="Arial"/>
            </a:endParaRPr>
          </a:p>
          <a:p>
            <a:pPr marL="524510" lvl="1" indent="-229235">
              <a:spcBef>
                <a:spcPts val="65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000" spc="-5" dirty="0">
                <a:latin typeface="Arial"/>
                <a:cs typeface="Arial"/>
              </a:rPr>
              <a:t>determining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brands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buy,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quantities,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and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allocations</a:t>
            </a:r>
            <a:endParaRPr sz="2000">
              <a:latin typeface="Arial"/>
              <a:cs typeface="Arial"/>
            </a:endParaRPr>
          </a:p>
          <a:p>
            <a:pPr marL="268605" indent="-256540">
              <a:spcBef>
                <a:spcPts val="10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400" b="1" dirty="0">
                <a:latin typeface="Arial"/>
                <a:cs typeface="Arial"/>
              </a:rPr>
              <a:t>Location</a:t>
            </a:r>
            <a:endParaRPr sz="2400">
              <a:latin typeface="Arial"/>
              <a:cs typeface="Arial"/>
            </a:endParaRPr>
          </a:p>
          <a:p>
            <a:pPr marL="524510" lvl="1" indent="-229235">
              <a:lnSpc>
                <a:spcPts val="2280"/>
              </a:lnSpc>
              <a:spcBef>
                <a:spcPts val="65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000" spc="-5" dirty="0">
                <a:latin typeface="Arial"/>
                <a:cs typeface="Arial"/>
              </a:rPr>
              <a:t>finding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best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location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bank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branches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ATMs,</a:t>
            </a:r>
            <a:r>
              <a:rPr sz="2000" spc="-5" dirty="0">
                <a:latin typeface="Arial"/>
                <a:cs typeface="Arial"/>
              </a:rPr>
              <a:t> or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where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524510">
              <a:lnSpc>
                <a:spcPts val="2280"/>
              </a:lnSpc>
            </a:pPr>
            <a:r>
              <a:rPr sz="2000" spc="-5" dirty="0">
                <a:latin typeface="Arial"/>
                <a:cs typeface="Arial"/>
              </a:rPr>
              <a:t>service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industrial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equipment</a:t>
            </a:r>
            <a:endParaRPr sz="2000">
              <a:latin typeface="Arial"/>
              <a:cs typeface="Arial"/>
            </a:endParaRPr>
          </a:p>
          <a:p>
            <a:pPr marL="268605" indent="-256540">
              <a:spcBef>
                <a:spcPts val="100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400" b="1" dirty="0">
                <a:latin typeface="Arial"/>
                <a:cs typeface="Arial"/>
              </a:rPr>
              <a:t>Social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Media</a:t>
            </a:r>
            <a:endParaRPr sz="2400">
              <a:latin typeface="Arial"/>
              <a:cs typeface="Arial"/>
            </a:endParaRPr>
          </a:p>
          <a:p>
            <a:pPr marL="524510" marR="361315" lvl="1" indent="-228600">
              <a:lnSpc>
                <a:spcPts val="2160"/>
              </a:lnSpc>
              <a:spcBef>
                <a:spcPts val="340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000" spc="-10" dirty="0">
                <a:latin typeface="Arial"/>
                <a:cs typeface="Arial"/>
              </a:rPr>
              <a:t>understand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trends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and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customer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perceptions;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assist</a:t>
            </a:r>
            <a:r>
              <a:rPr sz="2000" dirty="0">
                <a:latin typeface="Arial"/>
                <a:cs typeface="Arial"/>
              </a:rPr>
              <a:t> marketing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managers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product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designers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4820" y="700915"/>
            <a:ext cx="4889779" cy="406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973" y="1454417"/>
            <a:ext cx="7924165" cy="47000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68605" indent="-256540">
              <a:spcBef>
                <a:spcPts val="490"/>
              </a:spcBef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b="1" spc="5" dirty="0">
                <a:latin typeface="Arial"/>
                <a:cs typeface="Arial"/>
              </a:rPr>
              <a:t>Benefits</a:t>
            </a:r>
            <a:endParaRPr sz="2700" dirty="0">
              <a:latin typeface="Arial"/>
              <a:cs typeface="Arial"/>
            </a:endParaRPr>
          </a:p>
          <a:p>
            <a:pPr marL="524510" marR="252095" lvl="1" indent="-228600">
              <a:spcBef>
                <a:spcPts val="33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Arial"/>
                <a:cs typeface="Arial"/>
              </a:rPr>
              <a:t>…reduced </a:t>
            </a:r>
            <a:r>
              <a:rPr sz="2300" dirty="0">
                <a:latin typeface="Arial"/>
                <a:cs typeface="Arial"/>
              </a:rPr>
              <a:t>costs, </a:t>
            </a:r>
            <a:r>
              <a:rPr sz="2300" spc="-5" dirty="0">
                <a:latin typeface="Arial"/>
                <a:cs typeface="Arial"/>
              </a:rPr>
              <a:t>better </a:t>
            </a:r>
            <a:r>
              <a:rPr sz="2300" dirty="0">
                <a:latin typeface="Arial"/>
                <a:cs typeface="Arial"/>
              </a:rPr>
              <a:t>risk </a:t>
            </a:r>
            <a:r>
              <a:rPr sz="2300" spc="-5" dirty="0">
                <a:latin typeface="Arial"/>
                <a:cs typeface="Arial"/>
              </a:rPr>
              <a:t>management, </a:t>
            </a:r>
            <a:r>
              <a:rPr sz="2300" dirty="0">
                <a:latin typeface="Arial"/>
                <a:cs typeface="Arial"/>
              </a:rPr>
              <a:t>faster </a:t>
            </a:r>
            <a:r>
              <a:rPr sz="2300" spc="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decisions,</a:t>
            </a:r>
            <a:r>
              <a:rPr sz="2300" spc="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better </a:t>
            </a:r>
            <a:r>
              <a:rPr sz="2300" spc="-10" dirty="0">
                <a:latin typeface="Arial"/>
                <a:cs typeface="Arial"/>
              </a:rPr>
              <a:t>productivity</a:t>
            </a:r>
            <a:r>
              <a:rPr sz="2300" spc="1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and</a:t>
            </a:r>
            <a:r>
              <a:rPr sz="2300" spc="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enhanced</a:t>
            </a:r>
            <a:r>
              <a:rPr sz="2300" spc="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bottom-line </a:t>
            </a:r>
            <a:r>
              <a:rPr sz="2300" spc="-6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performance </a:t>
            </a:r>
            <a:r>
              <a:rPr sz="2300" spc="-5" dirty="0">
                <a:latin typeface="Arial"/>
                <a:cs typeface="Arial"/>
              </a:rPr>
              <a:t>such </a:t>
            </a:r>
            <a:r>
              <a:rPr sz="2300" dirty="0">
                <a:latin typeface="Arial"/>
                <a:cs typeface="Arial"/>
              </a:rPr>
              <a:t>as </a:t>
            </a:r>
            <a:r>
              <a:rPr sz="2300" spc="-5" dirty="0">
                <a:latin typeface="Arial"/>
                <a:cs typeface="Arial"/>
              </a:rPr>
              <a:t>profitability and </a:t>
            </a:r>
            <a:r>
              <a:rPr sz="2300" spc="5" dirty="0">
                <a:latin typeface="Arial"/>
                <a:cs typeface="Arial"/>
              </a:rPr>
              <a:t>customer </a:t>
            </a:r>
            <a:r>
              <a:rPr sz="2300" spc="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satisfaction.</a:t>
            </a:r>
            <a:endParaRPr sz="2300" dirty="0">
              <a:latin typeface="Arial"/>
              <a:cs typeface="Arial"/>
            </a:endParaRPr>
          </a:p>
          <a:p>
            <a:pPr lvl="1">
              <a:spcBef>
                <a:spcPts val="55"/>
              </a:spcBef>
              <a:buClr>
                <a:srgbClr val="2CA1BE"/>
              </a:buClr>
              <a:buFont typeface="Verdana"/>
              <a:buChar char="◦"/>
            </a:pPr>
            <a:endParaRPr sz="3450" dirty="0">
              <a:latin typeface="Arial"/>
              <a:cs typeface="Arial"/>
            </a:endParaRPr>
          </a:p>
          <a:p>
            <a:pPr marL="268605" indent="-256540"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b="1" spc="5" dirty="0">
                <a:latin typeface="Arial"/>
                <a:cs typeface="Arial"/>
              </a:rPr>
              <a:t>Challenges</a:t>
            </a:r>
            <a:endParaRPr sz="2700" dirty="0">
              <a:latin typeface="Arial"/>
              <a:cs typeface="Arial"/>
            </a:endParaRPr>
          </a:p>
          <a:p>
            <a:pPr marL="524510" marR="5080" lvl="1" indent="-228600">
              <a:spcBef>
                <a:spcPts val="33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Arial"/>
                <a:cs typeface="Arial"/>
              </a:rPr>
              <a:t>…lack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of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understanding of</a:t>
            </a:r>
            <a:r>
              <a:rPr sz="2300" spc="1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how</a:t>
            </a:r>
            <a:r>
              <a:rPr sz="2300" dirty="0">
                <a:latin typeface="Arial"/>
                <a:cs typeface="Arial"/>
              </a:rPr>
              <a:t> to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use </a:t>
            </a:r>
            <a:r>
              <a:rPr sz="2300" spc="-10" dirty="0">
                <a:latin typeface="Arial"/>
                <a:cs typeface="Arial"/>
              </a:rPr>
              <a:t>analytics, 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competing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business</a:t>
            </a:r>
            <a:r>
              <a:rPr sz="2300" spc="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priorities, insufficient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analytical</a:t>
            </a:r>
            <a:r>
              <a:rPr sz="2300" spc="5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skills, </a:t>
            </a:r>
            <a:r>
              <a:rPr sz="2300" spc="-6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difficulty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in</a:t>
            </a:r>
            <a:r>
              <a:rPr sz="2300" spc="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getting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good</a:t>
            </a:r>
            <a:r>
              <a:rPr sz="2300" spc="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data</a:t>
            </a:r>
            <a:r>
              <a:rPr sz="2300" spc="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and</a:t>
            </a:r>
            <a:r>
              <a:rPr sz="2300" spc="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sharing</a:t>
            </a:r>
            <a:r>
              <a:rPr sz="2300" spc="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information, </a:t>
            </a:r>
            <a:r>
              <a:rPr sz="2300" spc="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and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not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understanding</a:t>
            </a:r>
            <a:r>
              <a:rPr sz="2300" spc="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benefits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versus</a:t>
            </a:r>
            <a:r>
              <a:rPr sz="2300" spc="3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perceived </a:t>
            </a:r>
            <a:r>
              <a:rPr sz="2300" spc="-5" dirty="0">
                <a:latin typeface="Arial"/>
                <a:cs typeface="Arial"/>
              </a:rPr>
              <a:t> costs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of</a:t>
            </a:r>
            <a:r>
              <a:rPr sz="2300" spc="-10" dirty="0">
                <a:latin typeface="Arial"/>
                <a:cs typeface="Arial"/>
              </a:rPr>
              <a:t> analytics</a:t>
            </a:r>
            <a:r>
              <a:rPr sz="2300" spc="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studies.</a:t>
            </a:r>
            <a:endParaRPr sz="23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7870" y="658266"/>
            <a:ext cx="5932191" cy="520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973" y="1505838"/>
            <a:ext cx="7794625" cy="44903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42545" indent="-256540">
              <a:spcBef>
                <a:spcPts val="95"/>
              </a:spcBef>
              <a:buClr>
                <a:srgbClr val="2CA1BE"/>
              </a:buClr>
              <a:buSzPct val="68000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500" b="1" spc="-10" dirty="0">
                <a:latin typeface="Arial"/>
                <a:cs typeface="Arial"/>
              </a:rPr>
              <a:t>Descriptive</a:t>
            </a:r>
            <a:r>
              <a:rPr sz="2500" b="1" spc="45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analytics</a:t>
            </a:r>
            <a:r>
              <a:rPr sz="2500" spc="-5" dirty="0">
                <a:latin typeface="Arial"/>
                <a:cs typeface="Arial"/>
              </a:rPr>
              <a:t>: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the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use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of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data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understand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past </a:t>
            </a:r>
            <a:r>
              <a:rPr sz="2500" dirty="0">
                <a:latin typeface="Arial"/>
                <a:cs typeface="Arial"/>
              </a:rPr>
              <a:t>and current </a:t>
            </a:r>
            <a:r>
              <a:rPr sz="2500" spc="-5" dirty="0">
                <a:latin typeface="Arial"/>
                <a:cs typeface="Arial"/>
              </a:rPr>
              <a:t>business </a:t>
            </a:r>
            <a:r>
              <a:rPr sz="2500" dirty="0">
                <a:latin typeface="Arial"/>
                <a:cs typeface="Arial"/>
              </a:rPr>
              <a:t>performance </a:t>
            </a:r>
            <a:r>
              <a:rPr sz="2500" spc="-5" dirty="0">
                <a:latin typeface="Arial"/>
                <a:cs typeface="Arial"/>
              </a:rPr>
              <a:t>and </a:t>
            </a:r>
            <a:r>
              <a:rPr sz="2500" dirty="0">
                <a:latin typeface="Arial"/>
                <a:cs typeface="Arial"/>
              </a:rPr>
              <a:t>make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informed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decisions</a:t>
            </a:r>
            <a:endParaRPr sz="250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2CA1BE"/>
              </a:buClr>
              <a:buFont typeface="Segoe UI Symbol"/>
              <a:buChar char=""/>
            </a:pPr>
            <a:endParaRPr sz="3300">
              <a:latin typeface="Arial"/>
              <a:cs typeface="Arial"/>
            </a:endParaRPr>
          </a:p>
          <a:p>
            <a:pPr marL="247015" marR="5080" indent="-234950">
              <a:buClr>
                <a:srgbClr val="2CA1BE"/>
              </a:buClr>
              <a:buSzPct val="68000"/>
              <a:buFont typeface="Segoe UI Symbol"/>
              <a:buChar char=""/>
              <a:tabLst>
                <a:tab pos="247650" algn="l"/>
              </a:tabLst>
            </a:pPr>
            <a:r>
              <a:rPr sz="2500" b="1" spc="-10" dirty="0">
                <a:latin typeface="Arial"/>
                <a:cs typeface="Arial"/>
              </a:rPr>
              <a:t>Predictive</a:t>
            </a:r>
            <a:r>
              <a:rPr sz="2500" b="1" spc="45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analytics</a:t>
            </a:r>
            <a:r>
              <a:rPr sz="2500" spc="-5" dirty="0">
                <a:latin typeface="Arial"/>
                <a:cs typeface="Arial"/>
              </a:rPr>
              <a:t>: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predict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future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by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examining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historical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data,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detecting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patterns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or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relationships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these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data,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and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then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extrapolating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these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relationships </a:t>
            </a:r>
            <a:r>
              <a:rPr sz="2500" spc="-6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forward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time.</a:t>
            </a:r>
            <a:endParaRPr sz="2500">
              <a:latin typeface="Arial"/>
              <a:cs typeface="Arial"/>
            </a:endParaRPr>
          </a:p>
          <a:p>
            <a:pPr>
              <a:spcBef>
                <a:spcPts val="5"/>
              </a:spcBef>
              <a:buClr>
                <a:srgbClr val="2CA1BE"/>
              </a:buClr>
              <a:buFont typeface="Segoe UI Symbol"/>
              <a:buChar char=""/>
            </a:pPr>
            <a:endParaRPr sz="3300">
              <a:latin typeface="Arial"/>
              <a:cs typeface="Arial"/>
            </a:endParaRPr>
          </a:p>
          <a:p>
            <a:pPr marL="247015" marR="162560" indent="-234950">
              <a:buClr>
                <a:srgbClr val="2CA1BE"/>
              </a:buClr>
              <a:buSzPct val="68000"/>
              <a:buFont typeface="Segoe UI Symbol"/>
              <a:buChar char=""/>
              <a:tabLst>
                <a:tab pos="247650" algn="l"/>
              </a:tabLst>
            </a:pPr>
            <a:r>
              <a:rPr sz="2500" b="1" spc="-10" dirty="0">
                <a:latin typeface="Arial"/>
                <a:cs typeface="Arial"/>
              </a:rPr>
              <a:t>Prescriptive</a:t>
            </a:r>
            <a:r>
              <a:rPr sz="2500" b="1" spc="8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analytics</a:t>
            </a:r>
            <a:r>
              <a:rPr sz="2500" spc="-5" dirty="0">
                <a:latin typeface="Arial"/>
                <a:cs typeface="Arial"/>
              </a:rPr>
              <a:t>: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identify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best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alternatives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 </a:t>
            </a:r>
            <a:r>
              <a:rPr sz="2500" dirty="0">
                <a:latin typeface="Arial"/>
                <a:cs typeface="Arial"/>
              </a:rPr>
              <a:t>minimize or </a:t>
            </a:r>
            <a:r>
              <a:rPr sz="2500" spc="-5" dirty="0">
                <a:latin typeface="Arial"/>
                <a:cs typeface="Arial"/>
              </a:rPr>
              <a:t>maximize</a:t>
            </a:r>
            <a:r>
              <a:rPr sz="2500" dirty="0">
                <a:latin typeface="Arial"/>
                <a:cs typeface="Arial"/>
              </a:rPr>
              <a:t> some</a:t>
            </a:r>
            <a:r>
              <a:rPr sz="2500" spc="-5" dirty="0">
                <a:latin typeface="Arial"/>
                <a:cs typeface="Arial"/>
              </a:rPr>
              <a:t> objective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4146" y="700947"/>
            <a:ext cx="5511568" cy="4124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972" y="1502792"/>
            <a:ext cx="7689850" cy="43287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marR="1249045" indent="-256540">
              <a:spcBef>
                <a:spcPts val="110"/>
              </a:spcBef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Arial"/>
                <a:cs typeface="Arial"/>
              </a:rPr>
              <a:t>Most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department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FF0000"/>
                </a:solidFill>
                <a:latin typeface="Arial"/>
                <a:cs typeface="Arial"/>
              </a:rPr>
              <a:t>stores</a:t>
            </a:r>
            <a:r>
              <a:rPr sz="27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FF0000"/>
                </a:solidFill>
                <a:latin typeface="Arial"/>
                <a:cs typeface="Arial"/>
              </a:rPr>
              <a:t>clear</a:t>
            </a:r>
            <a:r>
              <a:rPr sz="27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FF0000"/>
                </a:solidFill>
                <a:latin typeface="Arial"/>
                <a:cs typeface="Arial"/>
              </a:rPr>
              <a:t>seasonal </a:t>
            </a:r>
            <a:r>
              <a:rPr sz="2700" b="1" spc="-7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inventory</a:t>
            </a:r>
            <a:r>
              <a:rPr sz="27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by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reducing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prices.</a:t>
            </a:r>
            <a:endParaRPr sz="2700" dirty="0">
              <a:latin typeface="Arial"/>
              <a:cs typeface="Arial"/>
            </a:endParaRPr>
          </a:p>
          <a:p>
            <a:pPr marL="268605" marR="207645" indent="-256540"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i="1" dirty="0">
                <a:latin typeface="Arial"/>
                <a:cs typeface="Arial"/>
              </a:rPr>
              <a:t>Key</a:t>
            </a:r>
            <a:r>
              <a:rPr sz="2700" i="1" spc="-25" dirty="0">
                <a:latin typeface="Arial"/>
                <a:cs typeface="Arial"/>
              </a:rPr>
              <a:t> </a:t>
            </a:r>
            <a:r>
              <a:rPr sz="2700" i="1" spc="5" dirty="0">
                <a:latin typeface="Arial"/>
                <a:cs typeface="Arial"/>
              </a:rPr>
              <a:t>question</a:t>
            </a:r>
            <a:r>
              <a:rPr sz="2700" spc="5" dirty="0">
                <a:latin typeface="Arial"/>
                <a:cs typeface="Arial"/>
              </a:rPr>
              <a:t>: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spc="15" dirty="0">
                <a:latin typeface="Arial"/>
                <a:cs typeface="Arial"/>
              </a:rPr>
              <a:t>When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10" dirty="0">
                <a:latin typeface="Arial"/>
                <a:cs typeface="Arial"/>
              </a:rPr>
              <a:t>reduce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95" dirty="0"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price</a:t>
            </a:r>
            <a:r>
              <a:rPr sz="27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and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by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how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much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to</a:t>
            </a:r>
            <a:r>
              <a:rPr sz="2700" dirty="0">
                <a:latin typeface="Arial"/>
                <a:cs typeface="Arial"/>
              </a:rPr>
              <a:t> maximize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revenue?</a:t>
            </a:r>
          </a:p>
          <a:p>
            <a:pPr>
              <a:spcBef>
                <a:spcPts val="25"/>
              </a:spcBef>
              <a:buClr>
                <a:srgbClr val="2CA1BE"/>
              </a:buClr>
              <a:buFont typeface="Segoe UI Symbol"/>
              <a:buChar char=""/>
            </a:pPr>
            <a:endParaRPr sz="2800" dirty="0">
              <a:latin typeface="Arial"/>
              <a:cs typeface="Arial"/>
            </a:endParaRPr>
          </a:p>
          <a:p>
            <a:pPr marL="268605" indent="-256540">
              <a:spcBef>
                <a:spcPts val="5"/>
              </a:spcBef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Arial"/>
                <a:cs typeface="Arial"/>
              </a:rPr>
              <a:t>Potential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applications</a:t>
            </a:r>
            <a:r>
              <a:rPr sz="2700" spc="-7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of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analytics:</a:t>
            </a:r>
          </a:p>
          <a:p>
            <a:pPr marL="524510" lvl="1" indent="-256540">
              <a:spcBef>
                <a:spcPts val="15"/>
              </a:spcBef>
              <a:buClr>
                <a:srgbClr val="2CA1BE"/>
              </a:buClr>
              <a:buFont typeface="Segoe UI Symbol"/>
              <a:buChar char=""/>
              <a:tabLst>
                <a:tab pos="525145" algn="l"/>
              </a:tabLst>
            </a:pPr>
            <a:r>
              <a:rPr sz="23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Descriptive</a:t>
            </a:r>
            <a:r>
              <a:rPr sz="2300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analytics</a:t>
            </a:r>
            <a:r>
              <a:rPr sz="2300" spc="-5" dirty="0">
                <a:latin typeface="Arial"/>
                <a:cs typeface="Arial"/>
              </a:rPr>
              <a:t>:</a:t>
            </a:r>
            <a:r>
              <a:rPr sz="2300" spc="3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examine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historical data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for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similar</a:t>
            </a:r>
          </a:p>
          <a:p>
            <a:pPr marL="524510"/>
            <a:r>
              <a:rPr sz="2300" spc="-5" dirty="0">
                <a:latin typeface="Arial"/>
                <a:cs typeface="Arial"/>
              </a:rPr>
              <a:t>products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(prices,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units</a:t>
            </a:r>
            <a:r>
              <a:rPr sz="2300" spc="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sold,</a:t>
            </a:r>
            <a:r>
              <a:rPr sz="2300" spc="1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advertising,</a:t>
            </a:r>
            <a:r>
              <a:rPr sz="2300" spc="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…)</a:t>
            </a:r>
          </a:p>
          <a:p>
            <a:pPr marL="524510" lvl="1" indent="-256540">
              <a:spcBef>
                <a:spcPts val="315"/>
              </a:spcBef>
              <a:buClr>
                <a:srgbClr val="2CA1BE"/>
              </a:buClr>
              <a:buFont typeface="Segoe UI Symbol"/>
              <a:buChar char=""/>
              <a:tabLst>
                <a:tab pos="525145" algn="l"/>
              </a:tabLst>
            </a:pPr>
            <a:r>
              <a:rPr sz="23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Predictive</a:t>
            </a:r>
            <a:r>
              <a:rPr sz="23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analytics</a:t>
            </a:r>
            <a:r>
              <a:rPr sz="2300" spc="-5" dirty="0">
                <a:latin typeface="Arial"/>
                <a:cs typeface="Arial"/>
              </a:rPr>
              <a:t>:</a:t>
            </a:r>
            <a:r>
              <a:rPr sz="2300" spc="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predict</a:t>
            </a:r>
            <a:r>
              <a:rPr sz="2300" spc="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sales based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on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price</a:t>
            </a:r>
            <a:endParaRPr sz="2300" dirty="0">
              <a:latin typeface="Arial"/>
              <a:cs typeface="Arial"/>
            </a:endParaRPr>
          </a:p>
          <a:p>
            <a:pPr marL="524510" lvl="1" indent="-256540">
              <a:spcBef>
                <a:spcPts val="290"/>
              </a:spcBef>
              <a:buClr>
                <a:srgbClr val="2CA1BE"/>
              </a:buClr>
              <a:buFont typeface="Segoe UI Symbol"/>
              <a:buChar char=""/>
              <a:tabLst>
                <a:tab pos="525145" algn="l"/>
              </a:tabLst>
            </a:pPr>
            <a:r>
              <a:rPr sz="23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Prescriptive</a:t>
            </a:r>
            <a:r>
              <a:rPr sz="23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analytics</a:t>
            </a:r>
            <a:r>
              <a:rPr sz="2300" spc="-5" dirty="0">
                <a:latin typeface="Arial"/>
                <a:cs typeface="Arial"/>
              </a:rPr>
              <a:t>:</a:t>
            </a:r>
            <a:r>
              <a:rPr sz="2300" spc="5" dirty="0">
                <a:latin typeface="Arial"/>
                <a:cs typeface="Arial"/>
              </a:rPr>
              <a:t> find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best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sets</a:t>
            </a:r>
            <a:r>
              <a:rPr sz="2300" spc="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of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pricing and</a:t>
            </a:r>
            <a:endParaRPr sz="2300" dirty="0">
              <a:latin typeface="Arial"/>
              <a:cs typeface="Arial"/>
            </a:endParaRPr>
          </a:p>
          <a:p>
            <a:pPr marL="524510"/>
            <a:r>
              <a:rPr sz="2300" spc="-10" dirty="0">
                <a:latin typeface="Arial"/>
                <a:cs typeface="Arial"/>
              </a:rPr>
              <a:t>advertising</a:t>
            </a:r>
            <a:r>
              <a:rPr sz="2300" spc="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to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maximize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sales</a:t>
            </a:r>
            <a:r>
              <a:rPr sz="2300" spc="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revenue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76729-7A8A-42B4-B2FB-DBFAA83B696A}"/>
              </a:ext>
            </a:extLst>
          </p:cNvPr>
          <p:cNvSpPr txBox="1"/>
          <p:nvPr/>
        </p:nvSpPr>
        <p:spPr>
          <a:xfrm>
            <a:off x="2329313" y="548641"/>
            <a:ext cx="63237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1" dirty="0">
                <a:latin typeface="Arial"/>
                <a:cs typeface="Arial"/>
              </a:rPr>
              <a:t>Example: Retail Markdown Decisions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69526"/>
              </p:ext>
            </p:extLst>
          </p:nvPr>
        </p:nvGraphicFramePr>
        <p:xfrm>
          <a:off x="2150922" y="1404963"/>
          <a:ext cx="7264400" cy="490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6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50" spc="-125" dirty="0">
                          <a:solidFill>
                            <a:srgbClr val="2CA1BE"/>
                          </a:solidFill>
                          <a:latin typeface="Segoe UI Symbol"/>
                          <a:cs typeface="Segoe UI Symbol"/>
                        </a:rPr>
                        <a:t>🞂</a:t>
                      </a:r>
                      <a:endParaRPr sz="1350">
                        <a:latin typeface="Segoe UI Symbol"/>
                        <a:cs typeface="Segoe UI Symbo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350" spc="-125" dirty="0">
                          <a:solidFill>
                            <a:srgbClr val="2CA1BE"/>
                          </a:solidFill>
                          <a:latin typeface="Segoe UI Symbol"/>
                          <a:cs typeface="Segoe UI Symbol"/>
                        </a:rPr>
                        <a:t>🞂</a:t>
                      </a:r>
                      <a:endParaRPr sz="1350">
                        <a:latin typeface="Segoe UI Symbol"/>
                        <a:cs typeface="Segoe UI Symbo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350" spc="-125" dirty="0">
                          <a:solidFill>
                            <a:srgbClr val="2CA1BE"/>
                          </a:solidFill>
                          <a:latin typeface="Segoe UI Symbol"/>
                          <a:cs typeface="Segoe UI Symbol"/>
                        </a:rPr>
                        <a:t>🞂</a:t>
                      </a:r>
                      <a:endParaRPr sz="1350">
                        <a:latin typeface="Segoe UI Symbol"/>
                        <a:cs typeface="Segoe UI Symbo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350" spc="-125" dirty="0">
                          <a:solidFill>
                            <a:srgbClr val="2CA1BE"/>
                          </a:solidFill>
                          <a:latin typeface="Segoe UI Symbol"/>
                          <a:cs typeface="Segoe UI Symbol"/>
                        </a:rPr>
                        <a:t>🞂</a:t>
                      </a:r>
                      <a:endParaRPr sz="1350">
                        <a:latin typeface="Segoe UI Symbol"/>
                        <a:cs typeface="Segoe UI Symbol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205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Database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queries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analysis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81915" marR="3791585">
                        <a:lnSpc>
                          <a:spcPct val="115999"/>
                        </a:lnSpc>
                        <a:spcBef>
                          <a:spcPts val="2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Spreadsheets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Data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visualization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Dashboards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report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performance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measures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50" spc="-125" dirty="0">
                          <a:solidFill>
                            <a:srgbClr val="2CA1BE"/>
                          </a:solidFill>
                          <a:latin typeface="Segoe UI Symbol"/>
                          <a:cs typeface="Segoe UI Symbol"/>
                        </a:rPr>
                        <a:t>🞂</a:t>
                      </a:r>
                      <a:endParaRPr sz="1350">
                        <a:latin typeface="Segoe UI Symbol"/>
                        <a:cs typeface="Segoe UI Symbo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Statistical</a:t>
                      </a:r>
                      <a:r>
                        <a:rPr sz="20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methods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50" spc="-125" dirty="0">
                          <a:solidFill>
                            <a:srgbClr val="2CA1BE"/>
                          </a:solidFill>
                          <a:latin typeface="Segoe UI Symbol"/>
                          <a:cs typeface="Segoe UI Symbol"/>
                        </a:rPr>
                        <a:t>🞂</a:t>
                      </a:r>
                      <a:endParaRPr sz="1350">
                        <a:latin typeface="Segoe UI Symbol"/>
                        <a:cs typeface="Segoe UI Symbol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Mining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basics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(predictive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models)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425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125" dirty="0">
                          <a:solidFill>
                            <a:srgbClr val="2CA1BE"/>
                          </a:solidFill>
                          <a:latin typeface="Segoe UI Symbol"/>
                          <a:cs typeface="Segoe UI Symbol"/>
                        </a:rPr>
                        <a:t>🞂</a:t>
                      </a:r>
                      <a:endParaRPr sz="135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Simulation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50" spc="-125" dirty="0">
                          <a:solidFill>
                            <a:srgbClr val="2CA1BE"/>
                          </a:solidFill>
                          <a:latin typeface="Segoe UI Symbol"/>
                          <a:cs typeface="Segoe UI Symbol"/>
                        </a:rPr>
                        <a:t>🞂</a:t>
                      </a:r>
                      <a:endParaRPr sz="1350">
                        <a:latin typeface="Segoe UI Symbol"/>
                        <a:cs typeface="Segoe UI Symbo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Forecasting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50" spc="-125" dirty="0">
                          <a:solidFill>
                            <a:srgbClr val="2CA1BE"/>
                          </a:solidFill>
                          <a:latin typeface="Segoe UI Symbol"/>
                          <a:cs typeface="Segoe UI Symbol"/>
                        </a:rPr>
                        <a:t>🞂</a:t>
                      </a:r>
                      <a:endParaRPr sz="1350">
                        <a:latin typeface="Segoe UI Symbol"/>
                        <a:cs typeface="Segoe UI Symbo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Scenario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“what-if”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analyses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50" spc="-125" dirty="0">
                          <a:solidFill>
                            <a:srgbClr val="2CA1BE"/>
                          </a:solidFill>
                          <a:latin typeface="Segoe UI Symbol"/>
                          <a:cs typeface="Segoe UI Symbol"/>
                        </a:rPr>
                        <a:t>🞂</a:t>
                      </a:r>
                      <a:endParaRPr sz="1350">
                        <a:latin typeface="Segoe UI Symbol"/>
                        <a:cs typeface="Segoe UI Symbol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Optimization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50" spc="-125" dirty="0">
                          <a:solidFill>
                            <a:srgbClr val="2CA1BE"/>
                          </a:solidFill>
                          <a:latin typeface="Segoe UI Symbol"/>
                          <a:cs typeface="Segoe UI Symbol"/>
                        </a:rPr>
                        <a:t>🞂</a:t>
                      </a:r>
                      <a:endParaRPr sz="1350">
                        <a:latin typeface="Segoe UI Symbol"/>
                        <a:cs typeface="Segoe UI Symbo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Text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Mining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50" spc="-125" dirty="0">
                          <a:solidFill>
                            <a:srgbClr val="2CA1BE"/>
                          </a:solidFill>
                          <a:latin typeface="Segoe UI Symbol"/>
                          <a:cs typeface="Segoe UI Symbol"/>
                        </a:rPr>
                        <a:t>🞂</a:t>
                      </a:r>
                      <a:endParaRPr sz="1350">
                        <a:latin typeface="Segoe UI Symbol"/>
                        <a:cs typeface="Segoe UI Symbo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32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Social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media,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web,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text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analytics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3460" y="664340"/>
            <a:ext cx="1343494" cy="4155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973" y="1615144"/>
            <a:ext cx="7922895" cy="44507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spcBef>
                <a:spcPts val="509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various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databases</a:t>
            </a:r>
            <a:endParaRPr>
              <a:latin typeface="Arial"/>
              <a:cs typeface="Arial"/>
            </a:endParaRPr>
          </a:p>
          <a:p>
            <a:pPr marL="268605" indent="-256540">
              <a:spcBef>
                <a:spcPts val="414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400" b="1" dirty="0">
                <a:latin typeface="Arial"/>
                <a:cs typeface="Arial"/>
              </a:rPr>
              <a:t>Excel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Spreadsheets</a:t>
            </a:r>
            <a:endParaRPr>
              <a:latin typeface="Arial"/>
              <a:cs typeface="Arial"/>
            </a:endParaRPr>
          </a:p>
          <a:p>
            <a:pPr marL="268605" indent="-256540">
              <a:spcBef>
                <a:spcPts val="40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400" spc="-35" dirty="0">
                <a:latin typeface="Arial"/>
                <a:cs typeface="Arial"/>
              </a:rPr>
              <a:t>Tableau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Software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Simple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drag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drop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tools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visualizing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data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from</a:t>
            </a:r>
            <a:endParaRPr>
              <a:latin typeface="Arial"/>
              <a:cs typeface="Arial"/>
            </a:endParaRPr>
          </a:p>
          <a:p>
            <a:pPr marL="268605">
              <a:spcBef>
                <a:spcPts val="5"/>
              </a:spcBef>
            </a:pPr>
            <a:r>
              <a:rPr dirty="0">
                <a:latin typeface="Arial"/>
                <a:cs typeface="Arial"/>
              </a:rPr>
              <a:t>spreadsheets</a:t>
            </a:r>
            <a:r>
              <a:rPr spc="-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other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databases.</a:t>
            </a:r>
            <a:endParaRPr>
              <a:latin typeface="Arial"/>
              <a:cs typeface="Arial"/>
            </a:endParaRPr>
          </a:p>
          <a:p>
            <a:pPr marL="268605" marR="409575" indent="-256540">
              <a:lnSpc>
                <a:spcPct val="100299"/>
              </a:lnSpc>
              <a:spcBef>
                <a:spcPts val="37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IBM </a:t>
            </a:r>
            <a:r>
              <a:rPr sz="2400" spc="-5" dirty="0">
                <a:latin typeface="Arial"/>
                <a:cs typeface="Arial"/>
              </a:rPr>
              <a:t>Cognos Express </a:t>
            </a:r>
            <a:r>
              <a:rPr dirty="0">
                <a:latin typeface="Arial"/>
                <a:cs typeface="Arial"/>
              </a:rPr>
              <a:t>An integrated business intelligence and 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planning solution designed to meet the needs of midsize companies, 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provides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reporting,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analysis,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dashboard,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scorecard,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planning,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budgeting </a:t>
            </a:r>
            <a:r>
              <a:rPr spc="-48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forecasting</a:t>
            </a:r>
            <a:r>
              <a:rPr spc="-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capabilities.</a:t>
            </a:r>
            <a:endParaRPr>
              <a:latin typeface="Arial"/>
              <a:cs typeface="Arial"/>
            </a:endParaRPr>
          </a:p>
          <a:p>
            <a:pPr marL="268605" marR="137795" indent="-256540">
              <a:lnSpc>
                <a:spcPct val="100499"/>
              </a:lnSpc>
              <a:spcBef>
                <a:spcPts val="370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SAS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SPSS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Rapid </a:t>
            </a:r>
            <a:r>
              <a:rPr sz="2400" b="1" spc="-5" dirty="0">
                <a:latin typeface="Arial"/>
                <a:cs typeface="Arial"/>
              </a:rPr>
              <a:t>Miner </a:t>
            </a:r>
            <a:r>
              <a:rPr dirty="0">
                <a:latin typeface="Arial"/>
                <a:cs typeface="Arial"/>
              </a:rPr>
              <a:t>Predictive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modeling</a:t>
            </a:r>
            <a:r>
              <a:rPr spc="-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data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mining, </a:t>
            </a:r>
            <a:r>
              <a:rPr spc="-48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visualization, forecasting, optimization and model management, statistical 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analysis,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text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analytics,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more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using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visual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workflows.</a:t>
            </a:r>
            <a:endParaRPr>
              <a:latin typeface="Arial"/>
              <a:cs typeface="Arial"/>
            </a:endParaRPr>
          </a:p>
          <a:p>
            <a:pPr marL="268605" indent="-256540">
              <a:spcBef>
                <a:spcPts val="38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R /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2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Ad</a:t>
            </a:r>
            <a:r>
              <a:rPr spc="-10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an</a:t>
            </a:r>
            <a:r>
              <a:rPr spc="5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ed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progra</a:t>
            </a:r>
            <a:r>
              <a:rPr spc="5" dirty="0">
                <a:latin typeface="Arial"/>
                <a:cs typeface="Arial"/>
              </a:rPr>
              <a:t>mi</a:t>
            </a:r>
            <a:r>
              <a:rPr dirty="0">
                <a:latin typeface="Arial"/>
                <a:cs typeface="Arial"/>
              </a:rPr>
              <a:t>n</a:t>
            </a:r>
            <a:r>
              <a:rPr spc="3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-</a:t>
            </a:r>
            <a:r>
              <a:rPr spc="-20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s</a:t>
            </a:r>
            <a:r>
              <a:rPr spc="-2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data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preparat</a:t>
            </a:r>
            <a:r>
              <a:rPr spc="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on,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ana</a:t>
            </a:r>
            <a:r>
              <a:rPr spc="5" dirty="0">
                <a:latin typeface="Arial"/>
                <a:cs typeface="Arial"/>
              </a:rPr>
              <a:t>l</a:t>
            </a:r>
            <a:r>
              <a:rPr spc="-15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ic</a:t>
            </a:r>
            <a:r>
              <a:rPr dirty="0">
                <a:latin typeface="Arial"/>
                <a:cs typeface="Arial"/>
              </a:rPr>
              <a:t>s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endParaRPr>
              <a:latin typeface="Arial"/>
              <a:cs typeface="Arial"/>
            </a:endParaRPr>
          </a:p>
          <a:p>
            <a:pPr marL="268605"/>
            <a:r>
              <a:rPr dirty="0">
                <a:latin typeface="Arial"/>
                <a:cs typeface="Arial"/>
              </a:rPr>
              <a:t>visualization.</a:t>
            </a:r>
            <a:endParaRPr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7206" y="643007"/>
            <a:ext cx="4661167" cy="5512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912" y="506482"/>
            <a:ext cx="533073" cy="5171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86760" y="537280"/>
            <a:ext cx="820449" cy="6151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17731" y="402336"/>
            <a:ext cx="930546" cy="7254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083581" y="1225976"/>
            <a:ext cx="2415540" cy="950594"/>
            <a:chOff x="6559581" y="1225976"/>
            <a:chExt cx="2415540" cy="950594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9581" y="1225976"/>
              <a:ext cx="2415133" cy="5285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6328" y="1694687"/>
              <a:ext cx="1124712" cy="48158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27520" y="1127760"/>
            <a:ext cx="1069848" cy="10698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973" y="1502791"/>
            <a:ext cx="7736205" cy="35304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marR="5080" indent="-256540">
              <a:spcBef>
                <a:spcPts val="110"/>
              </a:spcBef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b="1" spc="10" dirty="0">
                <a:latin typeface="Arial"/>
                <a:cs typeface="Arial"/>
              </a:rPr>
              <a:t>Data</a:t>
            </a:r>
            <a:r>
              <a:rPr sz="2700" spc="10" dirty="0">
                <a:latin typeface="Arial"/>
                <a:cs typeface="Arial"/>
              </a:rPr>
              <a:t>: </a:t>
            </a:r>
            <a:r>
              <a:rPr sz="2700" spc="5" dirty="0">
                <a:latin typeface="Arial"/>
                <a:cs typeface="Arial"/>
              </a:rPr>
              <a:t>numerical or </a:t>
            </a:r>
            <a:r>
              <a:rPr sz="2700" spc="-5" dirty="0">
                <a:latin typeface="Arial"/>
                <a:cs typeface="Arial"/>
              </a:rPr>
              <a:t>textual </a:t>
            </a:r>
            <a:r>
              <a:rPr sz="2700" dirty="0">
                <a:latin typeface="Arial"/>
                <a:cs typeface="Arial"/>
              </a:rPr>
              <a:t>facts </a:t>
            </a:r>
            <a:r>
              <a:rPr sz="2700" spc="5" dirty="0">
                <a:latin typeface="Arial"/>
                <a:cs typeface="Arial"/>
              </a:rPr>
              <a:t>and figures that 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are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collected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through</a:t>
            </a:r>
            <a:r>
              <a:rPr sz="2700" spc="-8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some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type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of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measurement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process.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CA1BE"/>
              </a:buClr>
              <a:buFont typeface="Segoe UI Symbol"/>
              <a:buChar char=""/>
            </a:pPr>
            <a:endParaRPr sz="3000">
              <a:latin typeface="Arial"/>
              <a:cs typeface="Arial"/>
            </a:endParaRPr>
          </a:p>
          <a:p>
            <a:pPr>
              <a:spcBef>
                <a:spcPts val="40"/>
              </a:spcBef>
              <a:buClr>
                <a:srgbClr val="2CA1BE"/>
              </a:buClr>
              <a:buFont typeface="Segoe UI Symbol"/>
              <a:buChar char=""/>
            </a:pPr>
            <a:endParaRPr sz="3650">
              <a:latin typeface="Arial"/>
              <a:cs typeface="Arial"/>
            </a:endParaRPr>
          </a:p>
          <a:p>
            <a:pPr marL="268605" marR="654050" indent="-256540"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b="1" dirty="0">
                <a:latin typeface="Arial"/>
                <a:cs typeface="Arial"/>
              </a:rPr>
              <a:t>Information</a:t>
            </a:r>
            <a:r>
              <a:rPr sz="2700" dirty="0">
                <a:latin typeface="Arial"/>
                <a:cs typeface="Arial"/>
              </a:rPr>
              <a:t>: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result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of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analyzing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data;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that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is,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extracting </a:t>
            </a: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meaning </a:t>
            </a:r>
            <a:r>
              <a:rPr sz="2700" dirty="0">
                <a:latin typeface="Arial"/>
                <a:cs typeface="Arial"/>
              </a:rPr>
              <a:t>from data </a:t>
            </a:r>
            <a:r>
              <a:rPr sz="2700" spc="-5" dirty="0">
                <a:latin typeface="Arial"/>
                <a:cs typeface="Arial"/>
              </a:rPr>
              <a:t>to </a:t>
            </a:r>
            <a:r>
              <a:rPr sz="2700" spc="5" dirty="0">
                <a:latin typeface="Arial"/>
                <a:cs typeface="Arial"/>
              </a:rPr>
              <a:t>support 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evaluation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and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decision</a:t>
            </a:r>
            <a:r>
              <a:rPr sz="2700" spc="-8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making.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4821" y="700947"/>
            <a:ext cx="5324111" cy="41241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28489" y="2682239"/>
            <a:ext cx="1543050" cy="996950"/>
            <a:chOff x="3404489" y="2682239"/>
            <a:chExt cx="1543050" cy="996950"/>
          </a:xfrm>
        </p:grpSpPr>
        <p:sp>
          <p:nvSpPr>
            <p:cNvPr id="5" name="object 5"/>
            <p:cNvSpPr/>
            <p:nvPr/>
          </p:nvSpPr>
          <p:spPr>
            <a:xfrm>
              <a:off x="3493008" y="2709671"/>
              <a:ext cx="1365885" cy="935990"/>
            </a:xfrm>
            <a:custGeom>
              <a:avLst/>
              <a:gdLst/>
              <a:ahLst/>
              <a:cxnLst/>
              <a:rect l="l" t="t" r="r" b="b"/>
              <a:pathLst>
                <a:path w="1365885" h="935989">
                  <a:moveTo>
                    <a:pt x="1024127" y="0"/>
                  </a:moveTo>
                  <a:lnTo>
                    <a:pt x="341375" y="0"/>
                  </a:lnTo>
                  <a:lnTo>
                    <a:pt x="341375" y="467867"/>
                  </a:lnTo>
                  <a:lnTo>
                    <a:pt x="0" y="467867"/>
                  </a:lnTo>
                  <a:lnTo>
                    <a:pt x="682751" y="935735"/>
                  </a:lnTo>
                  <a:lnTo>
                    <a:pt x="1365503" y="467867"/>
                  </a:lnTo>
                  <a:lnTo>
                    <a:pt x="1024127" y="467867"/>
                  </a:lnTo>
                  <a:lnTo>
                    <a:pt x="1024127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04489" y="2682239"/>
              <a:ext cx="1543050" cy="996950"/>
            </a:xfrm>
            <a:custGeom>
              <a:avLst/>
              <a:gdLst/>
              <a:ahLst/>
              <a:cxnLst/>
              <a:rect l="l" t="t" r="r" b="b"/>
              <a:pathLst>
                <a:path w="1543050" h="996950">
                  <a:moveTo>
                    <a:pt x="1140078" y="0"/>
                  </a:moveTo>
                  <a:lnTo>
                    <a:pt x="402463" y="0"/>
                  </a:lnTo>
                  <a:lnTo>
                    <a:pt x="402463" y="467868"/>
                  </a:lnTo>
                  <a:lnTo>
                    <a:pt x="0" y="467868"/>
                  </a:lnTo>
                  <a:lnTo>
                    <a:pt x="771271" y="996442"/>
                  </a:lnTo>
                  <a:lnTo>
                    <a:pt x="829459" y="956564"/>
                  </a:lnTo>
                  <a:lnTo>
                    <a:pt x="771271" y="956564"/>
                  </a:lnTo>
                  <a:lnTo>
                    <a:pt x="106172" y="500761"/>
                  </a:lnTo>
                  <a:lnTo>
                    <a:pt x="435356" y="500761"/>
                  </a:lnTo>
                  <a:lnTo>
                    <a:pt x="435356" y="32893"/>
                  </a:lnTo>
                  <a:lnTo>
                    <a:pt x="1140078" y="32893"/>
                  </a:lnTo>
                  <a:lnTo>
                    <a:pt x="1140078" y="0"/>
                  </a:lnTo>
                  <a:close/>
                </a:path>
                <a:path w="1543050" h="996950">
                  <a:moveTo>
                    <a:pt x="1140078" y="32893"/>
                  </a:moveTo>
                  <a:lnTo>
                    <a:pt x="1107186" y="32893"/>
                  </a:lnTo>
                  <a:lnTo>
                    <a:pt x="1107186" y="500761"/>
                  </a:lnTo>
                  <a:lnTo>
                    <a:pt x="1436370" y="500761"/>
                  </a:lnTo>
                  <a:lnTo>
                    <a:pt x="771271" y="956564"/>
                  </a:lnTo>
                  <a:lnTo>
                    <a:pt x="829459" y="956564"/>
                  </a:lnTo>
                  <a:lnTo>
                    <a:pt x="1542541" y="467868"/>
                  </a:lnTo>
                  <a:lnTo>
                    <a:pt x="1140078" y="467868"/>
                  </a:lnTo>
                  <a:lnTo>
                    <a:pt x="1140078" y="32893"/>
                  </a:lnTo>
                  <a:close/>
                </a:path>
                <a:path w="1543050" h="996950">
                  <a:moveTo>
                    <a:pt x="1096137" y="43942"/>
                  </a:moveTo>
                  <a:lnTo>
                    <a:pt x="446405" y="43942"/>
                  </a:lnTo>
                  <a:lnTo>
                    <a:pt x="446405" y="511810"/>
                  </a:lnTo>
                  <a:lnTo>
                    <a:pt x="141605" y="511810"/>
                  </a:lnTo>
                  <a:lnTo>
                    <a:pt x="771271" y="943229"/>
                  </a:lnTo>
                  <a:lnTo>
                    <a:pt x="790733" y="929894"/>
                  </a:lnTo>
                  <a:lnTo>
                    <a:pt x="771271" y="929894"/>
                  </a:lnTo>
                  <a:lnTo>
                    <a:pt x="177037" y="522732"/>
                  </a:lnTo>
                  <a:lnTo>
                    <a:pt x="457326" y="522732"/>
                  </a:lnTo>
                  <a:lnTo>
                    <a:pt x="457326" y="54863"/>
                  </a:lnTo>
                  <a:lnTo>
                    <a:pt x="1096137" y="54863"/>
                  </a:lnTo>
                  <a:lnTo>
                    <a:pt x="1096137" y="43942"/>
                  </a:lnTo>
                  <a:close/>
                </a:path>
                <a:path w="1543050" h="996950">
                  <a:moveTo>
                    <a:pt x="1096137" y="54863"/>
                  </a:moveTo>
                  <a:lnTo>
                    <a:pt x="1085214" y="54863"/>
                  </a:lnTo>
                  <a:lnTo>
                    <a:pt x="1085214" y="522732"/>
                  </a:lnTo>
                  <a:lnTo>
                    <a:pt x="1365503" y="522732"/>
                  </a:lnTo>
                  <a:lnTo>
                    <a:pt x="771271" y="929894"/>
                  </a:lnTo>
                  <a:lnTo>
                    <a:pt x="790733" y="929894"/>
                  </a:lnTo>
                  <a:lnTo>
                    <a:pt x="1400937" y="511810"/>
                  </a:lnTo>
                  <a:lnTo>
                    <a:pt x="1096137" y="511810"/>
                  </a:lnTo>
                  <a:lnTo>
                    <a:pt x="1096137" y="54863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973" y="1441830"/>
            <a:ext cx="7911465" cy="413369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indent="-256540">
              <a:lnSpc>
                <a:spcPts val="2455"/>
              </a:lnSpc>
              <a:spcBef>
                <a:spcPts val="110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100" dirty="0">
                <a:latin typeface="Arial"/>
                <a:cs typeface="Arial"/>
              </a:rPr>
              <a:t>Internal</a:t>
            </a:r>
            <a:endParaRPr sz="2100">
              <a:latin typeface="Arial"/>
              <a:cs typeface="Arial"/>
            </a:endParaRPr>
          </a:p>
          <a:p>
            <a:pPr marL="524510" lvl="1" indent="-256540">
              <a:lnSpc>
                <a:spcPts val="2035"/>
              </a:lnSpc>
              <a:buClr>
                <a:srgbClr val="2CA1BE"/>
              </a:buClr>
              <a:buFont typeface="Segoe UI Symbol"/>
              <a:buChar char=""/>
              <a:tabLst>
                <a:tab pos="524510" algn="l"/>
                <a:tab pos="525145" algn="l"/>
              </a:tabLst>
            </a:pPr>
            <a:r>
              <a:rPr dirty="0">
                <a:latin typeface="Arial"/>
                <a:cs typeface="Arial"/>
              </a:rPr>
              <a:t>Annual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reports</a:t>
            </a:r>
            <a:endParaRPr>
              <a:latin typeface="Arial"/>
              <a:cs typeface="Arial"/>
            </a:endParaRPr>
          </a:p>
          <a:p>
            <a:pPr marL="524510" lvl="1" indent="-256540">
              <a:lnSpc>
                <a:spcPts val="2030"/>
              </a:lnSpc>
              <a:buClr>
                <a:srgbClr val="2CA1BE"/>
              </a:buClr>
              <a:buFont typeface="Segoe UI Symbol"/>
              <a:buChar char=""/>
              <a:tabLst>
                <a:tab pos="524510" algn="l"/>
                <a:tab pos="525145" algn="l"/>
              </a:tabLst>
            </a:pPr>
            <a:r>
              <a:rPr dirty="0">
                <a:latin typeface="Arial"/>
                <a:cs typeface="Arial"/>
              </a:rPr>
              <a:t>Accounting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audits</a:t>
            </a:r>
            <a:endParaRPr>
              <a:latin typeface="Arial"/>
              <a:cs typeface="Arial"/>
            </a:endParaRPr>
          </a:p>
          <a:p>
            <a:pPr marL="524510" lvl="1" indent="-256540">
              <a:lnSpc>
                <a:spcPts val="2030"/>
              </a:lnSpc>
              <a:buClr>
                <a:srgbClr val="2CA1BE"/>
              </a:buClr>
              <a:buFont typeface="Segoe UI Symbol"/>
              <a:buChar char=""/>
              <a:tabLst>
                <a:tab pos="524510" algn="l"/>
                <a:tab pos="525145" algn="l"/>
              </a:tabLst>
            </a:pPr>
            <a:r>
              <a:rPr dirty="0">
                <a:latin typeface="Arial"/>
                <a:cs typeface="Arial"/>
              </a:rPr>
              <a:t>Financial</a:t>
            </a:r>
            <a:r>
              <a:rPr spc="-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profitability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analysis</a:t>
            </a:r>
            <a:endParaRPr>
              <a:latin typeface="Arial"/>
              <a:cs typeface="Arial"/>
            </a:endParaRPr>
          </a:p>
          <a:p>
            <a:pPr marL="524510" lvl="1" indent="-256540">
              <a:lnSpc>
                <a:spcPts val="2030"/>
              </a:lnSpc>
              <a:buClr>
                <a:srgbClr val="2CA1BE"/>
              </a:buClr>
              <a:buFont typeface="Segoe UI Symbol"/>
              <a:buChar char=""/>
              <a:tabLst>
                <a:tab pos="524510" algn="l"/>
                <a:tab pos="525145" algn="l"/>
              </a:tabLst>
            </a:pPr>
            <a:r>
              <a:rPr dirty="0">
                <a:latin typeface="Arial"/>
                <a:cs typeface="Arial"/>
              </a:rPr>
              <a:t>Operations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management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performance</a:t>
            </a:r>
            <a:endParaRPr>
              <a:latin typeface="Arial"/>
              <a:cs typeface="Arial"/>
            </a:endParaRPr>
          </a:p>
          <a:p>
            <a:pPr marL="524510" lvl="1" indent="-256540">
              <a:lnSpc>
                <a:spcPts val="2090"/>
              </a:lnSpc>
              <a:buClr>
                <a:srgbClr val="2CA1BE"/>
              </a:buClr>
              <a:buFont typeface="Segoe UI Symbol"/>
              <a:buChar char=""/>
              <a:tabLst>
                <a:tab pos="524510" algn="l"/>
                <a:tab pos="525145" algn="l"/>
              </a:tabLst>
            </a:pPr>
            <a:r>
              <a:rPr dirty="0">
                <a:latin typeface="Arial"/>
                <a:cs typeface="Arial"/>
              </a:rPr>
              <a:t>Human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resource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measurements</a:t>
            </a:r>
            <a:endParaRPr>
              <a:latin typeface="Arial"/>
              <a:cs typeface="Arial"/>
            </a:endParaRPr>
          </a:p>
          <a:p>
            <a:pPr lvl="1">
              <a:spcBef>
                <a:spcPts val="15"/>
              </a:spcBef>
              <a:buClr>
                <a:srgbClr val="2CA1BE"/>
              </a:buClr>
              <a:buFont typeface="Segoe UI Symbol"/>
              <a:buChar char=""/>
            </a:pPr>
            <a:endParaRPr sz="2000">
              <a:latin typeface="Arial"/>
              <a:cs typeface="Arial"/>
            </a:endParaRPr>
          </a:p>
          <a:p>
            <a:pPr marL="268605" indent="-256540">
              <a:lnSpc>
                <a:spcPts val="2455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100" dirty="0">
                <a:latin typeface="Arial"/>
                <a:cs typeface="Arial"/>
              </a:rPr>
              <a:t>External</a:t>
            </a:r>
            <a:endParaRPr sz="2100">
              <a:latin typeface="Arial"/>
              <a:cs typeface="Arial"/>
            </a:endParaRPr>
          </a:p>
          <a:p>
            <a:pPr marL="524510" lvl="1" indent="-256540">
              <a:lnSpc>
                <a:spcPts val="2035"/>
              </a:lnSpc>
              <a:buClr>
                <a:srgbClr val="2CA1BE"/>
              </a:buClr>
              <a:buFont typeface="Segoe UI Symbol"/>
              <a:buChar char=""/>
              <a:tabLst>
                <a:tab pos="524510" algn="l"/>
                <a:tab pos="525145" algn="l"/>
              </a:tabLst>
            </a:pPr>
            <a:r>
              <a:rPr dirty="0">
                <a:latin typeface="Arial"/>
                <a:cs typeface="Arial"/>
              </a:rPr>
              <a:t>Economic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trends</a:t>
            </a:r>
            <a:endParaRPr>
              <a:latin typeface="Arial"/>
              <a:cs typeface="Arial"/>
            </a:endParaRPr>
          </a:p>
          <a:p>
            <a:pPr marL="524510" lvl="1" indent="-256540">
              <a:lnSpc>
                <a:spcPts val="2100"/>
              </a:lnSpc>
              <a:buClr>
                <a:srgbClr val="2CA1BE"/>
              </a:buClr>
              <a:buFont typeface="Segoe UI Symbol"/>
              <a:buChar char=""/>
              <a:tabLst>
                <a:tab pos="524510" algn="l"/>
                <a:tab pos="525145" algn="l"/>
              </a:tabLst>
            </a:pPr>
            <a:r>
              <a:rPr spc="-5" dirty="0">
                <a:latin typeface="Arial"/>
                <a:cs typeface="Arial"/>
              </a:rPr>
              <a:t>Marketing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research</a:t>
            </a:r>
            <a:endParaRPr>
              <a:latin typeface="Arial"/>
              <a:cs typeface="Arial"/>
            </a:endParaRPr>
          </a:p>
          <a:p>
            <a:pPr lvl="1">
              <a:spcBef>
                <a:spcPts val="50"/>
              </a:spcBef>
              <a:buClr>
                <a:srgbClr val="2CA1BE"/>
              </a:buClr>
              <a:buFont typeface="Segoe UI Symbol"/>
              <a:buChar char=""/>
            </a:pPr>
            <a:endParaRPr sz="1950">
              <a:latin typeface="Arial"/>
              <a:cs typeface="Arial"/>
            </a:endParaRPr>
          </a:p>
          <a:p>
            <a:pPr marL="268605" indent="-256540" algn="just">
              <a:lnSpc>
                <a:spcPts val="2465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sz="2100" spc="5" dirty="0">
                <a:latin typeface="Arial"/>
                <a:cs typeface="Arial"/>
              </a:rPr>
              <a:t>New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developments: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10" dirty="0">
                <a:latin typeface="Arial"/>
                <a:cs typeface="Arial"/>
              </a:rPr>
              <a:t>Web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behavior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–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Social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Media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–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Mobile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-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IOT</a:t>
            </a:r>
            <a:endParaRPr sz="2100">
              <a:latin typeface="Arial"/>
              <a:cs typeface="Arial"/>
            </a:endParaRPr>
          </a:p>
          <a:p>
            <a:pPr marL="524510" marR="598170" lvl="1" indent="-256540" algn="just">
              <a:lnSpc>
                <a:spcPct val="80100"/>
              </a:lnSpc>
              <a:spcBef>
                <a:spcPts val="375"/>
              </a:spcBef>
              <a:buClr>
                <a:srgbClr val="2CA1BE"/>
              </a:buClr>
              <a:buFont typeface="Segoe UI Symbol"/>
              <a:buChar char=""/>
              <a:tabLst>
                <a:tab pos="525145" algn="l"/>
              </a:tabLst>
            </a:pPr>
            <a:r>
              <a:rPr dirty="0">
                <a:latin typeface="Arial"/>
                <a:cs typeface="Arial"/>
              </a:rPr>
              <a:t>page </a:t>
            </a:r>
            <a:r>
              <a:rPr spc="-5" dirty="0">
                <a:latin typeface="Arial"/>
                <a:cs typeface="Arial"/>
              </a:rPr>
              <a:t>views, </a:t>
            </a:r>
            <a:r>
              <a:rPr spc="5" dirty="0">
                <a:latin typeface="Arial"/>
                <a:cs typeface="Arial"/>
              </a:rPr>
              <a:t>visitor’s </a:t>
            </a:r>
            <a:r>
              <a:rPr spc="-20" dirty="0">
                <a:latin typeface="Arial"/>
                <a:cs typeface="Arial"/>
              </a:rPr>
              <a:t>country, </a:t>
            </a:r>
            <a:r>
              <a:rPr dirty="0">
                <a:latin typeface="Arial"/>
                <a:cs typeface="Arial"/>
              </a:rPr>
              <a:t>time of </a:t>
            </a:r>
            <a:r>
              <a:rPr spc="-30" dirty="0">
                <a:latin typeface="Arial"/>
                <a:cs typeface="Arial"/>
              </a:rPr>
              <a:t>view, </a:t>
            </a:r>
            <a:r>
              <a:rPr dirty="0">
                <a:latin typeface="Arial"/>
                <a:cs typeface="Arial"/>
              </a:rPr>
              <a:t>length of time, origin and </a:t>
            </a:r>
            <a:r>
              <a:rPr spc="-4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destination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paths,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products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they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searched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 </a:t>
            </a:r>
            <a:r>
              <a:rPr spc="-5" dirty="0">
                <a:latin typeface="Arial"/>
                <a:cs typeface="Arial"/>
              </a:rPr>
              <a:t>viewed,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products </a:t>
            </a:r>
            <a:r>
              <a:rPr spc="-4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purchased,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what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reviews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they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read,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many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others.</a:t>
            </a:r>
            <a:endParaRPr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0254" y="700915"/>
            <a:ext cx="7005076" cy="4063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682300"/>
            <a:ext cx="10515600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1.</a:t>
            </a:r>
            <a:r>
              <a:rPr spc="-25" dirty="0"/>
              <a:t> </a:t>
            </a:r>
            <a:r>
              <a:rPr spc="5" dirty="0"/>
              <a:t>Recognize</a:t>
            </a:r>
            <a:r>
              <a:rPr spc="-110" dirty="0"/>
              <a:t> </a:t>
            </a:r>
            <a:r>
              <a:rPr spc="5" dirty="0"/>
              <a:t>a</a:t>
            </a:r>
            <a:r>
              <a:rPr spc="-15" dirty="0"/>
              <a:t> </a:t>
            </a:r>
            <a:r>
              <a:rPr spc="5" dirty="0"/>
              <a:t>problem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54884" y="1920386"/>
            <a:ext cx="3712845" cy="9518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93700" indent="-381635">
              <a:spcBef>
                <a:spcPts val="500"/>
              </a:spcBef>
              <a:buAutoNum type="arabicPeriod" startAt="2"/>
              <a:tabLst>
                <a:tab pos="394335" algn="l"/>
              </a:tabLst>
            </a:pPr>
            <a:r>
              <a:rPr sz="2700" spc="5" dirty="0">
                <a:latin typeface="Arial"/>
                <a:cs typeface="Arial"/>
              </a:rPr>
              <a:t>Define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problem</a:t>
            </a:r>
            <a:endParaRPr sz="2700">
              <a:latin typeface="Arial"/>
              <a:cs typeface="Arial"/>
            </a:endParaRPr>
          </a:p>
          <a:p>
            <a:pPr marL="393700" indent="-381635">
              <a:spcBef>
                <a:spcPts val="409"/>
              </a:spcBef>
              <a:buAutoNum type="arabicPeriod" startAt="2"/>
              <a:tabLst>
                <a:tab pos="394335" algn="l"/>
              </a:tabLst>
            </a:pPr>
            <a:r>
              <a:rPr sz="2700" spc="5" dirty="0">
                <a:latin typeface="Arial"/>
                <a:cs typeface="Arial"/>
              </a:rPr>
              <a:t>Structure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problem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5648" y="2890034"/>
            <a:ext cx="4322445" cy="1369060"/>
          </a:xfrm>
          <a:prstGeom prst="rect">
            <a:avLst/>
          </a:prstGeom>
          <a:ln w="9144">
            <a:solidFill>
              <a:srgbClr val="EB631B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62610" indent="-363855">
              <a:spcBef>
                <a:spcPts val="420"/>
              </a:spcBef>
              <a:buAutoNum type="arabicPeriod" startAt="4"/>
              <a:tabLst>
                <a:tab pos="563245" algn="l"/>
              </a:tabLst>
            </a:pPr>
            <a:r>
              <a:rPr sz="2700" dirty="0">
                <a:latin typeface="Arial"/>
                <a:cs typeface="Arial"/>
              </a:rPr>
              <a:t>Analyze</a:t>
            </a:r>
            <a:r>
              <a:rPr sz="2700" spc="-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problem</a:t>
            </a:r>
            <a:endParaRPr sz="2700" dirty="0">
              <a:latin typeface="Arial"/>
              <a:cs typeface="Arial"/>
            </a:endParaRPr>
          </a:p>
          <a:p>
            <a:pPr marL="580390" indent="-381635">
              <a:spcBef>
                <a:spcPts val="409"/>
              </a:spcBef>
              <a:buAutoNum type="arabicPeriod" startAt="4"/>
              <a:tabLst>
                <a:tab pos="581025" algn="l"/>
              </a:tabLst>
            </a:pPr>
            <a:r>
              <a:rPr sz="2700" spc="5" dirty="0">
                <a:latin typeface="Arial"/>
                <a:cs typeface="Arial"/>
              </a:rPr>
              <a:t>Interpret</a:t>
            </a:r>
            <a:r>
              <a:rPr sz="2700" spc="-8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results</a:t>
            </a:r>
            <a:r>
              <a:rPr sz="2700" spc="-9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and</a:t>
            </a:r>
            <a:endParaRPr lang="en-US" sz="2700" dirty="0">
              <a:latin typeface="Arial"/>
              <a:cs typeface="Arial"/>
            </a:endParaRPr>
          </a:p>
          <a:p>
            <a:pPr marL="1632585"/>
            <a:r>
              <a:rPr lang="en-US" sz="2700" spc="5" dirty="0">
                <a:latin typeface="Arial"/>
                <a:cs typeface="Arial"/>
              </a:rPr>
              <a:t>make</a:t>
            </a:r>
            <a:r>
              <a:rPr lang="en-US" sz="2700" spc="-75" dirty="0">
                <a:latin typeface="Arial"/>
                <a:cs typeface="Arial"/>
              </a:rPr>
              <a:t> </a:t>
            </a:r>
            <a:r>
              <a:rPr lang="en-US" sz="2700" spc="5" dirty="0">
                <a:latin typeface="Arial"/>
                <a:cs typeface="Arial"/>
              </a:rPr>
              <a:t>a</a:t>
            </a:r>
            <a:r>
              <a:rPr lang="en-US" sz="2700" spc="-20" dirty="0">
                <a:latin typeface="Arial"/>
                <a:cs typeface="Arial"/>
              </a:rPr>
              <a:t> </a:t>
            </a:r>
            <a:r>
              <a:rPr lang="en-US" sz="2700" spc="5" dirty="0">
                <a:latin typeface="Arial"/>
                <a:cs typeface="Arial"/>
              </a:rPr>
              <a:t>decision</a:t>
            </a:r>
            <a:endParaRPr lang="en-US" sz="27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4884" y="4232528"/>
            <a:ext cx="386397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700" spc="5" dirty="0">
                <a:latin typeface="Arial"/>
                <a:cs typeface="Arial"/>
              </a:rPr>
              <a:t>6.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Implement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solution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2235" y="327264"/>
            <a:ext cx="7588774" cy="5115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973" y="1502792"/>
            <a:ext cx="7907655" cy="263020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spcBef>
                <a:spcPts val="110"/>
              </a:spcBef>
            </a:pPr>
            <a:r>
              <a:rPr sz="2700" spc="5" dirty="0">
                <a:latin typeface="Arial"/>
                <a:cs typeface="Arial"/>
              </a:rPr>
              <a:t>Problems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exist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when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there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is </a:t>
            </a:r>
            <a:r>
              <a:rPr sz="2700" spc="5" dirty="0">
                <a:latin typeface="Arial"/>
                <a:cs typeface="Arial"/>
              </a:rPr>
              <a:t>a gap</a:t>
            </a:r>
            <a:r>
              <a:rPr sz="2700" spc="-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between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what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is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happening and </a:t>
            </a:r>
            <a:r>
              <a:rPr sz="2700" b="1" spc="15" dirty="0">
                <a:solidFill>
                  <a:srgbClr val="FF0000"/>
                </a:solidFill>
                <a:latin typeface="Arial"/>
                <a:cs typeface="Arial"/>
              </a:rPr>
              <a:t>what we </a:t>
            </a: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think </a:t>
            </a:r>
            <a:r>
              <a:rPr sz="2700" b="1" spc="5" dirty="0">
                <a:solidFill>
                  <a:srgbClr val="FF0000"/>
                </a:solidFill>
                <a:latin typeface="Arial"/>
                <a:cs typeface="Arial"/>
              </a:rPr>
              <a:t>should be </a:t>
            </a:r>
            <a:r>
              <a:rPr sz="27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FF0000"/>
                </a:solidFill>
                <a:latin typeface="Arial"/>
                <a:cs typeface="Arial"/>
              </a:rPr>
              <a:t>happening.</a:t>
            </a:r>
            <a:endParaRPr sz="270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3500">
              <a:latin typeface="Arial"/>
              <a:cs typeface="Arial"/>
            </a:endParaRPr>
          </a:p>
          <a:p>
            <a:pPr marL="268605" marR="501650" indent="-256540"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spc="5" dirty="0">
                <a:latin typeface="Arial"/>
                <a:cs typeface="Arial"/>
              </a:rPr>
              <a:t>For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example,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costs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are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too </a:t>
            </a:r>
            <a:r>
              <a:rPr sz="2700" spc="5" dirty="0">
                <a:latin typeface="Arial"/>
                <a:cs typeface="Arial"/>
              </a:rPr>
              <a:t>high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compared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with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competitors.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4814" y="707011"/>
            <a:ext cx="4079023" cy="4063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3571-C369-4005-A061-935C860F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4AD10-D2BD-430C-8CE7-36957D06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Source Sans Pro" panose="020B0503030403020204" pitchFamily="34" charset="0"/>
              </a:rPr>
              <a:t>Learn the principles of programming for business analytics using the Python programming language</a:t>
            </a:r>
          </a:p>
          <a:p>
            <a:endParaRPr lang="en-US" dirty="0">
              <a:solidFill>
                <a:srgbClr val="323232"/>
              </a:solidFill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Source Sans Pro" panose="020B0503030403020204" pitchFamily="34" charset="0"/>
              </a:rPr>
              <a:t>Learn Programming foundation and how to integrate python applications to business operations</a:t>
            </a:r>
          </a:p>
          <a:p>
            <a:endParaRPr lang="en-US" dirty="0">
              <a:solidFill>
                <a:srgbClr val="323232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72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972" y="1472311"/>
            <a:ext cx="6404610" cy="1474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spcBef>
                <a:spcPts val="105"/>
              </a:spcBef>
              <a:buClr>
                <a:srgbClr val="2CA1BE"/>
              </a:buClr>
              <a:buSzPct val="67391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300" spc="-5" dirty="0">
                <a:latin typeface="Arial"/>
                <a:cs typeface="Arial"/>
              </a:rPr>
              <a:t>Clearly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defining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the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problem</a:t>
            </a:r>
            <a:r>
              <a:rPr sz="2300" spc="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is</a:t>
            </a:r>
            <a:r>
              <a:rPr sz="2300" spc="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not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10" dirty="0">
                <a:latin typeface="Arial"/>
                <a:cs typeface="Arial"/>
              </a:rPr>
              <a:t>trivial</a:t>
            </a:r>
            <a:r>
              <a:rPr sz="2300" spc="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task.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10"/>
              </a:spcBef>
              <a:buClr>
                <a:srgbClr val="2CA1BE"/>
              </a:buClr>
              <a:buFont typeface="Segoe UI Symbol"/>
              <a:buChar char=""/>
            </a:pPr>
            <a:endParaRPr sz="2600">
              <a:latin typeface="Arial"/>
              <a:cs typeface="Arial"/>
            </a:endParaRPr>
          </a:p>
          <a:p>
            <a:pPr marL="268605" indent="-256540">
              <a:buClr>
                <a:srgbClr val="2CA1BE"/>
              </a:buClr>
              <a:buSzPct val="67391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300" spc="-5" dirty="0">
                <a:latin typeface="Arial"/>
                <a:cs typeface="Arial"/>
              </a:rPr>
              <a:t>Complexity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increases</a:t>
            </a:r>
            <a:r>
              <a:rPr sz="2300" spc="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when</a:t>
            </a:r>
            <a:r>
              <a:rPr sz="2300" spc="4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the </a:t>
            </a:r>
            <a:r>
              <a:rPr sz="2300" spc="-10" dirty="0">
                <a:latin typeface="Arial"/>
                <a:cs typeface="Arial"/>
              </a:rPr>
              <a:t>following</a:t>
            </a:r>
            <a:r>
              <a:rPr sz="2300" spc="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occur:</a:t>
            </a:r>
            <a:endParaRPr sz="2300">
              <a:latin typeface="Arial"/>
              <a:cs typeface="Arial"/>
            </a:endParaRPr>
          </a:p>
          <a:p>
            <a:pPr marL="255904">
              <a:spcBef>
                <a:spcPts val="120"/>
              </a:spcBef>
            </a:pPr>
            <a:r>
              <a:rPr sz="2300" dirty="0">
                <a:latin typeface="Arial"/>
                <a:cs typeface="Arial"/>
              </a:rPr>
              <a:t>-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large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number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of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courses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of</a:t>
            </a:r>
            <a:r>
              <a:rPr sz="2300" spc="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action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9862" y="2935987"/>
            <a:ext cx="123380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00" spc="-10" dirty="0">
                <a:latin typeface="Arial"/>
                <a:cs typeface="Arial"/>
              </a:rPr>
              <a:t>indi</a:t>
            </a:r>
            <a:r>
              <a:rPr sz="2300" spc="-25" dirty="0">
                <a:latin typeface="Arial"/>
                <a:cs typeface="Arial"/>
              </a:rPr>
              <a:t>v</a:t>
            </a:r>
            <a:r>
              <a:rPr sz="2300" spc="-10" dirty="0">
                <a:latin typeface="Arial"/>
                <a:cs typeface="Arial"/>
              </a:rPr>
              <a:t>idua</a:t>
            </a:r>
            <a:r>
              <a:rPr sz="2300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812" y="2935987"/>
            <a:ext cx="5689600" cy="1111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indent="-177165">
              <a:spcBef>
                <a:spcPts val="105"/>
              </a:spcBef>
              <a:buChar char="-"/>
              <a:tabLst>
                <a:tab pos="189865" algn="l"/>
              </a:tabLst>
            </a:pPr>
            <a:r>
              <a:rPr sz="2300" spc="-5" dirty="0">
                <a:latin typeface="Arial"/>
                <a:cs typeface="Arial"/>
              </a:rPr>
              <a:t>the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problem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belongs</a:t>
            </a:r>
            <a:r>
              <a:rPr sz="2300" spc="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to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5" dirty="0">
                <a:latin typeface="Arial"/>
                <a:cs typeface="Arial"/>
              </a:rPr>
              <a:t> group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and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not</a:t>
            </a:r>
            <a:r>
              <a:rPr sz="2300" spc="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an</a:t>
            </a:r>
            <a:endParaRPr sz="2300">
              <a:latin typeface="Arial"/>
              <a:cs typeface="Arial"/>
            </a:endParaRPr>
          </a:p>
          <a:p>
            <a:pPr marL="189230" indent="-177165">
              <a:spcBef>
                <a:spcPts val="140"/>
              </a:spcBef>
              <a:buChar char="-"/>
              <a:tabLst>
                <a:tab pos="189865" algn="l"/>
              </a:tabLst>
            </a:pPr>
            <a:r>
              <a:rPr sz="2300" dirty="0">
                <a:latin typeface="Arial"/>
                <a:cs typeface="Arial"/>
              </a:rPr>
              <a:t>competing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objectives</a:t>
            </a:r>
            <a:endParaRPr sz="2300">
              <a:latin typeface="Arial"/>
              <a:cs typeface="Arial"/>
            </a:endParaRPr>
          </a:p>
          <a:p>
            <a:pPr marL="189230" indent="-177165">
              <a:spcBef>
                <a:spcPts val="125"/>
              </a:spcBef>
              <a:buChar char="-"/>
              <a:tabLst>
                <a:tab pos="189865" algn="l"/>
              </a:tabLst>
            </a:pPr>
            <a:r>
              <a:rPr sz="2300" spc="-10" dirty="0">
                <a:latin typeface="Arial"/>
                <a:cs typeface="Arial"/>
              </a:rPr>
              <a:t>external</a:t>
            </a:r>
            <a:r>
              <a:rPr sz="2300" spc="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groups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are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affected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9973" y="4036264"/>
            <a:ext cx="6407785" cy="18440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3070" indent="-177800">
              <a:spcBef>
                <a:spcPts val="105"/>
              </a:spcBef>
              <a:buChar char="-"/>
              <a:tabLst>
                <a:tab pos="433705" algn="l"/>
              </a:tabLst>
            </a:pPr>
            <a:r>
              <a:rPr sz="2300" spc="-5" dirty="0">
                <a:latin typeface="Arial"/>
                <a:cs typeface="Arial"/>
              </a:rPr>
              <a:t>problem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owner</a:t>
            </a:r>
            <a:r>
              <a:rPr sz="2300" spc="5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and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problem</a:t>
            </a:r>
            <a:r>
              <a:rPr sz="2300" spc="-10" dirty="0">
                <a:latin typeface="Arial"/>
                <a:cs typeface="Arial"/>
              </a:rPr>
              <a:t> solver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are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not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</a:t>
            </a:r>
            <a:endParaRPr sz="2300">
              <a:latin typeface="Arial"/>
              <a:cs typeface="Arial"/>
            </a:endParaRPr>
          </a:p>
          <a:p>
            <a:pPr marL="417830">
              <a:spcBef>
                <a:spcPts val="120"/>
              </a:spcBef>
            </a:pPr>
            <a:r>
              <a:rPr sz="2300" spc="10" dirty="0">
                <a:latin typeface="Arial"/>
                <a:cs typeface="Arial"/>
              </a:rPr>
              <a:t>same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person</a:t>
            </a:r>
            <a:endParaRPr sz="2300">
              <a:latin typeface="Arial"/>
              <a:cs typeface="Arial"/>
            </a:endParaRPr>
          </a:p>
          <a:p>
            <a:pPr marL="433070" indent="-177800">
              <a:spcBef>
                <a:spcPts val="120"/>
              </a:spcBef>
              <a:buChar char="-"/>
              <a:tabLst>
                <a:tab pos="433705" algn="l"/>
              </a:tabLst>
            </a:pPr>
            <a:r>
              <a:rPr sz="2300" spc="10" dirty="0">
                <a:latin typeface="Arial"/>
                <a:cs typeface="Arial"/>
              </a:rPr>
              <a:t>time</a:t>
            </a:r>
            <a:r>
              <a:rPr sz="2300" spc="-10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limitations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exist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600">
              <a:latin typeface="Arial"/>
              <a:cs typeface="Arial"/>
            </a:endParaRPr>
          </a:p>
          <a:p>
            <a:pPr marL="469900" indent="-457200">
              <a:buClr>
                <a:srgbClr val="2CA1BE"/>
              </a:buClr>
              <a:buSzPct val="67391"/>
              <a:buFont typeface="Segoe UI Symbol"/>
              <a:buChar char=""/>
              <a:tabLst>
                <a:tab pos="469265" algn="l"/>
                <a:tab pos="469900" algn="l"/>
              </a:tabLst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23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300" b="1" spc="-5" dirty="0">
                <a:solidFill>
                  <a:srgbClr val="FF0000"/>
                </a:solidFill>
                <a:latin typeface="Arial"/>
                <a:cs typeface="Arial"/>
              </a:rPr>
              <a:t> part</a:t>
            </a:r>
            <a:r>
              <a:rPr sz="23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3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3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problem?</a:t>
            </a:r>
            <a:r>
              <a:rPr sz="23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23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not?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9385" y="700928"/>
            <a:ext cx="3661449" cy="3346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972" y="1452550"/>
            <a:ext cx="6598284" cy="14160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68605" indent="-256540">
              <a:spcBef>
                <a:spcPts val="505"/>
              </a:spcBef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Arial"/>
                <a:cs typeface="Arial"/>
              </a:rPr>
              <a:t>Stating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goals</a:t>
            </a:r>
            <a:r>
              <a:rPr sz="27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and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objectives</a:t>
            </a:r>
            <a:endParaRPr sz="2700">
              <a:latin typeface="Arial"/>
              <a:cs typeface="Arial"/>
            </a:endParaRPr>
          </a:p>
          <a:p>
            <a:pPr marL="268605" indent="-256540">
              <a:spcBef>
                <a:spcPts val="409"/>
              </a:spcBef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Arial"/>
                <a:cs typeface="Arial"/>
              </a:rPr>
              <a:t>Characterizing</a:t>
            </a:r>
            <a:r>
              <a:rPr sz="2700" spc="-1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possible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decisions</a:t>
            </a:r>
            <a:endParaRPr sz="2700">
              <a:latin typeface="Arial"/>
              <a:cs typeface="Arial"/>
            </a:endParaRPr>
          </a:p>
          <a:p>
            <a:pPr marL="268605" indent="-256540">
              <a:spcBef>
                <a:spcPts val="409"/>
              </a:spcBef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Arial"/>
                <a:cs typeface="Arial"/>
              </a:rPr>
              <a:t>Identifying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any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FF0000"/>
                </a:solidFill>
                <a:latin typeface="Arial"/>
                <a:cs typeface="Arial"/>
              </a:rPr>
              <a:t>constraints</a:t>
            </a:r>
            <a:r>
              <a:rPr sz="27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or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restrictions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4151" y="700879"/>
            <a:ext cx="4248170" cy="3377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973" y="1502791"/>
            <a:ext cx="7845425" cy="34612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indent="-256540">
              <a:spcBef>
                <a:spcPts val="110"/>
              </a:spcBef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Arial"/>
                <a:cs typeface="Arial"/>
              </a:rPr>
              <a:t>Analytics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plays </a:t>
            </a:r>
            <a:r>
              <a:rPr sz="2700" spc="5" dirty="0">
                <a:latin typeface="Arial"/>
                <a:cs typeface="Arial"/>
              </a:rPr>
              <a:t>a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major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role.</a:t>
            </a:r>
            <a:endParaRPr sz="2700"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2CA1BE"/>
              </a:buClr>
              <a:buFont typeface="Segoe UI Symbol"/>
              <a:buChar char=""/>
            </a:pPr>
            <a:endParaRPr sz="3500">
              <a:latin typeface="Arial"/>
              <a:cs typeface="Arial"/>
            </a:endParaRPr>
          </a:p>
          <a:p>
            <a:pPr marL="268605" marR="5080" indent="-256540"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Arial"/>
                <a:cs typeface="Arial"/>
              </a:rPr>
              <a:t>Analysis </a:t>
            </a:r>
            <a:r>
              <a:rPr sz="2700" spc="-5" dirty="0">
                <a:latin typeface="Arial"/>
                <a:cs typeface="Arial"/>
              </a:rPr>
              <a:t>involves </a:t>
            </a:r>
            <a:r>
              <a:rPr sz="2700" spc="5" dirty="0">
                <a:latin typeface="Arial"/>
                <a:cs typeface="Arial"/>
              </a:rPr>
              <a:t>some sort of </a:t>
            </a:r>
            <a:r>
              <a:rPr sz="2700" dirty="0">
                <a:latin typeface="Arial"/>
                <a:cs typeface="Arial"/>
              </a:rPr>
              <a:t>experimentation </a:t>
            </a:r>
            <a:r>
              <a:rPr sz="2700" spc="5" dirty="0">
                <a:latin typeface="Arial"/>
                <a:cs typeface="Arial"/>
              </a:rPr>
              <a:t>or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solution process, such as </a:t>
            </a:r>
            <a:r>
              <a:rPr sz="2700" dirty="0">
                <a:latin typeface="Arial"/>
                <a:cs typeface="Arial"/>
              </a:rPr>
              <a:t>evaluating </a:t>
            </a:r>
            <a:r>
              <a:rPr sz="2700" spc="-5" dirty="0">
                <a:latin typeface="Arial"/>
                <a:cs typeface="Arial"/>
              </a:rPr>
              <a:t>different </a:t>
            </a:r>
            <a:r>
              <a:rPr sz="2700" dirty="0">
                <a:latin typeface="Arial"/>
                <a:cs typeface="Arial"/>
              </a:rPr>
              <a:t> scenarios,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analyzing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risks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associated</a:t>
            </a:r>
            <a:r>
              <a:rPr sz="2700" spc="-9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with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various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decision</a:t>
            </a:r>
            <a:r>
              <a:rPr sz="2700" spc="-7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alternatives,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finding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a </a:t>
            </a:r>
            <a:r>
              <a:rPr sz="2700" dirty="0">
                <a:latin typeface="Arial"/>
                <a:cs typeface="Arial"/>
              </a:rPr>
              <a:t>solution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that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meets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certain goals, or </a:t>
            </a: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determining </a:t>
            </a:r>
            <a:r>
              <a:rPr sz="2700" b="1" spc="5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optimal </a:t>
            </a:r>
            <a:r>
              <a:rPr sz="27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solution</a:t>
            </a:r>
            <a:r>
              <a:rPr sz="270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1949" y="707011"/>
            <a:ext cx="3989109" cy="4063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973" y="1502791"/>
            <a:ext cx="7691755" cy="34612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marR="9525" indent="-256540">
              <a:spcBef>
                <a:spcPts val="110"/>
              </a:spcBef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spc="10" dirty="0">
                <a:latin typeface="Arial"/>
                <a:cs typeface="Arial"/>
              </a:rPr>
              <a:t>What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do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results</a:t>
            </a:r>
            <a:r>
              <a:rPr sz="2700" spc="-7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found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by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model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mean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for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application?</a:t>
            </a:r>
            <a:endParaRPr sz="2700"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2CA1BE"/>
              </a:buClr>
              <a:buFont typeface="Segoe UI Symbol"/>
              <a:buChar char=""/>
            </a:pPr>
            <a:endParaRPr sz="3500">
              <a:latin typeface="Arial"/>
              <a:cs typeface="Arial"/>
            </a:endParaRPr>
          </a:p>
          <a:p>
            <a:pPr marL="268605" marR="5080" indent="-256540"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Arial"/>
                <a:cs typeface="Arial"/>
              </a:rPr>
              <a:t>Models </a:t>
            </a:r>
            <a:r>
              <a:rPr sz="2700" spc="10" dirty="0">
                <a:latin typeface="Arial"/>
                <a:cs typeface="Arial"/>
              </a:rPr>
              <a:t>cannot </a:t>
            </a:r>
            <a:r>
              <a:rPr sz="2700" spc="5" dirty="0">
                <a:latin typeface="Arial"/>
                <a:cs typeface="Arial"/>
              </a:rPr>
              <a:t>capture </a:t>
            </a:r>
            <a:r>
              <a:rPr sz="2700" dirty="0">
                <a:latin typeface="Arial"/>
                <a:cs typeface="Arial"/>
              </a:rPr>
              <a:t>every detail </a:t>
            </a:r>
            <a:r>
              <a:rPr sz="2700" spc="5" dirty="0">
                <a:latin typeface="Arial"/>
                <a:cs typeface="Arial"/>
              </a:rPr>
              <a:t>of </a:t>
            </a:r>
            <a:r>
              <a:rPr sz="2700" dirty="0">
                <a:latin typeface="Arial"/>
                <a:cs typeface="Arial"/>
              </a:rPr>
              <a:t>the </a:t>
            </a:r>
            <a:r>
              <a:rPr sz="2700" spc="5" dirty="0">
                <a:latin typeface="Arial"/>
                <a:cs typeface="Arial"/>
              </a:rPr>
              <a:t>real 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problem. Managers </a:t>
            </a:r>
            <a:r>
              <a:rPr sz="2700" spc="10" dirty="0">
                <a:latin typeface="Arial"/>
                <a:cs typeface="Arial"/>
              </a:rPr>
              <a:t>must </a:t>
            </a:r>
            <a:r>
              <a:rPr sz="2700" spc="5" dirty="0">
                <a:latin typeface="Arial"/>
                <a:cs typeface="Arial"/>
              </a:rPr>
              <a:t>understand </a:t>
            </a:r>
            <a:r>
              <a:rPr sz="2700" dirty="0">
                <a:latin typeface="Arial"/>
                <a:cs typeface="Arial"/>
              </a:rPr>
              <a:t>the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limitations </a:t>
            </a:r>
            <a:r>
              <a:rPr sz="2700" b="1" spc="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models </a:t>
            </a:r>
            <a:r>
              <a:rPr sz="2700" spc="5" dirty="0">
                <a:latin typeface="Arial"/>
                <a:cs typeface="Arial"/>
              </a:rPr>
              <a:t>and </a:t>
            </a:r>
            <a:r>
              <a:rPr sz="2700" dirty="0">
                <a:latin typeface="Arial"/>
                <a:cs typeface="Arial"/>
              </a:rPr>
              <a:t>their underlying </a:t>
            </a:r>
            <a:r>
              <a:rPr sz="2700" spc="5" dirty="0">
                <a:latin typeface="Arial"/>
                <a:cs typeface="Arial"/>
              </a:rPr>
              <a:t> assumptions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and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often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incorporate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judgment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into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making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 decision.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0256" y="706964"/>
            <a:ext cx="7309872" cy="40036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972" y="1502791"/>
            <a:ext cx="7791450" cy="30457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marR="5080" indent="-256540">
              <a:spcBef>
                <a:spcPts val="110"/>
              </a:spcBef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Arial"/>
                <a:cs typeface="Arial"/>
              </a:rPr>
              <a:t>Translate</a:t>
            </a:r>
            <a:r>
              <a:rPr sz="2700" spc="-9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results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of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model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back</a:t>
            </a:r>
            <a:r>
              <a:rPr sz="2700" spc="-4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to the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real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world.</a:t>
            </a:r>
            <a:endParaRPr sz="2700"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2CA1BE"/>
              </a:buClr>
              <a:buFont typeface="Segoe UI Symbol"/>
              <a:buChar char=""/>
            </a:pPr>
            <a:endParaRPr sz="3500">
              <a:latin typeface="Arial"/>
              <a:cs typeface="Arial"/>
            </a:endParaRPr>
          </a:p>
          <a:p>
            <a:pPr marL="268605" marR="326390" indent="-256540">
              <a:buClr>
                <a:srgbClr val="2CA1BE"/>
              </a:buClr>
              <a:buSzPct val="68518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sz="2700" spc="5" dirty="0">
                <a:latin typeface="Arial"/>
                <a:cs typeface="Arial"/>
              </a:rPr>
              <a:t>Requires </a:t>
            </a:r>
            <a:r>
              <a:rPr sz="2700" dirty="0">
                <a:latin typeface="Arial"/>
                <a:cs typeface="Arial"/>
              </a:rPr>
              <a:t>providing </a:t>
            </a:r>
            <a:r>
              <a:rPr sz="2700" spc="5" dirty="0">
                <a:latin typeface="Arial"/>
                <a:cs typeface="Arial"/>
              </a:rPr>
              <a:t>adequate resources, 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motivating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employees,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eliminating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resistance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to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change, </a:t>
            </a:r>
            <a:r>
              <a:rPr sz="2700" dirty="0">
                <a:latin typeface="Arial"/>
                <a:cs typeface="Arial"/>
              </a:rPr>
              <a:t>modifying organizational </a:t>
            </a:r>
            <a:r>
              <a:rPr sz="2700" spc="5" dirty="0">
                <a:latin typeface="Arial"/>
                <a:cs typeface="Arial"/>
              </a:rPr>
              <a:t>policies, and 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developing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trust.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4818" y="700915"/>
            <a:ext cx="4460013" cy="406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31B5-C8BE-4BE1-A5B9-157EDD05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we are going to do in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1C55-D527-41CB-BA03-66DB5380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use python to analyze the data</a:t>
            </a:r>
          </a:p>
          <a:p>
            <a:r>
              <a:rPr lang="en-US" dirty="0"/>
              <a:t>And will attempt to predict what will happen in future</a:t>
            </a:r>
          </a:p>
        </p:txBody>
      </p:sp>
    </p:spTree>
    <p:extLst>
      <p:ext uri="{BB962C8B-B14F-4D97-AF65-F5344CB8AC3E}">
        <p14:creationId xmlns:p14="http://schemas.microsoft.com/office/powerpoint/2010/main" val="144570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C1A6-2310-4C95-A4D0-DD72E40B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A617-E7DA-47D7-9FD8-A365A530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Source Sans Pro" panose="020B0503030403020204" pitchFamily="34" charset="0"/>
              </a:rPr>
              <a:t>Programming is the fundamental background skill based on which all Information Systems are built</a:t>
            </a:r>
            <a:endParaRPr lang="en-US" dirty="0"/>
          </a:p>
          <a:p>
            <a:pPr marL="0" indent="0">
              <a:buNone/>
            </a:pPr>
            <a:endParaRPr lang="en-US" b="0" i="0" dirty="0">
              <a:solidFill>
                <a:srgbClr val="32323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Source Sans Pro" panose="020B0503030403020204" pitchFamily="34" charset="0"/>
              </a:rPr>
              <a:t>Even if it is not your goal to become a software developer, it is essential for an MBA graduate with concentration in Analytics and Information Management to possess a working knowledge of programming and fundamental insights into what a programmer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2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5275-4459-4A30-8B37-773BBE42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92E9D-AE32-4E94-89E2-F01113FE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open source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Powerful</a:t>
            </a:r>
          </a:p>
        </p:txBody>
      </p:sp>
    </p:spTree>
    <p:extLst>
      <p:ext uri="{BB962C8B-B14F-4D97-AF65-F5344CB8AC3E}">
        <p14:creationId xmlns:p14="http://schemas.microsoft.com/office/powerpoint/2010/main" val="193805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1336-C809-498E-ABFB-27293AD7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analytics does for a business?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76BA-8BFB-44A1-BBB4-AB5B1E42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analytics focuses on data, statistical analysis and reporting to help investigate and analyze business performance, provide insights, and drive recommendations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337488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3B5C-927E-4221-927F-85252155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Syllabus…..(Detailed syllabus will be posted on canvas shortly)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A56E-1AFE-475C-A1F2-1191D7A4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 will be hybrid</a:t>
            </a:r>
          </a:p>
          <a:p>
            <a:r>
              <a:rPr lang="en-US" dirty="0"/>
              <a:t>All the material(lecture notes, slides, references, practice questions, etc.) will be available on Canvas</a:t>
            </a:r>
          </a:p>
          <a:p>
            <a:r>
              <a:rPr lang="en-US" dirty="0"/>
              <a:t>Attendance is not compulsory, but recommended</a:t>
            </a:r>
          </a:p>
          <a:p>
            <a:r>
              <a:rPr lang="en-US" dirty="0"/>
              <a:t>There will be 3 exams</a:t>
            </a:r>
          </a:p>
          <a:p>
            <a:pPr lvl="1"/>
            <a:r>
              <a:rPr lang="en-US" dirty="0"/>
              <a:t>2 Midterms</a:t>
            </a:r>
          </a:p>
          <a:p>
            <a:pPr lvl="1"/>
            <a:r>
              <a:rPr lang="en-US" dirty="0"/>
              <a:t>1 final exam</a:t>
            </a:r>
          </a:p>
          <a:p>
            <a:r>
              <a:rPr lang="en-US" dirty="0"/>
              <a:t>Exams will be cumulative</a:t>
            </a:r>
          </a:p>
          <a:p>
            <a:r>
              <a:rPr lang="en-US" dirty="0"/>
              <a:t>You are allowed to use 2 cheat sheets (one sided) to the exam.</a:t>
            </a:r>
          </a:p>
          <a:p>
            <a:r>
              <a:rPr lang="en-US" dirty="0"/>
              <a:t>We will be using lockdown browsers (if the exams are online)</a:t>
            </a:r>
          </a:p>
          <a:p>
            <a:r>
              <a:rPr lang="en-US" dirty="0"/>
              <a:t>You must carry your laptops with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9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BF9D-BF89-46CE-9774-01FA1222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is of Analytics…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B53A8-EE2C-4BE5-B432-1490316B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2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973" y="1451940"/>
            <a:ext cx="7712075" cy="475322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2800" b="1" spc="-15" dirty="0">
                <a:latin typeface="Arial"/>
                <a:cs typeface="Arial"/>
              </a:rPr>
              <a:t>Analytics</a:t>
            </a:r>
            <a:r>
              <a:rPr sz="2800" b="1" spc="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the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use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of:</a:t>
            </a:r>
            <a:endParaRPr sz="2800" dirty="0">
              <a:latin typeface="Arial"/>
              <a:cs typeface="Arial"/>
            </a:endParaRPr>
          </a:p>
          <a:p>
            <a:pPr marL="247015" indent="-234950">
              <a:spcBef>
                <a:spcPts val="409"/>
              </a:spcBef>
              <a:buClr>
                <a:srgbClr val="2CA1BE"/>
              </a:buClr>
              <a:buSzPct val="67857"/>
              <a:buFont typeface="Segoe UI Symbol"/>
              <a:buChar char=""/>
              <a:tabLst>
                <a:tab pos="247650" algn="l"/>
              </a:tabLst>
            </a:pPr>
            <a:r>
              <a:rPr sz="2800" dirty="0">
                <a:latin typeface="Arial"/>
                <a:cs typeface="Arial"/>
              </a:rPr>
              <a:t>data,</a:t>
            </a:r>
          </a:p>
          <a:p>
            <a:pPr marL="247015" indent="-234950">
              <a:spcBef>
                <a:spcPts val="409"/>
              </a:spcBef>
              <a:buClr>
                <a:srgbClr val="2CA1BE"/>
              </a:buClr>
              <a:buSzPct val="67857"/>
              <a:buFont typeface="Segoe UI Symbol"/>
              <a:buChar char=""/>
              <a:tabLst>
                <a:tab pos="247650" algn="l"/>
              </a:tabLst>
            </a:pPr>
            <a:r>
              <a:rPr sz="2800" dirty="0">
                <a:latin typeface="Arial"/>
                <a:cs typeface="Arial"/>
              </a:rPr>
              <a:t>information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technology,</a:t>
            </a:r>
            <a:endParaRPr sz="2800" dirty="0">
              <a:latin typeface="Arial"/>
              <a:cs typeface="Arial"/>
            </a:endParaRPr>
          </a:p>
          <a:p>
            <a:pPr marL="247015" indent="-234950">
              <a:spcBef>
                <a:spcPts val="385"/>
              </a:spcBef>
              <a:buClr>
                <a:srgbClr val="2CA1BE"/>
              </a:buClr>
              <a:buSzPct val="67857"/>
              <a:buFont typeface="Segoe UI Symbol"/>
              <a:buChar char=""/>
              <a:tabLst>
                <a:tab pos="247650" algn="l"/>
              </a:tabLst>
            </a:pPr>
            <a:r>
              <a:rPr sz="2800" dirty="0">
                <a:latin typeface="Arial"/>
                <a:cs typeface="Arial"/>
              </a:rPr>
              <a:t>statistical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analysis,</a:t>
            </a:r>
            <a:endParaRPr sz="2800" dirty="0">
              <a:latin typeface="Arial"/>
              <a:cs typeface="Arial"/>
            </a:endParaRPr>
          </a:p>
          <a:p>
            <a:pPr marL="247015" indent="-234950">
              <a:spcBef>
                <a:spcPts val="409"/>
              </a:spcBef>
              <a:buClr>
                <a:srgbClr val="2CA1BE"/>
              </a:buClr>
              <a:buSzPct val="67857"/>
              <a:buFont typeface="Segoe UI Symbol"/>
              <a:buChar char=""/>
              <a:tabLst>
                <a:tab pos="247650" algn="l"/>
              </a:tabLst>
            </a:pPr>
            <a:r>
              <a:rPr sz="2800" dirty="0">
                <a:latin typeface="Arial"/>
                <a:cs typeface="Arial"/>
              </a:rPr>
              <a:t>quantitative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methods,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</a:p>
          <a:p>
            <a:pPr marL="247015" indent="-234950">
              <a:spcBef>
                <a:spcPts val="409"/>
              </a:spcBef>
              <a:buClr>
                <a:srgbClr val="2CA1BE"/>
              </a:buClr>
              <a:buSzPct val="67857"/>
              <a:buFont typeface="Segoe UI Symbol"/>
              <a:buChar char=""/>
              <a:tabLst>
                <a:tab pos="247650" algn="l"/>
              </a:tabLst>
            </a:pPr>
            <a:r>
              <a:rPr sz="2800" dirty="0">
                <a:latin typeface="Arial"/>
                <a:cs typeface="Arial"/>
              </a:rPr>
              <a:t>mathematical or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computer-based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models</a:t>
            </a:r>
          </a:p>
          <a:p>
            <a:pPr>
              <a:spcBef>
                <a:spcPts val="15"/>
              </a:spcBef>
            </a:pPr>
            <a:endParaRPr sz="3600" dirty="0">
              <a:latin typeface="Arial"/>
              <a:cs typeface="Arial"/>
            </a:endParaRPr>
          </a:p>
          <a:p>
            <a:pPr marL="12700" marR="5080"/>
            <a:r>
              <a:rPr sz="2800" spc="5" dirty="0">
                <a:latin typeface="Arial"/>
                <a:cs typeface="Arial"/>
              </a:rPr>
              <a:t>to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help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managers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gain </a:t>
            </a:r>
            <a:r>
              <a:rPr sz="2800" spc="-5" dirty="0">
                <a:latin typeface="Arial"/>
                <a:cs typeface="Arial"/>
              </a:rPr>
              <a:t>improved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insight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about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their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business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operations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and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make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better,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fact-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based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decisions.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76785-986B-41B8-902F-1D92784D9D7B}"/>
              </a:ext>
            </a:extLst>
          </p:cNvPr>
          <p:cNvSpPr txBox="1"/>
          <p:nvPr/>
        </p:nvSpPr>
        <p:spPr>
          <a:xfrm>
            <a:off x="2438400" y="533400"/>
            <a:ext cx="494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-15" dirty="0">
                <a:latin typeface="Arial"/>
                <a:cs typeface="Arial"/>
              </a:rPr>
              <a:t>What</a:t>
            </a:r>
            <a:r>
              <a:rPr lang="en-US" dirty="0"/>
              <a:t> </a:t>
            </a:r>
            <a:r>
              <a:rPr lang="en-US" sz="2800" b="1" spc="-15" dirty="0">
                <a:latin typeface="Arial"/>
                <a:cs typeface="Arial"/>
              </a:rPr>
              <a:t>is business Analytics?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1103</Words>
  <Application>Microsoft Office PowerPoint</Application>
  <PresentationFormat>Widescreen</PresentationFormat>
  <Paragraphs>159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Segoe UI Symbol</vt:lpstr>
      <vt:lpstr>Source Sans Pro</vt:lpstr>
      <vt:lpstr>Times New Roman</vt:lpstr>
      <vt:lpstr>Verdana</vt:lpstr>
      <vt:lpstr>Office Theme</vt:lpstr>
      <vt:lpstr>Business Analytics Programming</vt:lpstr>
      <vt:lpstr>Objective </vt:lpstr>
      <vt:lpstr>What exactly we are going to do in this course?</vt:lpstr>
      <vt:lpstr>Why Programming?</vt:lpstr>
      <vt:lpstr>Why Python?</vt:lpstr>
      <vt:lpstr>What does analytics does for a business?</vt:lpstr>
      <vt:lpstr>Syllabus…..(Detailed syllabus will be posted on canvas shortly)</vt:lpstr>
      <vt:lpstr>World is of Analytics…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Recognize a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Programming</dc:title>
  <dc:creator>Disha Parkhi</dc:creator>
  <cp:lastModifiedBy>Disha Parkhi</cp:lastModifiedBy>
  <cp:revision>8</cp:revision>
  <dcterms:created xsi:type="dcterms:W3CDTF">2022-01-12T19:09:20Z</dcterms:created>
  <dcterms:modified xsi:type="dcterms:W3CDTF">2022-01-19T18:27:43Z</dcterms:modified>
</cp:coreProperties>
</file>