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5D13-C9B8-4473-B6A0-CFA87D084A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E5558-F427-4F58-9CF0-B3983F835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1A53E3-3C21-4386-A11A-C5AC62C03AEC}"/>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6D2775C0-864E-40B9-8D3C-05B4D9613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0CA6C-5ADD-479F-87C1-2B8B1E09C254}"/>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6573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F3ED-FD18-4C7A-85EF-17F8493B4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D7FF1-972F-4424-B901-5EE2834D7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A86C2-BF06-407B-B7F6-20792298D772}"/>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4E884929-9E18-420E-B3D5-BABEDD5B3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C2C3D-0434-4AD0-9E19-DEA92125AAAA}"/>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360357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7398C-ADD1-4AC1-B871-0705F58592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B71816-ED38-4B1F-998B-40615373C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A1948-8259-4665-9657-B132AD2A1880}"/>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D0D6B7E3-8702-460F-B4A1-A27F70EC8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6532E-650B-4836-B3A6-F1FC703B7DE4}"/>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182075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7585-A740-4D8D-88A2-9D8E8185F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7E24C-DCD5-47AC-8D5F-AE60FF939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B4CE9-E54C-4778-8D90-61CB6134982E}"/>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60DB7160-0A2E-4EC4-962C-0A35F79CA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626EA-90AC-4BB0-BCC2-97802BF58DA2}"/>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187271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0129-D94E-4E34-8D2C-E80AECAEA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1F2E43-438A-4ACE-B5B9-800E495B1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DBAD2-3CFC-447E-93E7-402929B00FCA}"/>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86E4FF4E-7F7A-4D5E-9DAE-8E8C59FD9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BEF8-D9FE-468F-BEDB-12BB69AD2644}"/>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397209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DC5B-E124-45FC-865D-DDDF858F0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6DB47-8CA1-406A-9E14-8EA6F36E5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E48F0-B854-4B53-8896-FCEC308EC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F85442-026F-49FD-A3FA-2EA4280875D6}"/>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6" name="Footer Placeholder 5">
            <a:extLst>
              <a:ext uri="{FF2B5EF4-FFF2-40B4-BE49-F238E27FC236}">
                <a16:creationId xmlns:a16="http://schemas.microsoft.com/office/drawing/2014/main" id="{90E2DADF-88E8-4AF1-B51F-254378495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50A5F-8C57-4377-A5CF-C6A0FCE3DC0F}"/>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35823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EC2-8EBA-471A-9549-31F4C41F2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36DC42-655D-4EED-A238-DD4F677EA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C9791-3BE0-4291-8E5E-416D79FBE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A5AA1D-A1B3-4D21-B89E-39B74BDF3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BC747-1271-40A2-9C71-CAA7C8201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C0154-28A5-491B-84C5-94A026500158}"/>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8" name="Footer Placeholder 7">
            <a:extLst>
              <a:ext uri="{FF2B5EF4-FFF2-40B4-BE49-F238E27FC236}">
                <a16:creationId xmlns:a16="http://schemas.microsoft.com/office/drawing/2014/main" id="{2831E4CC-A2B0-4A9B-BC07-B01051EE5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5C83A0-A92E-4FEB-A1B8-58411A7BC50A}"/>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150544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5C1-A8D2-41D7-AFC6-BCDDD8344E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1E014-2690-470D-BC26-C6B586D97156}"/>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4" name="Footer Placeholder 3">
            <a:extLst>
              <a:ext uri="{FF2B5EF4-FFF2-40B4-BE49-F238E27FC236}">
                <a16:creationId xmlns:a16="http://schemas.microsoft.com/office/drawing/2014/main" id="{D8D10D3D-410C-4509-97CD-C0FC1A013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1875B-7194-4B09-9A57-522624F94D66}"/>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100067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53509-10CA-4934-A4B4-6D0C7142B999}"/>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3" name="Footer Placeholder 2">
            <a:extLst>
              <a:ext uri="{FF2B5EF4-FFF2-40B4-BE49-F238E27FC236}">
                <a16:creationId xmlns:a16="http://schemas.microsoft.com/office/drawing/2014/main" id="{673901C1-83EA-45B1-BD0F-9532E5737D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EDCCE-6B98-46D8-9CD5-6FE456029E1B}"/>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413302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3C75-C64B-45DF-9450-CDE43A425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79358-862C-40C2-89B4-EF484D3C9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0CE079-E21E-4C2E-9689-2350EE7EA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8C0C6-6DE6-4EE6-9FB6-8C26D87DACDE}"/>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6" name="Footer Placeholder 5">
            <a:extLst>
              <a:ext uri="{FF2B5EF4-FFF2-40B4-BE49-F238E27FC236}">
                <a16:creationId xmlns:a16="http://schemas.microsoft.com/office/drawing/2014/main" id="{EFE31CEA-C745-4FD6-B467-B61081140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9F7A4-CE0C-42D7-BD95-FA546B998502}"/>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365635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2CE9-1A39-461C-993E-96003EF56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87DFEC-40E2-4962-A887-62B42999C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F900DE-5580-475C-A0B4-A911859F7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31867-7279-4F17-A93A-4ECA2DB5ED44}"/>
              </a:ext>
            </a:extLst>
          </p:cNvPr>
          <p:cNvSpPr>
            <a:spLocks noGrp="1"/>
          </p:cNvSpPr>
          <p:nvPr>
            <p:ph type="dt" sz="half" idx="10"/>
          </p:nvPr>
        </p:nvSpPr>
        <p:spPr/>
        <p:txBody>
          <a:bodyPr/>
          <a:lstStyle/>
          <a:p>
            <a:fld id="{D311F1BA-A9BC-40B3-86A6-190EEF183C8C}" type="datetimeFigureOut">
              <a:rPr lang="en-US" smtClean="0"/>
              <a:t>1/25/2022</a:t>
            </a:fld>
            <a:endParaRPr lang="en-US"/>
          </a:p>
        </p:txBody>
      </p:sp>
      <p:sp>
        <p:nvSpPr>
          <p:cNvPr id="6" name="Footer Placeholder 5">
            <a:extLst>
              <a:ext uri="{FF2B5EF4-FFF2-40B4-BE49-F238E27FC236}">
                <a16:creationId xmlns:a16="http://schemas.microsoft.com/office/drawing/2014/main" id="{635E204E-4077-477F-B75D-C0F50E767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1D5D4-59F3-45EC-ACCC-B00E369A68BA}"/>
              </a:ext>
            </a:extLst>
          </p:cNvPr>
          <p:cNvSpPr>
            <a:spLocks noGrp="1"/>
          </p:cNvSpPr>
          <p:nvPr>
            <p:ph type="sldNum" sz="quarter" idx="12"/>
          </p:nvPr>
        </p:nvSpPr>
        <p:spPr/>
        <p:txBody>
          <a:bodyPr/>
          <a:lstStyle/>
          <a:p>
            <a:fld id="{14CC22A4-15F6-4F0F-B3AC-1CD4FD9620F8}" type="slidenum">
              <a:rPr lang="en-US" smtClean="0"/>
              <a:t>‹#›</a:t>
            </a:fld>
            <a:endParaRPr lang="en-US"/>
          </a:p>
        </p:txBody>
      </p:sp>
    </p:spTree>
    <p:extLst>
      <p:ext uri="{BB962C8B-B14F-4D97-AF65-F5344CB8AC3E}">
        <p14:creationId xmlns:p14="http://schemas.microsoft.com/office/powerpoint/2010/main" val="101164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6A9B0-E531-4676-8809-428C6B711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28924B-F119-4906-934E-FEA7DA04E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F315A-F999-4BBA-9474-3927399AC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1F1BA-A9BC-40B3-86A6-190EEF183C8C}" type="datetimeFigureOut">
              <a:rPr lang="en-US" smtClean="0"/>
              <a:t>1/25/2022</a:t>
            </a:fld>
            <a:endParaRPr lang="en-US"/>
          </a:p>
        </p:txBody>
      </p:sp>
      <p:sp>
        <p:nvSpPr>
          <p:cNvPr id="5" name="Footer Placeholder 4">
            <a:extLst>
              <a:ext uri="{FF2B5EF4-FFF2-40B4-BE49-F238E27FC236}">
                <a16:creationId xmlns:a16="http://schemas.microsoft.com/office/drawing/2014/main" id="{25A1AF7B-EC07-4071-A50D-201BBF197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17E65-7A12-4210-AAA9-336FE8208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C22A4-15F6-4F0F-B3AC-1CD4FD9620F8}" type="slidenum">
              <a:rPr lang="en-US" smtClean="0"/>
              <a:t>‹#›</a:t>
            </a:fld>
            <a:endParaRPr lang="en-US"/>
          </a:p>
        </p:txBody>
      </p:sp>
    </p:spTree>
    <p:extLst>
      <p:ext uri="{BB962C8B-B14F-4D97-AF65-F5344CB8AC3E}">
        <p14:creationId xmlns:p14="http://schemas.microsoft.com/office/powerpoint/2010/main" val="382520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582C-DEF3-4E50-A49B-FDEF88FAD09C}"/>
              </a:ext>
            </a:extLst>
          </p:cNvPr>
          <p:cNvSpPr>
            <a:spLocks noGrp="1"/>
          </p:cNvSpPr>
          <p:nvPr>
            <p:ph type="ctrTitle"/>
          </p:nvPr>
        </p:nvSpPr>
        <p:spPr/>
        <p:txBody>
          <a:bodyPr/>
          <a:lstStyle/>
          <a:p>
            <a:r>
              <a:rPr lang="en-US" dirty="0"/>
              <a:t>Getting Data for </a:t>
            </a:r>
            <a:r>
              <a:rPr lang="en-US" dirty="0" err="1"/>
              <a:t>Analyics</a:t>
            </a:r>
            <a:endParaRPr lang="en-US" dirty="0"/>
          </a:p>
        </p:txBody>
      </p:sp>
      <p:sp>
        <p:nvSpPr>
          <p:cNvPr id="3" name="Subtitle 2">
            <a:extLst>
              <a:ext uri="{FF2B5EF4-FFF2-40B4-BE49-F238E27FC236}">
                <a16:creationId xmlns:a16="http://schemas.microsoft.com/office/drawing/2014/main" id="{883FDB06-7482-4B6A-B994-7CAF5BBB5E2F}"/>
              </a:ext>
            </a:extLst>
          </p:cNvPr>
          <p:cNvSpPr>
            <a:spLocks noGrp="1"/>
          </p:cNvSpPr>
          <p:nvPr>
            <p:ph type="subTitle" idx="1"/>
          </p:nvPr>
        </p:nvSpPr>
        <p:spPr/>
        <p:txBody>
          <a:bodyPr/>
          <a:lstStyle/>
          <a:p>
            <a:r>
              <a:rPr lang="en-US" dirty="0"/>
              <a:t>Disha Parkhi</a:t>
            </a:r>
          </a:p>
        </p:txBody>
      </p:sp>
    </p:spTree>
    <p:extLst>
      <p:ext uri="{BB962C8B-B14F-4D97-AF65-F5344CB8AC3E}">
        <p14:creationId xmlns:p14="http://schemas.microsoft.com/office/powerpoint/2010/main" val="396121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5858-5EB4-49CC-B3C1-869DA427B83D}"/>
              </a:ext>
            </a:extLst>
          </p:cNvPr>
          <p:cNvSpPr>
            <a:spLocks noGrp="1"/>
          </p:cNvSpPr>
          <p:nvPr>
            <p:ph type="title"/>
          </p:nvPr>
        </p:nvSpPr>
        <p:spPr/>
        <p:txBody>
          <a:bodyPr/>
          <a:lstStyle/>
          <a:p>
            <a:r>
              <a:rPr lang="en-US" dirty="0"/>
              <a:t>Getting Data From Text Files</a:t>
            </a:r>
          </a:p>
        </p:txBody>
      </p:sp>
      <p:sp>
        <p:nvSpPr>
          <p:cNvPr id="3" name="Content Placeholder 2">
            <a:extLst>
              <a:ext uri="{FF2B5EF4-FFF2-40B4-BE49-F238E27FC236}">
                <a16:creationId xmlns:a16="http://schemas.microsoft.com/office/drawing/2014/main" id="{9A6BC273-6EF3-4438-BD7F-C8A2BCDB0797}"/>
              </a:ext>
            </a:extLst>
          </p:cNvPr>
          <p:cNvSpPr>
            <a:spLocks noGrp="1"/>
          </p:cNvSpPr>
          <p:nvPr>
            <p:ph idx="1"/>
          </p:nvPr>
        </p:nvSpPr>
        <p:spPr/>
        <p:txBody>
          <a:bodyPr/>
          <a:lstStyle/>
          <a:p>
            <a:r>
              <a:rPr lang="en-US" dirty="0"/>
              <a:t>The easiest way to read delimited files is by using </a:t>
            </a:r>
            <a:r>
              <a:rPr lang="en-US" dirty="0" err="1"/>
              <a:t>pd.read_csv</a:t>
            </a:r>
            <a:r>
              <a:rPr lang="en-US" dirty="0"/>
              <a:t>(file path, </a:t>
            </a:r>
            <a:r>
              <a:rPr lang="en-US" dirty="0" err="1"/>
              <a:t>sep</a:t>
            </a:r>
            <a:r>
              <a:rPr lang="en-US" dirty="0"/>
              <a:t>, header) and specifying a separator (delimiter)</a:t>
            </a:r>
          </a:p>
        </p:txBody>
      </p:sp>
      <p:pic>
        <p:nvPicPr>
          <p:cNvPr id="7" name="Picture 6">
            <a:extLst>
              <a:ext uri="{FF2B5EF4-FFF2-40B4-BE49-F238E27FC236}">
                <a16:creationId xmlns:a16="http://schemas.microsoft.com/office/drawing/2014/main" id="{6E40D9D4-E6D6-4112-81CF-074B2B228BAA}"/>
              </a:ext>
            </a:extLst>
          </p:cNvPr>
          <p:cNvPicPr>
            <a:picLocks noChangeAspect="1"/>
          </p:cNvPicPr>
          <p:nvPr/>
        </p:nvPicPr>
        <p:blipFill>
          <a:blip r:embed="rId2"/>
          <a:stretch>
            <a:fillRect/>
          </a:stretch>
        </p:blipFill>
        <p:spPr>
          <a:xfrm>
            <a:off x="2582520" y="2785379"/>
            <a:ext cx="7343357" cy="3858163"/>
          </a:xfrm>
          <a:prstGeom prst="rect">
            <a:avLst/>
          </a:prstGeom>
        </p:spPr>
      </p:pic>
    </p:spTree>
    <p:extLst>
      <p:ext uri="{BB962C8B-B14F-4D97-AF65-F5344CB8AC3E}">
        <p14:creationId xmlns:p14="http://schemas.microsoft.com/office/powerpoint/2010/main" val="261917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F694-D7D9-44FE-A30D-81F663C253C9}"/>
              </a:ext>
            </a:extLst>
          </p:cNvPr>
          <p:cNvSpPr>
            <a:spLocks noGrp="1"/>
          </p:cNvSpPr>
          <p:nvPr>
            <p:ph type="title"/>
          </p:nvPr>
        </p:nvSpPr>
        <p:spPr/>
        <p:txBody>
          <a:bodyPr/>
          <a:lstStyle/>
          <a:p>
            <a:r>
              <a:rPr lang="en-US" dirty="0"/>
              <a:t>Getting Data From a Relational Database</a:t>
            </a:r>
          </a:p>
        </p:txBody>
      </p:sp>
      <p:sp>
        <p:nvSpPr>
          <p:cNvPr id="3" name="Content Placeholder 2">
            <a:extLst>
              <a:ext uri="{FF2B5EF4-FFF2-40B4-BE49-F238E27FC236}">
                <a16:creationId xmlns:a16="http://schemas.microsoft.com/office/drawing/2014/main" id="{4B217A79-1D83-4CB2-9243-42435F33A81A}"/>
              </a:ext>
            </a:extLst>
          </p:cNvPr>
          <p:cNvSpPr>
            <a:spLocks noGrp="1"/>
          </p:cNvSpPr>
          <p:nvPr>
            <p:ph idx="1"/>
          </p:nvPr>
        </p:nvSpPr>
        <p:spPr/>
        <p:txBody>
          <a:bodyPr/>
          <a:lstStyle/>
          <a:p>
            <a:r>
              <a:rPr lang="en-US" dirty="0"/>
              <a:t>There are many libraries to connect MySQL and Python, such as </a:t>
            </a:r>
            <a:r>
              <a:rPr lang="en-US" dirty="0" err="1"/>
              <a:t>PyMySQL</a:t>
            </a:r>
            <a:r>
              <a:rPr lang="en-US" dirty="0"/>
              <a:t> and </a:t>
            </a:r>
            <a:r>
              <a:rPr lang="en-US" dirty="0" err="1"/>
              <a:t>MySQLdb</a:t>
            </a:r>
            <a:r>
              <a:rPr lang="en-US" dirty="0"/>
              <a:t>. All of these libraries follow the procedure mentioned below to connect to MySQL:</a:t>
            </a:r>
          </a:p>
          <a:p>
            <a:pPr>
              <a:buFont typeface="Wingdings" panose="05000000000000000000" pitchFamily="2" charset="2"/>
              <a:buChar char="Ø"/>
            </a:pPr>
            <a:r>
              <a:rPr lang="en-US" dirty="0"/>
              <a:t>Create a connection object between MySQL and Python.</a:t>
            </a:r>
          </a:p>
          <a:p>
            <a:pPr>
              <a:buFont typeface="Wingdings" panose="05000000000000000000" pitchFamily="2" charset="2"/>
              <a:buChar char="Ø"/>
            </a:pPr>
            <a:r>
              <a:rPr lang="en-US" dirty="0"/>
              <a:t>Create a cursor object (You can use the cursor to open and close the connection.). </a:t>
            </a:r>
          </a:p>
          <a:p>
            <a:pPr>
              <a:buFont typeface="Wingdings" panose="05000000000000000000" pitchFamily="2" charset="2"/>
              <a:buChar char="Ø"/>
            </a:pPr>
            <a:r>
              <a:rPr lang="en-US" dirty="0"/>
              <a:t>Execute the SQL query.</a:t>
            </a:r>
          </a:p>
          <a:p>
            <a:pPr>
              <a:buFont typeface="Wingdings" panose="05000000000000000000" pitchFamily="2" charset="2"/>
              <a:buChar char="Ø"/>
            </a:pPr>
            <a:r>
              <a:rPr lang="en-US" dirty="0"/>
              <a:t>Retrieve results of the query using methods such as </a:t>
            </a:r>
            <a:r>
              <a:rPr lang="en-US" dirty="0" err="1"/>
              <a:t>fetchone</a:t>
            </a:r>
            <a:r>
              <a:rPr lang="en-US" dirty="0"/>
              <a:t>() and </a:t>
            </a:r>
            <a:r>
              <a:rPr lang="en-US" dirty="0" err="1"/>
              <a:t>fetchall</a:t>
            </a:r>
            <a:r>
              <a:rPr lang="en-US" dirty="0"/>
              <a:t>().</a:t>
            </a:r>
          </a:p>
        </p:txBody>
      </p:sp>
    </p:spTree>
    <p:extLst>
      <p:ext uri="{BB962C8B-B14F-4D97-AF65-F5344CB8AC3E}">
        <p14:creationId xmlns:p14="http://schemas.microsoft.com/office/powerpoint/2010/main" val="1639371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8F81-6ACD-42F8-B103-4012346E20D7}"/>
              </a:ext>
            </a:extLst>
          </p:cNvPr>
          <p:cNvSpPr>
            <a:spLocks noGrp="1"/>
          </p:cNvSpPr>
          <p:nvPr>
            <p:ph type="title"/>
          </p:nvPr>
        </p:nvSpPr>
        <p:spPr/>
        <p:txBody>
          <a:bodyPr/>
          <a:lstStyle/>
          <a:p>
            <a:r>
              <a:rPr lang="en-US" dirty="0"/>
              <a:t>Getting Data From Websites </a:t>
            </a:r>
          </a:p>
        </p:txBody>
      </p:sp>
      <p:sp>
        <p:nvSpPr>
          <p:cNvPr id="3" name="Content Placeholder 2">
            <a:extLst>
              <a:ext uri="{FF2B5EF4-FFF2-40B4-BE49-F238E27FC236}">
                <a16:creationId xmlns:a16="http://schemas.microsoft.com/office/drawing/2014/main" id="{C49A6114-4F20-4F51-AF58-7F02FE6FD31A}"/>
              </a:ext>
            </a:extLst>
          </p:cNvPr>
          <p:cNvSpPr>
            <a:spLocks noGrp="1"/>
          </p:cNvSpPr>
          <p:nvPr>
            <p:ph idx="1"/>
          </p:nvPr>
        </p:nvSpPr>
        <p:spPr/>
        <p:txBody>
          <a:bodyPr/>
          <a:lstStyle/>
          <a:p>
            <a:r>
              <a:rPr lang="en-US" dirty="0"/>
              <a:t>Web scraping refers to the art of programmatically getting data from the internet</a:t>
            </a:r>
          </a:p>
          <a:p>
            <a:r>
              <a:rPr lang="en-US" dirty="0"/>
              <a:t>One of the best features of Python is that it makes it easy to scrape websites</a:t>
            </a:r>
          </a:p>
          <a:p>
            <a:r>
              <a:rPr lang="en-US" dirty="0"/>
              <a:t>In Python 3, the most popular library for web scraping is </a:t>
            </a:r>
            <a:r>
              <a:rPr lang="en-US" dirty="0" err="1"/>
              <a:t>BeautifulSoup</a:t>
            </a:r>
            <a:r>
              <a:rPr lang="en-US" dirty="0"/>
              <a:t>. To use </a:t>
            </a:r>
            <a:r>
              <a:rPr lang="en-US" dirty="0" err="1"/>
              <a:t>BeautifulSoup</a:t>
            </a:r>
            <a:r>
              <a:rPr lang="en-US" dirty="0"/>
              <a:t>, you need the requests module, which connects to a given URL and fetches data from it (in HTML format). A web page is HTML code, and the main use of </a:t>
            </a:r>
            <a:r>
              <a:rPr lang="en-US" dirty="0" err="1"/>
              <a:t>BeautifulSoup</a:t>
            </a:r>
            <a:r>
              <a:rPr lang="en-US" dirty="0"/>
              <a:t> is that it helps you parse HTML easily</a:t>
            </a:r>
          </a:p>
        </p:txBody>
      </p:sp>
    </p:spTree>
    <p:extLst>
      <p:ext uri="{BB962C8B-B14F-4D97-AF65-F5344CB8AC3E}">
        <p14:creationId xmlns:p14="http://schemas.microsoft.com/office/powerpoint/2010/main" val="299552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8628-FBC7-411E-83FE-FC8B6ED2C30B}"/>
              </a:ext>
            </a:extLst>
          </p:cNvPr>
          <p:cNvSpPr>
            <a:spLocks noGrp="1"/>
          </p:cNvSpPr>
          <p:nvPr>
            <p:ph type="title"/>
          </p:nvPr>
        </p:nvSpPr>
        <p:spPr/>
        <p:txBody>
          <a:bodyPr/>
          <a:lstStyle/>
          <a:p>
            <a:r>
              <a:rPr lang="en-US" dirty="0"/>
              <a:t>Getting Data From APIs </a:t>
            </a:r>
          </a:p>
        </p:txBody>
      </p:sp>
      <p:sp>
        <p:nvSpPr>
          <p:cNvPr id="3" name="Content Placeholder 2">
            <a:extLst>
              <a:ext uri="{FF2B5EF4-FFF2-40B4-BE49-F238E27FC236}">
                <a16:creationId xmlns:a16="http://schemas.microsoft.com/office/drawing/2014/main" id="{EDBE4041-E3C9-4294-A70E-F68422AADFA8}"/>
              </a:ext>
            </a:extLst>
          </p:cNvPr>
          <p:cNvSpPr>
            <a:spLocks noGrp="1"/>
          </p:cNvSpPr>
          <p:nvPr>
            <p:ph idx="1"/>
          </p:nvPr>
        </p:nvSpPr>
        <p:spPr/>
        <p:txBody>
          <a:bodyPr/>
          <a:lstStyle/>
          <a:p>
            <a:r>
              <a:rPr lang="en-US" dirty="0"/>
              <a:t>Application programming interfaces or APIs are created by companies and </a:t>
            </a:r>
            <a:r>
              <a:rPr lang="en-US" dirty="0" err="1"/>
              <a:t>organisations</a:t>
            </a:r>
            <a:r>
              <a:rPr lang="en-US" dirty="0"/>
              <a:t> to provide restricted access to data. It is extremely common to get data from APIs for data analysis. For example, you can get financial data (stock prices, etc.), social media data (Facebook, Twitter, etc., provide APIs), weather data, data on healthcare, music, food and drinks, and data from almost every domain</a:t>
            </a:r>
          </a:p>
        </p:txBody>
      </p:sp>
    </p:spTree>
    <p:extLst>
      <p:ext uri="{BB962C8B-B14F-4D97-AF65-F5344CB8AC3E}">
        <p14:creationId xmlns:p14="http://schemas.microsoft.com/office/powerpoint/2010/main" val="248931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D0F-857B-4B5C-B7E3-A44A89E8EF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3EC690-D17C-40FE-A8F4-AC961C8C8A81}"/>
              </a:ext>
            </a:extLst>
          </p:cNvPr>
          <p:cNvSpPr>
            <a:spLocks noGrp="1"/>
          </p:cNvSpPr>
          <p:nvPr>
            <p:ph idx="1"/>
          </p:nvPr>
        </p:nvSpPr>
        <p:spPr/>
        <p:txBody>
          <a:bodyPr>
            <a:normAutofit fontScale="92500" lnSpcReduction="10000"/>
          </a:bodyPr>
          <a:lstStyle/>
          <a:p>
            <a:r>
              <a:rPr lang="en-US" dirty="0"/>
              <a:t>Apart from being rich sources of data, the other reasons to use APIs are as follows: </a:t>
            </a:r>
          </a:p>
          <a:p>
            <a:pPr>
              <a:buFont typeface="Wingdings" panose="05000000000000000000" pitchFamily="2" charset="2"/>
              <a:buChar char="Ø"/>
            </a:pPr>
            <a:r>
              <a:rPr lang="en-US" dirty="0"/>
              <a:t>When the data is getting updated in real-time: If you use downloaded CSV files, then you have to download data manually and update your analysis multiple times. However, through APIs, you can automate the process of getting real-time data. </a:t>
            </a:r>
          </a:p>
          <a:p>
            <a:pPr>
              <a:buFont typeface="Wingdings" panose="05000000000000000000" pitchFamily="2" charset="2"/>
              <a:buChar char="Ø"/>
            </a:pPr>
            <a:r>
              <a:rPr lang="en-US" dirty="0"/>
              <a:t>Easy access to structured and verified data: Even though websites can be scraped manually, APIs can directly provide good-quality data in a structured format. </a:t>
            </a:r>
          </a:p>
          <a:p>
            <a:pPr>
              <a:buFont typeface="Wingdings" panose="05000000000000000000" pitchFamily="2" charset="2"/>
              <a:buChar char="Ø"/>
            </a:pPr>
            <a:r>
              <a:rPr lang="en-US" dirty="0"/>
              <a:t>Access to restricted data: You cannot scrape all websites easily, as web scraping is usually considered illegal (For example, Facebook, financial data, etc.). APIs are the only way to access restricted data</a:t>
            </a:r>
          </a:p>
        </p:txBody>
      </p:sp>
    </p:spTree>
    <p:extLst>
      <p:ext uri="{BB962C8B-B14F-4D97-AF65-F5344CB8AC3E}">
        <p14:creationId xmlns:p14="http://schemas.microsoft.com/office/powerpoint/2010/main" val="304491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05AA-1291-41A6-B2BB-F213F9225E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E3DB72-EB0C-469B-ADC6-7E13CD01EC16}"/>
              </a:ext>
            </a:extLst>
          </p:cNvPr>
          <p:cNvSpPr>
            <a:spLocks noGrp="1"/>
          </p:cNvSpPr>
          <p:nvPr>
            <p:ph idx="1"/>
          </p:nvPr>
        </p:nvSpPr>
        <p:spPr/>
        <p:txBody>
          <a:bodyPr/>
          <a:lstStyle/>
          <a:p>
            <a:pPr>
              <a:buFont typeface="Wingdings" panose="05000000000000000000" pitchFamily="2" charset="2"/>
              <a:buChar char="Ø"/>
            </a:pPr>
            <a:r>
              <a:rPr lang="en-US" dirty="0"/>
              <a:t>Join the words in the address using a plus sign and convert them into a form </a:t>
            </a:r>
            <a:r>
              <a:rPr lang="en-US" dirty="0" err="1"/>
              <a:t>words+in+the+address</a:t>
            </a:r>
            <a:r>
              <a:rPr lang="en-US" dirty="0"/>
              <a:t>. </a:t>
            </a:r>
          </a:p>
          <a:p>
            <a:pPr>
              <a:buFont typeface="Wingdings" panose="05000000000000000000" pitchFamily="2" charset="2"/>
              <a:buChar char="Ø"/>
            </a:pPr>
            <a:r>
              <a:rPr lang="en-US" dirty="0"/>
              <a:t>Connect to the URL by appending the address and the API key. </a:t>
            </a:r>
          </a:p>
          <a:p>
            <a:pPr>
              <a:buFont typeface="Wingdings" panose="05000000000000000000" pitchFamily="2" charset="2"/>
              <a:buChar char="Ø"/>
            </a:pPr>
            <a:r>
              <a:rPr lang="en-US" dirty="0"/>
              <a:t>Get a response from the API and convert it into a Python object (here, a dictionary).</a:t>
            </a:r>
          </a:p>
        </p:txBody>
      </p:sp>
    </p:spTree>
    <p:extLst>
      <p:ext uri="{BB962C8B-B14F-4D97-AF65-F5344CB8AC3E}">
        <p14:creationId xmlns:p14="http://schemas.microsoft.com/office/powerpoint/2010/main" val="151726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152B-DE28-4C04-9FC8-3474B355D81C}"/>
              </a:ext>
            </a:extLst>
          </p:cNvPr>
          <p:cNvSpPr>
            <a:spLocks noGrp="1"/>
          </p:cNvSpPr>
          <p:nvPr>
            <p:ph type="title"/>
          </p:nvPr>
        </p:nvSpPr>
        <p:spPr/>
        <p:txBody>
          <a:bodyPr/>
          <a:lstStyle/>
          <a:p>
            <a:r>
              <a:rPr lang="en-US" dirty="0"/>
              <a:t>What after getting the data</a:t>
            </a:r>
          </a:p>
        </p:txBody>
      </p:sp>
      <p:sp>
        <p:nvSpPr>
          <p:cNvPr id="3" name="Content Placeholder 2">
            <a:extLst>
              <a:ext uri="{FF2B5EF4-FFF2-40B4-BE49-F238E27FC236}">
                <a16:creationId xmlns:a16="http://schemas.microsoft.com/office/drawing/2014/main" id="{A15A8D49-E54A-424A-A313-0563411C270E}"/>
              </a:ext>
            </a:extLst>
          </p:cNvPr>
          <p:cNvSpPr>
            <a:spLocks noGrp="1"/>
          </p:cNvSpPr>
          <p:nvPr>
            <p:ph idx="1"/>
          </p:nvPr>
        </p:nvSpPr>
        <p:spPr/>
        <p:txBody>
          <a:bodyPr/>
          <a:lstStyle/>
          <a:p>
            <a:r>
              <a:rPr lang="en-US" dirty="0"/>
              <a:t>After getting the data, import the data to python IDE</a:t>
            </a:r>
          </a:p>
          <a:p>
            <a:r>
              <a:rPr lang="en-US" dirty="0"/>
              <a:t>Get insights </a:t>
            </a:r>
          </a:p>
          <a:p>
            <a:r>
              <a:rPr lang="en-US" dirty="0"/>
              <a:t>Visualize the categorical, analytical and random data</a:t>
            </a:r>
          </a:p>
          <a:p>
            <a:r>
              <a:rPr lang="en-US" dirty="0"/>
              <a:t>Create the models for future predictions, classification etc.</a:t>
            </a:r>
          </a:p>
        </p:txBody>
      </p:sp>
    </p:spTree>
    <p:extLst>
      <p:ext uri="{BB962C8B-B14F-4D97-AF65-F5344CB8AC3E}">
        <p14:creationId xmlns:p14="http://schemas.microsoft.com/office/powerpoint/2010/main" val="155395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Getting Data for Analyics</vt:lpstr>
      <vt:lpstr>Getting Data From Text Files</vt:lpstr>
      <vt:lpstr>Getting Data From a Relational Database</vt:lpstr>
      <vt:lpstr>Getting Data From Websites </vt:lpstr>
      <vt:lpstr>Getting Data From APIs </vt:lpstr>
      <vt:lpstr>PowerPoint Presentation</vt:lpstr>
      <vt:lpstr>PowerPoint Presentation</vt:lpstr>
      <vt:lpstr>What after getting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Data for Analyics</dc:title>
  <dc:creator>Disha Parkhi</dc:creator>
  <cp:lastModifiedBy>Disha Parkhi</cp:lastModifiedBy>
  <cp:revision>4</cp:revision>
  <dcterms:created xsi:type="dcterms:W3CDTF">2022-01-25T18:23:39Z</dcterms:created>
  <dcterms:modified xsi:type="dcterms:W3CDTF">2022-01-25T18:29:26Z</dcterms:modified>
</cp:coreProperties>
</file>