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742" r:id="rId2"/>
  </p:sldMasterIdLst>
  <p:notesMasterIdLst>
    <p:notesMasterId r:id="rId77"/>
  </p:notesMasterIdLst>
  <p:sldIdLst>
    <p:sldId id="365" r:id="rId3"/>
    <p:sldId id="366" r:id="rId4"/>
    <p:sldId id="367" r:id="rId5"/>
    <p:sldId id="257" r:id="rId6"/>
    <p:sldId id="258" r:id="rId7"/>
    <p:sldId id="259" r:id="rId8"/>
    <p:sldId id="260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0" r:id="rId31"/>
    <p:sldId id="293" r:id="rId32"/>
    <p:sldId id="298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68" r:id="rId49"/>
    <p:sldId id="369" r:id="rId50"/>
    <p:sldId id="370" r:id="rId51"/>
    <p:sldId id="371" r:id="rId52"/>
    <p:sldId id="372" r:id="rId53"/>
    <p:sldId id="373" r:id="rId54"/>
    <p:sldId id="333" r:id="rId55"/>
    <p:sldId id="335" r:id="rId56"/>
    <p:sldId id="341" r:id="rId57"/>
    <p:sldId id="342" r:id="rId58"/>
    <p:sldId id="343" r:id="rId59"/>
    <p:sldId id="344" r:id="rId60"/>
    <p:sldId id="345" r:id="rId61"/>
    <p:sldId id="346" r:id="rId62"/>
    <p:sldId id="350" r:id="rId63"/>
    <p:sldId id="351" r:id="rId64"/>
    <p:sldId id="352" r:id="rId65"/>
    <p:sldId id="353" r:id="rId66"/>
    <p:sldId id="354" r:id="rId67"/>
    <p:sldId id="355" r:id="rId68"/>
    <p:sldId id="356" r:id="rId69"/>
    <p:sldId id="357" r:id="rId70"/>
    <p:sldId id="358" r:id="rId71"/>
    <p:sldId id="359" r:id="rId72"/>
    <p:sldId id="360" r:id="rId73"/>
    <p:sldId id="361" r:id="rId74"/>
    <p:sldId id="362" r:id="rId75"/>
    <p:sldId id="363" r:id="rId7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8"/>
      <p:bold r:id="rId79"/>
      <p:italic r:id="rId80"/>
      <p:boldItalic r:id="rId81"/>
    </p:embeddedFont>
    <p:embeddedFont>
      <p:font typeface="Calibri Light" panose="020F0302020204030204" pitchFamily="34" charset="0"/>
      <p:regular r:id="rId82"/>
      <p:italic r:id="rId83"/>
    </p:embeddedFont>
    <p:embeddedFont>
      <p:font typeface="Montserrat" panose="00000500000000000000" pitchFamily="2" charset="0"/>
      <p:regular r:id="rId84"/>
      <p:bold r:id="rId85"/>
      <p:italic r:id="rId86"/>
      <p:boldItalic r:id="rId87"/>
    </p:embeddedFont>
    <p:embeddedFont>
      <p:font typeface="Oswald" panose="00000500000000000000" pitchFamily="2" charset="0"/>
      <p:regular r:id="rId88"/>
      <p:bold r:id="rId89"/>
    </p:embeddedFont>
    <p:embeddedFont>
      <p:font typeface="Overpass" panose="020B0604020202020204" charset="0"/>
      <p:regular r:id="rId90"/>
      <p:bold r:id="rId91"/>
      <p:italic r:id="rId92"/>
      <p:boldItalic r:id="rId93"/>
    </p:embeddedFont>
    <p:embeddedFont>
      <p:font typeface="Roboto" panose="02000000000000000000" pitchFamily="2" charset="0"/>
      <p:regular r:id="rId94"/>
      <p:bold r:id="rId95"/>
      <p:italic r:id="rId96"/>
      <p:boldItalic r:id="rId97"/>
    </p:embeddedFont>
    <p:embeddedFont>
      <p:font typeface="Source Code Pro" panose="020B0509030403020204" pitchFamily="49" charset="0"/>
      <p:regular r:id="rId98"/>
      <p:bold r:id="rId99"/>
      <p:italic r:id="rId100"/>
      <p:boldItalic r:id="rId10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15" autoAdjust="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font" Target="fonts/font7.fntdata"/><Relationship Id="rId89" Type="http://schemas.openxmlformats.org/officeDocument/2006/relationships/font" Target="fonts/font12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font" Target="fonts/font2.fntdata"/><Relationship Id="rId87" Type="http://schemas.openxmlformats.org/officeDocument/2006/relationships/font" Target="fonts/font10.fntdata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font" Target="fonts/font5.fntdata"/><Relationship Id="rId90" Type="http://schemas.openxmlformats.org/officeDocument/2006/relationships/font" Target="fonts/font13.fntdata"/><Relationship Id="rId95" Type="http://schemas.openxmlformats.org/officeDocument/2006/relationships/font" Target="fonts/font18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100" Type="http://schemas.openxmlformats.org/officeDocument/2006/relationships/font" Target="fonts/font23.fntdata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93" Type="http://schemas.openxmlformats.org/officeDocument/2006/relationships/font" Target="fonts/font16.fntdata"/><Relationship Id="rId98" Type="http://schemas.openxmlformats.org/officeDocument/2006/relationships/font" Target="fonts/font2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font" Target="fonts/font6.fntdata"/><Relationship Id="rId88" Type="http://schemas.openxmlformats.org/officeDocument/2006/relationships/font" Target="fonts/font11.fntdata"/><Relationship Id="rId91" Type="http://schemas.openxmlformats.org/officeDocument/2006/relationships/font" Target="fonts/font14.fntdata"/><Relationship Id="rId96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font" Target="fonts/font9.fntdata"/><Relationship Id="rId94" Type="http://schemas.openxmlformats.org/officeDocument/2006/relationships/font" Target="fonts/font17.fntdata"/><Relationship Id="rId99" Type="http://schemas.openxmlformats.org/officeDocument/2006/relationships/font" Target="fonts/font22.fntdata"/><Relationship Id="rId101" Type="http://schemas.openxmlformats.org/officeDocument/2006/relationships/font" Target="fonts/font2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20.fntdata"/><Relationship Id="rId10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04b92013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04b92013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c6d0d86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c6d0d86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c6d0d867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c6d0d867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6d0d867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6d0d867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c6d0d8677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c6d0d8677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c6d0d8677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c6d0d8677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c6d0d8677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c6d0d8677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c6d0d8677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c6d0d8677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6d0d867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c6d0d867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c6d0d8677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c6d0d8677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c8d4edbe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c8d4edbe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8d4edb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8d4edb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c8d4edbe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c8d4edbe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d4edbe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d4edbe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c8d4edbeb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c8d4edbeb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c8d4edbeb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c8d4edbeb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8d4edbe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8d4edbe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5c8d4edbeb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5c8d4edbeb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c8d4edbeb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c8d4edbeb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5c8d4edbeb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5c8d4edbeb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5c8d4edbe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5c8d4edbe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c8d4edbe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c8d4edbe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c8d4edbe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c8d4edbe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5c8d4edbe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5c8d4edbe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c6d0d8677_0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c6d0d8677_0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5c6d0d8677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5c6d0d8677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c8d4edbe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c8d4edbe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c8d4edbeb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c8d4edbeb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5c6d0d8677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5c6d0d8677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5c6d0d8677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5c6d0d8677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5c6d0d8677_0_1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5c6d0d8677_0_1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c6d0d8677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c6d0d8677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5c6d0d867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5c6d0d867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5c8d4edbe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5c8d4edbe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c8d4edbe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c8d4edbe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5c6d0d8677_0_1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5c6d0d8677_0_1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c8d4edbe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c8d4edbe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5c8d4edbe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5c8d4edbe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aebc8ca1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aebc8ca1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5c8d4edbeb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5c8d4edbeb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5c8d4edbeb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5c8d4edbeb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5c8d4edbeb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5c8d4edbeb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5c8d4edbeb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5c8d4edbeb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5c8d4edbeb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5c8d4edbeb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5c8d4edbeb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5c8d4edbeb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c6d0d86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c6d0d86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6d0d867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6d0d867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c6d0d867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c6d0d867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98" name="Google Shape;9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4BF9-B2E2-475A-BF33-03BFD3779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53C97-89B4-4678-8651-A0447831B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64E3D-118A-4E10-982F-484A2EF0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D5980-34CE-4A19-B306-AD5555E4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71AC3-66D4-48AD-A467-8BF46561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6109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279C-1533-4923-B292-00DB8FC2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6F34-7FCC-48C0-9512-B6053157D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7F394-7184-491F-8937-8E29AE69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537FA-5078-4669-BA64-2BEBA8F1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CE53D-81D9-45C9-AAAE-8B4525E0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087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D6E6-8684-4844-9630-1AAEA0C5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D6A9F-84D2-464D-B745-F76D30DA4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5E9F-0E8E-4AE6-AC9D-35634A42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95265-573C-4831-A493-868713A2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F482A-B43D-4CB6-A960-71D6D5BF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3284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D22A-F0B1-48BA-A94A-95B1E012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41CA-C7A8-4AAD-8527-B9E02AB77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1B4FA-698F-4157-BB32-FCC5932F8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399E6-4D18-4853-B166-F65DA03C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3B220-50F9-4C20-8B55-45F85C5F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733EB-7267-49F8-860D-3ABF98B9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9180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E585-6038-4AD9-8B8B-63160B9D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2E23E-EA67-447E-966E-8F09711DA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99DC7-49AE-4CA7-829F-1C236566A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35D73-926B-4FC4-99CF-F59BE16B7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724D0-670B-4660-BA93-F8E27B195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244A3-899E-47D5-9E73-9DDA80D7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E69FB-DE2C-4BEA-B175-72603664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87223-7775-4E06-BF37-2E20E7E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382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E354-A5E6-40D3-BB7D-155CBC8F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7668D-92E6-48E1-BC06-18083DA3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CBA4D-A37D-4989-9CDC-E164DEBD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8EAF1-071D-432D-8F4A-F49505BE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2524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0D71B-FBEF-4438-8A4D-D1C5F33B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C39A5-289E-48F9-9377-42A9A6CF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12400-82E0-4688-BC5C-1761C972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066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1774-3038-470F-B40B-0EB14C80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88652-9AEF-4A83-B58B-62A8E03FF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04DDD-59E5-46A0-8D92-0D9088C41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B8491-316E-41D5-9FBD-B5CA5215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561CF-6D6F-44E9-A14B-138B95D8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A9945-DEA9-4153-8300-2119AF44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337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BD83-57CB-433D-827E-63274FA3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174ED-A73A-4492-8CFE-1ABDF68CE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71438-37B7-45DA-82E3-59EA1BCA9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7B111-B59B-4133-8592-F4752835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5F9BC-4C55-46CA-A5B3-D1980677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095ED-9456-434C-AC05-0F48E715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2616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A114-17BD-4677-B9B4-C0F08169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BE4D9-3983-4600-8546-28AE28056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EF0C6-75A9-4695-88F7-2EA18EC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9F6D1-B5F4-4DB7-8135-11D8B114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EDB2-895E-4C5A-85BF-0E99A9F6C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81208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72CEA-5F1B-4675-BE1C-519BE4B8E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1A209-764B-4A76-A025-17B6523A6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4EEAB-69AD-4E6B-A6C7-2343415E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08BB1-6F59-4A4C-8CDA-EFC86083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89BAF-C37B-4643-9D44-3D1DA42F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89218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198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 xmlns:mc="http://schemas.openxmlformats.org/markup-compatibility/2006" xmlns:p14="http://schemas.microsoft.com/office/powerpoint/2010/main">
    <mc:Choice Requires="p14">
      <p:transition p14:dur="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DA725-D98B-43DE-9B36-81C74ED9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98B8A-4B15-43E5-ACEC-2E92589A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3347F-962A-42A5-AC2D-4C6ED926A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B0092-4664-4BFE-9923-0B5731C122E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73A1A-97FA-4508-8641-82B0A47BC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20AE-F3B7-411E-8AFE-35784CD63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479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470B-56CB-4A79-902D-886AC27C3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D6C62-2B8B-4AC1-BA75-01DCEA44C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</a:t>
            </a: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algorithms are trained using </a:t>
            </a:r>
            <a:r>
              <a:rPr lang="en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labeled</a:t>
            </a: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examples, such as an input where the desired output is known. 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segment of text could have a category label, such as: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Spam</a:t>
            </a: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lang="en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Legitimate</a:t>
            </a: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Email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Positive</a:t>
            </a: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lang="en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Negative</a:t>
            </a: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Movie Review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network receives a set of inputs along with the corresponding correct outputs, and the algorithm learns by comparing its actual output with correct outputs to find errors.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It then modifies the model accordingly. </a:t>
            </a:r>
            <a:endParaRPr sz="2600" b="1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is commonly used in applications where historical data predicts likely future events. </a:t>
            </a:r>
            <a:endParaRPr sz="2600" b="1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8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8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8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8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8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0" name="Google Shape;230;p38"/>
          <p:cNvCxnSpPr>
            <a:stCxn id="224" idx="3"/>
            <a:endCxn id="22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38"/>
          <p:cNvCxnSpPr>
            <a:endCxn id="22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38"/>
          <p:cNvCxnSpPr>
            <a:endCxn id="22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38"/>
          <p:cNvCxnSpPr>
            <a:endCxn id="228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38"/>
          <p:cNvCxnSpPr>
            <a:stCxn id="227" idx="2"/>
            <a:endCxn id="226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name="adj1" fmla="val 396875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38"/>
          <p:cNvCxnSpPr>
            <a:stCxn id="225" idx="0"/>
            <a:endCxn id="22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38"/>
          <p:cNvCxnSpPr>
            <a:stCxn id="229" idx="3"/>
            <a:endCxn id="22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38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Get your data! Customers, Sensors, etc...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4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0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40"/>
          <p:cNvCxnSpPr>
            <a:stCxn id="262" idx="3"/>
            <a:endCxn id="2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40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387275" y="1161825"/>
            <a:ext cx="84555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Char char="●"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Clean and format your data (using Pandas)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4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41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1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0" name="Google Shape;280;p41"/>
          <p:cNvCxnSpPr>
            <a:stCxn id="276" idx="3"/>
            <a:endCxn id="277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41"/>
          <p:cNvCxnSpPr>
            <a:endCxn id="278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41"/>
          <p:cNvCxnSpPr>
            <a:stCxn id="277" idx="0"/>
            <a:endCxn id="279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283;p41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9" name="Google Shape;299;p42"/>
          <p:cNvCxnSpPr>
            <a:stCxn id="295" idx="3"/>
            <a:endCxn id="296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42"/>
          <p:cNvCxnSpPr>
            <a:endCxn id="297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42"/>
          <p:cNvCxnSpPr>
            <a:stCxn id="296" idx="0"/>
            <a:endCxn id="29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" name="Google Shape;302;p4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3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3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3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9" name="Google Shape;319;p43"/>
          <p:cNvCxnSpPr>
            <a:stCxn id="314" idx="3"/>
            <a:endCxn id="315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0" name="Google Shape;320;p43"/>
          <p:cNvCxnSpPr>
            <a:endCxn id="316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Google Shape;321;p43"/>
          <p:cNvCxnSpPr>
            <a:endCxn id="317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43"/>
          <p:cNvCxnSpPr>
            <a:stCxn id="315" idx="0"/>
            <a:endCxn id="318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p43"/>
          <p:cNvCxnSpPr>
            <a:stCxn id="318" idx="3"/>
            <a:endCxn id="317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4" name="Google Shape;324;p43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3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3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3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4631-436A-4A4D-9D2B-D1956BCF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we do after getting insights from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2F499-D062-4988-A9C5-D1371A1A4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8316"/>
            <a:ext cx="7886700" cy="3721340"/>
          </a:xfrm>
        </p:spPr>
        <p:txBody>
          <a:bodyPr>
            <a:normAutofit/>
          </a:bodyPr>
          <a:lstStyle/>
          <a:p>
            <a:r>
              <a:rPr lang="en-US" dirty="0"/>
              <a:t>Building data models for future predictions by using machine learning algorithms</a:t>
            </a:r>
          </a:p>
          <a:p>
            <a:r>
              <a:rPr lang="en-US" dirty="0"/>
              <a:t>What are the data models?</a:t>
            </a:r>
          </a:p>
          <a:p>
            <a:pPr lvl="1"/>
            <a:r>
              <a:rPr lang="en-US" dirty="0"/>
              <a:t>model is a file that has been trained to recognize certain types of patterns. You train a model over a set of data, providing it an algorithm that it can use to reason over and learn from those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>
                <a:latin typeface="CMSS10"/>
              </a:rPr>
              <a:t>Using Scikit-Learn software is the machine learning library for the Python programming language. It features various classification, regression </a:t>
            </a:r>
            <a:r>
              <a:rPr lang="en-US" sz="1800" b="0" i="0" u="none" strike="noStrike" baseline="0" dirty="0">
                <a:latin typeface="CMSS10"/>
              </a:rPr>
              <a:t>and clustering  algorithms including support vector machines, random forests, gradient boosting, k-means and DBSCAN, and is designed to interoperate with the Python numerical and scientific libraries NumPy and SciPy.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95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4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4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9525" cap="flat" cmpd="sng">
            <a:solidFill>
              <a:srgbClr val="351C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2" name="Google Shape;342;p44"/>
          <p:cNvCxnSpPr>
            <a:stCxn id="337" idx="3"/>
            <a:endCxn id="338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44"/>
          <p:cNvCxnSpPr>
            <a:endCxn id="339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44"/>
          <p:cNvCxnSpPr>
            <a:endCxn id="340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" name="Google Shape;345;p44"/>
          <p:cNvCxnSpPr>
            <a:stCxn id="338" idx="0"/>
            <a:endCxn id="341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44"/>
          <p:cNvCxnSpPr>
            <a:stCxn id="341" idx="3"/>
            <a:endCxn id="340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Google Shape;347;p44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44"/>
          <p:cNvCxnSpPr/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name="adj1" fmla="val 396875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3" name="Google Shape;353;p44"/>
          <p:cNvSpPr txBox="1"/>
          <p:nvPr/>
        </p:nvSpPr>
        <p:spPr>
          <a:xfrm>
            <a:off x="4811450" y="3803275"/>
            <a:ext cx="13404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Adjust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4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Machine Learning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5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5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5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45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3813975" y="1562850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8" name="Google Shape;368;p45"/>
          <p:cNvCxnSpPr>
            <a:stCxn id="362" idx="3"/>
            <a:endCxn id="363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9" name="Google Shape;369;p45"/>
          <p:cNvCxnSpPr>
            <a:endCxn id="364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0" name="Google Shape;370;p45"/>
          <p:cNvCxnSpPr>
            <a:endCxn id="365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1" name="Google Shape;371;p45"/>
          <p:cNvCxnSpPr>
            <a:endCxn id="366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" name="Google Shape;372;p45"/>
          <p:cNvCxnSpPr>
            <a:stCxn id="365" idx="2"/>
            <a:endCxn id="364" idx="2"/>
          </p:cNvCxnSpPr>
          <p:nvPr/>
        </p:nvCxnSpPr>
        <p:spPr>
          <a:xfrm rot="5400000">
            <a:off x="5391100" y="2708775"/>
            <a:ext cx="600" cy="1814400"/>
          </a:xfrm>
          <a:prstGeom prst="curvedConnector3">
            <a:avLst>
              <a:gd name="adj1" fmla="val 396875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45"/>
          <p:cNvCxnSpPr>
            <a:stCxn id="363" idx="0"/>
            <a:endCxn id="367" idx="1"/>
          </p:cNvCxnSpPr>
          <p:nvPr/>
        </p:nvCxnSpPr>
        <p:spPr>
          <a:xfrm rot="-5400000">
            <a:off x="2870650" y="1764675"/>
            <a:ext cx="691200" cy="1195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" name="Google Shape;374;p45"/>
          <p:cNvCxnSpPr>
            <a:stCxn id="367" idx="3"/>
            <a:endCxn id="365" idx="0"/>
          </p:cNvCxnSpPr>
          <p:nvPr/>
        </p:nvCxnSpPr>
        <p:spPr>
          <a:xfrm>
            <a:off x="5154375" y="2016750"/>
            <a:ext cx="1144200" cy="6912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5" name="Google Shape;375;p45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5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5"/>
          <p:cNvSpPr txBox="1"/>
          <p:nvPr/>
        </p:nvSpPr>
        <p:spPr>
          <a:xfrm>
            <a:off x="5628400" y="278171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4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6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What we just showed is a simplified approach to supervised learning, it contains an issue!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Is it fair to use our single split of the data to evaluate our models performance?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After all, we were given the chance to update the model parameters again and again.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4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To fix this issue, data is often split into </a:t>
            </a:r>
            <a:r>
              <a:rPr lang="en" sz="26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3 sets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train model parameters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Validation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determine what model hyperparameters to adjust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Test Data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■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Used to get some final performance metric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4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8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means after we see the results on the </a:t>
            </a:r>
            <a:r>
              <a:rPr lang="en" sz="2600" b="1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final test set</a:t>
            </a: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 we don’t get to go back and adjust any model parameters!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This final measure is what we label the true performance of the model to be.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4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 txBox="1"/>
          <p:nvPr/>
        </p:nvSpPr>
        <p:spPr>
          <a:xfrm>
            <a:off x="311700" y="1229875"/>
            <a:ext cx="88323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 dirty="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In this course, in general we will simplify our data by using a simple </a:t>
            </a:r>
            <a:r>
              <a:rPr lang="en" sz="2600" b="1" dirty="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split.</a:t>
            </a:r>
            <a:endParaRPr sz="2600" dirty="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 dirty="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will simply train and then evaluate on a test set</a:t>
            </a:r>
            <a:endParaRPr sz="2600" dirty="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>
            <a:spLocks noGrp="1"/>
          </p:cNvSpPr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Overfitting and Underfitting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the full process for supervised learning, let’s touch upon the important topics of </a:t>
            </a: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underfitting.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 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fits too much to the noise from the data.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often results in </a:t>
            </a:r>
            <a:r>
              <a:rPr lang="en" sz="26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error on training sets but high error on test/validation sets.</a:t>
            </a:r>
            <a:endParaRPr sz="26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5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9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Arial"/>
              <a:buChar char="●"/>
            </a:pPr>
            <a:r>
              <a:rPr lang="en" sz="26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</a:t>
            </a:r>
            <a:endParaRPr sz="26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Model does not capture the underlying trend of the data and does not fit the data well enough.  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Low variance but high bias.  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Underfitting is often a result of an excessively simple model.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746A-B964-4E2C-A120-E87DD097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we are learning about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FB9B-E2CE-4348-B2B0-EA7058B6D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important for business leaders, analysts, and developers to at least understand where to apply the technology, how it is applied, and its basic concepts</a:t>
            </a:r>
          </a:p>
        </p:txBody>
      </p:sp>
    </p:spTree>
    <p:extLst>
      <p:ext uri="{BB962C8B-B14F-4D97-AF65-F5344CB8AC3E}">
        <p14:creationId xmlns:p14="http://schemas.microsoft.com/office/powerpoint/2010/main" val="2309000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6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-US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 are going to use the dataframes to create a model</a:t>
            </a: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imagine we trained a model and then measured its error over training time.</a:t>
            </a: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split our data into a </a:t>
            </a:r>
            <a:r>
              <a:rPr lang="en" sz="2600" b="1" dirty="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training set</a:t>
            </a:r>
            <a:r>
              <a:rPr lang="en" sz="2600" b="1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a</a:t>
            </a:r>
            <a:r>
              <a:rPr lang="en" sz="2600" b="1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600" b="1" dirty="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test set</a:t>
            </a: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 b="1" dirty="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And then we evaluate the performance of the model for predictions</a:t>
            </a:r>
            <a:endParaRPr sz="2600" b="1" dirty="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CLASSIFICATION </a:t>
            </a:r>
            <a:endParaRPr sz="3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6" name="Google Shape;886;p82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dirty="0">
                <a:solidFill>
                  <a:srgbClr val="434343"/>
                </a:solidFill>
                <a:ea typeface="Montserrat"/>
                <a:cs typeface="Montserrat"/>
                <a:sym typeface="Montserrat"/>
              </a:rPr>
              <a:t>Before we jump into data modelling… its a good idea to understand a few fundamental ideas regarding machine learning.</a:t>
            </a:r>
            <a:endParaRPr dirty="0">
              <a:solidFill>
                <a:srgbClr val="434343"/>
              </a:solidFill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dirty="0">
                <a:solidFill>
                  <a:srgbClr val="434343"/>
                </a:solidFill>
                <a:ea typeface="Montserrat"/>
                <a:cs typeface="Montserrat"/>
                <a:sym typeface="Montserrat"/>
              </a:rPr>
              <a:t>In this section we’ll cover some important theory and concepts surrounding machine learning.</a:t>
            </a:r>
            <a:endParaRPr dirty="0">
              <a:solidFill>
                <a:srgbClr val="434343"/>
              </a:solidFill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4" name="Google Shape;894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5" name="Google Shape;90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8" name="Google Shape;91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5" name="Google Shape;925;p85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4" name="Google Shape;93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1" name="Google Shape;941;p86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name="adj1" fmla="val 216386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7" name="Google Shape;947;p86"/>
          <p:cNvSpPr/>
          <p:nvPr/>
        </p:nvSpPr>
        <p:spPr>
          <a:xfrm>
            <a:off x="3836875" y="3871950"/>
            <a:ext cx="663600" cy="651000"/>
          </a:xfrm>
          <a:prstGeom prst="donut">
            <a:avLst>
              <a:gd name="adj" fmla="val 25000"/>
            </a:avLst>
          </a:prstGeom>
          <a:solidFill>
            <a:srgbClr val="00FF00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5" name="Google Shape;95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84" y="1121371"/>
            <a:ext cx="1805550" cy="12015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2322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385087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420150" y="33738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3467550" y="1700675"/>
            <a:ext cx="2208900" cy="15348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219250" y="1721375"/>
            <a:ext cx="1248300" cy="746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5676450" y="2468075"/>
            <a:ext cx="835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2" name="Google Shape;962;p87"/>
          <p:cNvSpPr/>
          <p:nvPr/>
        </p:nvSpPr>
        <p:spPr>
          <a:xfrm>
            <a:off x="6512250" y="2229575"/>
            <a:ext cx="1741800" cy="4770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2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6135849" y="2748525"/>
            <a:ext cx="258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3730050" y="3824100"/>
            <a:ext cx="4728600" cy="746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26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3083850" y="4570800"/>
            <a:ext cx="602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sz="2200"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161950" y="3612375"/>
            <a:ext cx="1568100" cy="5850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8254050" y="2468075"/>
            <a:ext cx="204600" cy="1729500"/>
          </a:xfrm>
          <a:prstGeom prst="curvedConnector3">
            <a:avLst>
              <a:gd name="adj1" fmla="val 216386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8" name="Google Shape;968;p87"/>
          <p:cNvSpPr/>
          <p:nvPr/>
        </p:nvSpPr>
        <p:spPr>
          <a:xfrm>
            <a:off x="3836475" y="3867600"/>
            <a:ext cx="659700" cy="6597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1D1C-666F-4D3E-B0E8-033A6616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What is Confusion Matrix and why you need it?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7D0C1-7B44-4AA7-B631-DE68E16A7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it is a performance measurement for machine learning classification problem where output can be two or more classes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a table with 4 different combinations of predicted and actual values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2C4D5-9B83-4A90-82E6-545D926F1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54" y="2116840"/>
            <a:ext cx="4706007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867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4A44-A744-4FFA-92E8-A5FD53391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Let’s understand TP, FP, FN, TN in terms of pregnancy analogy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4F21-1E99-465C-BD7A-47FF92561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D1AF4-56C6-4CDA-AF32-EB3AC37E5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58" y="1496726"/>
            <a:ext cx="5611008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313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3B03C-0744-4A1A-B764-DB2074C94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978" y="91236"/>
            <a:ext cx="8520600" cy="4412525"/>
          </a:xfrm>
        </p:spPr>
        <p:txBody>
          <a:bodyPr/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True Positive:</a:t>
            </a:r>
          </a:p>
          <a:p>
            <a:pPr lvl="1" indent="0">
              <a:lnSpc>
                <a:spcPct val="10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Interpretation: You predicted positive and it’s true.</a:t>
            </a:r>
          </a:p>
          <a:p>
            <a:pPr lvl="1" indent="0">
              <a:lnSpc>
                <a:spcPct val="10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predicted that a woman is pregnant and she actually is.</a:t>
            </a:r>
          </a:p>
          <a:p>
            <a:pPr indent="0" algn="l">
              <a:lnSpc>
                <a:spcPct val="10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True Negative: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lvl="1" indent="0">
              <a:lnSpc>
                <a:spcPct val="10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Interpretation: You predicted negative and it’s true.</a:t>
            </a:r>
          </a:p>
          <a:p>
            <a:pPr lvl="1" indent="0">
              <a:lnSpc>
                <a:spcPct val="10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predicted that a man is not pregnant and he actually is not.</a:t>
            </a:r>
          </a:p>
          <a:p>
            <a:pPr marL="11430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4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Overview: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 Process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7C1A-6424-4C1A-9C4E-2D2C892C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2733A-DC47-42EB-8F0E-7652C9456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l">
              <a:lnSpc>
                <a:spcPct val="10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False Positive: (Type 1 Error)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lvl="1" indent="0">
              <a:lnSpc>
                <a:spcPct val="10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Interpretation: You predicted positive and it’s false.</a:t>
            </a:r>
          </a:p>
          <a:p>
            <a:pPr lvl="1" indent="0">
              <a:lnSpc>
                <a:spcPct val="10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predicted that a man is pregnant but he actually is not.</a:t>
            </a:r>
          </a:p>
          <a:p>
            <a:pPr indent="0" algn="l">
              <a:lnSpc>
                <a:spcPct val="100000"/>
              </a:lnSpc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False Negative: (Type 2 Error)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lvl="1" indent="0">
              <a:lnSpc>
                <a:spcPct val="10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Interpretation: You predicted negative and it’s false.</a:t>
            </a:r>
          </a:p>
          <a:p>
            <a:pPr lvl="1" indent="0">
              <a:lnSpc>
                <a:spcPct val="10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You predicted that a woman is not pregnant but she actually 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503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D447-83AB-40E1-95CD-CC846370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following classification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E1D24-BB49-45A9-AB11-290E769A3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6D259-1832-403C-BC29-AA547D0B2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48" y="1565253"/>
            <a:ext cx="6250675" cy="25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164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4F52-D3FE-4E2F-A51D-0FF0644F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4C08C-0C87-498C-972D-6F5CE1AEB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Recall should be high as possible.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Precision should be high as possible.</a:t>
            </a:r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Accuracy should be high as possible.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difficult to compare two models with low precision and high recall or vice versa. So to make them comparable, we use F-Score. F-score helps to measure Recall and Precision at the same time. It uses Harmonic Mean in place of Arithmetic Mean by punishing the extreme values more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C35C2-4105-4439-8E9C-EF6229779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972" y="321111"/>
            <a:ext cx="3178570" cy="1662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48289-8156-49AA-8573-70D267756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736544"/>
            <a:ext cx="2162477" cy="619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0E655E-D5CB-4E57-87AC-1D66CBDF2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177" y="3650806"/>
            <a:ext cx="2267266" cy="790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82F87E-EEAB-4CA2-B328-A611DD1D3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654" y="3704971"/>
            <a:ext cx="3362794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49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102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5" name="Google Shape;1095;p102" descr="Screen Shot 2017-05-01 at 7.20.3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25" y="1130138"/>
            <a:ext cx="7584734" cy="37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0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7" name="Google Shape;1117;p10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311700" y="1229975"/>
            <a:ext cx="8076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28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28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5" name="Google Shape;1205;p11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REGRESSION</a:t>
            </a:r>
            <a:endParaRPr sz="35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1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3" name="Google Shape;1213;p1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take a moment now to discuss evaluating Regression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Regression is a task when a model attempts to predict continuous values (unlike categorical values, which is classification)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1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1" name="Google Shape;1221;p1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may have heard of some evaluation metrics like accuracy or recall.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These sort of metrics aren’t useful for regression problems, we need metrics designed for </a:t>
            </a: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continuous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values!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9" name="Google Shape;1229;p1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For example, attempting to predict the price of a house given its features is a </a:t>
            </a:r>
            <a:r>
              <a:rPr lang="en" sz="3000" b="1">
                <a:latin typeface="Montserrat"/>
                <a:ea typeface="Montserrat"/>
                <a:cs typeface="Montserrat"/>
                <a:sym typeface="Montserrat"/>
              </a:rPr>
              <a:t>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Attempting to predict the country a house is in given its features would be a classification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7" name="Google Shape;1237;p1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discuss some of the most common evaluation metrics for regression: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Machine Learning?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is a method of data analysis that automates analytical model building.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Using algorithms that iteratively learn from data, machine learning allows computers to find hidden insights without being explicitly programmed where to look.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1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5" name="Google Shape;1245;p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absolute value of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Easy to understand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8" name="Google Shape;1248;p115" descr="Screen Shot 2017-05-01 at 11.04.18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100" y="3323477"/>
            <a:ext cx="5186449" cy="16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Larger errors are noted more than with MAE, making MSE more popular.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6" name="Google Shape;1286;p119" descr="Screen Shot 2017-05-01 at 11.04.2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725" y="3803600"/>
            <a:ext cx="3864275" cy="12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2" name="Google Shape;1292;p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Root Mean Square Error (RMSE)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root of the  mean of the squared errors.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Most popular (has same units as 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5" name="Google Shape;1295;p120" descr="Screen Shot 2017-05-01 at 11.04.31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225" y="3310551"/>
            <a:ext cx="5743402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question from students: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“Is this value of RMSE good?”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is everything!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RMSE of $10 is fantastic for predicting the price of a house, but horrible for predicting the price of a candy bar!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9" name="Google Shape;1309;p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Compare your error metric to the average value of the label in your data set to try to get an intuition of its overall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Domain knowledge also plays an important role here!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7" name="Google Shape;1317;p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 of importance is also necessary to consider.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may create a model to predict how much medication to give, in which case small fluctuations in RMSE may actually be very significant.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Evaluating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9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should now feel comfortable with the various methods of evaluating a regression task.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25"/>
          <p:cNvSpPr txBox="1">
            <a:spLocks noGrp="1"/>
          </p:cNvSpPr>
          <p:nvPr>
            <p:ph type="ctrTitle"/>
          </p:nvPr>
        </p:nvSpPr>
        <p:spPr>
          <a:xfrm>
            <a:off x="335850" y="807750"/>
            <a:ext cx="8520600" cy="20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12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covered supervised learning, where the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label was known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due to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historical labeled data.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happens when we don’t have historical labels?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certain tasks that fall under unsupervised learning: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9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What is it used for?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517400" y="1011875"/>
            <a:ext cx="86265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355600" lvl="0" indent="-3429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 dirty="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Fraud detection.</a:t>
            </a:r>
            <a:endParaRPr sz="1800" dirty="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55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 dirty="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Web search results.</a:t>
            </a:r>
            <a:endParaRPr sz="1800" dirty="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55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 dirty="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Real-time ads on web pages </a:t>
            </a:r>
            <a:endParaRPr sz="1800" dirty="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55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 dirty="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Credit scoring.</a:t>
            </a:r>
            <a:endParaRPr sz="1800" dirty="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 dirty="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Prediction of equipment failures.</a:t>
            </a:r>
            <a:endParaRPr sz="1800" dirty="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 dirty="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New pricing models.</a:t>
            </a:r>
            <a:endParaRPr sz="1800" dirty="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 dirty="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Network intrusion detection.</a:t>
            </a:r>
            <a:endParaRPr sz="1800" dirty="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endParaRPr sz="1800" dirty="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4977725" y="1011875"/>
            <a:ext cx="4116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355600" lvl="0" indent="-3429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Recommendation Engines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55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55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Text Sentiment Analysis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355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Customer Churn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Pattern and image recognition.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Email spam filtering.</a:t>
            </a: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270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2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6" name="Google Shape;1356;p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Clustering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Grouping together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unlabeled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points into categories/clusters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points are assigned to a cluster based on similarity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4" name="Google Shape;1364;p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Attempts to detect outliers in a dataset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fraudulent transactions on a credit card.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2" name="Google Shape;1372;p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 techniques that reduces the number of features in a data set, either for compression, or to better understand underlying trends within a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Machine Learning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0" name="Google Shape;1380;p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important to note, these are situations where we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the correct answer for historical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Which means evaluation is much harder and more nuanced!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13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0" name="Google Shape;1390;p13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Unsupervised Process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132"/>
          <p:cNvSpPr/>
          <p:nvPr/>
        </p:nvSpPr>
        <p:spPr>
          <a:xfrm>
            <a:off x="1851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132"/>
          <p:cNvSpPr/>
          <p:nvPr/>
        </p:nvSpPr>
        <p:spPr>
          <a:xfrm>
            <a:off x="194845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132"/>
          <p:cNvSpPr/>
          <p:nvPr/>
        </p:nvSpPr>
        <p:spPr>
          <a:xfrm>
            <a:off x="381397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132"/>
          <p:cNvSpPr/>
          <p:nvPr/>
        </p:nvSpPr>
        <p:spPr>
          <a:xfrm>
            <a:off x="5628400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7442825" y="2707875"/>
            <a:ext cx="1340400" cy="907800"/>
          </a:xfrm>
          <a:prstGeom prst="roundRect">
            <a:avLst>
              <a:gd name="adj" fmla="val 16667"/>
            </a:avLst>
          </a:prstGeom>
          <a:solidFill>
            <a:srgbClr val="20124D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96" name="Google Shape;1396;p132"/>
          <p:cNvCxnSpPr>
            <a:stCxn id="1391" idx="3"/>
            <a:endCxn id="1392" idx="1"/>
          </p:cNvCxnSpPr>
          <p:nvPr/>
        </p:nvCxnSpPr>
        <p:spPr>
          <a:xfrm>
            <a:off x="1525525" y="3161775"/>
            <a:ext cx="423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7" name="Google Shape;1397;p132"/>
          <p:cNvCxnSpPr>
            <a:endCxn id="1393" idx="1"/>
          </p:cNvCxnSpPr>
          <p:nvPr/>
        </p:nvCxnSpPr>
        <p:spPr>
          <a:xfrm>
            <a:off x="3288975" y="3161775"/>
            <a:ext cx="525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8" name="Google Shape;1398;p132"/>
          <p:cNvCxnSpPr>
            <a:endCxn id="1394" idx="1"/>
          </p:cNvCxnSpPr>
          <p:nvPr/>
        </p:nvCxnSpPr>
        <p:spPr>
          <a:xfrm>
            <a:off x="5154400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9" name="Google Shape;1399;p132"/>
          <p:cNvCxnSpPr>
            <a:endCxn id="1395" idx="1"/>
          </p:cNvCxnSpPr>
          <p:nvPr/>
        </p:nvCxnSpPr>
        <p:spPr>
          <a:xfrm>
            <a:off x="6968825" y="3161775"/>
            <a:ext cx="47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00" name="Google Shape;1400;p132"/>
          <p:cNvSpPr txBox="1"/>
          <p:nvPr/>
        </p:nvSpPr>
        <p:spPr>
          <a:xfrm>
            <a:off x="185125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Acquisition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132"/>
          <p:cNvSpPr txBox="1"/>
          <p:nvPr/>
        </p:nvSpPr>
        <p:spPr>
          <a:xfrm>
            <a:off x="1948450" y="2800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132"/>
          <p:cNvSpPr txBox="1"/>
          <p:nvPr/>
        </p:nvSpPr>
        <p:spPr>
          <a:xfrm>
            <a:off x="3813975" y="1636650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3" name="Google Shape;1403;p132"/>
          <p:cNvSpPr txBox="1"/>
          <p:nvPr/>
        </p:nvSpPr>
        <p:spPr>
          <a:xfrm>
            <a:off x="3813975" y="2631663"/>
            <a:ext cx="1340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Training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132"/>
          <p:cNvSpPr txBox="1"/>
          <p:nvPr/>
        </p:nvSpPr>
        <p:spPr>
          <a:xfrm>
            <a:off x="5453950" y="2857875"/>
            <a:ext cx="16893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Transformation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132"/>
          <p:cNvSpPr txBox="1"/>
          <p:nvPr/>
        </p:nvSpPr>
        <p:spPr>
          <a:xfrm>
            <a:off x="7398275" y="2800650"/>
            <a:ext cx="1429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There are different types of machine learning we will focus on during the next sections of the course: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by learning about one of the most common machine learning tasks- Supervised Learning!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2193</Words>
  <Application>Microsoft Office PowerPoint</Application>
  <PresentationFormat>On-screen Show (16:9)</PresentationFormat>
  <Paragraphs>392</Paragraphs>
  <Slides>74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6" baseType="lpstr">
      <vt:lpstr>Calibri Light</vt:lpstr>
      <vt:lpstr>Overpass</vt:lpstr>
      <vt:lpstr>Calibri</vt:lpstr>
      <vt:lpstr>Oswald</vt:lpstr>
      <vt:lpstr>Montserrat</vt:lpstr>
      <vt:lpstr>charter</vt:lpstr>
      <vt:lpstr>Source Code Pro</vt:lpstr>
      <vt:lpstr>CMSS10</vt:lpstr>
      <vt:lpstr>Roboto</vt:lpstr>
      <vt:lpstr>Arial</vt:lpstr>
      <vt:lpstr>Modern Writer</vt:lpstr>
      <vt:lpstr>Office Theme</vt:lpstr>
      <vt:lpstr>Data Modelling</vt:lpstr>
      <vt:lpstr>What do we do after getting insights from the data</vt:lpstr>
      <vt:lpstr>Why we are learning about machine learning?</vt:lpstr>
      <vt:lpstr>Machine Learning  </vt:lpstr>
      <vt:lpstr>Machine Learning  </vt:lpstr>
      <vt:lpstr>PowerPoint Presentation</vt:lpstr>
      <vt:lpstr>PowerPoint Presentation</vt:lpstr>
      <vt:lpstr>PowerPoint Presentation</vt:lpstr>
      <vt:lpstr>PowerPoint Presentation</vt:lpstr>
      <vt:lpstr>Supervised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Overfitting and Underfitting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Evaluating Performance</vt:lpstr>
      <vt:lpstr>Model Evaluation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What is Confusion Matrix and why you need it?</vt:lpstr>
      <vt:lpstr>Let’s understand TP, FP, FN, TN in terms of pregnancy analogy</vt:lpstr>
      <vt:lpstr>PowerPoint Presentation</vt:lpstr>
      <vt:lpstr>PowerPoint Presentation</vt:lpstr>
      <vt:lpstr>Consider following classification data</vt:lpstr>
      <vt:lpstr>PowerPoint Presentation</vt:lpstr>
      <vt:lpstr>PowerPoint Presentation</vt:lpstr>
      <vt:lpstr>PowerPoint Presentation</vt:lpstr>
      <vt:lpstr>Evaluating Performance</vt:lpstr>
      <vt:lpstr>Evaluating Regression</vt:lpstr>
      <vt:lpstr>Evaluating Regression </vt:lpstr>
      <vt:lpstr>Evaluating Regression </vt:lpstr>
      <vt:lpstr>Evaluating Regression </vt:lpstr>
      <vt:lpstr>Evaluating Regression </vt:lpstr>
      <vt:lpstr>Evaluating Regression </vt:lpstr>
      <vt:lpstr>Evaluating Regression </vt:lpstr>
      <vt:lpstr>Machine Learning  </vt:lpstr>
      <vt:lpstr>Machine Learning  </vt:lpstr>
      <vt:lpstr>Machine Learning  </vt:lpstr>
      <vt:lpstr>Evaluating Regression </vt:lpstr>
      <vt:lpstr>Unsupervised Learning</vt:lpstr>
      <vt:lpstr>Machine Learning  </vt:lpstr>
      <vt:lpstr>Machine Learning  </vt:lpstr>
      <vt:lpstr>Machine Learning  </vt:lpstr>
      <vt:lpstr>Machine Learning  </vt:lpstr>
      <vt:lpstr>Machine Learning  </vt:lpstr>
      <vt:lpstr>Machine Learning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Modelling</dc:title>
  <dc:creator>Disha Parkhi</dc:creator>
  <cp:lastModifiedBy>Disha Parkhi</cp:lastModifiedBy>
  <cp:revision>8</cp:revision>
  <dcterms:modified xsi:type="dcterms:W3CDTF">2022-03-01T16:20:08Z</dcterms:modified>
</cp:coreProperties>
</file>