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91535ca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91535ca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91535ca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91535ca9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691535ca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691535ca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91535ca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91535ca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b54d07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b54d07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b54d07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b54d07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6b54d07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6b54d07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b54d072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b54d072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6b54d07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6b54d072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6b54d07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6b54d07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691535ca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691535ca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6b54d07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6b54d07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590cee2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590cee2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70fa988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70fa988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91535ca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91535ca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691535ca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691535ca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91535ca9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91535ca9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691535ca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91535ca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691535ca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691535ca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691535ca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691535ca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691535ca9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691535ca9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Project 4.1</a:t>
            </a:r>
            <a:endParaRPr>
              <a:solidFill>
                <a:srgbClr val="000000"/>
              </a:solidFill>
            </a:endParaRPr>
          </a:p>
        </p:txBody>
      </p:sp>
      <p:sp>
        <p:nvSpPr>
          <p:cNvPr id="87" name="Google Shape;87;p13"/>
          <p:cNvSpPr txBox="1"/>
          <p:nvPr>
            <p:ph idx="1" type="subTitle"/>
          </p:nvPr>
        </p:nvSpPr>
        <p:spPr>
          <a:xfrm>
            <a:off x="3537150" y="2469425"/>
            <a:ext cx="5316300" cy="9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Project –Machine Learning In Disease Prediction</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Cluster analysis to see the influence of variables	</a:t>
            </a:r>
            <a:endParaRPr/>
          </a:p>
        </p:txBody>
      </p:sp>
      <p:pic>
        <p:nvPicPr>
          <p:cNvPr id="144" name="Google Shape;144;p22"/>
          <p:cNvPicPr preferRelativeResize="0"/>
          <p:nvPr/>
        </p:nvPicPr>
        <p:blipFill>
          <a:blip r:embed="rId3">
            <a:alphaModFix/>
          </a:blip>
          <a:stretch>
            <a:fillRect/>
          </a:stretch>
        </p:blipFill>
        <p:spPr>
          <a:xfrm>
            <a:off x="0" y="753875"/>
            <a:ext cx="9640174" cy="253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Cluster analysis-Determining the factors driving the cancer.	</a:t>
            </a:r>
            <a:endParaRPr/>
          </a:p>
        </p:txBody>
      </p:sp>
      <p:pic>
        <p:nvPicPr>
          <p:cNvPr id="150" name="Google Shape;150;p23"/>
          <p:cNvPicPr preferRelativeResize="0"/>
          <p:nvPr/>
        </p:nvPicPr>
        <p:blipFill>
          <a:blip r:embed="rId3">
            <a:alphaModFix/>
          </a:blip>
          <a:stretch>
            <a:fillRect/>
          </a:stretch>
        </p:blipFill>
        <p:spPr>
          <a:xfrm>
            <a:off x="152400" y="617500"/>
            <a:ext cx="8721826" cy="556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Cluster analysis- PCA Biplot showing the variable effect</a:t>
            </a:r>
            <a:endParaRPr sz="1200"/>
          </a:p>
          <a:p>
            <a:pPr indent="0" lvl="0" marL="0" rtl="0" algn="l">
              <a:lnSpc>
                <a:spcPct val="150000"/>
              </a:lnSpc>
              <a:spcBef>
                <a:spcPts val="600"/>
              </a:spcBef>
              <a:spcAft>
                <a:spcPts val="600"/>
              </a:spcAft>
              <a:buNone/>
            </a:pPr>
            <a:r>
              <a:t/>
            </a:r>
            <a:endParaRPr sz="1200"/>
          </a:p>
        </p:txBody>
      </p:sp>
      <p:pic>
        <p:nvPicPr>
          <p:cNvPr id="156" name="Google Shape;156;p24"/>
          <p:cNvPicPr preferRelativeResize="0"/>
          <p:nvPr/>
        </p:nvPicPr>
        <p:blipFill>
          <a:blip r:embed="rId3">
            <a:alphaModFix/>
          </a:blip>
          <a:stretch>
            <a:fillRect/>
          </a:stretch>
        </p:blipFill>
        <p:spPr>
          <a:xfrm>
            <a:off x="152400" y="617500"/>
            <a:ext cx="8325201" cy="530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Creating Test &amp; Training Data</a:t>
            </a:r>
            <a:endParaRPr sz="1200"/>
          </a:p>
          <a:p>
            <a:pPr indent="0" lvl="0" marL="0" rtl="0" algn="l">
              <a:lnSpc>
                <a:spcPct val="150000"/>
              </a:lnSpc>
              <a:spcBef>
                <a:spcPts val="600"/>
              </a:spcBef>
              <a:spcAft>
                <a:spcPts val="600"/>
              </a:spcAft>
              <a:buNone/>
            </a:pPr>
            <a:r>
              <a:t/>
            </a:r>
            <a:endParaRPr sz="1200"/>
          </a:p>
        </p:txBody>
      </p:sp>
      <p:pic>
        <p:nvPicPr>
          <p:cNvPr id="162" name="Google Shape;162;p25"/>
          <p:cNvPicPr preferRelativeResize="0"/>
          <p:nvPr/>
        </p:nvPicPr>
        <p:blipFill>
          <a:blip r:embed="rId3">
            <a:alphaModFix/>
          </a:blip>
          <a:stretch>
            <a:fillRect/>
          </a:stretch>
        </p:blipFill>
        <p:spPr>
          <a:xfrm>
            <a:off x="770050" y="518350"/>
            <a:ext cx="7160176" cy="488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Applying Model -  R Part</a:t>
            </a:r>
            <a:endParaRPr sz="1200"/>
          </a:p>
          <a:p>
            <a:pPr indent="0" lvl="0" marL="0" rtl="0" algn="l">
              <a:lnSpc>
                <a:spcPct val="150000"/>
              </a:lnSpc>
              <a:spcBef>
                <a:spcPts val="600"/>
              </a:spcBef>
              <a:spcAft>
                <a:spcPts val="600"/>
              </a:spcAft>
              <a:buNone/>
            </a:pPr>
            <a:r>
              <a:t/>
            </a:r>
            <a:endParaRPr sz="1200"/>
          </a:p>
        </p:txBody>
      </p:sp>
      <p:pic>
        <p:nvPicPr>
          <p:cNvPr id="168" name="Google Shape;168;p26"/>
          <p:cNvPicPr preferRelativeResize="0"/>
          <p:nvPr/>
        </p:nvPicPr>
        <p:blipFill>
          <a:blip r:embed="rId3">
            <a:alphaModFix/>
          </a:blip>
          <a:stretch>
            <a:fillRect/>
          </a:stretch>
        </p:blipFill>
        <p:spPr>
          <a:xfrm>
            <a:off x="809025" y="606575"/>
            <a:ext cx="6101055" cy="437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Applying Model -  Prune</a:t>
            </a:r>
            <a:endParaRPr sz="1200"/>
          </a:p>
        </p:txBody>
      </p:sp>
      <p:pic>
        <p:nvPicPr>
          <p:cNvPr id="174" name="Google Shape;174;p27"/>
          <p:cNvPicPr preferRelativeResize="0"/>
          <p:nvPr/>
        </p:nvPicPr>
        <p:blipFill>
          <a:blip r:embed="rId3">
            <a:alphaModFix/>
          </a:blip>
          <a:stretch>
            <a:fillRect/>
          </a:stretch>
        </p:blipFill>
        <p:spPr>
          <a:xfrm>
            <a:off x="644850" y="673025"/>
            <a:ext cx="7324462" cy="437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Applying Model -  Random Forest</a:t>
            </a:r>
            <a:endParaRPr sz="1200"/>
          </a:p>
        </p:txBody>
      </p:sp>
      <p:pic>
        <p:nvPicPr>
          <p:cNvPr id="180" name="Google Shape;180;p28"/>
          <p:cNvPicPr preferRelativeResize="0"/>
          <p:nvPr/>
        </p:nvPicPr>
        <p:blipFill>
          <a:blip r:embed="rId3">
            <a:alphaModFix/>
          </a:blip>
          <a:stretch>
            <a:fillRect/>
          </a:stretch>
        </p:blipFill>
        <p:spPr>
          <a:xfrm>
            <a:off x="251550" y="530750"/>
            <a:ext cx="5639824" cy="3701700"/>
          </a:xfrm>
          <a:prstGeom prst="rect">
            <a:avLst/>
          </a:prstGeom>
          <a:noFill/>
          <a:ln>
            <a:noFill/>
          </a:ln>
        </p:spPr>
      </p:pic>
      <p:pic>
        <p:nvPicPr>
          <p:cNvPr id="181" name="Google Shape;181;p28"/>
          <p:cNvPicPr preferRelativeResize="0"/>
          <p:nvPr/>
        </p:nvPicPr>
        <p:blipFill>
          <a:blip r:embed="rId4">
            <a:alphaModFix/>
          </a:blip>
          <a:stretch>
            <a:fillRect/>
          </a:stretch>
        </p:blipFill>
        <p:spPr>
          <a:xfrm>
            <a:off x="6043774" y="617500"/>
            <a:ext cx="2947826" cy="29979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Applying Model -  ctree</a:t>
            </a:r>
            <a:endParaRPr sz="1200"/>
          </a:p>
        </p:txBody>
      </p:sp>
      <p:pic>
        <p:nvPicPr>
          <p:cNvPr id="187" name="Google Shape;187;p29"/>
          <p:cNvPicPr preferRelativeResize="0"/>
          <p:nvPr/>
        </p:nvPicPr>
        <p:blipFill>
          <a:blip r:embed="rId3">
            <a:alphaModFix/>
          </a:blip>
          <a:stretch>
            <a:fillRect/>
          </a:stretch>
        </p:blipFill>
        <p:spPr>
          <a:xfrm>
            <a:off x="830950" y="530850"/>
            <a:ext cx="7100450" cy="4541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Applying Model -  Adaptive boosting code</a:t>
            </a:r>
            <a:endParaRPr sz="1200"/>
          </a:p>
        </p:txBody>
      </p:sp>
      <p:pic>
        <p:nvPicPr>
          <p:cNvPr id="193" name="Google Shape;193;p30"/>
          <p:cNvPicPr preferRelativeResize="0"/>
          <p:nvPr/>
        </p:nvPicPr>
        <p:blipFill>
          <a:blip r:embed="rId3">
            <a:alphaModFix/>
          </a:blip>
          <a:stretch>
            <a:fillRect/>
          </a:stretch>
        </p:blipFill>
        <p:spPr>
          <a:xfrm>
            <a:off x="622975" y="617500"/>
            <a:ext cx="7428633" cy="4373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Applying Model -  Support Vector Machine</a:t>
            </a:r>
            <a:endParaRPr sz="1200"/>
          </a:p>
        </p:txBody>
      </p:sp>
      <p:pic>
        <p:nvPicPr>
          <p:cNvPr id="199" name="Google Shape;199;p31"/>
          <p:cNvPicPr preferRelativeResize="0"/>
          <p:nvPr/>
        </p:nvPicPr>
        <p:blipFill>
          <a:blip r:embed="rId3">
            <a:alphaModFix/>
          </a:blip>
          <a:stretch>
            <a:fillRect/>
          </a:stretch>
        </p:blipFill>
        <p:spPr>
          <a:xfrm>
            <a:off x="732425" y="551825"/>
            <a:ext cx="7038186" cy="450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
            </a:r>
            <a:r>
              <a:rPr lang="en" sz="2000"/>
              <a:t>isease prediction has long been regarded as a critical topic. With big data and Machine. Learning growth in biomedical and healthcare communities, accurate analysis of medical data benefits early disease detection, patient care, and community services.</a:t>
            </a:r>
            <a:endParaRPr sz="2000"/>
          </a:p>
          <a:p>
            <a:pPr indent="0" lvl="0" marL="0" rtl="0" algn="l">
              <a:spcBef>
                <a:spcPts val="1600"/>
              </a:spcBef>
              <a:spcAft>
                <a:spcPts val="16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Visualize to compare the accuracy of all methods</a:t>
            </a:r>
            <a:endParaRPr sz="1200"/>
          </a:p>
          <a:p>
            <a:pPr indent="0" lvl="0" marL="0" rtl="0" algn="l">
              <a:lnSpc>
                <a:spcPct val="200000"/>
              </a:lnSpc>
              <a:spcBef>
                <a:spcPts val="0"/>
              </a:spcBef>
              <a:spcAft>
                <a:spcPts val="0"/>
              </a:spcAft>
              <a:buNone/>
            </a:pPr>
            <a:r>
              <a:t/>
            </a:r>
            <a:endParaRPr sz="1200"/>
          </a:p>
          <a:p>
            <a:pPr indent="0" lvl="0" marL="0" rtl="0" algn="l">
              <a:lnSpc>
                <a:spcPct val="150000"/>
              </a:lnSpc>
              <a:spcBef>
                <a:spcPts val="0"/>
              </a:spcBef>
              <a:spcAft>
                <a:spcPts val="0"/>
              </a:spcAft>
              <a:buNone/>
            </a:pPr>
            <a:r>
              <a:t/>
            </a:r>
            <a:endParaRPr sz="1200"/>
          </a:p>
          <a:p>
            <a:pPr indent="0" lvl="0" marL="0" rtl="0" algn="l">
              <a:lnSpc>
                <a:spcPct val="150000"/>
              </a:lnSpc>
              <a:spcBef>
                <a:spcPts val="600"/>
              </a:spcBef>
              <a:spcAft>
                <a:spcPts val="600"/>
              </a:spcAft>
              <a:buNone/>
            </a:pPr>
            <a:r>
              <a:t/>
            </a:r>
            <a:endParaRPr sz="1200"/>
          </a:p>
        </p:txBody>
      </p:sp>
      <p:pic>
        <p:nvPicPr>
          <p:cNvPr id="205" name="Google Shape;205;p32"/>
          <p:cNvPicPr preferRelativeResize="0"/>
          <p:nvPr/>
        </p:nvPicPr>
        <p:blipFill>
          <a:blip r:embed="rId3">
            <a:alphaModFix/>
          </a:blip>
          <a:stretch>
            <a:fillRect/>
          </a:stretch>
        </p:blipFill>
        <p:spPr>
          <a:xfrm>
            <a:off x="349375" y="584675"/>
            <a:ext cx="8613549" cy="3787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Select a best prediction model according to high accuracy - CODE</a:t>
            </a:r>
            <a:endParaRPr sz="1200"/>
          </a:p>
          <a:p>
            <a:pPr indent="0" lvl="0" marL="0" rtl="0" algn="l">
              <a:spcBef>
                <a:spcPts val="0"/>
              </a:spcBef>
              <a:spcAft>
                <a:spcPts val="0"/>
              </a:spcAft>
              <a:buNone/>
            </a:pPr>
            <a:r>
              <a:t/>
            </a:r>
            <a:endParaRPr/>
          </a:p>
          <a:p>
            <a:pPr indent="0" lvl="0" marL="0" rtl="0" algn="l">
              <a:lnSpc>
                <a:spcPct val="200000"/>
              </a:lnSpc>
              <a:spcBef>
                <a:spcPts val="0"/>
              </a:spcBef>
              <a:spcAft>
                <a:spcPts val="0"/>
              </a:spcAft>
              <a:buNone/>
            </a:pPr>
            <a:r>
              <a:t/>
            </a:r>
            <a:endParaRPr sz="1200"/>
          </a:p>
          <a:p>
            <a:pPr indent="0" lvl="0" marL="0" rtl="0" algn="l">
              <a:lnSpc>
                <a:spcPct val="150000"/>
              </a:lnSpc>
              <a:spcBef>
                <a:spcPts val="0"/>
              </a:spcBef>
              <a:spcAft>
                <a:spcPts val="0"/>
              </a:spcAft>
              <a:buNone/>
            </a:pPr>
            <a:r>
              <a:t/>
            </a:r>
            <a:endParaRPr sz="1200"/>
          </a:p>
          <a:p>
            <a:pPr indent="0" lvl="0" marL="0" rtl="0" algn="l">
              <a:lnSpc>
                <a:spcPct val="150000"/>
              </a:lnSpc>
              <a:spcBef>
                <a:spcPts val="600"/>
              </a:spcBef>
              <a:spcAft>
                <a:spcPts val="600"/>
              </a:spcAft>
              <a:buNone/>
            </a:pPr>
            <a:r>
              <a:t/>
            </a:r>
            <a:endParaRPr sz="1200"/>
          </a:p>
        </p:txBody>
      </p:sp>
      <p:sp>
        <p:nvSpPr>
          <p:cNvPr id="211" name="Google Shape;211;p33"/>
          <p:cNvSpPr txBox="1"/>
          <p:nvPr/>
        </p:nvSpPr>
        <p:spPr>
          <a:xfrm>
            <a:off x="4536325" y="290630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3"/>
          <p:cNvPicPr preferRelativeResize="0"/>
          <p:nvPr/>
        </p:nvPicPr>
        <p:blipFill>
          <a:blip r:embed="rId3">
            <a:alphaModFix/>
          </a:blip>
          <a:stretch>
            <a:fillRect/>
          </a:stretch>
        </p:blipFill>
        <p:spPr>
          <a:xfrm>
            <a:off x="459775" y="734525"/>
            <a:ext cx="8001925" cy="407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Conclusion</a:t>
            </a:r>
            <a:endParaRPr sz="1800"/>
          </a:p>
          <a:p>
            <a:pPr indent="0" lvl="0" marL="0" rtl="0" algn="l">
              <a:spcBef>
                <a:spcPts val="0"/>
              </a:spcBef>
              <a:spcAft>
                <a:spcPts val="0"/>
              </a:spcAft>
              <a:buNone/>
            </a:pPr>
            <a:r>
              <a:t/>
            </a:r>
            <a:endParaRPr/>
          </a:p>
          <a:p>
            <a:pPr indent="0" lvl="0" marL="0" rtl="0" algn="l">
              <a:lnSpc>
                <a:spcPct val="200000"/>
              </a:lnSpc>
              <a:spcBef>
                <a:spcPts val="0"/>
              </a:spcBef>
              <a:spcAft>
                <a:spcPts val="0"/>
              </a:spcAft>
              <a:buNone/>
            </a:pPr>
            <a:r>
              <a:t/>
            </a:r>
            <a:endParaRPr sz="1200"/>
          </a:p>
          <a:p>
            <a:pPr indent="0" lvl="0" marL="0" rtl="0" algn="l">
              <a:lnSpc>
                <a:spcPct val="150000"/>
              </a:lnSpc>
              <a:spcBef>
                <a:spcPts val="0"/>
              </a:spcBef>
              <a:spcAft>
                <a:spcPts val="0"/>
              </a:spcAft>
              <a:buNone/>
            </a:pPr>
            <a:r>
              <a:t/>
            </a:r>
            <a:endParaRPr sz="1200"/>
          </a:p>
          <a:p>
            <a:pPr indent="0" lvl="0" marL="0" rtl="0" algn="l">
              <a:lnSpc>
                <a:spcPct val="150000"/>
              </a:lnSpc>
              <a:spcBef>
                <a:spcPts val="600"/>
              </a:spcBef>
              <a:spcAft>
                <a:spcPts val="600"/>
              </a:spcAft>
              <a:buNone/>
            </a:pPr>
            <a:r>
              <a:t/>
            </a:r>
            <a:endParaRPr sz="1200"/>
          </a:p>
        </p:txBody>
      </p:sp>
      <p:sp>
        <p:nvSpPr>
          <p:cNvPr id="218" name="Google Shape;218;p34"/>
          <p:cNvSpPr txBox="1"/>
          <p:nvPr/>
        </p:nvSpPr>
        <p:spPr>
          <a:xfrm>
            <a:off x="4536325" y="290630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txBox="1"/>
          <p:nvPr/>
        </p:nvSpPr>
        <p:spPr>
          <a:xfrm>
            <a:off x="331350" y="1636000"/>
            <a:ext cx="84813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performance of SVM shows the high level compare with other classifiers. Hence SVM shows the concrete results with Breast Cancer disease of patient records. Therefore SVM classifier is suggested for diagnosis of Breast Cancer disease based classification to get better results with accuracy, low error rate and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Build Machine Learning Models to predict the type of Breast Cancer (Malignant or Benign) as well as identify the drivers of cancer.</a:t>
            </a:r>
            <a:endParaRPr sz="2000"/>
          </a:p>
          <a:p>
            <a:pPr indent="0" lvl="0" marL="0" rtl="0" algn="l">
              <a:spcBef>
                <a:spcPts val="1600"/>
              </a:spcBef>
              <a:spcAft>
                <a:spcPts val="16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3774450" y="836300"/>
            <a:ext cx="5251925" cy="3391075"/>
          </a:xfrm>
          <a:prstGeom prst="rect">
            <a:avLst/>
          </a:prstGeom>
          <a:noFill/>
          <a:ln>
            <a:noFill/>
          </a:ln>
        </p:spPr>
      </p:pic>
      <p:sp>
        <p:nvSpPr>
          <p:cNvPr id="105" name="Google Shape;105;p16"/>
          <p:cNvSpPr txBox="1"/>
          <p:nvPr/>
        </p:nvSpPr>
        <p:spPr>
          <a:xfrm>
            <a:off x="175125" y="103900"/>
            <a:ext cx="69711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 Count of Benign and Malignant</a:t>
            </a:r>
            <a:endParaRPr/>
          </a:p>
        </p:txBody>
      </p:sp>
      <p:pic>
        <p:nvPicPr>
          <p:cNvPr id="106" name="Google Shape;106;p16"/>
          <p:cNvPicPr preferRelativeResize="0"/>
          <p:nvPr/>
        </p:nvPicPr>
        <p:blipFill>
          <a:blip r:embed="rId4">
            <a:alphaModFix/>
          </a:blip>
          <a:stretch>
            <a:fillRect/>
          </a:stretch>
        </p:blipFill>
        <p:spPr>
          <a:xfrm>
            <a:off x="682575" y="4227375"/>
            <a:ext cx="5124450" cy="752475"/>
          </a:xfrm>
          <a:prstGeom prst="rect">
            <a:avLst/>
          </a:prstGeom>
          <a:noFill/>
          <a:ln>
            <a:noFill/>
          </a:ln>
        </p:spPr>
      </p:pic>
      <p:pic>
        <p:nvPicPr>
          <p:cNvPr id="107" name="Google Shape;107;p16"/>
          <p:cNvPicPr preferRelativeResize="0"/>
          <p:nvPr/>
        </p:nvPicPr>
        <p:blipFill>
          <a:blip r:embed="rId5">
            <a:alphaModFix/>
          </a:blip>
          <a:stretch>
            <a:fillRect/>
          </a:stretch>
        </p:blipFill>
        <p:spPr>
          <a:xfrm>
            <a:off x="175113" y="568163"/>
            <a:ext cx="5495925"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nvSpPr>
        <p:spPr>
          <a:xfrm>
            <a:off x="175125" y="103900"/>
            <a:ext cx="87438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Exploring features and Data Preparation which includes missing value treatment and Outlier Detection</a:t>
            </a:r>
            <a:endParaRPr sz="1200"/>
          </a:p>
          <a:p>
            <a:pPr indent="0" lvl="0" marL="0" rtl="0" algn="l">
              <a:lnSpc>
                <a:spcPct val="150000"/>
              </a:lnSpc>
              <a:spcBef>
                <a:spcPts val="600"/>
              </a:spcBef>
              <a:spcAft>
                <a:spcPts val="600"/>
              </a:spcAft>
              <a:buNone/>
            </a:pPr>
            <a:r>
              <a:t/>
            </a:r>
            <a:endParaRPr sz="1200"/>
          </a:p>
        </p:txBody>
      </p:sp>
      <p:pic>
        <p:nvPicPr>
          <p:cNvPr id="113" name="Google Shape;113;p17"/>
          <p:cNvPicPr preferRelativeResize="0"/>
          <p:nvPr/>
        </p:nvPicPr>
        <p:blipFill>
          <a:blip r:embed="rId3">
            <a:alphaModFix/>
          </a:blip>
          <a:stretch>
            <a:fillRect/>
          </a:stretch>
        </p:blipFill>
        <p:spPr>
          <a:xfrm>
            <a:off x="655825" y="681038"/>
            <a:ext cx="6991350" cy="37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Correlation between each variables</a:t>
            </a:r>
            <a:endParaRPr/>
          </a:p>
        </p:txBody>
      </p:sp>
      <p:pic>
        <p:nvPicPr>
          <p:cNvPr id="119" name="Google Shape;119;p18"/>
          <p:cNvPicPr preferRelativeResize="0"/>
          <p:nvPr/>
        </p:nvPicPr>
        <p:blipFill>
          <a:blip r:embed="rId3">
            <a:alphaModFix/>
          </a:blip>
          <a:stretch>
            <a:fillRect/>
          </a:stretch>
        </p:blipFill>
        <p:spPr>
          <a:xfrm>
            <a:off x="631875" y="465100"/>
            <a:ext cx="7880251" cy="508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Relation between each variables (diagnosis included)</a:t>
            </a:r>
            <a:endParaRPr/>
          </a:p>
        </p:txBody>
      </p:sp>
      <p:pic>
        <p:nvPicPr>
          <p:cNvPr id="125" name="Google Shape;125;p19"/>
          <p:cNvPicPr preferRelativeResize="0"/>
          <p:nvPr/>
        </p:nvPicPr>
        <p:blipFill>
          <a:blip r:embed="rId3">
            <a:alphaModFix/>
          </a:blip>
          <a:stretch>
            <a:fillRect/>
          </a:stretch>
        </p:blipFill>
        <p:spPr>
          <a:xfrm>
            <a:off x="227049" y="465100"/>
            <a:ext cx="8098548" cy="539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Principal Component Analysis</a:t>
            </a:r>
            <a:endParaRPr/>
          </a:p>
        </p:txBody>
      </p:sp>
      <p:pic>
        <p:nvPicPr>
          <p:cNvPr id="131" name="Google Shape;131;p20"/>
          <p:cNvPicPr preferRelativeResize="0"/>
          <p:nvPr/>
        </p:nvPicPr>
        <p:blipFill>
          <a:blip r:embed="rId3">
            <a:alphaModFix/>
          </a:blip>
          <a:stretch>
            <a:fillRect/>
          </a:stretch>
        </p:blipFill>
        <p:spPr>
          <a:xfrm>
            <a:off x="350700" y="592725"/>
            <a:ext cx="8486326" cy="617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nvSpPr>
        <p:spPr>
          <a:xfrm>
            <a:off x="175125" y="103900"/>
            <a:ext cx="6971100" cy="36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600"/>
              </a:spcAft>
              <a:buNone/>
            </a:pPr>
            <a:r>
              <a:rPr lang="en" sz="1200"/>
              <a:t>Principal Component Analysis - </a:t>
            </a:r>
            <a:r>
              <a:rPr lang="en" sz="1050">
                <a:highlight>
                  <a:srgbClr val="FFFFFF"/>
                </a:highlight>
              </a:rPr>
              <a:t>Line lies at point PC6</a:t>
            </a:r>
            <a:endParaRPr/>
          </a:p>
        </p:txBody>
      </p:sp>
      <p:pic>
        <p:nvPicPr>
          <p:cNvPr id="137" name="Google Shape;137;p21"/>
          <p:cNvPicPr preferRelativeResize="0"/>
          <p:nvPr/>
        </p:nvPicPr>
        <p:blipFill>
          <a:blip r:embed="rId3">
            <a:alphaModFix/>
          </a:blip>
          <a:stretch>
            <a:fillRect/>
          </a:stretch>
        </p:blipFill>
        <p:spPr>
          <a:xfrm>
            <a:off x="350700" y="642300"/>
            <a:ext cx="7965977" cy="5143500"/>
          </a:xfrm>
          <a:prstGeom prst="rect">
            <a:avLst/>
          </a:prstGeom>
          <a:noFill/>
          <a:ln>
            <a:noFill/>
          </a:ln>
        </p:spPr>
      </p:pic>
      <p:pic>
        <p:nvPicPr>
          <p:cNvPr id="138" name="Google Shape;138;p21"/>
          <p:cNvPicPr preferRelativeResize="0"/>
          <p:nvPr/>
        </p:nvPicPr>
        <p:blipFill>
          <a:blip r:embed="rId4">
            <a:alphaModFix/>
          </a:blip>
          <a:stretch>
            <a:fillRect/>
          </a:stretch>
        </p:blipFill>
        <p:spPr>
          <a:xfrm>
            <a:off x="2495550" y="1074788"/>
            <a:ext cx="6648450" cy="170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