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8" r:id="rId5"/>
    <p:sldId id="258" r:id="rId6"/>
    <p:sldId id="279" r:id="rId7"/>
    <p:sldId id="280" r:id="rId8"/>
    <p:sldId id="281" r:id="rId9"/>
    <p:sldId id="267" r:id="rId10"/>
    <p:sldId id="282" r:id="rId11"/>
    <p:sldId id="270" r:id="rId12"/>
    <p:sldId id="271" r:id="rId13"/>
    <p:sldId id="260" r:id="rId14"/>
    <p:sldId id="262" r:id="rId15"/>
    <p:sldId id="272" r:id="rId16"/>
    <p:sldId id="274" r:id="rId17"/>
    <p:sldId id="273" r:id="rId18"/>
    <p:sldId id="263" r:id="rId19"/>
    <p:sldId id="266" r:id="rId20"/>
    <p:sldId id="275" r:id="rId21"/>
    <p:sldId id="278" r:id="rId22"/>
    <p:sldId id="264" r:id="rId23"/>
    <p:sldId id="277" r:id="rId24"/>
    <p:sldId id="276" r:id="rId25"/>
    <p:sldId id="269" r:id="rId2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F8F"/>
    <a:srgbClr val="3139C0"/>
    <a:srgbClr val="1E49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p:cViewPr varScale="1">
        <p:scale>
          <a:sx n="60" d="100"/>
          <a:sy n="60" d="100"/>
        </p:scale>
        <p:origin x="200" y="8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1" i="0">
                <a:solidFill>
                  <a:srgbClr val="263375"/>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500" b="0" i="0">
                <a:solidFill>
                  <a:srgbClr val="03072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1" i="0">
                <a:solidFill>
                  <a:srgbClr val="263375"/>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8668032"/>
            <a:ext cx="2914979" cy="1618967"/>
          </a:xfrm>
          <a:prstGeom prst="rect">
            <a:avLst/>
          </a:prstGeom>
        </p:spPr>
      </p:pic>
      <p:pic>
        <p:nvPicPr>
          <p:cNvPr id="18" name="bg object 18"/>
          <p:cNvPicPr/>
          <p:nvPr/>
        </p:nvPicPr>
        <p:blipFill>
          <a:blip r:embed="rId3" cstate="print"/>
          <a:stretch>
            <a:fillRect/>
          </a:stretch>
        </p:blipFill>
        <p:spPr>
          <a:xfrm>
            <a:off x="15373246" y="8668032"/>
            <a:ext cx="2914754" cy="1618967"/>
          </a:xfrm>
          <a:prstGeom prst="rect">
            <a:avLst/>
          </a:prstGeom>
        </p:spPr>
      </p:pic>
      <p:sp>
        <p:nvSpPr>
          <p:cNvPr id="2" name="Holder 2"/>
          <p:cNvSpPr>
            <a:spLocks noGrp="1"/>
          </p:cNvSpPr>
          <p:nvPr>
            <p:ph type="title"/>
          </p:nvPr>
        </p:nvSpPr>
        <p:spPr/>
        <p:txBody>
          <a:bodyPr lIns="0" tIns="0" rIns="0" bIns="0"/>
          <a:lstStyle>
            <a:lvl1pPr>
              <a:defRPr sz="6400" b="1" i="0">
                <a:solidFill>
                  <a:srgbClr val="263375"/>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a:endParaRPr/>
          </a:p>
        </p:txBody>
      </p:sp>
      <p:sp>
        <p:nvSpPr>
          <p:cNvPr id="2" name="Holder 2"/>
          <p:cNvSpPr>
            <a:spLocks noGrp="1"/>
          </p:cNvSpPr>
          <p:nvPr>
            <p:ph type="title"/>
          </p:nvPr>
        </p:nvSpPr>
        <p:spPr>
          <a:xfrm>
            <a:off x="6792901" y="536607"/>
            <a:ext cx="4702196" cy="1000760"/>
          </a:xfrm>
          <a:prstGeom prst="rect">
            <a:avLst/>
          </a:prstGeom>
        </p:spPr>
        <p:txBody>
          <a:bodyPr wrap="square" lIns="0" tIns="0" rIns="0" bIns="0">
            <a:spAutoFit/>
          </a:bodyPr>
          <a:lstStyle>
            <a:lvl1pPr>
              <a:defRPr sz="6400" b="1" i="0">
                <a:solidFill>
                  <a:srgbClr val="263375"/>
                </a:solidFill>
                <a:latin typeface="Verdana"/>
                <a:cs typeface="Verdana"/>
              </a:defRPr>
            </a:lvl1pPr>
          </a:lstStyle>
          <a:p>
            <a:endParaRPr/>
          </a:p>
        </p:txBody>
      </p:sp>
      <p:sp>
        <p:nvSpPr>
          <p:cNvPr id="3" name="Holder 3"/>
          <p:cNvSpPr>
            <a:spLocks noGrp="1"/>
          </p:cNvSpPr>
          <p:nvPr>
            <p:ph type="body" idx="1"/>
          </p:nvPr>
        </p:nvSpPr>
        <p:spPr>
          <a:xfrm>
            <a:off x="2107851" y="3215411"/>
            <a:ext cx="14072296" cy="5597525"/>
          </a:xfrm>
          <a:prstGeom prst="rect">
            <a:avLst/>
          </a:prstGeom>
        </p:spPr>
        <p:txBody>
          <a:bodyPr wrap="square" lIns="0" tIns="0" rIns="0" bIns="0">
            <a:spAutoFit/>
          </a:bodyPr>
          <a:lstStyle>
            <a:lvl1pPr>
              <a:defRPr sz="3500" b="0" i="0">
                <a:solidFill>
                  <a:srgbClr val="03072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3.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1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FEF1948-265A-1C3F-6F4D-86B1CE89EC89}"/>
              </a:ext>
            </a:extLst>
          </p:cNvPr>
          <p:cNvSpPr txBox="1"/>
          <p:nvPr/>
        </p:nvSpPr>
        <p:spPr>
          <a:xfrm>
            <a:off x="4314439" y="2247900"/>
            <a:ext cx="10957737" cy="6001643"/>
          </a:xfrm>
          <a:prstGeom prst="rect">
            <a:avLst/>
          </a:prstGeom>
          <a:noFill/>
        </p:spPr>
        <p:txBody>
          <a:bodyPr wrap="square" rtlCol="0">
            <a:spAutoFit/>
          </a:bodyPr>
          <a:lstStyle/>
          <a:p>
            <a:r>
              <a:rPr lang="en-US" sz="9600" b="1" u="sng" spc="-434" dirty="0">
                <a:solidFill>
                  <a:srgbClr val="263375"/>
                </a:solidFill>
                <a:latin typeface="Verdana"/>
                <a:cs typeface="Verdana"/>
              </a:rPr>
              <a:t>Yarn Supply Chain Management </a:t>
            </a:r>
            <a:endParaRPr lang="en-US" sz="9600" u="sng" dirty="0">
              <a:latin typeface="Verdana"/>
              <a:cs typeface="Verdana"/>
            </a:endParaRPr>
          </a:p>
          <a:p>
            <a:endParaRPr lang="en-US" sz="9600" b="1" dirty="0">
              <a:solidFill>
                <a:srgbClr val="131F8F"/>
              </a:solidFill>
              <a:latin typeface="Cooper Black" panose="0208090404030B020404" pitchFamily="18" charset="77"/>
              <a:cs typeface="Eras Medium ITC" panose="020F0502020204030204" pitchFamily="34" charset="0"/>
            </a:endParaRPr>
          </a:p>
        </p:txBody>
      </p:sp>
      <p:grpSp>
        <p:nvGrpSpPr>
          <p:cNvPr id="14" name="object 5">
            <a:extLst>
              <a:ext uri="{FF2B5EF4-FFF2-40B4-BE49-F238E27FC236}">
                <a16:creationId xmlns:a16="http://schemas.microsoft.com/office/drawing/2014/main" id="{E1F68789-24E1-4E01-E473-CBDCC00696B7}"/>
              </a:ext>
            </a:extLst>
          </p:cNvPr>
          <p:cNvGrpSpPr/>
          <p:nvPr/>
        </p:nvGrpSpPr>
        <p:grpSpPr>
          <a:xfrm>
            <a:off x="12217619" y="2238177"/>
            <a:ext cx="6070600" cy="8049259"/>
            <a:chOff x="12217619" y="2238177"/>
            <a:chExt cx="6070600" cy="8049259"/>
          </a:xfrm>
        </p:grpSpPr>
        <p:pic>
          <p:nvPicPr>
            <p:cNvPr id="15" name="object 6">
              <a:extLst>
                <a:ext uri="{FF2B5EF4-FFF2-40B4-BE49-F238E27FC236}">
                  <a16:creationId xmlns:a16="http://schemas.microsoft.com/office/drawing/2014/main" id="{90C0449D-6F5F-0C63-D5A6-E4A073C1EF0C}"/>
                </a:ext>
              </a:extLst>
            </p:cNvPr>
            <p:cNvPicPr/>
            <p:nvPr/>
          </p:nvPicPr>
          <p:blipFill>
            <a:blip r:embed="rId2" cstate="print"/>
            <a:stretch>
              <a:fillRect/>
            </a:stretch>
          </p:blipFill>
          <p:spPr>
            <a:xfrm>
              <a:off x="12217619" y="7309029"/>
              <a:ext cx="6070380" cy="2977970"/>
            </a:xfrm>
            <a:prstGeom prst="rect">
              <a:avLst/>
            </a:prstGeom>
          </p:spPr>
        </p:pic>
        <p:pic>
          <p:nvPicPr>
            <p:cNvPr id="16" name="object 7">
              <a:extLst>
                <a:ext uri="{FF2B5EF4-FFF2-40B4-BE49-F238E27FC236}">
                  <a16:creationId xmlns:a16="http://schemas.microsoft.com/office/drawing/2014/main" id="{5F64BB43-3999-5A8C-1C71-211F146114E7}"/>
                </a:ext>
              </a:extLst>
            </p:cNvPr>
            <p:cNvPicPr/>
            <p:nvPr/>
          </p:nvPicPr>
          <p:blipFill>
            <a:blip r:embed="rId3" cstate="print"/>
            <a:stretch>
              <a:fillRect/>
            </a:stretch>
          </p:blipFill>
          <p:spPr>
            <a:xfrm>
              <a:off x="15771262" y="2238177"/>
              <a:ext cx="2516737" cy="5810249"/>
            </a:xfrm>
            <a:prstGeom prst="rect">
              <a:avLst/>
            </a:prstGeom>
          </p:spPr>
        </p:pic>
      </p:grpSp>
      <p:pic>
        <p:nvPicPr>
          <p:cNvPr id="17" name="object 4">
            <a:extLst>
              <a:ext uri="{FF2B5EF4-FFF2-40B4-BE49-F238E27FC236}">
                <a16:creationId xmlns:a16="http://schemas.microsoft.com/office/drawing/2014/main" id="{5A64AA67-160E-2739-0E14-5CF3820621A5}"/>
              </a:ext>
            </a:extLst>
          </p:cNvPr>
          <p:cNvPicPr/>
          <p:nvPr/>
        </p:nvPicPr>
        <p:blipFill>
          <a:blip r:embed="rId4" cstate="print"/>
          <a:stretch>
            <a:fillRect/>
          </a:stretch>
        </p:blipFill>
        <p:spPr>
          <a:xfrm>
            <a:off x="12054311" y="1"/>
            <a:ext cx="6233687" cy="3285155"/>
          </a:xfrm>
          <a:prstGeom prst="rect">
            <a:avLst/>
          </a:prstGeom>
        </p:spPr>
      </p:pic>
      <p:pic>
        <p:nvPicPr>
          <p:cNvPr id="18" name="Picture 2">
            <a:extLst>
              <a:ext uri="{FF2B5EF4-FFF2-40B4-BE49-F238E27FC236}">
                <a16:creationId xmlns:a16="http://schemas.microsoft.com/office/drawing/2014/main" id="{DAA4EF25-DABE-C5DB-F983-C32B677DA5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a:off x="-2618509" y="-4742669"/>
            <a:ext cx="8229600" cy="7107382"/>
          </a:xfrm>
          <a:prstGeom prst="rect">
            <a:avLst/>
          </a:prstGeom>
        </p:spPr>
      </p:pic>
      <p:pic>
        <p:nvPicPr>
          <p:cNvPr id="19" name="Picture 5">
            <a:extLst>
              <a:ext uri="{FF2B5EF4-FFF2-40B4-BE49-F238E27FC236}">
                <a16:creationId xmlns:a16="http://schemas.microsoft.com/office/drawing/2014/main" id="{CE7BE10C-C246-B3C1-7335-EA3026A677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5400000" flipH="1">
            <a:off x="-3350234" y="8393128"/>
            <a:ext cx="8229600" cy="71073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35"/>
            <a:ext cx="18313205" cy="10303833"/>
            <a:chOff x="0" y="-16835"/>
            <a:chExt cx="18313205" cy="10303833"/>
          </a:xfrm>
        </p:grpSpPr>
        <p:sp>
          <p:nvSpPr>
            <p:cNvPr id="3" name="object 3"/>
            <p:cNvSpPr/>
            <p:nvPr/>
          </p:nvSpPr>
          <p:spPr>
            <a:xfrm>
              <a:off x="0" y="1904657"/>
              <a:ext cx="16092169" cy="7544434"/>
            </a:xfrm>
            <a:custGeom>
              <a:avLst/>
              <a:gdLst/>
              <a:ahLst/>
              <a:cxnLst/>
              <a:rect l="l" t="t" r="r" b="b"/>
              <a:pathLst>
                <a:path w="16092169" h="7544434">
                  <a:moveTo>
                    <a:pt x="9810584" y="7543867"/>
                  </a:moveTo>
                  <a:lnTo>
                    <a:pt x="0" y="7543867"/>
                  </a:lnTo>
                  <a:lnTo>
                    <a:pt x="0" y="0"/>
                  </a:lnTo>
                  <a:lnTo>
                    <a:pt x="9810584" y="0"/>
                  </a:lnTo>
                  <a:lnTo>
                    <a:pt x="16091585" y="3770966"/>
                  </a:lnTo>
                  <a:lnTo>
                    <a:pt x="16091585" y="3772901"/>
                  </a:lnTo>
                  <a:lnTo>
                    <a:pt x="9810584" y="7543867"/>
                  </a:lnTo>
                  <a:close/>
                </a:path>
              </a:pathLst>
            </a:custGeom>
            <a:solidFill>
              <a:srgbClr val="ECDFE1">
                <a:alpha val="19999"/>
              </a:srgbClr>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4706600" y="-16835"/>
              <a:ext cx="3606605" cy="10254780"/>
            </a:xfrm>
            <a:prstGeom prst="rect">
              <a:avLst/>
            </a:prstGeom>
          </p:spPr>
        </p:pic>
        <p:pic>
          <p:nvPicPr>
            <p:cNvPr id="5" name="object 5"/>
            <p:cNvPicPr/>
            <p:nvPr/>
          </p:nvPicPr>
          <p:blipFill>
            <a:blip r:embed="rId3" cstate="print"/>
            <a:stretch>
              <a:fillRect/>
            </a:stretch>
          </p:blipFill>
          <p:spPr>
            <a:xfrm>
              <a:off x="0" y="1"/>
              <a:ext cx="1024169" cy="1937286"/>
            </a:xfrm>
            <a:prstGeom prst="rect">
              <a:avLst/>
            </a:prstGeom>
          </p:spPr>
        </p:pic>
        <p:pic>
          <p:nvPicPr>
            <p:cNvPr id="6" name="object 6"/>
            <p:cNvPicPr/>
            <p:nvPr/>
          </p:nvPicPr>
          <p:blipFill>
            <a:blip r:embed="rId4" cstate="print"/>
            <a:stretch>
              <a:fillRect/>
            </a:stretch>
          </p:blipFill>
          <p:spPr>
            <a:xfrm>
              <a:off x="0" y="8347343"/>
              <a:ext cx="1024169" cy="1939655"/>
            </a:xfrm>
            <a:prstGeom prst="rect">
              <a:avLst/>
            </a:prstGeom>
          </p:spPr>
        </p:pic>
      </p:grpSp>
      <p:sp>
        <p:nvSpPr>
          <p:cNvPr id="16" name="TextBox 15">
            <a:extLst>
              <a:ext uri="{FF2B5EF4-FFF2-40B4-BE49-F238E27FC236}">
                <a16:creationId xmlns:a16="http://schemas.microsoft.com/office/drawing/2014/main" id="{BE784AED-B01E-113C-83F4-2F749148761C}"/>
              </a:ext>
            </a:extLst>
          </p:cNvPr>
          <p:cNvSpPr txBox="1"/>
          <p:nvPr/>
        </p:nvSpPr>
        <p:spPr>
          <a:xfrm>
            <a:off x="1017870" y="2577708"/>
            <a:ext cx="12407937" cy="5727915"/>
          </a:xfrm>
          <a:prstGeom prst="rect">
            <a:avLst/>
          </a:prstGeom>
          <a:noFill/>
        </p:spPr>
        <p:txBody>
          <a:bodyPr wrap="square" rtlCol="0">
            <a:spAutoFit/>
          </a:bodyPr>
          <a:lstStyle/>
          <a:p>
            <a:pPr marL="342900" lvl="0" indent="-342900">
              <a:lnSpc>
                <a:spcPct val="107000"/>
              </a:lnSpc>
              <a:spcBef>
                <a:spcPts val="130"/>
              </a:spcBef>
              <a:spcAft>
                <a:spcPts val="800"/>
              </a:spcAft>
              <a:buFont typeface="Arial" panose="020B0604020202020204" pitchFamily="34" charset="0"/>
              <a:buChar char="•"/>
            </a:pPr>
            <a:r>
              <a:rPr lang="en-IN" sz="2400" kern="100" dirty="0">
                <a:effectLst/>
                <a:latin typeface="Trebuchet MS" panose="020B0703020202090204" pitchFamily="34" charset="0"/>
                <a:ea typeface="Calibri" panose="020F0502020204030204" pitchFamily="34" charset="0"/>
                <a:cs typeface="Calibri" panose="020F0502020204030204" pitchFamily="34" charset="0"/>
              </a:rPr>
              <a:t>The </a:t>
            </a:r>
            <a:r>
              <a:rPr lang="en-IN" sz="2400" b="1" kern="100" dirty="0">
                <a:effectLst/>
                <a:latin typeface="Trebuchet MS" panose="020B0703020202090204" pitchFamily="34" charset="0"/>
                <a:ea typeface="Calibri" panose="020F0502020204030204" pitchFamily="34" charset="0"/>
                <a:cs typeface="Calibri" panose="020F0502020204030204" pitchFamily="34" charset="0"/>
              </a:rPr>
              <a:t>‘value’ </a:t>
            </a:r>
            <a:r>
              <a:rPr lang="en-IN" sz="2400" kern="100" dirty="0">
                <a:effectLst/>
                <a:latin typeface="Trebuchet MS" panose="020B0703020202090204" pitchFamily="34" charset="0"/>
                <a:ea typeface="Calibri" panose="020F0502020204030204" pitchFamily="34" charset="0"/>
                <a:cs typeface="Calibri" panose="020F0502020204030204" pitchFamily="34" charset="0"/>
              </a:rPr>
              <a:t>column in the output of sensitivity analysis represents the current value of the decision variable in the optimal solution of the linear programming problem.</a:t>
            </a:r>
          </a:p>
          <a:p>
            <a:pPr marL="342900" lvl="0" indent="-342900">
              <a:lnSpc>
                <a:spcPct val="107000"/>
              </a:lnSpc>
              <a:spcBef>
                <a:spcPts val="130"/>
              </a:spcBef>
              <a:spcAft>
                <a:spcPts val="800"/>
              </a:spcAft>
              <a:buFont typeface="Arial" panose="020B0604020202020204" pitchFamily="34" charset="0"/>
              <a:buChar char="•"/>
            </a:pPr>
            <a:endParaRPr lang="en-IN" sz="2400" kern="100" dirty="0">
              <a:effectLst/>
              <a:latin typeface="Trebuchet MS" panose="020B0703020202090204" pitchFamily="34" charset="0"/>
              <a:ea typeface="Calibri" panose="020F0502020204030204" pitchFamily="34" charset="0"/>
              <a:cs typeface="Calibri" panose="020F0502020204030204" pitchFamily="34" charset="0"/>
            </a:endParaRPr>
          </a:p>
          <a:p>
            <a:pPr marL="342900" indent="-342900">
              <a:lnSpc>
                <a:spcPct val="107000"/>
              </a:lnSpc>
              <a:spcBef>
                <a:spcPts val="130"/>
              </a:spcBef>
              <a:spcAft>
                <a:spcPts val="800"/>
              </a:spcAft>
              <a:buFont typeface="Arial" panose="020B0604020202020204" pitchFamily="34" charset="0"/>
              <a:buChar char="•"/>
            </a:pPr>
            <a:r>
              <a:rPr lang="en-IN" sz="2400" kern="100" dirty="0">
                <a:effectLst/>
                <a:latin typeface="Trebuchet MS" panose="020B0703020202090204" pitchFamily="34" charset="0"/>
                <a:ea typeface="Calibri" panose="020F0502020204030204" pitchFamily="34" charset="0"/>
                <a:cs typeface="Calibri" panose="020F0502020204030204" pitchFamily="34" charset="0"/>
              </a:rPr>
              <a:t>The </a:t>
            </a:r>
            <a:r>
              <a:rPr lang="en-IN" sz="2400" b="1" kern="100" dirty="0">
                <a:effectLst/>
                <a:latin typeface="Trebuchet MS" panose="020B0703020202090204" pitchFamily="34" charset="0"/>
                <a:ea typeface="Calibri" panose="020F0502020204030204" pitchFamily="34" charset="0"/>
                <a:cs typeface="Calibri" panose="020F0502020204030204" pitchFamily="34" charset="0"/>
              </a:rPr>
              <a:t>‘reduced cost’ </a:t>
            </a:r>
            <a:r>
              <a:rPr lang="en-IN" sz="2400" kern="100" dirty="0">
                <a:effectLst/>
                <a:latin typeface="Trebuchet MS" panose="020B0703020202090204" pitchFamily="34" charset="0"/>
                <a:ea typeface="Calibri" panose="020F0502020204030204" pitchFamily="34" charset="0"/>
                <a:cs typeface="Calibri" panose="020F0502020204030204" pitchFamily="34" charset="0"/>
              </a:rPr>
              <a:t>column refers to the amount by which the objective function coefficient of a non-basic variable would have to improve in order for that variable to enter the basis and become a basic variable. </a:t>
            </a:r>
          </a:p>
          <a:p>
            <a:pPr>
              <a:lnSpc>
                <a:spcPct val="107000"/>
              </a:lnSpc>
              <a:spcBef>
                <a:spcPts val="130"/>
              </a:spcBef>
              <a:spcAft>
                <a:spcPts val="800"/>
              </a:spcAft>
            </a:pPr>
            <a:endParaRPr lang="en-IN" sz="2400" kern="100" dirty="0">
              <a:effectLst/>
              <a:latin typeface="Trebuchet MS" panose="020B0703020202090204" pitchFamily="34" charset="0"/>
              <a:ea typeface="Calibri" panose="020F0502020204030204" pitchFamily="34" charset="0"/>
              <a:cs typeface="Calibri" panose="020F0502020204030204" pitchFamily="34" charset="0"/>
            </a:endParaRPr>
          </a:p>
          <a:p>
            <a:pPr>
              <a:lnSpc>
                <a:spcPct val="107000"/>
              </a:lnSpc>
              <a:spcBef>
                <a:spcPts val="130"/>
              </a:spcBef>
              <a:spcAft>
                <a:spcPts val="800"/>
              </a:spcAft>
            </a:pPr>
            <a:r>
              <a:rPr lang="en-IN" sz="2400" kern="100" dirty="0">
                <a:effectLst/>
                <a:latin typeface="Trebuchet MS" panose="020B0703020202090204" pitchFamily="34" charset="0"/>
                <a:ea typeface="Calibri" panose="020F0502020204030204" pitchFamily="34" charset="0"/>
                <a:cs typeface="Calibri" panose="020F0502020204030204" pitchFamily="34" charset="0"/>
              </a:rPr>
              <a:t>Since the above obtained solution has a positive value for the reduced cost or is zero, this implies that the variable is already at its optimal value and it cannot be included to make the results better.</a:t>
            </a:r>
          </a:p>
          <a:p>
            <a:pPr lvl="0">
              <a:lnSpc>
                <a:spcPct val="107000"/>
              </a:lnSpc>
              <a:spcBef>
                <a:spcPts val="130"/>
              </a:spcBef>
              <a:spcAft>
                <a:spcPts val="800"/>
              </a:spcAft>
            </a:pPr>
            <a:r>
              <a:rPr lang="en-IN" kern="100" dirty="0">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130"/>
              </a:spcBef>
              <a:spcAft>
                <a:spcPts val="800"/>
              </a:spcAft>
              <a:buFont typeface="Symbol" pitchFamily="2"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Bef>
                <a:spcPts val="130"/>
              </a:spcBef>
              <a:spcAft>
                <a:spcPts val="800"/>
              </a:spcAft>
              <a:buFont typeface="Symbol" pitchFamily="2"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object 7">
            <a:extLst>
              <a:ext uri="{FF2B5EF4-FFF2-40B4-BE49-F238E27FC236}">
                <a16:creationId xmlns:a16="http://schemas.microsoft.com/office/drawing/2014/main" id="{181699CC-F8FC-BA91-4025-54B9ABDB61B6}"/>
              </a:ext>
            </a:extLst>
          </p:cNvPr>
          <p:cNvSpPr txBox="1">
            <a:spLocks noGrp="1"/>
          </p:cNvSpPr>
          <p:nvPr>
            <p:ph type="title"/>
          </p:nvPr>
        </p:nvSpPr>
        <p:spPr>
          <a:xfrm>
            <a:off x="1346200" y="567895"/>
            <a:ext cx="12014200" cy="997709"/>
          </a:xfrm>
          <a:prstGeom prst="rect">
            <a:avLst/>
          </a:prstGeom>
        </p:spPr>
        <p:txBody>
          <a:bodyPr vert="horz" wrap="square" lIns="0" tIns="12700" rIns="0" bIns="0" rtlCol="0">
            <a:spAutoFit/>
          </a:bodyPr>
          <a:lstStyle/>
          <a:p>
            <a:pPr marL="12700">
              <a:lnSpc>
                <a:spcPct val="100000"/>
              </a:lnSpc>
              <a:spcBef>
                <a:spcPts val="100"/>
              </a:spcBef>
            </a:pPr>
            <a:r>
              <a:rPr lang="en-US" spc="-325" dirty="0"/>
              <a:t>Result Analysis</a:t>
            </a:r>
            <a:endParaRPr spc="-325" dirty="0"/>
          </a:p>
        </p:txBody>
      </p:sp>
    </p:spTree>
    <p:extLst>
      <p:ext uri="{BB962C8B-B14F-4D97-AF65-F5344CB8AC3E}">
        <p14:creationId xmlns:p14="http://schemas.microsoft.com/office/powerpoint/2010/main" val="288623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4145894" cy="2143760"/>
          </a:xfrm>
          <a:custGeom>
            <a:avLst/>
            <a:gdLst/>
            <a:ahLst/>
            <a:cxnLst/>
            <a:rect l="l" t="t" r="r" b="b"/>
            <a:pathLst>
              <a:path w="14145894" h="2143760">
                <a:moveTo>
                  <a:pt x="10576159" y="2143185"/>
                </a:moveTo>
                <a:lnTo>
                  <a:pt x="0" y="2143185"/>
                </a:lnTo>
                <a:lnTo>
                  <a:pt x="0" y="0"/>
                </a:lnTo>
                <a:lnTo>
                  <a:pt x="14145894" y="0"/>
                </a:lnTo>
                <a:lnTo>
                  <a:pt x="10576159" y="2143185"/>
                </a:lnTo>
                <a:close/>
              </a:path>
            </a:pathLst>
          </a:custGeom>
          <a:solidFill>
            <a:srgbClr val="ECDFE1">
              <a:alpha val="19999"/>
            </a:srgbClr>
          </a:solidFill>
        </p:spPr>
        <p:txBody>
          <a:bodyPr wrap="square" lIns="0" tIns="0" rIns="0" bIns="0" rtlCol="0"/>
          <a:lstStyle/>
          <a:p>
            <a:endParaRPr/>
          </a:p>
        </p:txBody>
      </p:sp>
      <p:sp>
        <p:nvSpPr>
          <p:cNvPr id="3" name="object 3"/>
          <p:cNvSpPr/>
          <p:nvPr/>
        </p:nvSpPr>
        <p:spPr>
          <a:xfrm>
            <a:off x="0" y="8143813"/>
            <a:ext cx="13922375" cy="2143760"/>
          </a:xfrm>
          <a:custGeom>
            <a:avLst/>
            <a:gdLst/>
            <a:ahLst/>
            <a:cxnLst/>
            <a:rect l="l" t="t" r="r" b="b"/>
            <a:pathLst>
              <a:path w="13922375" h="2143759">
                <a:moveTo>
                  <a:pt x="13921777" y="2143186"/>
                </a:moveTo>
                <a:lnTo>
                  <a:pt x="0" y="2143186"/>
                </a:lnTo>
                <a:lnTo>
                  <a:pt x="0" y="0"/>
                </a:lnTo>
                <a:lnTo>
                  <a:pt x="10352042" y="0"/>
                </a:lnTo>
                <a:lnTo>
                  <a:pt x="13921777" y="2143186"/>
                </a:lnTo>
                <a:close/>
              </a:path>
            </a:pathLst>
          </a:custGeom>
          <a:solidFill>
            <a:srgbClr val="ECDFE1">
              <a:alpha val="19999"/>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12054311" y="1"/>
            <a:ext cx="6233687" cy="3285155"/>
          </a:xfrm>
          <a:prstGeom prst="rect">
            <a:avLst/>
          </a:prstGeom>
        </p:spPr>
      </p:pic>
      <p:grpSp>
        <p:nvGrpSpPr>
          <p:cNvPr id="5" name="object 5"/>
          <p:cNvGrpSpPr/>
          <p:nvPr/>
        </p:nvGrpSpPr>
        <p:grpSpPr>
          <a:xfrm>
            <a:off x="12217619" y="2238177"/>
            <a:ext cx="6070600" cy="8049259"/>
            <a:chOff x="12217619" y="2238177"/>
            <a:chExt cx="6070600" cy="8049259"/>
          </a:xfrm>
        </p:grpSpPr>
        <p:pic>
          <p:nvPicPr>
            <p:cNvPr id="6" name="object 6"/>
            <p:cNvPicPr/>
            <p:nvPr/>
          </p:nvPicPr>
          <p:blipFill>
            <a:blip r:embed="rId3" cstate="print"/>
            <a:stretch>
              <a:fillRect/>
            </a:stretch>
          </p:blipFill>
          <p:spPr>
            <a:xfrm>
              <a:off x="12217619" y="7309029"/>
              <a:ext cx="6070380" cy="2977970"/>
            </a:xfrm>
            <a:prstGeom prst="rect">
              <a:avLst/>
            </a:prstGeom>
          </p:spPr>
        </p:pic>
        <p:pic>
          <p:nvPicPr>
            <p:cNvPr id="7" name="object 7"/>
            <p:cNvPicPr/>
            <p:nvPr/>
          </p:nvPicPr>
          <p:blipFill>
            <a:blip r:embed="rId4" cstate="print"/>
            <a:stretch>
              <a:fillRect/>
            </a:stretch>
          </p:blipFill>
          <p:spPr>
            <a:xfrm>
              <a:off x="15771262" y="2238177"/>
              <a:ext cx="2516737" cy="5810249"/>
            </a:xfrm>
            <a:prstGeom prst="rect">
              <a:avLst/>
            </a:prstGeom>
          </p:spPr>
        </p:pic>
      </p:grpSp>
      <p:sp>
        <p:nvSpPr>
          <p:cNvPr id="8" name="object 8"/>
          <p:cNvSpPr txBox="1"/>
          <p:nvPr/>
        </p:nvSpPr>
        <p:spPr>
          <a:xfrm>
            <a:off x="1676400" y="3799045"/>
            <a:ext cx="11686931" cy="3202800"/>
          </a:xfrm>
          <a:prstGeom prst="rect">
            <a:avLst/>
          </a:prstGeom>
        </p:spPr>
        <p:txBody>
          <a:bodyPr vert="horz" wrap="square" lIns="0" tIns="276225" rIns="0" bIns="0" rtlCol="0">
            <a:spAutoFit/>
          </a:bodyPr>
          <a:lstStyle/>
          <a:p>
            <a:pPr marL="12700" marR="5080">
              <a:lnSpc>
                <a:spcPts val="10280"/>
              </a:lnSpc>
              <a:spcBef>
                <a:spcPts val="2175"/>
              </a:spcBef>
            </a:pPr>
            <a:r>
              <a:rPr lang="en-US" sz="10300" b="1" spc="-434" dirty="0">
                <a:solidFill>
                  <a:srgbClr val="263375"/>
                </a:solidFill>
                <a:latin typeface="Verdana"/>
                <a:cs typeface="Verdana"/>
              </a:rPr>
              <a:t>Sales Forecast</a:t>
            </a:r>
            <a:endParaRPr lang="en-US" sz="10300" dirty="0">
              <a:latin typeface="Verdana"/>
              <a:cs typeface="Verdana"/>
            </a:endParaRPr>
          </a:p>
          <a:p>
            <a:pPr marL="12700" marR="5080">
              <a:lnSpc>
                <a:spcPts val="10280"/>
              </a:lnSpc>
              <a:spcBef>
                <a:spcPts val="2175"/>
              </a:spcBef>
            </a:pPr>
            <a:endParaRPr sz="10300" dirty="0">
              <a:latin typeface="Verdana"/>
              <a:cs typeface="Verdana"/>
            </a:endParaRPr>
          </a:p>
        </p:txBody>
      </p:sp>
    </p:spTree>
    <p:extLst>
      <p:ext uri="{BB962C8B-B14F-4D97-AF65-F5344CB8AC3E}">
        <p14:creationId xmlns:p14="http://schemas.microsoft.com/office/powerpoint/2010/main" val="266621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35"/>
            <a:ext cx="18313205" cy="10303833"/>
            <a:chOff x="0" y="-16835"/>
            <a:chExt cx="18313205" cy="10303833"/>
          </a:xfrm>
        </p:grpSpPr>
        <p:sp>
          <p:nvSpPr>
            <p:cNvPr id="3" name="object 3"/>
            <p:cNvSpPr/>
            <p:nvPr/>
          </p:nvSpPr>
          <p:spPr>
            <a:xfrm>
              <a:off x="0" y="1904657"/>
              <a:ext cx="16092169" cy="7544434"/>
            </a:xfrm>
            <a:custGeom>
              <a:avLst/>
              <a:gdLst/>
              <a:ahLst/>
              <a:cxnLst/>
              <a:rect l="l" t="t" r="r" b="b"/>
              <a:pathLst>
                <a:path w="16092169" h="7544434">
                  <a:moveTo>
                    <a:pt x="9810584" y="7543867"/>
                  </a:moveTo>
                  <a:lnTo>
                    <a:pt x="0" y="7543867"/>
                  </a:lnTo>
                  <a:lnTo>
                    <a:pt x="0" y="0"/>
                  </a:lnTo>
                  <a:lnTo>
                    <a:pt x="9810584" y="0"/>
                  </a:lnTo>
                  <a:lnTo>
                    <a:pt x="16091585" y="3770966"/>
                  </a:lnTo>
                  <a:lnTo>
                    <a:pt x="16091585" y="3772901"/>
                  </a:lnTo>
                  <a:lnTo>
                    <a:pt x="9810584" y="7543867"/>
                  </a:lnTo>
                  <a:close/>
                </a:path>
              </a:pathLst>
            </a:custGeom>
            <a:solidFill>
              <a:srgbClr val="ECDFE1">
                <a:alpha val="19999"/>
              </a:srgbClr>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4706600" y="-16835"/>
              <a:ext cx="3606605" cy="10254780"/>
            </a:xfrm>
            <a:prstGeom prst="rect">
              <a:avLst/>
            </a:prstGeom>
          </p:spPr>
        </p:pic>
        <p:pic>
          <p:nvPicPr>
            <p:cNvPr id="5" name="object 5"/>
            <p:cNvPicPr/>
            <p:nvPr/>
          </p:nvPicPr>
          <p:blipFill>
            <a:blip r:embed="rId3" cstate="print"/>
            <a:stretch>
              <a:fillRect/>
            </a:stretch>
          </p:blipFill>
          <p:spPr>
            <a:xfrm>
              <a:off x="0" y="1"/>
              <a:ext cx="1024169" cy="1937286"/>
            </a:xfrm>
            <a:prstGeom prst="rect">
              <a:avLst/>
            </a:prstGeom>
          </p:spPr>
        </p:pic>
        <p:pic>
          <p:nvPicPr>
            <p:cNvPr id="6" name="object 6"/>
            <p:cNvPicPr/>
            <p:nvPr/>
          </p:nvPicPr>
          <p:blipFill>
            <a:blip r:embed="rId4" cstate="print"/>
            <a:stretch>
              <a:fillRect/>
            </a:stretch>
          </p:blipFill>
          <p:spPr>
            <a:xfrm>
              <a:off x="0" y="8347343"/>
              <a:ext cx="1024169" cy="1939655"/>
            </a:xfrm>
            <a:prstGeom prst="rect">
              <a:avLst/>
            </a:prstGeom>
          </p:spPr>
        </p:pic>
      </p:grpSp>
      <p:sp>
        <p:nvSpPr>
          <p:cNvPr id="7" name="object 7"/>
          <p:cNvSpPr txBox="1">
            <a:spLocks noGrp="1"/>
          </p:cNvSpPr>
          <p:nvPr>
            <p:ph type="title"/>
          </p:nvPr>
        </p:nvSpPr>
        <p:spPr>
          <a:xfrm>
            <a:off x="1404936" y="815575"/>
            <a:ext cx="12014200" cy="997709"/>
          </a:xfrm>
          <a:prstGeom prst="rect">
            <a:avLst/>
          </a:prstGeom>
        </p:spPr>
        <p:txBody>
          <a:bodyPr vert="horz" wrap="square" lIns="0" tIns="12700" rIns="0" bIns="0" rtlCol="0">
            <a:spAutoFit/>
          </a:bodyPr>
          <a:lstStyle/>
          <a:p>
            <a:pPr marL="12700">
              <a:lnSpc>
                <a:spcPct val="100000"/>
              </a:lnSpc>
              <a:spcBef>
                <a:spcPts val="100"/>
              </a:spcBef>
            </a:pPr>
            <a:r>
              <a:rPr lang="en-US" spc="-325" dirty="0"/>
              <a:t>Data Collection</a:t>
            </a:r>
            <a:endParaRPr spc="-325" dirty="0"/>
          </a:p>
        </p:txBody>
      </p:sp>
      <p:sp>
        <p:nvSpPr>
          <p:cNvPr id="12" name="TextBox 11">
            <a:extLst>
              <a:ext uri="{FF2B5EF4-FFF2-40B4-BE49-F238E27FC236}">
                <a16:creationId xmlns:a16="http://schemas.microsoft.com/office/drawing/2014/main" id="{F71D3425-6604-79A4-512E-1429F550C210}"/>
              </a:ext>
            </a:extLst>
          </p:cNvPr>
          <p:cNvSpPr txBox="1"/>
          <p:nvPr/>
        </p:nvSpPr>
        <p:spPr>
          <a:xfrm>
            <a:off x="543378" y="2247900"/>
            <a:ext cx="13737316" cy="6463308"/>
          </a:xfrm>
          <a:prstGeom prst="rect">
            <a:avLst/>
          </a:prstGeom>
          <a:noFill/>
        </p:spPr>
        <p:txBody>
          <a:bodyPr wrap="square" rtlCol="0">
            <a:spAutoFit/>
          </a:bodyPr>
          <a:lstStyle/>
          <a:p>
            <a:r>
              <a:rPr lang="en-IN" sz="2400" kern="100" dirty="0">
                <a:latin typeface="Trebuchet MS" panose="020B0703020202090204" pitchFamily="34" charset="0"/>
                <a:ea typeface="Calibri" panose="020F0502020204030204" pitchFamily="34" charset="0"/>
                <a:cs typeface="Calibri" panose="020F0502020204030204" pitchFamily="34" charset="0"/>
              </a:rPr>
              <a:t>T</a:t>
            </a:r>
            <a:r>
              <a:rPr lang="en-IN" sz="2400" kern="100" dirty="0">
                <a:effectLst/>
                <a:latin typeface="Trebuchet MS" panose="020B0703020202090204" pitchFamily="34" charset="0"/>
                <a:ea typeface="Calibri" panose="020F0502020204030204" pitchFamily="34" charset="0"/>
                <a:cs typeface="Calibri" panose="020F0502020204030204" pitchFamily="34" charset="0"/>
              </a:rPr>
              <a:t>he monthly data for the supply forecasting was collected from April 2019 to March 2023 and it was consolidated into a single spreadsheet file. It consisted of month-wise distribution of the sales of the company’s highest produced thread- NE 1/18 PO SG 54/55/56 (Polyester) in Guna along with their month-wise total.</a:t>
            </a:r>
          </a:p>
          <a:p>
            <a:endParaRPr lang="en-IN" sz="2400" spc="-305" dirty="0">
              <a:solidFill>
                <a:srgbClr val="263375"/>
              </a:solidFill>
              <a:latin typeface="Arial Black"/>
              <a:cs typeface="Arial Black"/>
            </a:endParaRPr>
          </a:p>
          <a:p>
            <a:endParaRPr lang="en-IN" sz="2400" b="1" dirty="0">
              <a:latin typeface="Arial Rounded MT Bold" panose="020F0704030504030204" pitchFamily="34" charset="77"/>
              <a:cs typeface="Arial Black"/>
            </a:endParaRPr>
          </a:p>
          <a:p>
            <a:endParaRPr lang="en-IN" sz="2400" dirty="0">
              <a:latin typeface="Arial Black"/>
              <a:cs typeface="Arial Black"/>
            </a:endParaRPr>
          </a:p>
          <a:p>
            <a:endParaRPr lang="en-IN" sz="2400" kern="100" dirty="0">
              <a:effectLst/>
              <a:latin typeface="Trebuchet MS" panose="020B0703020202090204" pitchFamily="34" charset="0"/>
              <a:ea typeface="Calibri" panose="020F0502020204030204" pitchFamily="34" charset="0"/>
              <a:cs typeface="Calibri" panose="020F0502020204030204" pitchFamily="34" charset="0"/>
            </a:endParaRPr>
          </a:p>
          <a:p>
            <a:endParaRPr lang="en-IN" sz="2400" kern="100" dirty="0">
              <a:latin typeface="Trebuchet MS" panose="020B0703020202090204" pitchFamily="34" charset="0"/>
              <a:ea typeface="Calibri" panose="020F0502020204030204" pitchFamily="34" charset="0"/>
              <a:cs typeface="Calibri" panose="020F0502020204030204" pitchFamily="34" charset="0"/>
            </a:endParaRPr>
          </a:p>
          <a:p>
            <a:endParaRPr lang="en-IN" sz="2400" kern="100" dirty="0">
              <a:effectLst/>
              <a:latin typeface="Trebuchet MS" panose="020B0703020202090204" pitchFamily="34" charset="0"/>
              <a:ea typeface="Calibri" panose="020F0502020204030204" pitchFamily="34" charset="0"/>
              <a:cs typeface="Calibri" panose="020F0502020204030204" pitchFamily="34" charset="0"/>
            </a:endParaRPr>
          </a:p>
          <a:p>
            <a:endParaRPr lang="en-IN" sz="2400" kern="100" dirty="0">
              <a:latin typeface="Trebuchet MS" panose="020B0703020202090204" pitchFamily="34" charset="0"/>
              <a:ea typeface="Calibri" panose="020F0502020204030204" pitchFamily="34" charset="0"/>
              <a:cs typeface="Calibri" panose="020F0502020204030204" pitchFamily="34" charset="0"/>
            </a:endParaRPr>
          </a:p>
          <a:p>
            <a:endParaRPr lang="en-IN" sz="2400" kern="100" dirty="0">
              <a:effectLst/>
              <a:latin typeface="Trebuchet MS" panose="020B070302020209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10" name="Group 9">
            <a:extLst>
              <a:ext uri="{FF2B5EF4-FFF2-40B4-BE49-F238E27FC236}">
                <a16:creationId xmlns:a16="http://schemas.microsoft.com/office/drawing/2014/main" id="{A5726EF9-06B3-219E-2CAE-736804C3D761}"/>
              </a:ext>
            </a:extLst>
          </p:cNvPr>
          <p:cNvGrpSpPr/>
          <p:nvPr/>
        </p:nvGrpSpPr>
        <p:grpSpPr>
          <a:xfrm>
            <a:off x="1981200" y="4352413"/>
            <a:ext cx="3925975" cy="4482180"/>
            <a:chOff x="1981200" y="4352413"/>
            <a:chExt cx="3925975" cy="4482180"/>
          </a:xfrm>
        </p:grpSpPr>
        <p:pic>
          <p:nvPicPr>
            <p:cNvPr id="8" name="Picture 7">
              <a:extLst>
                <a:ext uri="{FF2B5EF4-FFF2-40B4-BE49-F238E27FC236}">
                  <a16:creationId xmlns:a16="http://schemas.microsoft.com/office/drawing/2014/main" id="{9BF67270-65AB-3C8C-075D-74C601C4D7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1200" y="5372100"/>
              <a:ext cx="2968944" cy="3462493"/>
            </a:xfrm>
            <a:prstGeom prst="rect">
              <a:avLst/>
            </a:prstGeom>
          </p:spPr>
        </p:pic>
        <p:sp>
          <p:nvSpPr>
            <p:cNvPr id="11" name="TextBox 10">
              <a:extLst>
                <a:ext uri="{FF2B5EF4-FFF2-40B4-BE49-F238E27FC236}">
                  <a16:creationId xmlns:a16="http://schemas.microsoft.com/office/drawing/2014/main" id="{06722112-64EA-7F26-61A5-B9D607AD08FC}"/>
                </a:ext>
              </a:extLst>
            </p:cNvPr>
            <p:cNvSpPr txBox="1"/>
            <p:nvPr/>
          </p:nvSpPr>
          <p:spPr>
            <a:xfrm>
              <a:off x="1981200" y="4352413"/>
              <a:ext cx="3925975" cy="461665"/>
            </a:xfrm>
            <a:prstGeom prst="rect">
              <a:avLst/>
            </a:prstGeom>
            <a:noFill/>
          </p:spPr>
          <p:txBody>
            <a:bodyPr wrap="square" rtlCol="0">
              <a:spAutoFit/>
            </a:bodyPr>
            <a:lstStyle/>
            <a:p>
              <a:pPr marL="342900" indent="-342900">
                <a:buFont typeface="Wingdings" pitchFamily="2" charset="2"/>
                <a:buChar char="Ø"/>
              </a:pPr>
              <a:r>
                <a:rPr lang="en-IN" sz="2400" b="1" dirty="0">
                  <a:solidFill>
                    <a:srgbClr val="263375"/>
                  </a:solidFill>
                  <a:latin typeface="Arial Rounded MT Bold" panose="020F0704030504030204" pitchFamily="34" charset="77"/>
                  <a:cs typeface="Arial Black"/>
                </a:rPr>
                <a:t>Train . Head( )                   </a:t>
              </a:r>
              <a:endParaRPr lang="en-IN" sz="2400" b="1" dirty="0">
                <a:latin typeface="Arial Rounded MT Bold" panose="020F0704030504030204" pitchFamily="34" charset="77"/>
                <a:cs typeface="Eras Medium ITC" panose="020F0502020204030204" pitchFamily="34" charset="0"/>
              </a:endParaRPr>
            </a:p>
          </p:txBody>
        </p:sp>
      </p:grpSp>
      <p:grpSp>
        <p:nvGrpSpPr>
          <p:cNvPr id="13" name="Group 12">
            <a:extLst>
              <a:ext uri="{FF2B5EF4-FFF2-40B4-BE49-F238E27FC236}">
                <a16:creationId xmlns:a16="http://schemas.microsoft.com/office/drawing/2014/main" id="{10996B47-F8FA-F0D6-B7AD-A11C0CDC32B2}"/>
              </a:ext>
            </a:extLst>
          </p:cNvPr>
          <p:cNvGrpSpPr/>
          <p:nvPr/>
        </p:nvGrpSpPr>
        <p:grpSpPr>
          <a:xfrm>
            <a:off x="8787669" y="4352413"/>
            <a:ext cx="3593158" cy="4503740"/>
            <a:chOff x="8787669" y="4352413"/>
            <a:chExt cx="3593158" cy="4503740"/>
          </a:xfrm>
        </p:grpSpPr>
        <p:sp>
          <p:nvSpPr>
            <p:cNvPr id="9" name="TextBox 8">
              <a:extLst>
                <a:ext uri="{FF2B5EF4-FFF2-40B4-BE49-F238E27FC236}">
                  <a16:creationId xmlns:a16="http://schemas.microsoft.com/office/drawing/2014/main" id="{71D02B4F-C898-AC94-EEDA-18F5E536D98B}"/>
                </a:ext>
              </a:extLst>
            </p:cNvPr>
            <p:cNvSpPr txBox="1"/>
            <p:nvPr/>
          </p:nvSpPr>
          <p:spPr>
            <a:xfrm>
              <a:off x="8875627" y="4352413"/>
              <a:ext cx="3505200" cy="461665"/>
            </a:xfrm>
            <a:prstGeom prst="rect">
              <a:avLst/>
            </a:prstGeom>
            <a:noFill/>
          </p:spPr>
          <p:txBody>
            <a:bodyPr wrap="square" rtlCol="0">
              <a:spAutoFit/>
            </a:bodyPr>
            <a:lstStyle/>
            <a:p>
              <a:pPr marL="342900" indent="-342900">
                <a:buFont typeface="Wingdings" pitchFamily="2" charset="2"/>
                <a:buChar char="Ø"/>
              </a:pPr>
              <a:r>
                <a:rPr lang="en-IN" sz="2400" b="1" dirty="0">
                  <a:solidFill>
                    <a:srgbClr val="263375"/>
                  </a:solidFill>
                  <a:latin typeface="Arial Rounded MT Bold" panose="020F0704030504030204" pitchFamily="34" charset="77"/>
                  <a:cs typeface="Arial Black"/>
                </a:rPr>
                <a:t>Test . Head( )                   </a:t>
              </a:r>
              <a:endParaRPr lang="en-IN" sz="2400" b="1" dirty="0">
                <a:latin typeface="Arial Rounded MT Bold" panose="020F0704030504030204" pitchFamily="34" charset="77"/>
                <a:cs typeface="Eras Medium ITC" panose="020F0502020204030204" pitchFamily="34" charset="0"/>
              </a:endParaRPr>
            </a:p>
          </p:txBody>
        </p:sp>
        <p:pic>
          <p:nvPicPr>
            <p:cNvPr id="15" name="Picture 14" descr="A screenshot of a phone&#10;&#10;Description automatically generated with medium confidence">
              <a:extLst>
                <a:ext uri="{FF2B5EF4-FFF2-40B4-BE49-F238E27FC236}">
                  <a16:creationId xmlns:a16="http://schemas.microsoft.com/office/drawing/2014/main" id="{2D2EDDC0-7A30-8876-4772-79046BB94B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87669" y="5372100"/>
              <a:ext cx="2968944" cy="3484053"/>
            </a:xfrm>
            <a:prstGeom prst="rect">
              <a:avLst/>
            </a:prstGeom>
          </p:spPr>
        </p:pic>
      </p:grpSp>
    </p:spTree>
    <p:extLst>
      <p:ext uri="{BB962C8B-B14F-4D97-AF65-F5344CB8AC3E}">
        <p14:creationId xmlns:p14="http://schemas.microsoft.com/office/powerpoint/2010/main" val="334806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dissolve">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30600" y="7505700"/>
            <a:ext cx="2204708" cy="3594097"/>
          </a:xfrm>
          <a:prstGeom prst="rect">
            <a:avLst/>
          </a:prstGeom>
        </p:spPr>
      </p:pic>
      <p:pic>
        <p:nvPicPr>
          <p:cNvPr id="3" name="object 3"/>
          <p:cNvPicPr/>
          <p:nvPr/>
        </p:nvPicPr>
        <p:blipFill>
          <a:blip r:embed="rId3" cstate="print"/>
          <a:stretch>
            <a:fillRect/>
          </a:stretch>
        </p:blipFill>
        <p:spPr>
          <a:xfrm>
            <a:off x="4733926" y="-334578"/>
            <a:ext cx="4410074" cy="1958414"/>
          </a:xfrm>
          <a:prstGeom prst="rect">
            <a:avLst/>
          </a:prstGeom>
        </p:spPr>
      </p:pic>
      <p:pic>
        <p:nvPicPr>
          <p:cNvPr id="4" name="object 4"/>
          <p:cNvPicPr/>
          <p:nvPr/>
        </p:nvPicPr>
        <p:blipFill>
          <a:blip r:embed="rId4" cstate="print"/>
          <a:stretch>
            <a:fillRect/>
          </a:stretch>
        </p:blipFill>
        <p:spPr>
          <a:xfrm>
            <a:off x="7883" y="-334578"/>
            <a:ext cx="4053777" cy="1954698"/>
          </a:xfrm>
          <a:prstGeom prst="rect">
            <a:avLst/>
          </a:prstGeom>
        </p:spPr>
      </p:pic>
      <p:sp>
        <p:nvSpPr>
          <p:cNvPr id="5" name="object 5"/>
          <p:cNvSpPr txBox="1">
            <a:spLocks noGrp="1"/>
          </p:cNvSpPr>
          <p:nvPr>
            <p:ph type="title"/>
          </p:nvPr>
        </p:nvSpPr>
        <p:spPr>
          <a:xfrm>
            <a:off x="1049199" y="1935653"/>
            <a:ext cx="9697629" cy="997709"/>
          </a:xfrm>
          <a:prstGeom prst="rect">
            <a:avLst/>
          </a:prstGeom>
        </p:spPr>
        <p:txBody>
          <a:bodyPr vert="horz" wrap="square" lIns="0" tIns="12700" rIns="0" bIns="0" rtlCol="0">
            <a:spAutoFit/>
          </a:bodyPr>
          <a:lstStyle/>
          <a:p>
            <a:pPr marL="12700">
              <a:lnSpc>
                <a:spcPct val="100000"/>
              </a:lnSpc>
              <a:spcBef>
                <a:spcPts val="100"/>
              </a:spcBef>
            </a:pPr>
            <a:r>
              <a:rPr spc="-655" dirty="0"/>
              <a:t>D</a:t>
            </a:r>
            <a:r>
              <a:rPr lang="en-US" spc="-445" dirty="0"/>
              <a:t>ata Visualization</a:t>
            </a:r>
            <a:endParaRPr spc="-350" dirty="0"/>
          </a:p>
        </p:txBody>
      </p:sp>
      <p:sp>
        <p:nvSpPr>
          <p:cNvPr id="10" name="object 10"/>
          <p:cNvSpPr txBox="1"/>
          <p:nvPr/>
        </p:nvSpPr>
        <p:spPr>
          <a:xfrm>
            <a:off x="1049198" y="3292476"/>
            <a:ext cx="16781601" cy="1872307"/>
          </a:xfrm>
          <a:prstGeom prst="rect">
            <a:avLst/>
          </a:prstGeom>
        </p:spPr>
        <p:txBody>
          <a:bodyPr vert="horz" wrap="square" lIns="0" tIns="12700" rIns="0" bIns="0" rtlCol="0">
            <a:spAutoFit/>
          </a:bodyPr>
          <a:lstStyle/>
          <a:p>
            <a:pPr marL="12700">
              <a:spcBef>
                <a:spcPts val="100"/>
              </a:spcBef>
            </a:pPr>
            <a:r>
              <a:rPr lang="en-IN" sz="3000" spc="-40" dirty="0">
                <a:solidFill>
                  <a:srgbClr val="030721"/>
                </a:solidFill>
                <a:latin typeface="Trebuchet MS"/>
                <a:cs typeface="Trebuchet MS"/>
              </a:rPr>
              <a:t>Data visualisation is the most crucial step in forecasting as it presents us with the insights withing the data to better understand it and make sense out of it by observing patterns and trend. We observe the characteristics of the data by plotting the time series of the original data. </a:t>
            </a:r>
          </a:p>
          <a:p>
            <a:pPr marL="12700">
              <a:spcBef>
                <a:spcPts val="100"/>
              </a:spcBef>
            </a:pPr>
            <a:endParaRPr sz="3000" dirty="0">
              <a:latin typeface="Trebuchet MS"/>
              <a:cs typeface="Trebuchet MS"/>
            </a:endParaRPr>
          </a:p>
        </p:txBody>
      </p:sp>
      <p:pic>
        <p:nvPicPr>
          <p:cNvPr id="13" name="Picture 12" descr="A picture containing text, line, font, handwriting&#10;&#10;Description automatically generated">
            <a:extLst>
              <a:ext uri="{FF2B5EF4-FFF2-40B4-BE49-F238E27FC236}">
                <a16:creationId xmlns:a16="http://schemas.microsoft.com/office/drawing/2014/main" id="{0B77EE7F-19AD-72B1-E565-FC41CFDFFF4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0201" y="4991100"/>
            <a:ext cx="6629400" cy="47470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42900"/>
            <a:ext cx="12846050" cy="936154"/>
          </a:xfrm>
          <a:prstGeom prst="rect">
            <a:avLst/>
          </a:prstGeom>
        </p:spPr>
        <p:txBody>
          <a:bodyPr vert="horz" wrap="square" lIns="0" tIns="12700" rIns="0" bIns="0" rtlCol="0">
            <a:spAutoFit/>
          </a:bodyPr>
          <a:lstStyle/>
          <a:p>
            <a:pPr marL="12700" marR="5080">
              <a:lnSpc>
                <a:spcPct val="100000"/>
              </a:lnSpc>
              <a:spcBef>
                <a:spcPts val="100"/>
              </a:spcBef>
            </a:pPr>
            <a:r>
              <a:rPr sz="6000" spc="-610" dirty="0"/>
              <a:t>D</a:t>
            </a:r>
            <a:r>
              <a:rPr lang="en-US" sz="6000" spc="-409" dirty="0"/>
              <a:t>ata Visualization</a:t>
            </a:r>
            <a:endParaRPr sz="6000" dirty="0"/>
          </a:p>
        </p:txBody>
      </p:sp>
      <p:sp>
        <p:nvSpPr>
          <p:cNvPr id="6" name="object 6"/>
          <p:cNvSpPr txBox="1">
            <a:spLocks noGrp="1"/>
          </p:cNvSpPr>
          <p:nvPr>
            <p:ph type="body" idx="1"/>
          </p:nvPr>
        </p:nvSpPr>
        <p:spPr>
          <a:xfrm>
            <a:off x="457200" y="1821899"/>
            <a:ext cx="17297400" cy="3005887"/>
          </a:xfrm>
          <a:prstGeom prst="rect">
            <a:avLst/>
          </a:prstGeom>
        </p:spPr>
        <p:txBody>
          <a:bodyPr vert="horz" wrap="square" lIns="0" tIns="12065" rIns="0" bIns="0" rtlCol="0">
            <a:spAutoFit/>
          </a:bodyPr>
          <a:lstStyle/>
          <a:p>
            <a:pPr marL="1047750" marR="123825" indent="-342900">
              <a:lnSpc>
                <a:spcPct val="116100"/>
              </a:lnSpc>
              <a:spcBef>
                <a:spcPts val="95"/>
              </a:spcBef>
              <a:buFont typeface="Arial" panose="020B0604020202020204" pitchFamily="34" charset="0"/>
              <a:buChar char="•"/>
            </a:pPr>
            <a:r>
              <a:rPr lang="en-IN" sz="2400" spc="-140" dirty="0"/>
              <a:t>Time series modelling assumes a relationship between an observation and the previous observation. Previous observations in a time series are called lags. A useful type of plot to explore the relationship between each observation and a lag is presented. Here, Lag of 1 time period is plotted against the previous observations showing a relatively strong dependence between the two. </a:t>
            </a:r>
          </a:p>
          <a:p>
            <a:pPr marL="704850" marR="123825">
              <a:lnSpc>
                <a:spcPct val="116100"/>
              </a:lnSpc>
              <a:spcBef>
                <a:spcPts val="95"/>
              </a:spcBef>
            </a:pPr>
            <a:endParaRPr lang="en-IN" sz="2400" spc="-140" dirty="0"/>
          </a:p>
          <a:p>
            <a:pPr marL="1047750" marR="123825" indent="-342900">
              <a:lnSpc>
                <a:spcPct val="116100"/>
              </a:lnSpc>
              <a:spcBef>
                <a:spcPts val="95"/>
              </a:spcBef>
              <a:buFont typeface="Arial" panose="020B0604020202020204" pitchFamily="34" charset="0"/>
              <a:buChar char="•"/>
            </a:pPr>
            <a:r>
              <a:rPr lang="en-IN" sz="2400" spc="-140" dirty="0"/>
              <a:t>Another possibility for better capturing the shape of the trend is to add a trend line. By trying different trend lines we came up with linear trend line to be best fit, as it best approximates the data.</a:t>
            </a:r>
          </a:p>
          <a:p>
            <a:pPr marL="704850" marR="123825">
              <a:lnSpc>
                <a:spcPct val="116100"/>
              </a:lnSpc>
              <a:spcBef>
                <a:spcPts val="95"/>
              </a:spcBef>
            </a:pPr>
            <a:endParaRPr sz="2400" spc="-140" dirty="0"/>
          </a:p>
        </p:txBody>
      </p:sp>
      <p:pic>
        <p:nvPicPr>
          <p:cNvPr id="7" name="object 7"/>
          <p:cNvPicPr/>
          <p:nvPr/>
        </p:nvPicPr>
        <p:blipFill>
          <a:blip r:embed="rId2" cstate="print"/>
          <a:stretch>
            <a:fillRect/>
          </a:stretch>
        </p:blipFill>
        <p:spPr>
          <a:xfrm>
            <a:off x="16083291" y="6692900"/>
            <a:ext cx="2204708" cy="3594098"/>
          </a:xfrm>
          <a:prstGeom prst="rect">
            <a:avLst/>
          </a:prstGeom>
        </p:spPr>
      </p:pic>
      <p:grpSp>
        <p:nvGrpSpPr>
          <p:cNvPr id="3" name="Group 2">
            <a:extLst>
              <a:ext uri="{FF2B5EF4-FFF2-40B4-BE49-F238E27FC236}">
                <a16:creationId xmlns:a16="http://schemas.microsoft.com/office/drawing/2014/main" id="{10B58A51-CF8C-AA07-9FFF-D3343C321D3C}"/>
              </a:ext>
            </a:extLst>
          </p:cNvPr>
          <p:cNvGrpSpPr/>
          <p:nvPr/>
        </p:nvGrpSpPr>
        <p:grpSpPr>
          <a:xfrm>
            <a:off x="2362200" y="5025744"/>
            <a:ext cx="5105400" cy="4015844"/>
            <a:chOff x="2362200" y="5025744"/>
            <a:chExt cx="5105400" cy="4015844"/>
          </a:xfrm>
        </p:grpSpPr>
        <p:pic>
          <p:nvPicPr>
            <p:cNvPr id="8" name="Picture 7" descr="A picture containing screenshot, diagram, line, plot&#10;&#10;Description automatically generated">
              <a:extLst>
                <a:ext uri="{FF2B5EF4-FFF2-40B4-BE49-F238E27FC236}">
                  <a16:creationId xmlns:a16="http://schemas.microsoft.com/office/drawing/2014/main" id="{698FAD1D-7498-9BD3-3514-7CB356396C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5025744"/>
              <a:ext cx="4419600" cy="3448554"/>
            </a:xfrm>
            <a:prstGeom prst="rect">
              <a:avLst/>
            </a:prstGeom>
          </p:spPr>
        </p:pic>
        <p:sp>
          <p:nvSpPr>
            <p:cNvPr id="10" name="TextBox 9">
              <a:extLst>
                <a:ext uri="{FF2B5EF4-FFF2-40B4-BE49-F238E27FC236}">
                  <a16:creationId xmlns:a16="http://schemas.microsoft.com/office/drawing/2014/main" id="{5D8494B9-489F-FE12-97D3-B09C3C2456DF}"/>
                </a:ext>
              </a:extLst>
            </p:cNvPr>
            <p:cNvSpPr txBox="1"/>
            <p:nvPr/>
          </p:nvSpPr>
          <p:spPr>
            <a:xfrm>
              <a:off x="3505200" y="8672256"/>
              <a:ext cx="3962400" cy="369332"/>
            </a:xfrm>
            <a:prstGeom prst="rect">
              <a:avLst/>
            </a:prstGeom>
            <a:noFill/>
          </p:spPr>
          <p:txBody>
            <a:bodyPr wrap="square" rtlCol="0">
              <a:spAutoFit/>
            </a:bodyPr>
            <a:lstStyle/>
            <a:p>
              <a:r>
                <a:rPr lang="en-US" dirty="0">
                  <a:latin typeface="Trebuchet MS" panose="020B0703020202090204" pitchFamily="34" charset="0"/>
                </a:rPr>
                <a:t>Lag=1 scatter plot </a:t>
              </a:r>
            </a:p>
          </p:txBody>
        </p:sp>
      </p:grpSp>
      <p:grpSp>
        <p:nvGrpSpPr>
          <p:cNvPr id="4" name="Group 3">
            <a:extLst>
              <a:ext uri="{FF2B5EF4-FFF2-40B4-BE49-F238E27FC236}">
                <a16:creationId xmlns:a16="http://schemas.microsoft.com/office/drawing/2014/main" id="{30232824-0992-F470-3A85-390CCE6D7A70}"/>
              </a:ext>
            </a:extLst>
          </p:cNvPr>
          <p:cNvGrpSpPr/>
          <p:nvPr/>
        </p:nvGrpSpPr>
        <p:grpSpPr>
          <a:xfrm>
            <a:off x="9911091" y="5040195"/>
            <a:ext cx="5269266" cy="4001393"/>
            <a:chOff x="9911091" y="5040195"/>
            <a:chExt cx="5269266" cy="4001393"/>
          </a:xfrm>
        </p:grpSpPr>
        <p:pic>
          <p:nvPicPr>
            <p:cNvPr id="9" name="Picture 8" descr="A red line with blue dots&#10;&#10;Description automatically generated with low confidence">
              <a:extLst>
                <a:ext uri="{FF2B5EF4-FFF2-40B4-BE49-F238E27FC236}">
                  <a16:creationId xmlns:a16="http://schemas.microsoft.com/office/drawing/2014/main" id="{56371EDC-6B17-6450-722A-1F3DCA4C5A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11091" y="5040195"/>
              <a:ext cx="4366331" cy="3424905"/>
            </a:xfrm>
            <a:prstGeom prst="rect">
              <a:avLst/>
            </a:prstGeom>
          </p:spPr>
        </p:pic>
        <p:sp>
          <p:nvSpPr>
            <p:cNvPr id="11" name="TextBox 10">
              <a:extLst>
                <a:ext uri="{FF2B5EF4-FFF2-40B4-BE49-F238E27FC236}">
                  <a16:creationId xmlns:a16="http://schemas.microsoft.com/office/drawing/2014/main" id="{CCF6BD54-B6A2-E257-A51A-08B3FF129FF9}"/>
                </a:ext>
              </a:extLst>
            </p:cNvPr>
            <p:cNvSpPr txBox="1"/>
            <p:nvPr/>
          </p:nvSpPr>
          <p:spPr>
            <a:xfrm>
              <a:off x="11325907" y="8672256"/>
              <a:ext cx="3854450" cy="369332"/>
            </a:xfrm>
            <a:prstGeom prst="rect">
              <a:avLst/>
            </a:prstGeom>
            <a:noFill/>
          </p:spPr>
          <p:txBody>
            <a:bodyPr wrap="square" rtlCol="0">
              <a:spAutoFit/>
            </a:bodyPr>
            <a:lstStyle/>
            <a:p>
              <a:r>
                <a:rPr lang="en-US" dirty="0">
                  <a:latin typeface="Trebuchet MS" panose="020B0703020202090204" pitchFamily="34" charset="0"/>
                </a:rPr>
                <a:t>Fitting trend line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dissolv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30600" y="7505700"/>
            <a:ext cx="2204708" cy="3594097"/>
          </a:xfrm>
          <a:prstGeom prst="rect">
            <a:avLst/>
          </a:prstGeom>
        </p:spPr>
      </p:pic>
      <p:pic>
        <p:nvPicPr>
          <p:cNvPr id="3" name="object 3"/>
          <p:cNvPicPr/>
          <p:nvPr/>
        </p:nvPicPr>
        <p:blipFill>
          <a:blip r:embed="rId3" cstate="print"/>
          <a:stretch>
            <a:fillRect/>
          </a:stretch>
        </p:blipFill>
        <p:spPr>
          <a:xfrm>
            <a:off x="4733926" y="-334578"/>
            <a:ext cx="4410074" cy="1958414"/>
          </a:xfrm>
          <a:prstGeom prst="rect">
            <a:avLst/>
          </a:prstGeom>
        </p:spPr>
      </p:pic>
      <p:pic>
        <p:nvPicPr>
          <p:cNvPr id="4" name="object 4"/>
          <p:cNvPicPr/>
          <p:nvPr/>
        </p:nvPicPr>
        <p:blipFill>
          <a:blip r:embed="rId4" cstate="print"/>
          <a:stretch>
            <a:fillRect/>
          </a:stretch>
        </p:blipFill>
        <p:spPr>
          <a:xfrm>
            <a:off x="7883" y="-334578"/>
            <a:ext cx="4053777" cy="1954698"/>
          </a:xfrm>
          <a:prstGeom prst="rect">
            <a:avLst/>
          </a:prstGeom>
        </p:spPr>
      </p:pic>
      <p:sp>
        <p:nvSpPr>
          <p:cNvPr id="5" name="object 5"/>
          <p:cNvSpPr txBox="1">
            <a:spLocks noGrp="1"/>
          </p:cNvSpPr>
          <p:nvPr>
            <p:ph type="title"/>
          </p:nvPr>
        </p:nvSpPr>
        <p:spPr>
          <a:xfrm>
            <a:off x="1049199" y="1935653"/>
            <a:ext cx="14724201" cy="997709"/>
          </a:xfrm>
          <a:prstGeom prst="rect">
            <a:avLst/>
          </a:prstGeom>
        </p:spPr>
        <p:txBody>
          <a:bodyPr vert="horz" wrap="square" lIns="0" tIns="12700" rIns="0" bIns="0" rtlCol="0">
            <a:spAutoFit/>
          </a:bodyPr>
          <a:lstStyle/>
          <a:p>
            <a:pPr marL="12700">
              <a:lnSpc>
                <a:spcPct val="100000"/>
              </a:lnSpc>
              <a:spcBef>
                <a:spcPts val="100"/>
              </a:spcBef>
            </a:pPr>
            <a:r>
              <a:rPr lang="en-US" spc="-655" dirty="0"/>
              <a:t>Model Applied along with their RMSE</a:t>
            </a:r>
            <a:endParaRPr spc="-350" dirty="0"/>
          </a:p>
        </p:txBody>
      </p:sp>
      <p:sp>
        <p:nvSpPr>
          <p:cNvPr id="10" name="object 10"/>
          <p:cNvSpPr txBox="1"/>
          <p:nvPr/>
        </p:nvSpPr>
        <p:spPr>
          <a:xfrm>
            <a:off x="1049198" y="3292476"/>
            <a:ext cx="16781601" cy="1823576"/>
          </a:xfrm>
          <a:prstGeom prst="rect">
            <a:avLst/>
          </a:prstGeom>
        </p:spPr>
        <p:txBody>
          <a:bodyPr vert="horz" wrap="square" lIns="0" tIns="12700" rIns="0" bIns="0" rtlCol="0">
            <a:spAutoFit/>
          </a:bodyPr>
          <a:lstStyle/>
          <a:p>
            <a:pPr marL="12700">
              <a:spcBef>
                <a:spcPts val="100"/>
              </a:spcBef>
            </a:pPr>
            <a:r>
              <a:rPr lang="en-IN" sz="2800" spc="-40" dirty="0">
                <a:solidFill>
                  <a:srgbClr val="030721"/>
                </a:solidFill>
                <a:latin typeface="Trebuchet MS"/>
                <a:cs typeface="Trebuchet MS"/>
              </a:rPr>
              <a:t>We try to forecast the sales using several models. The name of the models applied along with their corresponding RMSE vale is stated in the table given below:</a:t>
            </a:r>
          </a:p>
          <a:p>
            <a:pPr marL="12700">
              <a:spcBef>
                <a:spcPts val="100"/>
              </a:spcBef>
            </a:pPr>
            <a:endParaRPr lang="en-IN" sz="3000" spc="-40" dirty="0">
              <a:solidFill>
                <a:srgbClr val="030721"/>
              </a:solidFill>
              <a:latin typeface="Trebuchet MS"/>
              <a:cs typeface="Trebuchet MS"/>
            </a:endParaRPr>
          </a:p>
          <a:p>
            <a:pPr marL="12700">
              <a:spcBef>
                <a:spcPts val="100"/>
              </a:spcBef>
            </a:pPr>
            <a:endParaRPr sz="3000" dirty="0">
              <a:latin typeface="Trebuchet MS"/>
              <a:cs typeface="Trebuchet MS"/>
            </a:endParaRPr>
          </a:p>
        </p:txBody>
      </p:sp>
      <p:graphicFrame>
        <p:nvGraphicFramePr>
          <p:cNvPr id="6" name="Table 5">
            <a:extLst>
              <a:ext uri="{FF2B5EF4-FFF2-40B4-BE49-F238E27FC236}">
                <a16:creationId xmlns:a16="http://schemas.microsoft.com/office/drawing/2014/main" id="{A869C0B5-0B8C-2665-22D5-CEB3E2953B92}"/>
              </a:ext>
            </a:extLst>
          </p:cNvPr>
          <p:cNvGraphicFramePr>
            <a:graphicFrameLocks noGrp="1"/>
          </p:cNvGraphicFramePr>
          <p:nvPr>
            <p:extLst>
              <p:ext uri="{D42A27DB-BD31-4B8C-83A1-F6EECF244321}">
                <p14:modId xmlns:p14="http://schemas.microsoft.com/office/powerpoint/2010/main" val="3688348373"/>
              </p:ext>
            </p:extLst>
          </p:nvPr>
        </p:nvGraphicFramePr>
        <p:xfrm>
          <a:off x="3115399" y="4655715"/>
          <a:ext cx="10591800" cy="3360246"/>
        </p:xfrm>
        <a:graphic>
          <a:graphicData uri="http://schemas.openxmlformats.org/drawingml/2006/table">
            <a:tbl>
              <a:tblPr firstRow="1" firstCol="1" bandRow="1">
                <a:tableStyleId>{B301B821-A1FF-4177-AEE7-76D212191A09}</a:tableStyleId>
              </a:tblPr>
              <a:tblGrid>
                <a:gridCol w="5295900">
                  <a:extLst>
                    <a:ext uri="{9D8B030D-6E8A-4147-A177-3AD203B41FA5}">
                      <a16:colId xmlns:a16="http://schemas.microsoft.com/office/drawing/2014/main" val="707383543"/>
                    </a:ext>
                  </a:extLst>
                </a:gridCol>
                <a:gridCol w="5295900">
                  <a:extLst>
                    <a:ext uri="{9D8B030D-6E8A-4147-A177-3AD203B41FA5}">
                      <a16:colId xmlns:a16="http://schemas.microsoft.com/office/drawing/2014/main" val="1719658807"/>
                    </a:ext>
                  </a:extLst>
                </a:gridCol>
              </a:tblGrid>
              <a:tr h="560041">
                <a:tc>
                  <a:txBody>
                    <a:bodyPr/>
                    <a:lstStyle/>
                    <a:p>
                      <a:pPr algn="ctr"/>
                      <a:r>
                        <a:rPr lang="en-IN" sz="2800" dirty="0">
                          <a:effectLst/>
                        </a:rPr>
                        <a:t>Models</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2800" dirty="0">
                          <a:effectLst/>
                        </a:rPr>
                        <a:t>RMSE</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939570"/>
                  </a:ext>
                </a:extLst>
              </a:tr>
              <a:tr h="560041">
                <a:tc>
                  <a:txBody>
                    <a:bodyPr/>
                    <a:lstStyle/>
                    <a:p>
                      <a:r>
                        <a:rPr lang="en-IN" sz="2800" dirty="0">
                          <a:effectLst/>
                        </a:rPr>
                        <a:t>Moving Average</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2800" dirty="0">
                          <a:effectLst/>
                        </a:rPr>
                        <a:t>504716.38</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4038566"/>
                  </a:ext>
                </a:extLst>
              </a:tr>
              <a:tr h="560041">
                <a:tc>
                  <a:txBody>
                    <a:bodyPr/>
                    <a:lstStyle/>
                    <a:p>
                      <a:r>
                        <a:rPr lang="en-IN" sz="2800" dirty="0">
                          <a:effectLst/>
                        </a:rPr>
                        <a:t>Exponential Smoothing</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2800" dirty="0">
                          <a:effectLst/>
                        </a:rPr>
                        <a:t>581789.99</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8620523"/>
                  </a:ext>
                </a:extLst>
              </a:tr>
              <a:tr h="560041">
                <a:tc>
                  <a:txBody>
                    <a:bodyPr/>
                    <a:lstStyle/>
                    <a:p>
                      <a:r>
                        <a:rPr lang="en-IN" sz="2800">
                          <a:effectLst/>
                        </a:rPr>
                        <a:t>ARIMA</a:t>
                      </a:r>
                      <a:endParaRPr lang="en-IN" sz="32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2800" dirty="0">
                          <a:effectLst/>
                        </a:rPr>
                        <a:t>516872.08</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8709555"/>
                  </a:ext>
                </a:extLst>
              </a:tr>
              <a:tr h="560041">
                <a:tc>
                  <a:txBody>
                    <a:bodyPr/>
                    <a:lstStyle/>
                    <a:p>
                      <a:r>
                        <a:rPr lang="en-IN" sz="2800" dirty="0">
                          <a:effectLst/>
                        </a:rPr>
                        <a:t>SARIMA</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2800" dirty="0">
                          <a:effectLst/>
                        </a:rPr>
                        <a:t>446817.24</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611078"/>
                  </a:ext>
                </a:extLst>
              </a:tr>
              <a:tr h="560041">
                <a:tc>
                  <a:txBody>
                    <a:bodyPr/>
                    <a:lstStyle/>
                    <a:p>
                      <a:r>
                        <a:rPr lang="en-IN" sz="2800">
                          <a:effectLst/>
                        </a:rPr>
                        <a:t>LSTM</a:t>
                      </a:r>
                      <a:endParaRPr lang="en-IN" sz="320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2800" dirty="0">
                          <a:effectLst/>
                        </a:rPr>
                        <a:t>1672664.04</a:t>
                      </a:r>
                      <a:endParaRPr lang="en-IN" sz="3200" dirty="0">
                        <a:effectLst/>
                        <a:latin typeface="Trebuchet MS" panose="020B070302020209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4319862"/>
                  </a:ext>
                </a:extLst>
              </a:tr>
            </a:tbl>
          </a:graphicData>
        </a:graphic>
      </p:graphicFrame>
      <p:sp>
        <p:nvSpPr>
          <p:cNvPr id="7" name="TextBox 6">
            <a:extLst>
              <a:ext uri="{FF2B5EF4-FFF2-40B4-BE49-F238E27FC236}">
                <a16:creationId xmlns:a16="http://schemas.microsoft.com/office/drawing/2014/main" id="{90429F7D-D71D-FB2F-7A43-4BD5A6CD0018}"/>
              </a:ext>
            </a:extLst>
          </p:cNvPr>
          <p:cNvSpPr txBox="1"/>
          <p:nvPr/>
        </p:nvSpPr>
        <p:spPr>
          <a:xfrm>
            <a:off x="1049199" y="8923283"/>
            <a:ext cx="14419402" cy="954107"/>
          </a:xfrm>
          <a:prstGeom prst="rect">
            <a:avLst/>
          </a:prstGeom>
          <a:noFill/>
        </p:spPr>
        <p:txBody>
          <a:bodyPr wrap="square" rtlCol="0">
            <a:spAutoFit/>
          </a:bodyPr>
          <a:lstStyle/>
          <a:p>
            <a:r>
              <a:rPr lang="en-US" sz="2800" dirty="0">
                <a:latin typeface="Trebuchet MS" panose="020B0703020202090204" pitchFamily="34" charset="0"/>
              </a:rPr>
              <a:t>Based on the above table we conclude that </a:t>
            </a:r>
            <a:r>
              <a:rPr lang="en-US" sz="2800" b="1" dirty="0">
                <a:latin typeface="Trebuchet MS" panose="020B0703020202090204" pitchFamily="34" charset="0"/>
              </a:rPr>
              <a:t>SARIMA</a:t>
            </a:r>
            <a:r>
              <a:rPr lang="en-US" sz="2800" dirty="0">
                <a:latin typeface="Trebuchet MS" panose="020B0703020202090204" pitchFamily="34" charset="0"/>
              </a:rPr>
              <a:t> is the best choice of model to be implemented for the sales forecasting. </a:t>
            </a:r>
          </a:p>
        </p:txBody>
      </p:sp>
    </p:spTree>
    <p:extLst>
      <p:ext uri="{BB962C8B-B14F-4D97-AF65-F5344CB8AC3E}">
        <p14:creationId xmlns:p14="http://schemas.microsoft.com/office/powerpoint/2010/main" val="421411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ssolv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dissolv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347974" y="0"/>
            <a:ext cx="2940024" cy="5714210"/>
          </a:xfrm>
          <a:prstGeom prst="rect">
            <a:avLst/>
          </a:prstGeom>
        </p:spPr>
      </p:pic>
      <p:sp>
        <p:nvSpPr>
          <p:cNvPr id="7" name="object 7"/>
          <p:cNvSpPr txBox="1">
            <a:spLocks noGrp="1"/>
          </p:cNvSpPr>
          <p:nvPr>
            <p:ph type="title"/>
          </p:nvPr>
        </p:nvSpPr>
        <p:spPr>
          <a:xfrm>
            <a:off x="1016000" y="555537"/>
            <a:ext cx="12186285" cy="997709"/>
          </a:xfrm>
          <a:prstGeom prst="rect">
            <a:avLst/>
          </a:prstGeom>
        </p:spPr>
        <p:txBody>
          <a:bodyPr vert="horz" wrap="square" lIns="0" tIns="12700" rIns="0" bIns="0" rtlCol="0">
            <a:spAutoFit/>
          </a:bodyPr>
          <a:lstStyle/>
          <a:p>
            <a:pPr marL="12700">
              <a:lnSpc>
                <a:spcPct val="100000"/>
              </a:lnSpc>
              <a:spcBef>
                <a:spcPts val="100"/>
              </a:spcBef>
            </a:pPr>
            <a:r>
              <a:rPr lang="en-US" spc="-305" dirty="0"/>
              <a:t>SARIMA Model</a:t>
            </a:r>
            <a:endParaRPr spc="-305" dirty="0"/>
          </a:p>
        </p:txBody>
      </p:sp>
      <p:sp>
        <p:nvSpPr>
          <p:cNvPr id="12" name="TextBox 11">
            <a:extLst>
              <a:ext uri="{FF2B5EF4-FFF2-40B4-BE49-F238E27FC236}">
                <a16:creationId xmlns:a16="http://schemas.microsoft.com/office/drawing/2014/main" id="{69A7CE87-E93E-2AF1-7316-8DBCA9460919}"/>
              </a:ext>
            </a:extLst>
          </p:cNvPr>
          <p:cNvSpPr txBox="1"/>
          <p:nvPr/>
        </p:nvSpPr>
        <p:spPr>
          <a:xfrm>
            <a:off x="1302227" y="6146754"/>
            <a:ext cx="184731" cy="923330"/>
          </a:xfrm>
          <a:prstGeom prst="rect">
            <a:avLst/>
          </a:prstGeom>
          <a:noFill/>
        </p:spPr>
        <p:txBody>
          <a:bodyPr wrap="none" rtlCol="0">
            <a:spAutoFit/>
          </a:bodyPr>
          <a:lstStyle/>
          <a:p>
            <a:endParaRPr lang="en-US" sz="3600" b="1" dirty="0">
              <a:solidFill>
                <a:schemeClr val="tx2">
                  <a:lumMod val="75000"/>
                </a:schemeClr>
              </a:solidFill>
              <a:ea typeface="Silom" pitchFamily="2" charset="-34"/>
              <a:cs typeface="Silom" pitchFamily="2" charset="-34"/>
            </a:endParaRPr>
          </a:p>
          <a:p>
            <a:endParaRPr lang="en-US" dirty="0"/>
          </a:p>
        </p:txBody>
      </p:sp>
      <p:sp>
        <p:nvSpPr>
          <p:cNvPr id="14" name="TextBox 13">
            <a:extLst>
              <a:ext uri="{FF2B5EF4-FFF2-40B4-BE49-F238E27FC236}">
                <a16:creationId xmlns:a16="http://schemas.microsoft.com/office/drawing/2014/main" id="{88E3EBD7-20A4-EE99-7ED4-2810C935316B}"/>
              </a:ext>
            </a:extLst>
          </p:cNvPr>
          <p:cNvSpPr txBox="1"/>
          <p:nvPr/>
        </p:nvSpPr>
        <p:spPr>
          <a:xfrm>
            <a:off x="381000" y="2019300"/>
            <a:ext cx="14859000" cy="1846659"/>
          </a:xfrm>
          <a:prstGeom prst="rect">
            <a:avLst/>
          </a:prstGeom>
          <a:noFill/>
        </p:spPr>
        <p:txBody>
          <a:bodyPr wrap="square" rtlCol="0">
            <a:spAutoFit/>
          </a:bodyPr>
          <a:lstStyle/>
          <a:p>
            <a:r>
              <a:rPr lang="en-US" sz="2400" dirty="0">
                <a:latin typeface="Trebuchet MS" panose="020B0703020202090204" pitchFamily="34" charset="0"/>
              </a:rPr>
              <a:t>We perform a grid search to determine the optimal hyperparameters for a SARIMA model. The selected hyperparameters for the SARIMA model obtained through the grid search are printed. It reveals the optimal order values for the non-seasonal components (AR, I, MA) and the seasonal components (SAR, SI, SMA, m), highlighting the crucial parameter selection process for accurate time series forecasting.</a:t>
            </a:r>
          </a:p>
          <a:p>
            <a:endParaRPr lang="en-US" dirty="0"/>
          </a:p>
        </p:txBody>
      </p:sp>
      <p:pic>
        <p:nvPicPr>
          <p:cNvPr id="15" name="Picture 14">
            <a:extLst>
              <a:ext uri="{FF2B5EF4-FFF2-40B4-BE49-F238E27FC236}">
                <a16:creationId xmlns:a16="http://schemas.microsoft.com/office/drawing/2014/main" id="{D40DC193-3236-CB4D-2171-B695224657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4093935"/>
            <a:ext cx="6923087" cy="5407614"/>
          </a:xfrm>
          <a:prstGeom prst="rect">
            <a:avLst/>
          </a:prstGeom>
        </p:spPr>
      </p:pic>
      <p:pic>
        <p:nvPicPr>
          <p:cNvPr id="16" name="object 6">
            <a:extLst>
              <a:ext uri="{FF2B5EF4-FFF2-40B4-BE49-F238E27FC236}">
                <a16:creationId xmlns:a16="http://schemas.microsoft.com/office/drawing/2014/main" id="{1B2CF83C-8114-95A1-D55F-F87A98D90F94}"/>
              </a:ext>
            </a:extLst>
          </p:cNvPr>
          <p:cNvPicPr/>
          <p:nvPr/>
        </p:nvPicPr>
        <p:blipFill>
          <a:blip r:embed="rId4" cstate="print"/>
          <a:stretch>
            <a:fillRect/>
          </a:stretch>
        </p:blipFill>
        <p:spPr>
          <a:xfrm>
            <a:off x="0" y="8347343"/>
            <a:ext cx="1024169" cy="1939655"/>
          </a:xfrm>
          <a:prstGeom prst="rect">
            <a:avLst/>
          </a:prstGeom>
        </p:spPr>
      </p:pic>
    </p:spTree>
    <p:extLst>
      <p:ext uri="{BB962C8B-B14F-4D97-AF65-F5344CB8AC3E}">
        <p14:creationId xmlns:p14="http://schemas.microsoft.com/office/powerpoint/2010/main" val="338104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42900"/>
            <a:ext cx="12846050" cy="936154"/>
          </a:xfrm>
          <a:prstGeom prst="rect">
            <a:avLst/>
          </a:prstGeom>
        </p:spPr>
        <p:txBody>
          <a:bodyPr vert="horz" wrap="square" lIns="0" tIns="12700" rIns="0" bIns="0" rtlCol="0">
            <a:spAutoFit/>
          </a:bodyPr>
          <a:lstStyle/>
          <a:p>
            <a:pPr marL="12700" marR="5080">
              <a:lnSpc>
                <a:spcPct val="100000"/>
              </a:lnSpc>
              <a:spcBef>
                <a:spcPts val="100"/>
              </a:spcBef>
            </a:pPr>
            <a:r>
              <a:rPr lang="en-US" sz="6000" spc="-610" dirty="0"/>
              <a:t>SARIMA Model </a:t>
            </a:r>
            <a:endParaRPr sz="6000" dirty="0"/>
          </a:p>
        </p:txBody>
      </p:sp>
      <p:sp>
        <p:nvSpPr>
          <p:cNvPr id="6" name="object 6"/>
          <p:cNvSpPr txBox="1">
            <a:spLocks noGrp="1"/>
          </p:cNvSpPr>
          <p:nvPr>
            <p:ph type="body" idx="1"/>
          </p:nvPr>
        </p:nvSpPr>
        <p:spPr>
          <a:xfrm>
            <a:off x="457200" y="1821899"/>
            <a:ext cx="17068800" cy="1489510"/>
          </a:xfrm>
          <a:prstGeom prst="rect">
            <a:avLst/>
          </a:prstGeom>
        </p:spPr>
        <p:txBody>
          <a:bodyPr vert="horz" wrap="square" lIns="0" tIns="12065" rIns="0" bIns="0" rtlCol="0">
            <a:spAutoFit/>
          </a:bodyPr>
          <a:lstStyle/>
          <a:p>
            <a:r>
              <a:rPr lang="en-US" sz="2400" dirty="0">
                <a:latin typeface="Trebuchet MS" panose="020B0703020202090204" pitchFamily="34" charset="0"/>
              </a:rPr>
              <a:t>A SARIMAX model is instantiated with the training dataset, using the optimal order values for the non-seasonal components (AR, I, MA) and the seasonal components (SAR, SI, SMA, m) identified through the grid search. The model is then fitted to the training data, and the fitting results are printed as a summary. This summary provides detailed statistical information about the fitted SARIMA model:</a:t>
            </a:r>
          </a:p>
        </p:txBody>
      </p:sp>
      <p:pic>
        <p:nvPicPr>
          <p:cNvPr id="7" name="object 7"/>
          <p:cNvPicPr/>
          <p:nvPr/>
        </p:nvPicPr>
        <p:blipFill>
          <a:blip r:embed="rId2" cstate="print"/>
          <a:stretch>
            <a:fillRect/>
          </a:stretch>
        </p:blipFill>
        <p:spPr>
          <a:xfrm>
            <a:off x="16083291" y="6692900"/>
            <a:ext cx="2204708" cy="3594098"/>
          </a:xfrm>
          <a:prstGeom prst="rect">
            <a:avLst/>
          </a:prstGeom>
        </p:spPr>
      </p:pic>
      <p:pic>
        <p:nvPicPr>
          <p:cNvPr id="4" name="Picture 3" descr="A picture containing text, receipt, screenshot, algebra&#10;&#10;Description automatically generated">
            <a:extLst>
              <a:ext uri="{FF2B5EF4-FFF2-40B4-BE49-F238E27FC236}">
                <a16:creationId xmlns:a16="http://schemas.microsoft.com/office/drawing/2014/main" id="{DEFA9EE1-C00E-7A6C-C1AE-C69798521A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4635" b="12567"/>
          <a:stretch/>
        </p:blipFill>
        <p:spPr bwMode="auto">
          <a:xfrm>
            <a:off x="2971800" y="3925637"/>
            <a:ext cx="10565339" cy="4648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253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11600" y="7266884"/>
            <a:ext cx="2204708" cy="3594096"/>
          </a:xfrm>
          <a:prstGeom prst="rect">
            <a:avLst/>
          </a:prstGeom>
        </p:spPr>
      </p:pic>
      <p:pic>
        <p:nvPicPr>
          <p:cNvPr id="3" name="object 3"/>
          <p:cNvPicPr/>
          <p:nvPr/>
        </p:nvPicPr>
        <p:blipFill>
          <a:blip r:embed="rId3" cstate="print"/>
          <a:stretch>
            <a:fillRect/>
          </a:stretch>
        </p:blipFill>
        <p:spPr>
          <a:xfrm>
            <a:off x="4733926" y="-808993"/>
            <a:ext cx="4410074" cy="1958415"/>
          </a:xfrm>
          <a:prstGeom prst="rect">
            <a:avLst/>
          </a:prstGeom>
        </p:spPr>
      </p:pic>
      <p:pic>
        <p:nvPicPr>
          <p:cNvPr id="4" name="object 4"/>
          <p:cNvPicPr/>
          <p:nvPr/>
        </p:nvPicPr>
        <p:blipFill>
          <a:blip r:embed="rId4" cstate="print"/>
          <a:stretch>
            <a:fillRect/>
          </a:stretch>
        </p:blipFill>
        <p:spPr>
          <a:xfrm>
            <a:off x="76200" y="-805276"/>
            <a:ext cx="4053777" cy="1954698"/>
          </a:xfrm>
          <a:prstGeom prst="rect">
            <a:avLst/>
          </a:prstGeom>
        </p:spPr>
      </p:pic>
      <p:sp>
        <p:nvSpPr>
          <p:cNvPr id="12" name="TextBox 11">
            <a:extLst>
              <a:ext uri="{FF2B5EF4-FFF2-40B4-BE49-F238E27FC236}">
                <a16:creationId xmlns:a16="http://schemas.microsoft.com/office/drawing/2014/main" id="{4FF3DA3F-0271-3748-1FF2-BCDCA70E2AF1}"/>
              </a:ext>
            </a:extLst>
          </p:cNvPr>
          <p:cNvSpPr txBox="1"/>
          <p:nvPr/>
        </p:nvSpPr>
        <p:spPr>
          <a:xfrm>
            <a:off x="972297" y="1790975"/>
            <a:ext cx="16844783" cy="738664"/>
          </a:xfrm>
          <a:prstGeom prst="rect">
            <a:avLst/>
          </a:prstGeom>
          <a:noFill/>
        </p:spPr>
        <p:txBody>
          <a:bodyPr wrap="square" rtlCol="0">
            <a:spAutoFit/>
          </a:bodyPr>
          <a:lstStyle/>
          <a:p>
            <a:r>
              <a:rPr lang="en-US" sz="2400" dirty="0">
                <a:latin typeface="Trebuchet MS" panose="020B0703020202090204" pitchFamily="34" charset="0"/>
              </a:rPr>
              <a:t>The SARIMA model is used to obtain forecasts on the test set. The predictions on the test data is as follows:</a:t>
            </a:r>
          </a:p>
          <a:p>
            <a:endParaRPr lang="en-US" dirty="0"/>
          </a:p>
        </p:txBody>
      </p:sp>
      <p:pic>
        <p:nvPicPr>
          <p:cNvPr id="13" name="Picture 12">
            <a:extLst>
              <a:ext uri="{FF2B5EF4-FFF2-40B4-BE49-F238E27FC236}">
                <a16:creationId xmlns:a16="http://schemas.microsoft.com/office/drawing/2014/main" id="{F2567666-ADDB-7DB4-88CC-2EC9F05C30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8800" y="2466284"/>
            <a:ext cx="4910137" cy="4800600"/>
          </a:xfrm>
          <a:prstGeom prst="rect">
            <a:avLst/>
          </a:prstGeom>
        </p:spPr>
      </p:pic>
      <p:sp>
        <p:nvSpPr>
          <p:cNvPr id="14" name="TextBox 13">
            <a:extLst>
              <a:ext uri="{FF2B5EF4-FFF2-40B4-BE49-F238E27FC236}">
                <a16:creationId xmlns:a16="http://schemas.microsoft.com/office/drawing/2014/main" id="{85936E63-ED7D-819B-10FF-462B97274DB2}"/>
              </a:ext>
            </a:extLst>
          </p:cNvPr>
          <p:cNvSpPr txBox="1"/>
          <p:nvPr/>
        </p:nvSpPr>
        <p:spPr>
          <a:xfrm>
            <a:off x="972296" y="7849694"/>
            <a:ext cx="15105903" cy="830997"/>
          </a:xfrm>
          <a:prstGeom prst="rect">
            <a:avLst/>
          </a:prstGeom>
          <a:noFill/>
        </p:spPr>
        <p:txBody>
          <a:bodyPr wrap="square" rtlCol="0">
            <a:spAutoFit/>
          </a:bodyPr>
          <a:lstStyle/>
          <a:p>
            <a:r>
              <a:rPr lang="en-US" sz="2400" dirty="0">
                <a:latin typeface="Trebuchet MS" panose="020B0703020202090204" pitchFamily="34" charset="0"/>
              </a:rPr>
              <a:t>Next, we calculate the root mean squared error (RMSE) between the actual values in the test set and the predicted values generated by the SARIMA model. </a:t>
            </a:r>
          </a:p>
        </p:txBody>
      </p:sp>
      <p:pic>
        <p:nvPicPr>
          <p:cNvPr id="15" name="Picture 14" descr="A number on a white background&#10;&#10;Description automatically generated with low confidence">
            <a:extLst>
              <a:ext uri="{FF2B5EF4-FFF2-40B4-BE49-F238E27FC236}">
                <a16:creationId xmlns:a16="http://schemas.microsoft.com/office/drawing/2014/main" id="{8CAD4340-F5B0-13C9-8B5D-E4815E1331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800" y="8957800"/>
            <a:ext cx="4090829" cy="6114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6070152" y="6712608"/>
            <a:ext cx="2204708" cy="3594099"/>
          </a:xfrm>
          <a:prstGeom prst="rect">
            <a:avLst/>
          </a:prstGeom>
        </p:spPr>
      </p:pic>
      <p:pic>
        <p:nvPicPr>
          <p:cNvPr id="13" name="object 6">
            <a:extLst>
              <a:ext uri="{FF2B5EF4-FFF2-40B4-BE49-F238E27FC236}">
                <a16:creationId xmlns:a16="http://schemas.microsoft.com/office/drawing/2014/main" id="{9BE35532-FBCC-0D9C-C70F-24A71FD031AC}"/>
              </a:ext>
            </a:extLst>
          </p:cNvPr>
          <p:cNvPicPr/>
          <p:nvPr/>
        </p:nvPicPr>
        <p:blipFill>
          <a:blip r:embed="rId3" cstate="print"/>
          <a:stretch>
            <a:fillRect/>
          </a:stretch>
        </p:blipFill>
        <p:spPr>
          <a:xfrm>
            <a:off x="0" y="8347343"/>
            <a:ext cx="1024169" cy="1939655"/>
          </a:xfrm>
          <a:prstGeom prst="rect">
            <a:avLst/>
          </a:prstGeom>
        </p:spPr>
      </p:pic>
      <p:pic>
        <p:nvPicPr>
          <p:cNvPr id="14" name="object 5">
            <a:extLst>
              <a:ext uri="{FF2B5EF4-FFF2-40B4-BE49-F238E27FC236}">
                <a16:creationId xmlns:a16="http://schemas.microsoft.com/office/drawing/2014/main" id="{9ABE3992-6568-3586-9FB7-A0208B84F3BA}"/>
              </a:ext>
            </a:extLst>
          </p:cNvPr>
          <p:cNvPicPr/>
          <p:nvPr/>
        </p:nvPicPr>
        <p:blipFill>
          <a:blip r:embed="rId4" cstate="print"/>
          <a:stretch>
            <a:fillRect/>
          </a:stretch>
        </p:blipFill>
        <p:spPr>
          <a:xfrm>
            <a:off x="0" y="1"/>
            <a:ext cx="1024169" cy="1937286"/>
          </a:xfrm>
          <a:prstGeom prst="rect">
            <a:avLst/>
          </a:prstGeom>
        </p:spPr>
      </p:pic>
      <p:sp>
        <p:nvSpPr>
          <p:cNvPr id="16" name="TextBox 15">
            <a:extLst>
              <a:ext uri="{FF2B5EF4-FFF2-40B4-BE49-F238E27FC236}">
                <a16:creationId xmlns:a16="http://schemas.microsoft.com/office/drawing/2014/main" id="{F23E6EC6-BE9B-E441-ECF1-F850FDBEA761}"/>
              </a:ext>
            </a:extLst>
          </p:cNvPr>
          <p:cNvSpPr txBox="1"/>
          <p:nvPr/>
        </p:nvSpPr>
        <p:spPr>
          <a:xfrm>
            <a:off x="2056143" y="1715015"/>
            <a:ext cx="12725400" cy="1477328"/>
          </a:xfrm>
          <a:prstGeom prst="rect">
            <a:avLst/>
          </a:prstGeom>
          <a:noFill/>
        </p:spPr>
        <p:txBody>
          <a:bodyPr wrap="square">
            <a:spAutoFit/>
          </a:bodyPr>
          <a:lstStyle/>
          <a:p>
            <a:endParaRPr lang="en-US" dirty="0">
              <a:latin typeface="Trebuchet MS" panose="020B0703020202090204" pitchFamily="34" charset="0"/>
            </a:endParaRPr>
          </a:p>
          <a:p>
            <a:r>
              <a:rPr lang="en-US" sz="2400" dirty="0">
                <a:latin typeface="Trebuchet MS" panose="020B0703020202090204" pitchFamily="34" charset="0"/>
              </a:rPr>
              <a:t>To visualize the time series data, we plot the actual, test, and predicted values. The training and test data are shown as line plots, while the predicted values are displayed separately. Confidence intervals are indicated by a shaded area. </a:t>
            </a:r>
          </a:p>
        </p:txBody>
      </p:sp>
      <p:pic>
        <p:nvPicPr>
          <p:cNvPr id="17" name="Picture 16" descr="A picture containing text, plot, line, diagram&#10;&#10;Description automatically generated">
            <a:extLst>
              <a:ext uri="{FF2B5EF4-FFF2-40B4-BE49-F238E27FC236}">
                <a16:creationId xmlns:a16="http://schemas.microsoft.com/office/drawing/2014/main" id="{BB00B463-EC2E-DBC7-2F6B-73C054B8C6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8340" y="4196286"/>
            <a:ext cx="8421890" cy="5032643"/>
          </a:xfrm>
          <a:prstGeom prst="rect">
            <a:avLst/>
          </a:prstGeom>
        </p:spPr>
      </p:pic>
      <p:pic>
        <p:nvPicPr>
          <p:cNvPr id="18" name="object 2">
            <a:extLst>
              <a:ext uri="{FF2B5EF4-FFF2-40B4-BE49-F238E27FC236}">
                <a16:creationId xmlns:a16="http://schemas.microsoft.com/office/drawing/2014/main" id="{01DF0067-D5D2-C2D7-0A27-80EE1FB3D9EB}"/>
              </a:ext>
            </a:extLst>
          </p:cNvPr>
          <p:cNvPicPr/>
          <p:nvPr/>
        </p:nvPicPr>
        <p:blipFill>
          <a:blip r:embed="rId6" cstate="print"/>
          <a:stretch>
            <a:fillRect/>
          </a:stretch>
        </p:blipFill>
        <p:spPr>
          <a:xfrm>
            <a:off x="15347974" y="0"/>
            <a:ext cx="2940024" cy="5714210"/>
          </a:xfrm>
          <a:prstGeom prst="rect">
            <a:avLst/>
          </a:prstGeom>
        </p:spPr>
      </p:pic>
      <p:sp>
        <p:nvSpPr>
          <p:cNvPr id="22" name="object 7">
            <a:extLst>
              <a:ext uri="{FF2B5EF4-FFF2-40B4-BE49-F238E27FC236}">
                <a16:creationId xmlns:a16="http://schemas.microsoft.com/office/drawing/2014/main" id="{AE314676-55EE-8566-F5BF-15FCACABABAF}"/>
              </a:ext>
            </a:extLst>
          </p:cNvPr>
          <p:cNvSpPr txBox="1">
            <a:spLocks noGrp="1"/>
          </p:cNvSpPr>
          <p:nvPr>
            <p:ph type="title"/>
          </p:nvPr>
        </p:nvSpPr>
        <p:spPr>
          <a:xfrm>
            <a:off x="2056143" y="583282"/>
            <a:ext cx="12186285" cy="997709"/>
          </a:xfrm>
          <a:prstGeom prst="rect">
            <a:avLst/>
          </a:prstGeom>
        </p:spPr>
        <p:txBody>
          <a:bodyPr vert="horz" wrap="square" lIns="0" tIns="12700" rIns="0" bIns="0" rtlCol="0">
            <a:spAutoFit/>
          </a:bodyPr>
          <a:lstStyle/>
          <a:p>
            <a:pPr marL="12700">
              <a:lnSpc>
                <a:spcPct val="100000"/>
              </a:lnSpc>
              <a:spcBef>
                <a:spcPts val="100"/>
              </a:spcBef>
            </a:pPr>
            <a:r>
              <a:rPr lang="en-US" spc="-305" dirty="0"/>
              <a:t>Plotting</a:t>
            </a:r>
            <a:endParaRPr spc="-30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042" y="2"/>
            <a:ext cx="6477224" cy="10286998"/>
          </a:xfrm>
          <a:prstGeom prst="rect">
            <a:avLst/>
          </a:prstGeom>
        </p:spPr>
      </p:pic>
      <p:sp>
        <p:nvSpPr>
          <p:cNvPr id="3" name="object 3"/>
          <p:cNvSpPr txBox="1"/>
          <p:nvPr/>
        </p:nvSpPr>
        <p:spPr>
          <a:xfrm>
            <a:off x="454600" y="3722202"/>
            <a:ext cx="5525410" cy="2004394"/>
          </a:xfrm>
          <a:prstGeom prst="rect">
            <a:avLst/>
          </a:prstGeom>
        </p:spPr>
        <p:txBody>
          <a:bodyPr vert="horz" wrap="square" lIns="0" tIns="29209" rIns="0" bIns="0" rtlCol="0">
            <a:spAutoFit/>
          </a:bodyPr>
          <a:lstStyle/>
          <a:p>
            <a:pPr marL="12700" marR="5080">
              <a:lnSpc>
                <a:spcPts val="7650"/>
              </a:lnSpc>
              <a:spcBef>
                <a:spcPts val="229"/>
              </a:spcBef>
            </a:pPr>
            <a:r>
              <a:rPr lang="en-IN" sz="7200" b="1" spc="-275" dirty="0">
                <a:solidFill>
                  <a:srgbClr val="263375"/>
                </a:solidFill>
                <a:latin typeface="Verdana"/>
                <a:cs typeface="Verdana"/>
              </a:rPr>
              <a:t>Problem Description</a:t>
            </a:r>
            <a:endParaRPr lang="en-IN" sz="7200" dirty="0">
              <a:latin typeface="Verdana"/>
              <a:cs typeface="Verdana"/>
            </a:endParaRPr>
          </a:p>
        </p:txBody>
      </p:sp>
      <p:grpSp>
        <p:nvGrpSpPr>
          <p:cNvPr id="4" name="object 4"/>
          <p:cNvGrpSpPr/>
          <p:nvPr/>
        </p:nvGrpSpPr>
        <p:grpSpPr>
          <a:xfrm>
            <a:off x="2067335" y="0"/>
            <a:ext cx="4410075" cy="10287000"/>
            <a:chOff x="2067335" y="0"/>
            <a:chExt cx="4410075" cy="10287000"/>
          </a:xfrm>
        </p:grpSpPr>
        <p:pic>
          <p:nvPicPr>
            <p:cNvPr id="5" name="object 5"/>
            <p:cNvPicPr/>
            <p:nvPr/>
          </p:nvPicPr>
          <p:blipFill>
            <a:blip r:embed="rId3" cstate="print"/>
            <a:stretch>
              <a:fillRect/>
            </a:stretch>
          </p:blipFill>
          <p:spPr>
            <a:xfrm>
              <a:off x="2067335" y="0"/>
              <a:ext cx="4410074" cy="1777290"/>
            </a:xfrm>
            <a:prstGeom prst="rect">
              <a:avLst/>
            </a:prstGeom>
          </p:spPr>
        </p:pic>
        <p:pic>
          <p:nvPicPr>
            <p:cNvPr id="6" name="object 6"/>
            <p:cNvPicPr/>
            <p:nvPr/>
          </p:nvPicPr>
          <p:blipFill>
            <a:blip r:embed="rId4" cstate="print"/>
            <a:stretch>
              <a:fillRect/>
            </a:stretch>
          </p:blipFill>
          <p:spPr>
            <a:xfrm>
              <a:off x="2067335" y="8507995"/>
              <a:ext cx="4410074" cy="1779004"/>
            </a:xfrm>
            <a:prstGeom prst="rect">
              <a:avLst/>
            </a:prstGeom>
          </p:spPr>
        </p:pic>
      </p:grpSp>
      <p:sp>
        <p:nvSpPr>
          <p:cNvPr id="7" name="object 7"/>
          <p:cNvSpPr txBox="1">
            <a:spLocks noGrp="1"/>
          </p:cNvSpPr>
          <p:nvPr>
            <p:ph type="title"/>
          </p:nvPr>
        </p:nvSpPr>
        <p:spPr>
          <a:xfrm>
            <a:off x="7315200" y="2157289"/>
            <a:ext cx="10254562" cy="6291466"/>
          </a:xfrm>
          <a:prstGeom prst="rect">
            <a:avLst/>
          </a:prstGeom>
        </p:spPr>
        <p:txBody>
          <a:bodyPr vert="horz" wrap="square" lIns="0" tIns="12700" rIns="0" bIns="0" rtlCol="0">
            <a:spAutoFit/>
          </a:bodyPr>
          <a:lstStyle/>
          <a:p>
            <a:pPr marL="12700">
              <a:spcBef>
                <a:spcPts val="100"/>
              </a:spcBef>
            </a:pPr>
            <a:r>
              <a:rPr lang="en-IN" sz="2400" dirty="0">
                <a:solidFill>
                  <a:schemeClr val="tx1"/>
                </a:solidFill>
                <a:latin typeface="Trebuchet MS"/>
                <a:cs typeface="Trebuchet MS"/>
              </a:rPr>
              <a:t>The textile company faces transportation challenges due to the lack of an analytical and computational approach in their current policy. This leads to inefficiency, increased costs, and longer transportation times. To address this issue, the company aims to implement a new policy that optimizes transportation for improved efficiency and cost savings.</a:t>
            </a:r>
            <a:br>
              <a:rPr lang="en-IN" sz="2400" dirty="0">
                <a:solidFill>
                  <a:schemeClr val="tx1"/>
                </a:solidFill>
                <a:latin typeface="Trebuchet MS"/>
                <a:cs typeface="Trebuchet MS"/>
              </a:rPr>
            </a:br>
            <a:br>
              <a:rPr lang="en-IN" sz="2400" dirty="0">
                <a:solidFill>
                  <a:schemeClr val="tx1"/>
                </a:solidFill>
                <a:latin typeface="Trebuchet MS"/>
                <a:cs typeface="Trebuchet MS"/>
              </a:rPr>
            </a:br>
            <a:r>
              <a:rPr lang="en-IN" sz="2400" dirty="0">
                <a:solidFill>
                  <a:schemeClr val="tx1"/>
                </a:solidFill>
                <a:latin typeface="Trebuchet MS"/>
                <a:cs typeface="Trebuchet MS"/>
              </a:rPr>
              <a:t>Furthermore, accurate sales forecasting is crucial for effective inventory management and maximizing profitability in the highly competitive textile industry. The company seeks to make informed decisions regarding production levels, inventory management, and marketing strategies. </a:t>
            </a:r>
            <a:br>
              <a:rPr lang="en-IN" sz="2400" dirty="0">
                <a:solidFill>
                  <a:schemeClr val="tx1"/>
                </a:solidFill>
                <a:latin typeface="Trebuchet MS"/>
                <a:cs typeface="Trebuchet MS"/>
              </a:rPr>
            </a:br>
            <a:br>
              <a:rPr lang="en-IN" sz="2400" dirty="0">
                <a:solidFill>
                  <a:schemeClr val="tx1"/>
                </a:solidFill>
                <a:latin typeface="Trebuchet MS"/>
                <a:cs typeface="Trebuchet MS"/>
              </a:rPr>
            </a:br>
            <a:r>
              <a:rPr lang="en-IN" sz="2400" dirty="0">
                <a:solidFill>
                  <a:schemeClr val="tx1"/>
                </a:solidFill>
                <a:latin typeface="Trebuchet MS"/>
                <a:cs typeface="Trebuchet MS"/>
              </a:rPr>
              <a:t>Additionally, they are considering the potential expansion of their units in </a:t>
            </a:r>
            <a:r>
              <a:rPr lang="en-IN" sz="2400" dirty="0" err="1">
                <a:solidFill>
                  <a:schemeClr val="tx1"/>
                </a:solidFill>
                <a:latin typeface="Trebuchet MS"/>
                <a:cs typeface="Trebuchet MS"/>
              </a:rPr>
              <a:t>Baddi</a:t>
            </a:r>
            <a:r>
              <a:rPr lang="en-IN" sz="2400" dirty="0">
                <a:solidFill>
                  <a:schemeClr val="tx1"/>
                </a:solidFill>
                <a:latin typeface="Trebuchet MS"/>
                <a:cs typeface="Trebuchet MS"/>
              </a:rPr>
              <a:t>, Himachal Pradesh, and Guna, Madhya Pradesh in the future.</a:t>
            </a:r>
            <a:br>
              <a:rPr lang="en-IN" sz="4400" dirty="0">
                <a:latin typeface="Trebuchet MS"/>
                <a:cs typeface="Trebuchet MS"/>
              </a:rPr>
            </a:br>
            <a:endParaRPr sz="4400" dirty="0">
              <a:latin typeface="Arial Black"/>
              <a:cs typeface="Arial Black"/>
            </a:endParaRPr>
          </a:p>
        </p:txBody>
      </p:sp>
      <p:pic>
        <p:nvPicPr>
          <p:cNvPr id="10" name="object 10"/>
          <p:cNvPicPr/>
          <p:nvPr/>
        </p:nvPicPr>
        <p:blipFill>
          <a:blip r:embed="rId5" cstate="print"/>
          <a:stretch>
            <a:fillRect/>
          </a:stretch>
        </p:blipFill>
        <p:spPr>
          <a:xfrm>
            <a:off x="17265147" y="0"/>
            <a:ext cx="1022850" cy="1436779"/>
          </a:xfrm>
          <a:prstGeom prst="rect">
            <a:avLst/>
          </a:prstGeom>
        </p:spPr>
      </p:pic>
      <p:pic>
        <p:nvPicPr>
          <p:cNvPr id="11" name="object 11"/>
          <p:cNvPicPr/>
          <p:nvPr/>
        </p:nvPicPr>
        <p:blipFill>
          <a:blip r:embed="rId6" cstate="print"/>
          <a:stretch>
            <a:fillRect/>
          </a:stretch>
        </p:blipFill>
        <p:spPr>
          <a:xfrm>
            <a:off x="17265147" y="9119117"/>
            <a:ext cx="1022850" cy="11678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11600" y="7266884"/>
            <a:ext cx="2204708" cy="3594096"/>
          </a:xfrm>
          <a:prstGeom prst="rect">
            <a:avLst/>
          </a:prstGeom>
        </p:spPr>
      </p:pic>
      <p:pic>
        <p:nvPicPr>
          <p:cNvPr id="3" name="object 3"/>
          <p:cNvPicPr/>
          <p:nvPr/>
        </p:nvPicPr>
        <p:blipFill>
          <a:blip r:embed="rId3" cstate="print"/>
          <a:stretch>
            <a:fillRect/>
          </a:stretch>
        </p:blipFill>
        <p:spPr>
          <a:xfrm>
            <a:off x="4733926" y="-808993"/>
            <a:ext cx="4410074" cy="1958415"/>
          </a:xfrm>
          <a:prstGeom prst="rect">
            <a:avLst/>
          </a:prstGeom>
        </p:spPr>
      </p:pic>
      <p:pic>
        <p:nvPicPr>
          <p:cNvPr id="4" name="object 4"/>
          <p:cNvPicPr/>
          <p:nvPr/>
        </p:nvPicPr>
        <p:blipFill>
          <a:blip r:embed="rId4" cstate="print"/>
          <a:stretch>
            <a:fillRect/>
          </a:stretch>
        </p:blipFill>
        <p:spPr>
          <a:xfrm>
            <a:off x="76200" y="-805276"/>
            <a:ext cx="4053777" cy="1954698"/>
          </a:xfrm>
          <a:prstGeom prst="rect">
            <a:avLst/>
          </a:prstGeom>
        </p:spPr>
      </p:pic>
      <p:sp>
        <p:nvSpPr>
          <p:cNvPr id="12" name="TextBox 11">
            <a:extLst>
              <a:ext uri="{FF2B5EF4-FFF2-40B4-BE49-F238E27FC236}">
                <a16:creationId xmlns:a16="http://schemas.microsoft.com/office/drawing/2014/main" id="{4FF3DA3F-0271-3748-1FF2-BCDCA70E2AF1}"/>
              </a:ext>
            </a:extLst>
          </p:cNvPr>
          <p:cNvSpPr txBox="1"/>
          <p:nvPr/>
        </p:nvSpPr>
        <p:spPr>
          <a:xfrm>
            <a:off x="1024169" y="3113926"/>
            <a:ext cx="16844783" cy="1107996"/>
          </a:xfrm>
          <a:prstGeom prst="rect">
            <a:avLst/>
          </a:prstGeom>
          <a:noFill/>
        </p:spPr>
        <p:txBody>
          <a:bodyPr wrap="square" rtlCol="0">
            <a:spAutoFit/>
          </a:bodyPr>
          <a:lstStyle/>
          <a:p>
            <a:r>
              <a:rPr lang="en-US" sz="2400" dirty="0">
                <a:latin typeface="Trebuchet MS" panose="020B0703020202090204" pitchFamily="34" charset="0"/>
              </a:rPr>
              <a:t>The SARIMAX model is fitted to the monthly dataset using selected hyperparameters and the future forecasts are generated. </a:t>
            </a:r>
          </a:p>
          <a:p>
            <a:endParaRPr lang="en-US" dirty="0"/>
          </a:p>
        </p:txBody>
      </p:sp>
      <p:pic>
        <p:nvPicPr>
          <p:cNvPr id="5" name="Picture 4">
            <a:extLst>
              <a:ext uri="{FF2B5EF4-FFF2-40B4-BE49-F238E27FC236}">
                <a16:creationId xmlns:a16="http://schemas.microsoft.com/office/drawing/2014/main" id="{F1B405C0-B252-A511-3A0F-53EB2452CD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8800" y="4305300"/>
            <a:ext cx="4779344" cy="5181600"/>
          </a:xfrm>
          <a:prstGeom prst="rect">
            <a:avLst/>
          </a:prstGeom>
        </p:spPr>
      </p:pic>
      <p:pic>
        <p:nvPicPr>
          <p:cNvPr id="6" name="object 6">
            <a:extLst>
              <a:ext uri="{FF2B5EF4-FFF2-40B4-BE49-F238E27FC236}">
                <a16:creationId xmlns:a16="http://schemas.microsoft.com/office/drawing/2014/main" id="{21A99D49-3109-5E5A-B9C7-069B0AEDB0F9}"/>
              </a:ext>
            </a:extLst>
          </p:cNvPr>
          <p:cNvPicPr/>
          <p:nvPr/>
        </p:nvPicPr>
        <p:blipFill>
          <a:blip r:embed="rId6" cstate="print"/>
          <a:stretch>
            <a:fillRect/>
          </a:stretch>
        </p:blipFill>
        <p:spPr>
          <a:xfrm>
            <a:off x="0" y="8347343"/>
            <a:ext cx="1024169" cy="1939655"/>
          </a:xfrm>
          <a:prstGeom prst="rect">
            <a:avLst/>
          </a:prstGeom>
        </p:spPr>
      </p:pic>
      <p:sp>
        <p:nvSpPr>
          <p:cNvPr id="7" name="object 7">
            <a:extLst>
              <a:ext uri="{FF2B5EF4-FFF2-40B4-BE49-F238E27FC236}">
                <a16:creationId xmlns:a16="http://schemas.microsoft.com/office/drawing/2014/main" id="{CADAF36B-28D0-739E-C600-2476DACA2684}"/>
              </a:ext>
            </a:extLst>
          </p:cNvPr>
          <p:cNvSpPr txBox="1">
            <a:spLocks noGrp="1"/>
          </p:cNvSpPr>
          <p:nvPr>
            <p:ph type="title"/>
          </p:nvPr>
        </p:nvSpPr>
        <p:spPr>
          <a:xfrm>
            <a:off x="1050445" y="1651402"/>
            <a:ext cx="12186285" cy="997709"/>
          </a:xfrm>
          <a:prstGeom prst="rect">
            <a:avLst/>
          </a:prstGeom>
        </p:spPr>
        <p:txBody>
          <a:bodyPr vert="horz" wrap="square" lIns="0" tIns="12700" rIns="0" bIns="0" rtlCol="0">
            <a:spAutoFit/>
          </a:bodyPr>
          <a:lstStyle/>
          <a:p>
            <a:pPr marL="12700">
              <a:lnSpc>
                <a:spcPct val="100000"/>
              </a:lnSpc>
              <a:spcBef>
                <a:spcPts val="100"/>
              </a:spcBef>
            </a:pPr>
            <a:r>
              <a:rPr lang="en-US" spc="-305" dirty="0"/>
              <a:t>Future Forecast</a:t>
            </a:r>
            <a:endParaRPr spc="-305" dirty="0"/>
          </a:p>
        </p:txBody>
      </p:sp>
    </p:spTree>
    <p:extLst>
      <p:ext uri="{BB962C8B-B14F-4D97-AF65-F5344CB8AC3E}">
        <p14:creationId xmlns:p14="http://schemas.microsoft.com/office/powerpoint/2010/main" val="55408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6070152" y="6712608"/>
            <a:ext cx="2204708" cy="3594099"/>
          </a:xfrm>
          <a:prstGeom prst="rect">
            <a:avLst/>
          </a:prstGeom>
        </p:spPr>
      </p:pic>
      <p:pic>
        <p:nvPicPr>
          <p:cNvPr id="13" name="object 6">
            <a:extLst>
              <a:ext uri="{FF2B5EF4-FFF2-40B4-BE49-F238E27FC236}">
                <a16:creationId xmlns:a16="http://schemas.microsoft.com/office/drawing/2014/main" id="{9BE35532-FBCC-0D9C-C70F-24A71FD031AC}"/>
              </a:ext>
            </a:extLst>
          </p:cNvPr>
          <p:cNvPicPr/>
          <p:nvPr/>
        </p:nvPicPr>
        <p:blipFill>
          <a:blip r:embed="rId3" cstate="print"/>
          <a:stretch>
            <a:fillRect/>
          </a:stretch>
        </p:blipFill>
        <p:spPr>
          <a:xfrm>
            <a:off x="0" y="8347343"/>
            <a:ext cx="1024169" cy="1939655"/>
          </a:xfrm>
          <a:prstGeom prst="rect">
            <a:avLst/>
          </a:prstGeom>
        </p:spPr>
      </p:pic>
      <p:pic>
        <p:nvPicPr>
          <p:cNvPr id="14" name="object 5">
            <a:extLst>
              <a:ext uri="{FF2B5EF4-FFF2-40B4-BE49-F238E27FC236}">
                <a16:creationId xmlns:a16="http://schemas.microsoft.com/office/drawing/2014/main" id="{9ABE3992-6568-3586-9FB7-A0208B84F3BA}"/>
              </a:ext>
            </a:extLst>
          </p:cNvPr>
          <p:cNvPicPr/>
          <p:nvPr/>
        </p:nvPicPr>
        <p:blipFill>
          <a:blip r:embed="rId4" cstate="print"/>
          <a:stretch>
            <a:fillRect/>
          </a:stretch>
        </p:blipFill>
        <p:spPr>
          <a:xfrm>
            <a:off x="0" y="1"/>
            <a:ext cx="1024169" cy="1937286"/>
          </a:xfrm>
          <a:prstGeom prst="rect">
            <a:avLst/>
          </a:prstGeom>
        </p:spPr>
      </p:pic>
      <p:sp>
        <p:nvSpPr>
          <p:cNvPr id="16" name="TextBox 15">
            <a:extLst>
              <a:ext uri="{FF2B5EF4-FFF2-40B4-BE49-F238E27FC236}">
                <a16:creationId xmlns:a16="http://schemas.microsoft.com/office/drawing/2014/main" id="{F23E6EC6-BE9B-E441-ECF1-F850FDBEA761}"/>
              </a:ext>
            </a:extLst>
          </p:cNvPr>
          <p:cNvSpPr txBox="1"/>
          <p:nvPr/>
        </p:nvSpPr>
        <p:spPr>
          <a:xfrm>
            <a:off x="2129714" y="1937287"/>
            <a:ext cx="13110285" cy="1015663"/>
          </a:xfrm>
          <a:prstGeom prst="rect">
            <a:avLst/>
          </a:prstGeom>
          <a:noFill/>
        </p:spPr>
        <p:txBody>
          <a:bodyPr wrap="square">
            <a:spAutoFit/>
          </a:bodyPr>
          <a:lstStyle/>
          <a:p>
            <a:r>
              <a:rPr lang="en-US" sz="2000" dirty="0">
                <a:latin typeface="Trebuchet MS" panose="020B0703020202090204" pitchFamily="34" charset="0"/>
              </a:rPr>
              <a:t>To visualize the results, the training data is plotted, and the forecasted values obtained from the SARIMA model are overlaid on the plot. A shaded area representing the confidence intervals is added as well. Finally, the plot is displayed to present the findings effectively.</a:t>
            </a:r>
          </a:p>
        </p:txBody>
      </p:sp>
      <p:pic>
        <p:nvPicPr>
          <p:cNvPr id="18" name="object 2">
            <a:extLst>
              <a:ext uri="{FF2B5EF4-FFF2-40B4-BE49-F238E27FC236}">
                <a16:creationId xmlns:a16="http://schemas.microsoft.com/office/drawing/2014/main" id="{01DF0067-D5D2-C2D7-0A27-80EE1FB3D9EB}"/>
              </a:ext>
            </a:extLst>
          </p:cNvPr>
          <p:cNvPicPr/>
          <p:nvPr/>
        </p:nvPicPr>
        <p:blipFill>
          <a:blip r:embed="rId5" cstate="print"/>
          <a:stretch>
            <a:fillRect/>
          </a:stretch>
        </p:blipFill>
        <p:spPr>
          <a:xfrm>
            <a:off x="15347974" y="0"/>
            <a:ext cx="2940024" cy="5714210"/>
          </a:xfrm>
          <a:prstGeom prst="rect">
            <a:avLst/>
          </a:prstGeom>
        </p:spPr>
      </p:pic>
      <p:pic>
        <p:nvPicPr>
          <p:cNvPr id="2" name="Picture 1">
            <a:extLst>
              <a:ext uri="{FF2B5EF4-FFF2-40B4-BE49-F238E27FC236}">
                <a16:creationId xmlns:a16="http://schemas.microsoft.com/office/drawing/2014/main" id="{EF768F5B-3448-6ABD-C8D3-96F7702412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81400" y="3766694"/>
            <a:ext cx="9525000" cy="5891828"/>
          </a:xfrm>
          <a:prstGeom prst="rect">
            <a:avLst/>
          </a:prstGeom>
        </p:spPr>
      </p:pic>
      <p:sp>
        <p:nvSpPr>
          <p:cNvPr id="4" name="object 7">
            <a:extLst>
              <a:ext uri="{FF2B5EF4-FFF2-40B4-BE49-F238E27FC236}">
                <a16:creationId xmlns:a16="http://schemas.microsoft.com/office/drawing/2014/main" id="{CBCFCD21-E525-7611-A715-2C38598B4A4A}"/>
              </a:ext>
            </a:extLst>
          </p:cNvPr>
          <p:cNvSpPr txBox="1">
            <a:spLocks noGrp="1"/>
          </p:cNvSpPr>
          <p:nvPr>
            <p:ph type="title"/>
          </p:nvPr>
        </p:nvSpPr>
        <p:spPr>
          <a:xfrm>
            <a:off x="2056143" y="583282"/>
            <a:ext cx="12186285" cy="997709"/>
          </a:xfrm>
          <a:prstGeom prst="rect">
            <a:avLst/>
          </a:prstGeom>
        </p:spPr>
        <p:txBody>
          <a:bodyPr vert="horz" wrap="square" lIns="0" tIns="12700" rIns="0" bIns="0" rtlCol="0">
            <a:spAutoFit/>
          </a:bodyPr>
          <a:lstStyle/>
          <a:p>
            <a:pPr marL="12700">
              <a:lnSpc>
                <a:spcPct val="100000"/>
              </a:lnSpc>
              <a:spcBef>
                <a:spcPts val="100"/>
              </a:spcBef>
            </a:pPr>
            <a:r>
              <a:rPr lang="en-US" spc="-305" dirty="0"/>
              <a:t>Future Plotting</a:t>
            </a:r>
            <a:endParaRPr spc="-305" dirty="0"/>
          </a:p>
        </p:txBody>
      </p:sp>
    </p:spTree>
    <p:extLst>
      <p:ext uri="{BB962C8B-B14F-4D97-AF65-F5344CB8AC3E}">
        <p14:creationId xmlns:p14="http://schemas.microsoft.com/office/powerpoint/2010/main" val="400876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083291" y="6692901"/>
            <a:ext cx="2204708" cy="3594097"/>
          </a:xfrm>
          <a:prstGeom prst="rect">
            <a:avLst/>
          </a:prstGeom>
        </p:spPr>
      </p:pic>
      <p:pic>
        <p:nvPicPr>
          <p:cNvPr id="3" name="object 3"/>
          <p:cNvPicPr/>
          <p:nvPr/>
        </p:nvPicPr>
        <p:blipFill>
          <a:blip r:embed="rId3" cstate="print"/>
          <a:stretch>
            <a:fillRect/>
          </a:stretch>
        </p:blipFill>
        <p:spPr>
          <a:xfrm>
            <a:off x="4734584" y="0"/>
            <a:ext cx="4410074" cy="1958414"/>
          </a:xfrm>
          <a:prstGeom prst="rect">
            <a:avLst/>
          </a:prstGeom>
        </p:spPr>
      </p:pic>
      <p:pic>
        <p:nvPicPr>
          <p:cNvPr id="4" name="object 4"/>
          <p:cNvPicPr/>
          <p:nvPr/>
        </p:nvPicPr>
        <p:blipFill>
          <a:blip r:embed="rId4" cstate="print"/>
          <a:stretch>
            <a:fillRect/>
          </a:stretch>
        </p:blipFill>
        <p:spPr>
          <a:xfrm>
            <a:off x="0" y="0"/>
            <a:ext cx="4053777" cy="1954697"/>
          </a:xfrm>
          <a:prstGeom prst="rect">
            <a:avLst/>
          </a:prstGeom>
        </p:spPr>
      </p:pic>
      <p:sp>
        <p:nvSpPr>
          <p:cNvPr id="5" name="object 5"/>
          <p:cNvSpPr txBox="1">
            <a:spLocks noGrp="1"/>
          </p:cNvSpPr>
          <p:nvPr>
            <p:ph type="title"/>
          </p:nvPr>
        </p:nvSpPr>
        <p:spPr>
          <a:xfrm>
            <a:off x="1046571" y="2488910"/>
            <a:ext cx="17089029" cy="1982594"/>
          </a:xfrm>
          <a:prstGeom prst="rect">
            <a:avLst/>
          </a:prstGeom>
        </p:spPr>
        <p:txBody>
          <a:bodyPr vert="horz" wrap="square" lIns="0" tIns="12700" rIns="0" bIns="0" rtlCol="0">
            <a:spAutoFit/>
          </a:bodyPr>
          <a:lstStyle/>
          <a:p>
            <a:pPr marL="12700">
              <a:lnSpc>
                <a:spcPct val="100000"/>
              </a:lnSpc>
              <a:spcBef>
                <a:spcPts val="100"/>
              </a:spcBef>
            </a:pPr>
            <a:r>
              <a:rPr lang="en-US" spc="-265" dirty="0"/>
              <a:t>Comparison between the Transportation Costs</a:t>
            </a:r>
            <a:endParaRPr spc="-919" dirty="0"/>
          </a:p>
        </p:txBody>
      </p:sp>
      <p:sp>
        <p:nvSpPr>
          <p:cNvPr id="10" name="TextBox 9">
            <a:extLst>
              <a:ext uri="{FF2B5EF4-FFF2-40B4-BE49-F238E27FC236}">
                <a16:creationId xmlns:a16="http://schemas.microsoft.com/office/drawing/2014/main" id="{8C6C7D79-B6F6-531F-0323-241E97858E91}"/>
              </a:ext>
            </a:extLst>
          </p:cNvPr>
          <p:cNvSpPr txBox="1"/>
          <p:nvPr/>
        </p:nvSpPr>
        <p:spPr>
          <a:xfrm>
            <a:off x="1046571" y="5204583"/>
            <a:ext cx="13747531" cy="3323987"/>
          </a:xfrm>
          <a:prstGeom prst="rect">
            <a:avLst/>
          </a:prstGeom>
          <a:noFill/>
        </p:spPr>
        <p:txBody>
          <a:bodyPr wrap="square" rtlCol="0">
            <a:spAutoFit/>
          </a:bodyPr>
          <a:lstStyle/>
          <a:p>
            <a:r>
              <a:rPr lang="en-US" sz="2400" dirty="0">
                <a:latin typeface="Trebuchet MS" panose="020B0703020202090204" pitchFamily="34" charset="0"/>
              </a:rPr>
              <a:t>Comparison between the transportation costs</a:t>
            </a:r>
          </a:p>
          <a:p>
            <a:endParaRPr lang="en-US" sz="2400" dirty="0">
              <a:latin typeface="Trebuchet MS" panose="020B0703020202090204" pitchFamily="34" charset="0"/>
            </a:endParaRPr>
          </a:p>
          <a:p>
            <a:r>
              <a:rPr lang="en-US" sz="2400" b="1" dirty="0">
                <a:latin typeface="Trebuchet MS" panose="020B0703020202090204" pitchFamily="34" charset="0"/>
              </a:rPr>
              <a:t>Old Transportation Cost:  </a:t>
            </a:r>
            <a:r>
              <a:rPr lang="en-US" sz="2400" dirty="0">
                <a:latin typeface="Trebuchet MS" panose="020B0703020202090204" pitchFamily="34" charset="0"/>
              </a:rPr>
              <a:t>Rs. 5141000.0 (As per given by the company)</a:t>
            </a:r>
          </a:p>
          <a:p>
            <a:r>
              <a:rPr lang="en-US" sz="2400" b="1" dirty="0">
                <a:latin typeface="Trebuchet MS" panose="020B0703020202090204" pitchFamily="34" charset="0"/>
              </a:rPr>
              <a:t>Optimized Transportation Cost:  </a:t>
            </a:r>
            <a:r>
              <a:rPr lang="en-US" sz="2400" dirty="0">
                <a:latin typeface="Trebuchet MS" panose="020B0703020202090204" pitchFamily="34" charset="0"/>
              </a:rPr>
              <a:t>Rs. 4502283.10 </a:t>
            </a:r>
          </a:p>
          <a:p>
            <a:r>
              <a:rPr lang="en-US" sz="2400" dirty="0">
                <a:latin typeface="Trebuchet MS" panose="020B0703020202090204" pitchFamily="34" charset="0"/>
              </a:rPr>
              <a:t> </a:t>
            </a:r>
          </a:p>
          <a:p>
            <a:r>
              <a:rPr lang="en-US" sz="2400" dirty="0">
                <a:latin typeface="Trebuchet MS" panose="020B0703020202090204" pitchFamily="34" charset="0"/>
              </a:rPr>
              <a:t>The implementation of optimized transportation routes has resulted in significant cost savings for the company. By switching to the optimized routes, the company can now save up to </a:t>
            </a:r>
            <a:r>
              <a:rPr lang="en-US" sz="2400" b="1" dirty="0">
                <a:latin typeface="Trebuchet MS" panose="020B0703020202090204" pitchFamily="34" charset="0"/>
              </a:rPr>
              <a:t>Rs.</a:t>
            </a:r>
            <a:r>
              <a:rPr lang="en-US" sz="2400" dirty="0">
                <a:latin typeface="Trebuchet MS" panose="020B0703020202090204" pitchFamily="34" charset="0"/>
              </a:rPr>
              <a:t> </a:t>
            </a:r>
            <a:r>
              <a:rPr lang="en-US" sz="2400" b="1" dirty="0">
                <a:latin typeface="Trebuchet MS" panose="020B0703020202090204" pitchFamily="34" charset="0"/>
              </a:rPr>
              <a:t>638716.90</a:t>
            </a:r>
            <a:r>
              <a:rPr lang="en-US" sz="2400" dirty="0">
                <a:latin typeface="Trebuchet MS" panose="020B0703020202090204" pitchFamily="34" charset="0"/>
              </a:rPr>
              <a:t> that were previously being spent on transportation.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dissolv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4145894" cy="2143760"/>
          </a:xfrm>
          <a:custGeom>
            <a:avLst/>
            <a:gdLst/>
            <a:ahLst/>
            <a:cxnLst/>
            <a:rect l="l" t="t" r="r" b="b"/>
            <a:pathLst>
              <a:path w="14145894" h="2143760">
                <a:moveTo>
                  <a:pt x="10576159" y="2143185"/>
                </a:moveTo>
                <a:lnTo>
                  <a:pt x="0" y="2143185"/>
                </a:lnTo>
                <a:lnTo>
                  <a:pt x="0" y="0"/>
                </a:lnTo>
                <a:lnTo>
                  <a:pt x="14145894" y="0"/>
                </a:lnTo>
                <a:lnTo>
                  <a:pt x="10576159" y="2143185"/>
                </a:lnTo>
                <a:close/>
              </a:path>
            </a:pathLst>
          </a:custGeom>
          <a:solidFill>
            <a:srgbClr val="ECDFE1">
              <a:alpha val="19999"/>
            </a:srgbClr>
          </a:solidFill>
        </p:spPr>
        <p:txBody>
          <a:bodyPr wrap="square" lIns="0" tIns="0" rIns="0" bIns="0" rtlCol="0"/>
          <a:lstStyle/>
          <a:p>
            <a:endParaRPr/>
          </a:p>
        </p:txBody>
      </p:sp>
      <p:sp>
        <p:nvSpPr>
          <p:cNvPr id="3" name="object 3"/>
          <p:cNvSpPr/>
          <p:nvPr/>
        </p:nvSpPr>
        <p:spPr>
          <a:xfrm>
            <a:off x="0" y="8143813"/>
            <a:ext cx="13922375" cy="2143760"/>
          </a:xfrm>
          <a:custGeom>
            <a:avLst/>
            <a:gdLst/>
            <a:ahLst/>
            <a:cxnLst/>
            <a:rect l="l" t="t" r="r" b="b"/>
            <a:pathLst>
              <a:path w="13922375" h="2143759">
                <a:moveTo>
                  <a:pt x="13921777" y="2143186"/>
                </a:moveTo>
                <a:lnTo>
                  <a:pt x="0" y="2143186"/>
                </a:lnTo>
                <a:lnTo>
                  <a:pt x="0" y="0"/>
                </a:lnTo>
                <a:lnTo>
                  <a:pt x="10352042" y="0"/>
                </a:lnTo>
                <a:lnTo>
                  <a:pt x="13921777" y="2143186"/>
                </a:lnTo>
                <a:close/>
              </a:path>
            </a:pathLst>
          </a:custGeom>
          <a:solidFill>
            <a:srgbClr val="ECDFE1">
              <a:alpha val="19999"/>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12054311" y="1"/>
            <a:ext cx="6233687" cy="3285155"/>
          </a:xfrm>
          <a:prstGeom prst="rect">
            <a:avLst/>
          </a:prstGeom>
        </p:spPr>
      </p:pic>
      <p:grpSp>
        <p:nvGrpSpPr>
          <p:cNvPr id="5" name="object 5"/>
          <p:cNvGrpSpPr/>
          <p:nvPr/>
        </p:nvGrpSpPr>
        <p:grpSpPr>
          <a:xfrm>
            <a:off x="12217619" y="2238177"/>
            <a:ext cx="6070600" cy="8049259"/>
            <a:chOff x="12217619" y="2238177"/>
            <a:chExt cx="6070600" cy="8049259"/>
          </a:xfrm>
        </p:grpSpPr>
        <p:pic>
          <p:nvPicPr>
            <p:cNvPr id="6" name="object 6"/>
            <p:cNvPicPr/>
            <p:nvPr/>
          </p:nvPicPr>
          <p:blipFill>
            <a:blip r:embed="rId3" cstate="print"/>
            <a:stretch>
              <a:fillRect/>
            </a:stretch>
          </p:blipFill>
          <p:spPr>
            <a:xfrm>
              <a:off x="12217619" y="7309029"/>
              <a:ext cx="6070380" cy="2977970"/>
            </a:xfrm>
            <a:prstGeom prst="rect">
              <a:avLst/>
            </a:prstGeom>
          </p:spPr>
        </p:pic>
        <p:pic>
          <p:nvPicPr>
            <p:cNvPr id="7" name="object 7"/>
            <p:cNvPicPr/>
            <p:nvPr/>
          </p:nvPicPr>
          <p:blipFill>
            <a:blip r:embed="rId4" cstate="print"/>
            <a:stretch>
              <a:fillRect/>
            </a:stretch>
          </p:blipFill>
          <p:spPr>
            <a:xfrm>
              <a:off x="15771262" y="2238177"/>
              <a:ext cx="2516737" cy="5810249"/>
            </a:xfrm>
            <a:prstGeom prst="rect">
              <a:avLst/>
            </a:prstGeom>
          </p:spPr>
        </p:pic>
      </p:grpSp>
      <p:sp>
        <p:nvSpPr>
          <p:cNvPr id="8" name="object 8"/>
          <p:cNvSpPr txBox="1"/>
          <p:nvPr/>
        </p:nvSpPr>
        <p:spPr>
          <a:xfrm>
            <a:off x="1752600" y="3419365"/>
            <a:ext cx="11686931" cy="2920671"/>
          </a:xfrm>
          <a:prstGeom prst="rect">
            <a:avLst/>
          </a:prstGeom>
        </p:spPr>
        <p:txBody>
          <a:bodyPr vert="horz" wrap="square" lIns="0" tIns="276225" rIns="0" bIns="0" rtlCol="0">
            <a:spAutoFit/>
          </a:bodyPr>
          <a:lstStyle/>
          <a:p>
            <a:pPr marL="12700" marR="5080">
              <a:lnSpc>
                <a:spcPts val="10280"/>
              </a:lnSpc>
              <a:spcBef>
                <a:spcPts val="2175"/>
              </a:spcBef>
            </a:pPr>
            <a:r>
              <a:rPr lang="en-US" sz="10300" b="1" spc="-434" dirty="0">
                <a:solidFill>
                  <a:srgbClr val="263375"/>
                </a:solidFill>
                <a:latin typeface="Verdana"/>
                <a:cs typeface="Verdana"/>
              </a:rPr>
              <a:t>Conclusion and Policy </a:t>
            </a:r>
            <a:endParaRPr sz="10300" dirty="0">
              <a:latin typeface="Verdana"/>
              <a:cs typeface="Verdana"/>
            </a:endParaRPr>
          </a:p>
        </p:txBody>
      </p:sp>
    </p:spTree>
    <p:extLst>
      <p:ext uri="{BB962C8B-B14F-4D97-AF65-F5344CB8AC3E}">
        <p14:creationId xmlns:p14="http://schemas.microsoft.com/office/powerpoint/2010/main" val="165767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35"/>
            <a:ext cx="18313205" cy="10303833"/>
            <a:chOff x="0" y="-16835"/>
            <a:chExt cx="18313205" cy="10303833"/>
          </a:xfrm>
        </p:grpSpPr>
        <p:sp>
          <p:nvSpPr>
            <p:cNvPr id="3" name="object 3"/>
            <p:cNvSpPr/>
            <p:nvPr/>
          </p:nvSpPr>
          <p:spPr>
            <a:xfrm>
              <a:off x="0" y="1904657"/>
              <a:ext cx="16092169" cy="7544434"/>
            </a:xfrm>
            <a:custGeom>
              <a:avLst/>
              <a:gdLst/>
              <a:ahLst/>
              <a:cxnLst/>
              <a:rect l="l" t="t" r="r" b="b"/>
              <a:pathLst>
                <a:path w="16092169" h="7544434">
                  <a:moveTo>
                    <a:pt x="9810584" y="7543867"/>
                  </a:moveTo>
                  <a:lnTo>
                    <a:pt x="0" y="7543867"/>
                  </a:lnTo>
                  <a:lnTo>
                    <a:pt x="0" y="0"/>
                  </a:lnTo>
                  <a:lnTo>
                    <a:pt x="9810584" y="0"/>
                  </a:lnTo>
                  <a:lnTo>
                    <a:pt x="16091585" y="3770966"/>
                  </a:lnTo>
                  <a:lnTo>
                    <a:pt x="16091585" y="3772901"/>
                  </a:lnTo>
                  <a:lnTo>
                    <a:pt x="9810584" y="7543867"/>
                  </a:lnTo>
                  <a:close/>
                </a:path>
              </a:pathLst>
            </a:custGeom>
            <a:solidFill>
              <a:srgbClr val="ECDFE1">
                <a:alpha val="19999"/>
              </a:srgbClr>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4706600" y="-16835"/>
              <a:ext cx="3606605" cy="10254780"/>
            </a:xfrm>
            <a:prstGeom prst="rect">
              <a:avLst/>
            </a:prstGeom>
          </p:spPr>
        </p:pic>
        <p:pic>
          <p:nvPicPr>
            <p:cNvPr id="5" name="object 5"/>
            <p:cNvPicPr/>
            <p:nvPr/>
          </p:nvPicPr>
          <p:blipFill>
            <a:blip r:embed="rId3" cstate="print"/>
            <a:stretch>
              <a:fillRect/>
            </a:stretch>
          </p:blipFill>
          <p:spPr>
            <a:xfrm>
              <a:off x="0" y="1"/>
              <a:ext cx="1024169" cy="1937286"/>
            </a:xfrm>
            <a:prstGeom prst="rect">
              <a:avLst/>
            </a:prstGeom>
          </p:spPr>
        </p:pic>
        <p:pic>
          <p:nvPicPr>
            <p:cNvPr id="6" name="object 6"/>
            <p:cNvPicPr/>
            <p:nvPr/>
          </p:nvPicPr>
          <p:blipFill>
            <a:blip r:embed="rId4" cstate="print"/>
            <a:stretch>
              <a:fillRect/>
            </a:stretch>
          </p:blipFill>
          <p:spPr>
            <a:xfrm>
              <a:off x="0" y="8347343"/>
              <a:ext cx="1024169" cy="1939655"/>
            </a:xfrm>
            <a:prstGeom prst="rect">
              <a:avLst/>
            </a:prstGeom>
          </p:spPr>
        </p:pic>
      </p:grpSp>
      <p:sp>
        <p:nvSpPr>
          <p:cNvPr id="16" name="TextBox 15">
            <a:extLst>
              <a:ext uri="{FF2B5EF4-FFF2-40B4-BE49-F238E27FC236}">
                <a16:creationId xmlns:a16="http://schemas.microsoft.com/office/drawing/2014/main" id="{BE784AED-B01E-113C-83F4-2F749148761C}"/>
              </a:ext>
            </a:extLst>
          </p:cNvPr>
          <p:cNvSpPr txBox="1"/>
          <p:nvPr/>
        </p:nvSpPr>
        <p:spPr>
          <a:xfrm>
            <a:off x="1765262" y="1414067"/>
            <a:ext cx="12407937" cy="8340745"/>
          </a:xfrm>
          <a:prstGeom prst="rect">
            <a:avLst/>
          </a:prstGeom>
          <a:noFill/>
        </p:spPr>
        <p:txBody>
          <a:bodyPr wrap="square" rtlCol="0">
            <a:spAutoFit/>
          </a:bodyPr>
          <a:lstStyle/>
          <a:p>
            <a:r>
              <a:rPr lang="en-US" sz="2800" b="1" dirty="0">
                <a:solidFill>
                  <a:schemeClr val="tx2">
                    <a:lumMod val="75000"/>
                  </a:schemeClr>
                </a:solidFill>
                <a:latin typeface="Trebuchet MS" panose="020B0703020202090204" pitchFamily="34" charset="0"/>
              </a:rPr>
              <a:t>Conclusion</a:t>
            </a:r>
          </a:p>
          <a:p>
            <a:endParaRPr lang="en-US" sz="2400" dirty="0">
              <a:latin typeface="Trebuchet MS" panose="020B0703020202090204" pitchFamily="34" charset="0"/>
            </a:endParaRPr>
          </a:p>
          <a:p>
            <a:r>
              <a:rPr lang="en-US" sz="2400" dirty="0">
                <a:latin typeface="Trebuchet MS" panose="020B0703020202090204" pitchFamily="34" charset="0"/>
              </a:rPr>
              <a:t>From the optimal shipping routes, it can be observed that the preferrable transportation source is Guna, Madhya Pradesh due to its proximity to most of the destinations.</a:t>
            </a:r>
          </a:p>
          <a:p>
            <a:endParaRPr lang="en-US" sz="2400" dirty="0">
              <a:latin typeface="Trebuchet MS" panose="020B0703020202090204" pitchFamily="34" charset="0"/>
            </a:endParaRPr>
          </a:p>
          <a:p>
            <a:r>
              <a:rPr lang="en-US" sz="2400" dirty="0">
                <a:latin typeface="Trebuchet MS" panose="020B0703020202090204" pitchFamily="34" charset="0"/>
              </a:rPr>
              <a:t>Therefore, based on these results we try to determine whether the company can expand their unit in Guna by analyzing their sales. By forecasting the future sales, we observe a consistent result in the future as well.</a:t>
            </a:r>
          </a:p>
          <a:p>
            <a:endParaRPr lang="en-US" sz="2400" dirty="0">
              <a:latin typeface="Trebuchet MS" panose="020B0703020202090204" pitchFamily="34" charset="0"/>
            </a:endParaRPr>
          </a:p>
          <a:p>
            <a:endParaRPr lang="en-US" sz="2400" dirty="0">
              <a:latin typeface="Trebuchet MS" panose="020B0703020202090204" pitchFamily="34" charset="0"/>
            </a:endParaRPr>
          </a:p>
          <a:p>
            <a:r>
              <a:rPr lang="en-US" sz="2800" b="1" dirty="0">
                <a:solidFill>
                  <a:schemeClr val="tx2">
                    <a:lumMod val="75000"/>
                  </a:schemeClr>
                </a:solidFill>
                <a:latin typeface="Trebuchet MS" panose="020B0703020202090204" pitchFamily="34" charset="0"/>
              </a:rPr>
              <a:t>Recommended Policy</a:t>
            </a:r>
          </a:p>
          <a:p>
            <a:endParaRPr lang="en-US" sz="2400" b="1" dirty="0">
              <a:latin typeface="Trebuchet MS" panose="020B0703020202090204" pitchFamily="34" charset="0"/>
            </a:endParaRPr>
          </a:p>
          <a:p>
            <a:r>
              <a:rPr lang="en-US" sz="2400" dirty="0">
                <a:latin typeface="Trebuchet MS" panose="020B0703020202090204" pitchFamily="34" charset="0"/>
              </a:rPr>
              <a:t>Therefore, considering the above concluded factors we formulate a policy to be recommended:</a:t>
            </a:r>
          </a:p>
          <a:p>
            <a:endParaRPr lang="en-US" sz="2400" dirty="0">
              <a:latin typeface="Trebuchet MS" panose="020B0703020202090204" pitchFamily="34" charset="0"/>
            </a:endParaRPr>
          </a:p>
          <a:p>
            <a:r>
              <a:rPr lang="en-US" sz="2400" dirty="0">
                <a:latin typeface="Trebuchet MS" panose="020B0703020202090204" pitchFamily="34" charset="0"/>
              </a:rPr>
              <a:t>Through the optimization of shipping routes, significant cost savings can be achieved by the company, enabling the allocation of freed-up funds towards various other expenditures. Additionally, taking into consideration the boom in the future of the textile industry, the company can consider setting up their new units in Guna, Madhya Pradesh.</a:t>
            </a:r>
          </a:p>
          <a:p>
            <a:endParaRPr lang="en-US" sz="2400" dirty="0">
              <a:latin typeface="Trebuchet MS" panose="020B0703020202090204" pitchFamily="34" charset="0"/>
            </a:endParaRPr>
          </a:p>
          <a:p>
            <a:endParaRPr lang="en-US" sz="2800" dirty="0">
              <a:latin typeface="Trebuchet MS" panose="020B0703020202090204" pitchFamily="34" charset="0"/>
            </a:endParaRPr>
          </a:p>
        </p:txBody>
      </p:sp>
    </p:spTree>
    <p:extLst>
      <p:ext uri="{BB962C8B-B14F-4D97-AF65-F5344CB8AC3E}">
        <p14:creationId xmlns:p14="http://schemas.microsoft.com/office/powerpoint/2010/main" val="26923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dissolve">
                                      <p:cBhvr>
                                        <p:cTn id="7" dur="500"/>
                                        <p:tgtEl>
                                          <p:spTgt spid="1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6">
                                            <p:txEl>
                                              <p:pRg st="2" end="2"/>
                                            </p:txEl>
                                          </p:spTgt>
                                        </p:tgtEl>
                                        <p:attrNameLst>
                                          <p:attrName>style.visibility</p:attrName>
                                        </p:attrNameLst>
                                      </p:cBhvr>
                                      <p:to>
                                        <p:strVal val="visible"/>
                                      </p:to>
                                    </p:set>
                                    <p:animEffect transition="in" filter="dissolve">
                                      <p:cBhvr>
                                        <p:cTn id="10" dur="500"/>
                                        <p:tgtEl>
                                          <p:spTgt spid="1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6">
                                            <p:txEl>
                                              <p:pRg st="4" end="4"/>
                                            </p:txEl>
                                          </p:spTgt>
                                        </p:tgtEl>
                                        <p:attrNameLst>
                                          <p:attrName>style.visibility</p:attrName>
                                        </p:attrNameLst>
                                      </p:cBhvr>
                                      <p:to>
                                        <p:strVal val="visible"/>
                                      </p:to>
                                    </p:set>
                                    <p:animEffect transition="in" filter="dissolve">
                                      <p:cBhvr>
                                        <p:cTn id="13" dur="500"/>
                                        <p:tgtEl>
                                          <p:spTgt spid="1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6">
                                            <p:txEl>
                                              <p:pRg st="7" end="7"/>
                                            </p:txEl>
                                          </p:spTgt>
                                        </p:tgtEl>
                                        <p:attrNameLst>
                                          <p:attrName>style.visibility</p:attrName>
                                        </p:attrNameLst>
                                      </p:cBhvr>
                                      <p:to>
                                        <p:strVal val="visible"/>
                                      </p:to>
                                    </p:set>
                                    <p:animEffect transition="in" filter="dissolve">
                                      <p:cBhvr>
                                        <p:cTn id="18" dur="500"/>
                                        <p:tgtEl>
                                          <p:spTgt spid="16">
                                            <p:txEl>
                                              <p:pRg st="7" end="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6">
                                            <p:txEl>
                                              <p:pRg st="9" end="9"/>
                                            </p:txEl>
                                          </p:spTgt>
                                        </p:tgtEl>
                                        <p:attrNameLst>
                                          <p:attrName>style.visibility</p:attrName>
                                        </p:attrNameLst>
                                      </p:cBhvr>
                                      <p:to>
                                        <p:strVal val="visible"/>
                                      </p:to>
                                    </p:set>
                                    <p:animEffect transition="in" filter="dissolve">
                                      <p:cBhvr>
                                        <p:cTn id="21" dur="500"/>
                                        <p:tgtEl>
                                          <p:spTgt spid="16">
                                            <p:txEl>
                                              <p:pRg st="9" end="9"/>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6">
                                            <p:txEl>
                                              <p:pRg st="11" end="11"/>
                                            </p:txEl>
                                          </p:spTgt>
                                        </p:tgtEl>
                                        <p:attrNameLst>
                                          <p:attrName>style.visibility</p:attrName>
                                        </p:attrNameLst>
                                      </p:cBhvr>
                                      <p:to>
                                        <p:strVal val="visible"/>
                                      </p:to>
                                    </p:set>
                                    <p:animEffect transition="in" filter="dissolve">
                                      <p:cBhvr>
                                        <p:cTn id="24" dur="500"/>
                                        <p:tgtEl>
                                          <p:spTgt spid="1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4145894" cy="2143760"/>
          </a:xfrm>
          <a:custGeom>
            <a:avLst/>
            <a:gdLst/>
            <a:ahLst/>
            <a:cxnLst/>
            <a:rect l="l" t="t" r="r" b="b"/>
            <a:pathLst>
              <a:path w="14145894" h="2143760">
                <a:moveTo>
                  <a:pt x="10576159" y="2143185"/>
                </a:moveTo>
                <a:lnTo>
                  <a:pt x="0" y="2143185"/>
                </a:lnTo>
                <a:lnTo>
                  <a:pt x="0" y="0"/>
                </a:lnTo>
                <a:lnTo>
                  <a:pt x="14145894" y="0"/>
                </a:lnTo>
                <a:lnTo>
                  <a:pt x="10576159" y="2143185"/>
                </a:lnTo>
                <a:close/>
              </a:path>
            </a:pathLst>
          </a:custGeom>
          <a:solidFill>
            <a:srgbClr val="ECDFE1">
              <a:alpha val="19999"/>
            </a:srgbClr>
          </a:solidFill>
        </p:spPr>
        <p:txBody>
          <a:bodyPr wrap="square" lIns="0" tIns="0" rIns="0" bIns="0" rtlCol="0"/>
          <a:lstStyle/>
          <a:p>
            <a:endParaRPr/>
          </a:p>
        </p:txBody>
      </p:sp>
      <p:sp>
        <p:nvSpPr>
          <p:cNvPr id="3" name="object 3"/>
          <p:cNvSpPr/>
          <p:nvPr/>
        </p:nvSpPr>
        <p:spPr>
          <a:xfrm>
            <a:off x="0" y="8143813"/>
            <a:ext cx="13922375" cy="2143760"/>
          </a:xfrm>
          <a:custGeom>
            <a:avLst/>
            <a:gdLst/>
            <a:ahLst/>
            <a:cxnLst/>
            <a:rect l="l" t="t" r="r" b="b"/>
            <a:pathLst>
              <a:path w="13922375" h="2143759">
                <a:moveTo>
                  <a:pt x="13921777" y="2143186"/>
                </a:moveTo>
                <a:lnTo>
                  <a:pt x="0" y="2143186"/>
                </a:lnTo>
                <a:lnTo>
                  <a:pt x="0" y="0"/>
                </a:lnTo>
                <a:lnTo>
                  <a:pt x="10352042" y="0"/>
                </a:lnTo>
                <a:lnTo>
                  <a:pt x="13921777" y="2143186"/>
                </a:lnTo>
                <a:close/>
              </a:path>
            </a:pathLst>
          </a:custGeom>
          <a:solidFill>
            <a:srgbClr val="ECDFE1">
              <a:alpha val="19999"/>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12054311" y="1"/>
            <a:ext cx="6233687" cy="3285155"/>
          </a:xfrm>
          <a:prstGeom prst="rect">
            <a:avLst/>
          </a:prstGeom>
        </p:spPr>
      </p:pic>
      <p:grpSp>
        <p:nvGrpSpPr>
          <p:cNvPr id="5" name="object 5"/>
          <p:cNvGrpSpPr/>
          <p:nvPr/>
        </p:nvGrpSpPr>
        <p:grpSpPr>
          <a:xfrm>
            <a:off x="12217619" y="2238177"/>
            <a:ext cx="6070600" cy="8049259"/>
            <a:chOff x="12217619" y="2238177"/>
            <a:chExt cx="6070600" cy="8049259"/>
          </a:xfrm>
        </p:grpSpPr>
        <p:pic>
          <p:nvPicPr>
            <p:cNvPr id="6" name="object 6"/>
            <p:cNvPicPr/>
            <p:nvPr/>
          </p:nvPicPr>
          <p:blipFill>
            <a:blip r:embed="rId3" cstate="print"/>
            <a:stretch>
              <a:fillRect/>
            </a:stretch>
          </p:blipFill>
          <p:spPr>
            <a:xfrm>
              <a:off x="12217619" y="7309029"/>
              <a:ext cx="6070380" cy="2977970"/>
            </a:xfrm>
            <a:prstGeom prst="rect">
              <a:avLst/>
            </a:prstGeom>
          </p:spPr>
        </p:pic>
        <p:pic>
          <p:nvPicPr>
            <p:cNvPr id="7" name="object 7"/>
            <p:cNvPicPr/>
            <p:nvPr/>
          </p:nvPicPr>
          <p:blipFill>
            <a:blip r:embed="rId4" cstate="print"/>
            <a:stretch>
              <a:fillRect/>
            </a:stretch>
          </p:blipFill>
          <p:spPr>
            <a:xfrm>
              <a:off x="15771262" y="2238177"/>
              <a:ext cx="2516737" cy="5810249"/>
            </a:xfrm>
            <a:prstGeom prst="rect">
              <a:avLst/>
            </a:prstGeom>
          </p:spPr>
        </p:pic>
      </p:grpSp>
      <p:sp>
        <p:nvSpPr>
          <p:cNvPr id="8" name="object 8"/>
          <p:cNvSpPr txBox="1"/>
          <p:nvPr/>
        </p:nvSpPr>
        <p:spPr>
          <a:xfrm>
            <a:off x="2971800" y="3541901"/>
            <a:ext cx="11686931" cy="3202800"/>
          </a:xfrm>
          <a:prstGeom prst="rect">
            <a:avLst/>
          </a:prstGeom>
        </p:spPr>
        <p:txBody>
          <a:bodyPr vert="horz" wrap="square" lIns="0" tIns="276225" rIns="0" bIns="0" rtlCol="0">
            <a:spAutoFit/>
          </a:bodyPr>
          <a:lstStyle/>
          <a:p>
            <a:pPr marL="12700" marR="5080">
              <a:lnSpc>
                <a:spcPts val="10280"/>
              </a:lnSpc>
              <a:spcBef>
                <a:spcPts val="2175"/>
              </a:spcBef>
            </a:pPr>
            <a:r>
              <a:rPr lang="en-US" sz="10300" b="1" spc="-434" dirty="0">
                <a:solidFill>
                  <a:srgbClr val="263375"/>
                </a:solidFill>
                <a:latin typeface="Verdana"/>
                <a:cs typeface="Verdana"/>
              </a:rPr>
              <a:t>Thank You</a:t>
            </a:r>
          </a:p>
          <a:p>
            <a:pPr marL="12700" marR="5080">
              <a:lnSpc>
                <a:spcPts val="10280"/>
              </a:lnSpc>
              <a:spcBef>
                <a:spcPts val="2175"/>
              </a:spcBef>
            </a:pPr>
            <a:endParaRPr sz="10300" dirty="0">
              <a:latin typeface="Verdana"/>
              <a:cs typeface="Verdana"/>
            </a:endParaRPr>
          </a:p>
        </p:txBody>
      </p:sp>
    </p:spTree>
    <p:extLst>
      <p:ext uri="{BB962C8B-B14F-4D97-AF65-F5344CB8AC3E}">
        <p14:creationId xmlns:p14="http://schemas.microsoft.com/office/powerpoint/2010/main" val="200817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347974" y="0"/>
            <a:ext cx="2940024" cy="5714210"/>
          </a:xfrm>
          <a:prstGeom prst="rect">
            <a:avLst/>
          </a:prstGeom>
        </p:spPr>
      </p:pic>
      <p:sp>
        <p:nvSpPr>
          <p:cNvPr id="7" name="object 7"/>
          <p:cNvSpPr txBox="1">
            <a:spLocks noGrp="1"/>
          </p:cNvSpPr>
          <p:nvPr>
            <p:ph type="title"/>
          </p:nvPr>
        </p:nvSpPr>
        <p:spPr>
          <a:xfrm>
            <a:off x="1016000" y="555537"/>
            <a:ext cx="12186285" cy="997709"/>
          </a:xfrm>
          <a:prstGeom prst="rect">
            <a:avLst/>
          </a:prstGeom>
        </p:spPr>
        <p:txBody>
          <a:bodyPr vert="horz" wrap="square" lIns="0" tIns="12700" rIns="0" bIns="0" rtlCol="0">
            <a:spAutoFit/>
          </a:bodyPr>
          <a:lstStyle/>
          <a:p>
            <a:pPr marL="12700">
              <a:lnSpc>
                <a:spcPct val="100000"/>
              </a:lnSpc>
              <a:spcBef>
                <a:spcPts val="100"/>
              </a:spcBef>
            </a:pPr>
            <a:r>
              <a:rPr lang="en-US" spc="-305" dirty="0"/>
              <a:t>Solution Methodology</a:t>
            </a:r>
            <a:endParaRPr spc="-305" dirty="0"/>
          </a:p>
        </p:txBody>
      </p:sp>
      <p:sp>
        <p:nvSpPr>
          <p:cNvPr id="8" name="object 8"/>
          <p:cNvSpPr txBox="1"/>
          <p:nvPr/>
        </p:nvSpPr>
        <p:spPr>
          <a:xfrm>
            <a:off x="2255501" y="1638593"/>
            <a:ext cx="9631699" cy="474489"/>
          </a:xfrm>
          <a:prstGeom prst="rect">
            <a:avLst/>
          </a:prstGeom>
        </p:spPr>
        <p:txBody>
          <a:bodyPr vert="horz" wrap="square" lIns="0" tIns="12700" rIns="0" bIns="0" rtlCol="0">
            <a:spAutoFit/>
          </a:bodyPr>
          <a:lstStyle/>
          <a:p>
            <a:pPr marL="12700">
              <a:spcBef>
                <a:spcPts val="100"/>
              </a:spcBef>
            </a:pPr>
            <a:r>
              <a:rPr lang="en-IN" sz="3000" spc="-235" dirty="0">
                <a:solidFill>
                  <a:srgbClr val="030721"/>
                </a:solidFill>
                <a:latin typeface="Trebuchet MS"/>
                <a:cs typeface="Trebuchet MS"/>
              </a:rPr>
              <a:t>The following diagram depicts the five steps of this research: </a:t>
            </a:r>
            <a:endParaRPr lang="en-IN" sz="3000" dirty="0">
              <a:latin typeface="Trebuchet MS"/>
              <a:cs typeface="Trebuchet MS"/>
            </a:endParaRPr>
          </a:p>
        </p:txBody>
      </p:sp>
      <p:grpSp>
        <p:nvGrpSpPr>
          <p:cNvPr id="29" name="Group 28">
            <a:extLst>
              <a:ext uri="{FF2B5EF4-FFF2-40B4-BE49-F238E27FC236}">
                <a16:creationId xmlns:a16="http://schemas.microsoft.com/office/drawing/2014/main" id="{55D8C011-23AC-4EFA-C007-FA19CAD705A1}"/>
              </a:ext>
            </a:extLst>
          </p:cNvPr>
          <p:cNvGrpSpPr/>
          <p:nvPr/>
        </p:nvGrpSpPr>
        <p:grpSpPr>
          <a:xfrm>
            <a:off x="13205829" y="4305300"/>
            <a:ext cx="4294485" cy="4956548"/>
            <a:chOff x="13205829" y="4305300"/>
            <a:chExt cx="4294485" cy="4956548"/>
          </a:xfrm>
        </p:grpSpPr>
        <p:pic>
          <p:nvPicPr>
            <p:cNvPr id="11" name="object 3">
              <a:extLst>
                <a:ext uri="{FF2B5EF4-FFF2-40B4-BE49-F238E27FC236}">
                  <a16:creationId xmlns:a16="http://schemas.microsoft.com/office/drawing/2014/main" id="{8075C213-5BEC-D6EF-9537-519412F95F76}"/>
                </a:ext>
              </a:extLst>
            </p:cNvPr>
            <p:cNvPicPr/>
            <p:nvPr/>
          </p:nvPicPr>
          <p:blipFill>
            <a:blip r:embed="rId3" cstate="print"/>
            <a:stretch>
              <a:fillRect/>
            </a:stretch>
          </p:blipFill>
          <p:spPr>
            <a:xfrm>
              <a:off x="13205829" y="4305300"/>
              <a:ext cx="4294485" cy="4956548"/>
            </a:xfrm>
            <a:prstGeom prst="rect">
              <a:avLst/>
            </a:prstGeom>
          </p:spPr>
        </p:pic>
        <p:grpSp>
          <p:nvGrpSpPr>
            <p:cNvPr id="20" name="Group 3">
              <a:extLst>
                <a:ext uri="{FF2B5EF4-FFF2-40B4-BE49-F238E27FC236}">
                  <a16:creationId xmlns:a16="http://schemas.microsoft.com/office/drawing/2014/main" id="{21DAD97B-4793-15F1-126F-F31DFB6F4171}"/>
                </a:ext>
              </a:extLst>
            </p:cNvPr>
            <p:cNvGrpSpPr>
              <a:grpSpLocks noChangeAspect="1"/>
            </p:cNvGrpSpPr>
            <p:nvPr/>
          </p:nvGrpSpPr>
          <p:grpSpPr>
            <a:xfrm>
              <a:off x="13380671" y="4493375"/>
              <a:ext cx="3973686" cy="4588419"/>
              <a:chOff x="0" y="0"/>
              <a:chExt cx="58658747" cy="67733316"/>
            </a:xfrm>
          </p:grpSpPr>
          <p:sp>
            <p:nvSpPr>
              <p:cNvPr id="21" name="Freeform 4">
                <a:extLst>
                  <a:ext uri="{FF2B5EF4-FFF2-40B4-BE49-F238E27FC236}">
                    <a16:creationId xmlns:a16="http://schemas.microsoft.com/office/drawing/2014/main" id="{C464FB5B-C25E-BE6C-6EDD-852F8759E95E}"/>
                  </a:ext>
                </a:extLst>
              </p:cNvPr>
              <p:cNvSpPr/>
              <p:nvPr/>
            </p:nvSpPr>
            <p:spPr>
              <a:xfrm>
                <a:off x="0" y="0"/>
                <a:ext cx="58658758" cy="67733292"/>
              </a:xfrm>
              <a:custGeom>
                <a:avLst/>
                <a:gdLst/>
                <a:ahLst/>
                <a:cxnLst/>
                <a:rect l="l" t="t" r="r" b="b"/>
                <a:pathLst>
                  <a:path w="58658758" h="67733292">
                    <a:moveTo>
                      <a:pt x="29329379" y="0"/>
                    </a:moveTo>
                    <a:lnTo>
                      <a:pt x="0" y="16933290"/>
                    </a:lnTo>
                    <a:lnTo>
                      <a:pt x="0" y="50800000"/>
                    </a:lnTo>
                    <a:lnTo>
                      <a:pt x="29329379" y="67733292"/>
                    </a:lnTo>
                    <a:lnTo>
                      <a:pt x="58658758" y="50800000"/>
                    </a:lnTo>
                    <a:lnTo>
                      <a:pt x="58658758" y="16933290"/>
                    </a:lnTo>
                    <a:lnTo>
                      <a:pt x="29329379" y="0"/>
                    </a:lnTo>
                    <a:close/>
                  </a:path>
                </a:pathLst>
              </a:custGeom>
              <a:blipFill>
                <a:blip r:embed="rId4"/>
                <a:stretch>
                  <a:fillRect l="-31996" r="-31996"/>
                </a:stretch>
              </a:blipFill>
            </p:spPr>
          </p:sp>
        </p:grpSp>
      </p:grpSp>
      <p:grpSp>
        <p:nvGrpSpPr>
          <p:cNvPr id="28" name="Group 27">
            <a:extLst>
              <a:ext uri="{FF2B5EF4-FFF2-40B4-BE49-F238E27FC236}">
                <a16:creationId xmlns:a16="http://schemas.microsoft.com/office/drawing/2014/main" id="{D399433C-FB8F-0CA3-F831-95F7D0064FA0}"/>
              </a:ext>
            </a:extLst>
          </p:cNvPr>
          <p:cNvGrpSpPr/>
          <p:nvPr/>
        </p:nvGrpSpPr>
        <p:grpSpPr>
          <a:xfrm>
            <a:off x="933643" y="7675927"/>
            <a:ext cx="6486229" cy="1340949"/>
            <a:chOff x="933643" y="7675927"/>
            <a:chExt cx="6486229" cy="1340949"/>
          </a:xfrm>
        </p:grpSpPr>
        <p:pic>
          <p:nvPicPr>
            <p:cNvPr id="6" name="object 6"/>
            <p:cNvPicPr/>
            <p:nvPr/>
          </p:nvPicPr>
          <p:blipFill>
            <a:blip r:embed="rId5" cstate="print"/>
            <a:stretch>
              <a:fillRect/>
            </a:stretch>
          </p:blipFill>
          <p:spPr>
            <a:xfrm>
              <a:off x="933643" y="7675927"/>
              <a:ext cx="1067557" cy="972480"/>
            </a:xfrm>
            <a:prstGeom prst="rect">
              <a:avLst/>
            </a:prstGeom>
          </p:spPr>
        </p:pic>
        <p:sp>
          <p:nvSpPr>
            <p:cNvPr id="13" name="TextBox 12">
              <a:extLst>
                <a:ext uri="{FF2B5EF4-FFF2-40B4-BE49-F238E27FC236}">
                  <a16:creationId xmlns:a16="http://schemas.microsoft.com/office/drawing/2014/main" id="{200B1555-E83F-136F-A192-8C6ED10FA62B}"/>
                </a:ext>
              </a:extLst>
            </p:cNvPr>
            <p:cNvSpPr txBox="1"/>
            <p:nvPr/>
          </p:nvSpPr>
          <p:spPr>
            <a:xfrm>
              <a:off x="1236950" y="7816547"/>
              <a:ext cx="609600" cy="923330"/>
            </a:xfrm>
            <a:prstGeom prst="rect">
              <a:avLst/>
            </a:prstGeom>
            <a:noFill/>
          </p:spPr>
          <p:txBody>
            <a:bodyPr wrap="square" rtlCol="0">
              <a:spAutoFit/>
            </a:bodyPr>
            <a:lstStyle/>
            <a:p>
              <a:r>
                <a:rPr lang="en-US" sz="3600" b="1" dirty="0">
                  <a:solidFill>
                    <a:schemeClr val="tx2">
                      <a:lumMod val="75000"/>
                    </a:schemeClr>
                  </a:solidFill>
                  <a:ea typeface="Silom" pitchFamily="2" charset="-34"/>
                  <a:cs typeface="Silom" pitchFamily="2" charset="-34"/>
                </a:rPr>
                <a:t>4</a:t>
              </a:r>
            </a:p>
            <a:p>
              <a:endParaRPr lang="en-US" dirty="0"/>
            </a:p>
          </p:txBody>
        </p:sp>
        <p:sp>
          <p:nvSpPr>
            <p:cNvPr id="18" name="TextBox 17">
              <a:extLst>
                <a:ext uri="{FF2B5EF4-FFF2-40B4-BE49-F238E27FC236}">
                  <a16:creationId xmlns:a16="http://schemas.microsoft.com/office/drawing/2014/main" id="{C6711490-58E0-219F-087A-1C2A914D17F9}"/>
                </a:ext>
              </a:extLst>
            </p:cNvPr>
            <p:cNvSpPr txBox="1"/>
            <p:nvPr/>
          </p:nvSpPr>
          <p:spPr>
            <a:xfrm>
              <a:off x="2279041" y="7816547"/>
              <a:ext cx="5140831" cy="1200329"/>
            </a:xfrm>
            <a:prstGeom prst="rect">
              <a:avLst/>
            </a:prstGeom>
            <a:noFill/>
          </p:spPr>
          <p:txBody>
            <a:bodyPr wrap="none" rtlCol="0">
              <a:spAutoFit/>
            </a:bodyPr>
            <a:lstStyle/>
            <a:p>
              <a:r>
                <a:rPr lang="en-IN" sz="3600" spc="-335" dirty="0">
                  <a:solidFill>
                    <a:srgbClr val="263375"/>
                  </a:solidFill>
                  <a:latin typeface="Arial Black"/>
                  <a:cs typeface="Arial Black"/>
                </a:rPr>
                <a:t>Results and Conclusion</a:t>
              </a:r>
              <a:endParaRPr lang="en-IN" sz="3600" dirty="0">
                <a:latin typeface="Arial Black"/>
                <a:cs typeface="Arial Black"/>
              </a:endParaRPr>
            </a:p>
            <a:p>
              <a:endParaRPr lang="en-US" sz="3600" dirty="0"/>
            </a:p>
          </p:txBody>
        </p:sp>
      </p:grpSp>
      <p:grpSp>
        <p:nvGrpSpPr>
          <p:cNvPr id="27" name="Group 26">
            <a:extLst>
              <a:ext uri="{FF2B5EF4-FFF2-40B4-BE49-F238E27FC236}">
                <a16:creationId xmlns:a16="http://schemas.microsoft.com/office/drawing/2014/main" id="{490DD88E-9D38-FA66-AE8E-EDB5B8CCE026}"/>
              </a:ext>
            </a:extLst>
          </p:cNvPr>
          <p:cNvGrpSpPr/>
          <p:nvPr/>
        </p:nvGrpSpPr>
        <p:grpSpPr>
          <a:xfrm>
            <a:off x="982333" y="6013621"/>
            <a:ext cx="6278622" cy="1333462"/>
            <a:chOff x="982333" y="6013621"/>
            <a:chExt cx="6278622" cy="1333462"/>
          </a:xfrm>
        </p:grpSpPr>
        <p:pic>
          <p:nvPicPr>
            <p:cNvPr id="5" name="object 5"/>
            <p:cNvPicPr/>
            <p:nvPr/>
          </p:nvPicPr>
          <p:blipFill>
            <a:blip r:embed="rId6" cstate="print"/>
            <a:stretch>
              <a:fillRect/>
            </a:stretch>
          </p:blipFill>
          <p:spPr>
            <a:xfrm>
              <a:off x="982333" y="6013621"/>
              <a:ext cx="1018868" cy="997709"/>
            </a:xfrm>
            <a:prstGeom prst="rect">
              <a:avLst/>
            </a:prstGeom>
          </p:spPr>
        </p:pic>
        <p:sp>
          <p:nvSpPr>
            <p:cNvPr id="12" name="TextBox 11">
              <a:extLst>
                <a:ext uri="{FF2B5EF4-FFF2-40B4-BE49-F238E27FC236}">
                  <a16:creationId xmlns:a16="http://schemas.microsoft.com/office/drawing/2014/main" id="{69A7CE87-E93E-2AF1-7316-8DBCA9460919}"/>
                </a:ext>
              </a:extLst>
            </p:cNvPr>
            <p:cNvSpPr txBox="1"/>
            <p:nvPr/>
          </p:nvSpPr>
          <p:spPr>
            <a:xfrm>
              <a:off x="1302227" y="6146754"/>
              <a:ext cx="418704" cy="923330"/>
            </a:xfrm>
            <a:prstGeom prst="rect">
              <a:avLst/>
            </a:prstGeom>
            <a:noFill/>
          </p:spPr>
          <p:txBody>
            <a:bodyPr wrap="none" rtlCol="0">
              <a:spAutoFit/>
            </a:bodyPr>
            <a:lstStyle/>
            <a:p>
              <a:r>
                <a:rPr lang="en-US" sz="3600" b="1" dirty="0">
                  <a:solidFill>
                    <a:schemeClr val="tx2">
                      <a:lumMod val="75000"/>
                    </a:schemeClr>
                  </a:solidFill>
                  <a:ea typeface="Silom" pitchFamily="2" charset="-34"/>
                  <a:cs typeface="Silom" pitchFamily="2" charset="-34"/>
                </a:rPr>
                <a:t>3</a:t>
              </a:r>
            </a:p>
            <a:p>
              <a:endParaRPr lang="en-US" dirty="0"/>
            </a:p>
          </p:txBody>
        </p:sp>
        <p:sp>
          <p:nvSpPr>
            <p:cNvPr id="19" name="TextBox 18">
              <a:extLst>
                <a:ext uri="{FF2B5EF4-FFF2-40B4-BE49-F238E27FC236}">
                  <a16:creationId xmlns:a16="http://schemas.microsoft.com/office/drawing/2014/main" id="{B4880153-6EE2-6EAC-A698-ED2C6B9A68AA}"/>
                </a:ext>
              </a:extLst>
            </p:cNvPr>
            <p:cNvSpPr txBox="1"/>
            <p:nvPr/>
          </p:nvSpPr>
          <p:spPr>
            <a:xfrm>
              <a:off x="2257149" y="6146754"/>
              <a:ext cx="5003806" cy="1200329"/>
            </a:xfrm>
            <a:prstGeom prst="rect">
              <a:avLst/>
            </a:prstGeom>
            <a:noFill/>
          </p:spPr>
          <p:txBody>
            <a:bodyPr wrap="none" rtlCol="0">
              <a:spAutoFit/>
            </a:bodyPr>
            <a:lstStyle/>
            <a:p>
              <a:r>
                <a:rPr lang="en-IN" sz="3600" spc="-305" dirty="0">
                  <a:solidFill>
                    <a:srgbClr val="263375"/>
                  </a:solidFill>
                  <a:latin typeface="Arial Black"/>
                  <a:cs typeface="Arial Black"/>
                </a:rPr>
                <a:t>F</a:t>
              </a:r>
              <a:r>
                <a:rPr lang="en-IN" sz="3600" spc="-140" dirty="0">
                  <a:solidFill>
                    <a:srgbClr val="263375"/>
                  </a:solidFill>
                  <a:latin typeface="Arial Black"/>
                  <a:cs typeface="Arial Black"/>
                </a:rPr>
                <a:t>orecasting of Sales</a:t>
              </a:r>
              <a:endParaRPr lang="en-IN" sz="3600" dirty="0">
                <a:latin typeface="Arial Black"/>
                <a:cs typeface="Arial Black"/>
              </a:endParaRPr>
            </a:p>
            <a:p>
              <a:endParaRPr lang="en-US" sz="3600" dirty="0"/>
            </a:p>
          </p:txBody>
        </p:sp>
      </p:grpSp>
      <p:grpSp>
        <p:nvGrpSpPr>
          <p:cNvPr id="25" name="Group 24">
            <a:extLst>
              <a:ext uri="{FF2B5EF4-FFF2-40B4-BE49-F238E27FC236}">
                <a16:creationId xmlns:a16="http://schemas.microsoft.com/office/drawing/2014/main" id="{D7BAF7D9-A01F-28A1-BF91-9957E0D00CDA}"/>
              </a:ext>
            </a:extLst>
          </p:cNvPr>
          <p:cNvGrpSpPr/>
          <p:nvPr/>
        </p:nvGrpSpPr>
        <p:grpSpPr>
          <a:xfrm>
            <a:off x="950055" y="4503401"/>
            <a:ext cx="6349784" cy="1317207"/>
            <a:chOff x="950055" y="4503401"/>
            <a:chExt cx="6349784" cy="1317207"/>
          </a:xfrm>
        </p:grpSpPr>
        <p:pic>
          <p:nvPicPr>
            <p:cNvPr id="3" name="object 3"/>
            <p:cNvPicPr/>
            <p:nvPr/>
          </p:nvPicPr>
          <p:blipFill>
            <a:blip r:embed="rId7" cstate="print"/>
            <a:stretch>
              <a:fillRect/>
            </a:stretch>
          </p:blipFill>
          <p:spPr>
            <a:xfrm>
              <a:off x="950055" y="4503401"/>
              <a:ext cx="1018868" cy="997709"/>
            </a:xfrm>
            <a:prstGeom prst="rect">
              <a:avLst/>
            </a:prstGeom>
          </p:spPr>
        </p:pic>
        <p:sp>
          <p:nvSpPr>
            <p:cNvPr id="10" name="TextBox 9">
              <a:extLst>
                <a:ext uri="{FF2B5EF4-FFF2-40B4-BE49-F238E27FC236}">
                  <a16:creationId xmlns:a16="http://schemas.microsoft.com/office/drawing/2014/main" id="{E1C73DD0-4270-A58B-AD0D-40A3A6E83B51}"/>
                </a:ext>
              </a:extLst>
            </p:cNvPr>
            <p:cNvSpPr txBox="1"/>
            <p:nvPr/>
          </p:nvSpPr>
          <p:spPr>
            <a:xfrm>
              <a:off x="1255927" y="4681835"/>
              <a:ext cx="530286" cy="923330"/>
            </a:xfrm>
            <a:prstGeom prst="rect">
              <a:avLst/>
            </a:prstGeom>
            <a:noFill/>
          </p:spPr>
          <p:txBody>
            <a:bodyPr wrap="square" rtlCol="0">
              <a:spAutoFit/>
            </a:bodyPr>
            <a:lstStyle/>
            <a:p>
              <a:r>
                <a:rPr lang="en-US" sz="3600" b="1" dirty="0">
                  <a:solidFill>
                    <a:schemeClr val="tx2">
                      <a:lumMod val="75000"/>
                    </a:schemeClr>
                  </a:solidFill>
                  <a:ea typeface="Silom" pitchFamily="2" charset="-34"/>
                  <a:cs typeface="Silom" pitchFamily="2" charset="-34"/>
                </a:rPr>
                <a:t>2</a:t>
              </a:r>
            </a:p>
            <a:p>
              <a:endParaRPr lang="en-US" dirty="0"/>
            </a:p>
          </p:txBody>
        </p:sp>
        <p:sp>
          <p:nvSpPr>
            <p:cNvPr id="22" name="TextBox 21">
              <a:extLst>
                <a:ext uri="{FF2B5EF4-FFF2-40B4-BE49-F238E27FC236}">
                  <a16:creationId xmlns:a16="http://schemas.microsoft.com/office/drawing/2014/main" id="{9254318D-7440-F7C3-0E3A-71AD88CA3A87}"/>
                </a:ext>
              </a:extLst>
            </p:cNvPr>
            <p:cNvSpPr txBox="1"/>
            <p:nvPr/>
          </p:nvSpPr>
          <p:spPr>
            <a:xfrm>
              <a:off x="2279041" y="4681835"/>
              <a:ext cx="5020798" cy="1138773"/>
            </a:xfrm>
            <a:prstGeom prst="rect">
              <a:avLst/>
            </a:prstGeom>
            <a:noFill/>
          </p:spPr>
          <p:txBody>
            <a:bodyPr wrap="none" rtlCol="0">
              <a:spAutoFit/>
            </a:bodyPr>
            <a:lstStyle/>
            <a:p>
              <a:r>
                <a:rPr lang="en-IN" sz="3600" spc="-320" dirty="0">
                  <a:solidFill>
                    <a:srgbClr val="263375"/>
                  </a:solidFill>
                  <a:latin typeface="Arial Black"/>
                  <a:cs typeface="Arial Black"/>
                </a:rPr>
                <a:t>Transportation</a:t>
              </a:r>
              <a:r>
                <a:rPr lang="en-IN" sz="3200" spc="-320" dirty="0">
                  <a:solidFill>
                    <a:srgbClr val="263375"/>
                  </a:solidFill>
                  <a:latin typeface="Arial Black"/>
                  <a:cs typeface="Arial Black"/>
                </a:rPr>
                <a:t> Problem</a:t>
              </a:r>
              <a:endParaRPr lang="en-IN" sz="3200" dirty="0">
                <a:latin typeface="Arial Black"/>
                <a:cs typeface="Arial Black"/>
              </a:endParaRPr>
            </a:p>
            <a:p>
              <a:endParaRPr lang="en-US" sz="3200" dirty="0"/>
            </a:p>
          </p:txBody>
        </p:sp>
      </p:grpSp>
      <p:grpSp>
        <p:nvGrpSpPr>
          <p:cNvPr id="24" name="Group 23">
            <a:extLst>
              <a:ext uri="{FF2B5EF4-FFF2-40B4-BE49-F238E27FC236}">
                <a16:creationId xmlns:a16="http://schemas.microsoft.com/office/drawing/2014/main" id="{9C9B2118-EEE0-0E74-8E98-B3D7D27824FE}"/>
              </a:ext>
            </a:extLst>
          </p:cNvPr>
          <p:cNvGrpSpPr/>
          <p:nvPr/>
        </p:nvGrpSpPr>
        <p:grpSpPr>
          <a:xfrm>
            <a:off x="988472" y="2943257"/>
            <a:ext cx="6489164" cy="1304465"/>
            <a:chOff x="988472" y="2943257"/>
            <a:chExt cx="6489164" cy="1304465"/>
          </a:xfrm>
        </p:grpSpPr>
        <p:pic>
          <p:nvPicPr>
            <p:cNvPr id="4" name="object 4"/>
            <p:cNvPicPr/>
            <p:nvPr/>
          </p:nvPicPr>
          <p:blipFill>
            <a:blip r:embed="rId8" cstate="print"/>
            <a:stretch>
              <a:fillRect/>
            </a:stretch>
          </p:blipFill>
          <p:spPr>
            <a:xfrm>
              <a:off x="988472" y="2943257"/>
              <a:ext cx="1018868" cy="997709"/>
            </a:xfrm>
            <a:prstGeom prst="rect">
              <a:avLst/>
            </a:prstGeom>
          </p:spPr>
        </p:pic>
        <p:sp>
          <p:nvSpPr>
            <p:cNvPr id="9" name="TextBox 8">
              <a:extLst>
                <a:ext uri="{FF2B5EF4-FFF2-40B4-BE49-F238E27FC236}">
                  <a16:creationId xmlns:a16="http://schemas.microsoft.com/office/drawing/2014/main" id="{66E76184-954C-7DA0-E950-CFAAC8F23FCC}"/>
                </a:ext>
              </a:extLst>
            </p:cNvPr>
            <p:cNvSpPr txBox="1"/>
            <p:nvPr/>
          </p:nvSpPr>
          <p:spPr>
            <a:xfrm>
              <a:off x="1275050" y="3118945"/>
              <a:ext cx="533400" cy="646331"/>
            </a:xfrm>
            <a:prstGeom prst="rect">
              <a:avLst/>
            </a:prstGeom>
            <a:noFill/>
          </p:spPr>
          <p:txBody>
            <a:bodyPr wrap="square" rtlCol="0">
              <a:spAutoFit/>
            </a:bodyPr>
            <a:lstStyle/>
            <a:p>
              <a:r>
                <a:rPr lang="en-US" sz="3600" b="1" dirty="0">
                  <a:solidFill>
                    <a:schemeClr val="tx2">
                      <a:lumMod val="75000"/>
                    </a:schemeClr>
                  </a:solidFill>
                  <a:ea typeface="Silom" pitchFamily="2" charset="-34"/>
                  <a:cs typeface="Silom" pitchFamily="2" charset="-34"/>
                </a:rPr>
                <a:t>1</a:t>
              </a:r>
            </a:p>
          </p:txBody>
        </p:sp>
        <p:sp>
          <p:nvSpPr>
            <p:cNvPr id="23" name="TextBox 22">
              <a:extLst>
                <a:ext uri="{FF2B5EF4-FFF2-40B4-BE49-F238E27FC236}">
                  <a16:creationId xmlns:a16="http://schemas.microsoft.com/office/drawing/2014/main" id="{C679D3D8-E4FC-01F8-E2F1-2149030DC53A}"/>
                </a:ext>
              </a:extLst>
            </p:cNvPr>
            <p:cNvSpPr txBox="1"/>
            <p:nvPr/>
          </p:nvSpPr>
          <p:spPr>
            <a:xfrm>
              <a:off x="2265536" y="3170504"/>
              <a:ext cx="5212100" cy="1077218"/>
            </a:xfrm>
            <a:prstGeom prst="rect">
              <a:avLst/>
            </a:prstGeom>
            <a:noFill/>
          </p:spPr>
          <p:txBody>
            <a:bodyPr wrap="square" rtlCol="0">
              <a:spAutoFit/>
            </a:bodyPr>
            <a:lstStyle/>
            <a:p>
              <a:r>
                <a:rPr lang="en-IN" sz="3600" spc="-320" dirty="0">
                  <a:solidFill>
                    <a:srgbClr val="263375"/>
                  </a:solidFill>
                  <a:latin typeface="Arial Black"/>
                  <a:cs typeface="Arial Black"/>
                </a:rPr>
                <a:t>Data Pre-Processing</a:t>
              </a:r>
              <a:endParaRPr lang="en-IN" sz="3600" dirty="0">
                <a:latin typeface="Arial Black"/>
                <a:cs typeface="Arial Black"/>
              </a:endParaRPr>
            </a:p>
            <a:p>
              <a:endParaRPr lang="en-US" sz="2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dissolv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dissolv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14145894" cy="2143760"/>
          </a:xfrm>
          <a:custGeom>
            <a:avLst/>
            <a:gdLst/>
            <a:ahLst/>
            <a:cxnLst/>
            <a:rect l="l" t="t" r="r" b="b"/>
            <a:pathLst>
              <a:path w="14145894" h="2143760">
                <a:moveTo>
                  <a:pt x="10576159" y="2143185"/>
                </a:moveTo>
                <a:lnTo>
                  <a:pt x="0" y="2143185"/>
                </a:lnTo>
                <a:lnTo>
                  <a:pt x="0" y="0"/>
                </a:lnTo>
                <a:lnTo>
                  <a:pt x="14145894" y="0"/>
                </a:lnTo>
                <a:lnTo>
                  <a:pt x="10576159" y="2143185"/>
                </a:lnTo>
                <a:close/>
              </a:path>
            </a:pathLst>
          </a:custGeom>
          <a:solidFill>
            <a:srgbClr val="ECDFE1">
              <a:alpha val="19999"/>
            </a:srgbClr>
          </a:solidFill>
        </p:spPr>
        <p:txBody>
          <a:bodyPr wrap="square" lIns="0" tIns="0" rIns="0" bIns="0" rtlCol="0"/>
          <a:lstStyle/>
          <a:p>
            <a:endParaRPr/>
          </a:p>
        </p:txBody>
      </p:sp>
      <p:sp>
        <p:nvSpPr>
          <p:cNvPr id="3" name="object 3"/>
          <p:cNvSpPr/>
          <p:nvPr/>
        </p:nvSpPr>
        <p:spPr>
          <a:xfrm>
            <a:off x="0" y="8143813"/>
            <a:ext cx="13922375" cy="2143760"/>
          </a:xfrm>
          <a:custGeom>
            <a:avLst/>
            <a:gdLst/>
            <a:ahLst/>
            <a:cxnLst/>
            <a:rect l="l" t="t" r="r" b="b"/>
            <a:pathLst>
              <a:path w="13922375" h="2143759">
                <a:moveTo>
                  <a:pt x="13921777" y="2143186"/>
                </a:moveTo>
                <a:lnTo>
                  <a:pt x="0" y="2143186"/>
                </a:lnTo>
                <a:lnTo>
                  <a:pt x="0" y="0"/>
                </a:lnTo>
                <a:lnTo>
                  <a:pt x="10352042" y="0"/>
                </a:lnTo>
                <a:lnTo>
                  <a:pt x="13921777" y="2143186"/>
                </a:lnTo>
                <a:close/>
              </a:path>
            </a:pathLst>
          </a:custGeom>
          <a:solidFill>
            <a:srgbClr val="ECDFE1">
              <a:alpha val="19999"/>
            </a:srgbClr>
          </a:solidFill>
        </p:spPr>
        <p:txBody>
          <a:bodyPr wrap="square" lIns="0" tIns="0" rIns="0" bIns="0" rtlCol="0"/>
          <a:lstStyle/>
          <a:p>
            <a:endParaRPr/>
          </a:p>
        </p:txBody>
      </p:sp>
      <p:pic>
        <p:nvPicPr>
          <p:cNvPr id="4" name="object 4"/>
          <p:cNvPicPr/>
          <p:nvPr/>
        </p:nvPicPr>
        <p:blipFill>
          <a:blip r:embed="rId2" cstate="print"/>
          <a:stretch>
            <a:fillRect/>
          </a:stretch>
        </p:blipFill>
        <p:spPr>
          <a:xfrm>
            <a:off x="12054311" y="1"/>
            <a:ext cx="6233687" cy="3285155"/>
          </a:xfrm>
          <a:prstGeom prst="rect">
            <a:avLst/>
          </a:prstGeom>
        </p:spPr>
      </p:pic>
      <p:grpSp>
        <p:nvGrpSpPr>
          <p:cNvPr id="5" name="object 5"/>
          <p:cNvGrpSpPr/>
          <p:nvPr/>
        </p:nvGrpSpPr>
        <p:grpSpPr>
          <a:xfrm>
            <a:off x="12217619" y="2238177"/>
            <a:ext cx="6070600" cy="8049259"/>
            <a:chOff x="12217619" y="2238177"/>
            <a:chExt cx="6070600" cy="8049259"/>
          </a:xfrm>
        </p:grpSpPr>
        <p:pic>
          <p:nvPicPr>
            <p:cNvPr id="6" name="object 6"/>
            <p:cNvPicPr/>
            <p:nvPr/>
          </p:nvPicPr>
          <p:blipFill>
            <a:blip r:embed="rId3" cstate="print"/>
            <a:stretch>
              <a:fillRect/>
            </a:stretch>
          </p:blipFill>
          <p:spPr>
            <a:xfrm>
              <a:off x="12217619" y="7309029"/>
              <a:ext cx="6070380" cy="2977970"/>
            </a:xfrm>
            <a:prstGeom prst="rect">
              <a:avLst/>
            </a:prstGeom>
          </p:spPr>
        </p:pic>
        <p:pic>
          <p:nvPicPr>
            <p:cNvPr id="7" name="object 7"/>
            <p:cNvPicPr/>
            <p:nvPr/>
          </p:nvPicPr>
          <p:blipFill>
            <a:blip r:embed="rId4" cstate="print"/>
            <a:stretch>
              <a:fillRect/>
            </a:stretch>
          </p:blipFill>
          <p:spPr>
            <a:xfrm>
              <a:off x="15771262" y="2238177"/>
              <a:ext cx="2516737" cy="5810249"/>
            </a:xfrm>
            <a:prstGeom prst="rect">
              <a:avLst/>
            </a:prstGeom>
          </p:spPr>
        </p:pic>
      </p:grpSp>
      <p:sp>
        <p:nvSpPr>
          <p:cNvPr id="8" name="object 8"/>
          <p:cNvSpPr txBox="1"/>
          <p:nvPr/>
        </p:nvSpPr>
        <p:spPr>
          <a:xfrm>
            <a:off x="1117721" y="2907769"/>
            <a:ext cx="11686931" cy="3202800"/>
          </a:xfrm>
          <a:prstGeom prst="rect">
            <a:avLst/>
          </a:prstGeom>
        </p:spPr>
        <p:txBody>
          <a:bodyPr vert="horz" wrap="square" lIns="0" tIns="276225" rIns="0" bIns="0" rtlCol="0">
            <a:spAutoFit/>
          </a:bodyPr>
          <a:lstStyle/>
          <a:p>
            <a:pPr marL="12700" marR="5080">
              <a:lnSpc>
                <a:spcPts val="10280"/>
              </a:lnSpc>
              <a:spcBef>
                <a:spcPts val="2175"/>
              </a:spcBef>
            </a:pPr>
            <a:r>
              <a:rPr lang="en-US" sz="10300" b="1" spc="-434" dirty="0">
                <a:solidFill>
                  <a:srgbClr val="263375"/>
                </a:solidFill>
                <a:latin typeface="Verdana"/>
                <a:cs typeface="Verdana"/>
              </a:rPr>
              <a:t>Transportation</a:t>
            </a:r>
          </a:p>
          <a:p>
            <a:pPr marL="12700" marR="5080">
              <a:lnSpc>
                <a:spcPts val="10280"/>
              </a:lnSpc>
              <a:spcBef>
                <a:spcPts val="2175"/>
              </a:spcBef>
            </a:pPr>
            <a:r>
              <a:rPr lang="en-US" sz="10300" b="1" spc="-434" dirty="0">
                <a:solidFill>
                  <a:srgbClr val="263375"/>
                </a:solidFill>
                <a:latin typeface="Verdana"/>
                <a:cs typeface="Verdana"/>
              </a:rPr>
              <a:t>Problem</a:t>
            </a:r>
            <a:endParaRPr sz="10300" dirty="0">
              <a:latin typeface="Verdana"/>
              <a:cs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p:tgtEl>
                                          <p:spTgt spid="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8">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p:tgtEl>
                                          <p:spTgt spid="8">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35"/>
            <a:ext cx="18313205" cy="10303833"/>
            <a:chOff x="0" y="-16835"/>
            <a:chExt cx="18313205" cy="10303833"/>
          </a:xfrm>
        </p:grpSpPr>
        <p:sp>
          <p:nvSpPr>
            <p:cNvPr id="3" name="object 3"/>
            <p:cNvSpPr/>
            <p:nvPr/>
          </p:nvSpPr>
          <p:spPr>
            <a:xfrm>
              <a:off x="0" y="1904657"/>
              <a:ext cx="16092169" cy="7544434"/>
            </a:xfrm>
            <a:custGeom>
              <a:avLst/>
              <a:gdLst/>
              <a:ahLst/>
              <a:cxnLst/>
              <a:rect l="l" t="t" r="r" b="b"/>
              <a:pathLst>
                <a:path w="16092169" h="7544434">
                  <a:moveTo>
                    <a:pt x="9810584" y="7543867"/>
                  </a:moveTo>
                  <a:lnTo>
                    <a:pt x="0" y="7543867"/>
                  </a:lnTo>
                  <a:lnTo>
                    <a:pt x="0" y="0"/>
                  </a:lnTo>
                  <a:lnTo>
                    <a:pt x="9810584" y="0"/>
                  </a:lnTo>
                  <a:lnTo>
                    <a:pt x="16091585" y="3770966"/>
                  </a:lnTo>
                  <a:lnTo>
                    <a:pt x="16091585" y="3772901"/>
                  </a:lnTo>
                  <a:lnTo>
                    <a:pt x="9810584" y="7543867"/>
                  </a:lnTo>
                  <a:close/>
                </a:path>
              </a:pathLst>
            </a:custGeom>
            <a:solidFill>
              <a:srgbClr val="ECDFE1">
                <a:alpha val="19999"/>
              </a:srgbClr>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4706600" y="-16835"/>
              <a:ext cx="3606605" cy="10254780"/>
            </a:xfrm>
            <a:prstGeom prst="rect">
              <a:avLst/>
            </a:prstGeom>
          </p:spPr>
        </p:pic>
        <p:pic>
          <p:nvPicPr>
            <p:cNvPr id="5" name="object 5"/>
            <p:cNvPicPr/>
            <p:nvPr/>
          </p:nvPicPr>
          <p:blipFill>
            <a:blip r:embed="rId3" cstate="print"/>
            <a:stretch>
              <a:fillRect/>
            </a:stretch>
          </p:blipFill>
          <p:spPr>
            <a:xfrm>
              <a:off x="0" y="1"/>
              <a:ext cx="1024169" cy="1937286"/>
            </a:xfrm>
            <a:prstGeom prst="rect">
              <a:avLst/>
            </a:prstGeom>
          </p:spPr>
        </p:pic>
        <p:pic>
          <p:nvPicPr>
            <p:cNvPr id="6" name="object 6"/>
            <p:cNvPicPr/>
            <p:nvPr/>
          </p:nvPicPr>
          <p:blipFill>
            <a:blip r:embed="rId4" cstate="print"/>
            <a:stretch>
              <a:fillRect/>
            </a:stretch>
          </p:blipFill>
          <p:spPr>
            <a:xfrm>
              <a:off x="0" y="8347343"/>
              <a:ext cx="1024169" cy="1939655"/>
            </a:xfrm>
            <a:prstGeom prst="rect">
              <a:avLst/>
            </a:prstGeom>
          </p:spPr>
        </p:pic>
      </p:grpSp>
      <p:sp>
        <p:nvSpPr>
          <p:cNvPr id="7" name="object 7"/>
          <p:cNvSpPr txBox="1">
            <a:spLocks noGrp="1"/>
          </p:cNvSpPr>
          <p:nvPr>
            <p:ph type="title"/>
          </p:nvPr>
        </p:nvSpPr>
        <p:spPr>
          <a:xfrm>
            <a:off x="1404936" y="815575"/>
            <a:ext cx="12014200" cy="997709"/>
          </a:xfrm>
          <a:prstGeom prst="rect">
            <a:avLst/>
          </a:prstGeom>
        </p:spPr>
        <p:txBody>
          <a:bodyPr vert="horz" wrap="square" lIns="0" tIns="12700" rIns="0" bIns="0" rtlCol="0">
            <a:spAutoFit/>
          </a:bodyPr>
          <a:lstStyle/>
          <a:p>
            <a:pPr marL="12700">
              <a:lnSpc>
                <a:spcPct val="100000"/>
              </a:lnSpc>
              <a:spcBef>
                <a:spcPts val="100"/>
              </a:spcBef>
            </a:pPr>
            <a:r>
              <a:rPr lang="en-US" spc="-325" dirty="0"/>
              <a:t>Data Collection</a:t>
            </a:r>
            <a:endParaRPr spc="-325" dirty="0"/>
          </a:p>
        </p:txBody>
      </p:sp>
      <p:sp>
        <p:nvSpPr>
          <p:cNvPr id="12" name="TextBox 11">
            <a:extLst>
              <a:ext uri="{FF2B5EF4-FFF2-40B4-BE49-F238E27FC236}">
                <a16:creationId xmlns:a16="http://schemas.microsoft.com/office/drawing/2014/main" id="{F71D3425-6604-79A4-512E-1429F550C210}"/>
              </a:ext>
            </a:extLst>
          </p:cNvPr>
          <p:cNvSpPr txBox="1"/>
          <p:nvPr/>
        </p:nvSpPr>
        <p:spPr>
          <a:xfrm>
            <a:off x="512084" y="2476500"/>
            <a:ext cx="13737316" cy="6463308"/>
          </a:xfrm>
          <a:prstGeom prst="rect">
            <a:avLst/>
          </a:prstGeom>
          <a:noFill/>
        </p:spPr>
        <p:txBody>
          <a:bodyPr wrap="square" rtlCol="0">
            <a:spAutoFit/>
          </a:bodyPr>
          <a:lstStyle/>
          <a:p>
            <a:r>
              <a:rPr lang="en-IN" sz="2400" kern="100" dirty="0">
                <a:effectLst/>
                <a:latin typeface="Trebuchet MS" panose="020B0703020202090204" pitchFamily="34" charset="0"/>
                <a:ea typeface="Calibri" panose="020F0502020204030204" pitchFamily="34" charset="0"/>
                <a:cs typeface="Calibri" panose="020F0502020204030204" pitchFamily="34" charset="0"/>
              </a:rPr>
              <a:t>The data for the transportation problem collected on a monthly basis for a total of 29 destinations. The demand data of each destination corresponding to the supply of the two branches of the company and their relative cost were collected.</a:t>
            </a:r>
          </a:p>
          <a:p>
            <a:endParaRPr lang="en-IN" sz="2400" spc="-305" dirty="0">
              <a:solidFill>
                <a:srgbClr val="263375"/>
              </a:solidFill>
              <a:latin typeface="Arial Black"/>
              <a:cs typeface="Arial Black"/>
            </a:endParaRPr>
          </a:p>
          <a:p>
            <a:pPr marL="342900" indent="-342900">
              <a:buFont typeface="Wingdings" pitchFamily="2" charset="2"/>
              <a:buChar char="Ø"/>
            </a:pPr>
            <a:r>
              <a:rPr lang="en-IN" sz="2400" b="1" dirty="0">
                <a:solidFill>
                  <a:srgbClr val="263375"/>
                </a:solidFill>
                <a:latin typeface="Arial Rounded MT Bold" panose="020F0704030504030204" pitchFamily="34" charset="77"/>
                <a:cs typeface="Arial Black"/>
              </a:rPr>
              <a:t>Data . Head( )</a:t>
            </a:r>
            <a:endParaRPr lang="en-IN" sz="2400" b="1" dirty="0">
              <a:latin typeface="Arial Rounded MT Bold" panose="020F0704030504030204" pitchFamily="34" charset="77"/>
              <a:cs typeface="Arial Black"/>
            </a:endParaRPr>
          </a:p>
          <a:p>
            <a:endParaRPr lang="en-IN" sz="2400" dirty="0">
              <a:latin typeface="Arial Black"/>
              <a:cs typeface="Arial Black"/>
            </a:endParaRPr>
          </a:p>
          <a:p>
            <a:endParaRPr lang="en-IN" sz="2400" kern="100" dirty="0">
              <a:effectLst/>
              <a:latin typeface="Trebuchet MS" panose="020B0703020202090204" pitchFamily="34" charset="0"/>
              <a:ea typeface="Calibri" panose="020F0502020204030204" pitchFamily="34" charset="0"/>
              <a:cs typeface="Calibri" panose="020F0502020204030204" pitchFamily="34" charset="0"/>
            </a:endParaRPr>
          </a:p>
          <a:p>
            <a:endParaRPr lang="en-IN" sz="2400" kern="100" dirty="0">
              <a:latin typeface="Trebuchet MS" panose="020B0703020202090204" pitchFamily="34" charset="0"/>
              <a:ea typeface="Calibri" panose="020F0502020204030204" pitchFamily="34" charset="0"/>
              <a:cs typeface="Calibri" panose="020F0502020204030204" pitchFamily="34" charset="0"/>
            </a:endParaRPr>
          </a:p>
          <a:p>
            <a:endParaRPr lang="en-IN" sz="2400" kern="100" dirty="0">
              <a:effectLst/>
              <a:latin typeface="Trebuchet MS" panose="020B0703020202090204" pitchFamily="34" charset="0"/>
              <a:ea typeface="Calibri" panose="020F0502020204030204" pitchFamily="34" charset="0"/>
              <a:cs typeface="Calibri" panose="020F0502020204030204" pitchFamily="34" charset="0"/>
            </a:endParaRPr>
          </a:p>
          <a:p>
            <a:endParaRPr lang="en-IN" sz="2400" kern="100" dirty="0">
              <a:latin typeface="Trebuchet MS" panose="020B0703020202090204" pitchFamily="34" charset="0"/>
              <a:ea typeface="Calibri" panose="020F0502020204030204" pitchFamily="34" charset="0"/>
              <a:cs typeface="Calibri" panose="020F0502020204030204" pitchFamily="34" charset="0"/>
            </a:endParaRPr>
          </a:p>
          <a:p>
            <a:endParaRPr lang="en-IN" sz="2400" kern="100" dirty="0">
              <a:effectLst/>
              <a:latin typeface="Trebuchet MS" panose="020B0703020202090204" pitchFamily="34" charset="0"/>
              <a:ea typeface="Calibri" panose="020F0502020204030204" pitchFamily="34" charset="0"/>
              <a:cs typeface="Times New Roman" panose="02020603050405020304" pitchFamily="18" charset="0"/>
            </a:endParaRPr>
          </a:p>
          <a:p>
            <a:endParaRPr lang="en-US" dirty="0"/>
          </a:p>
          <a:p>
            <a:pPr marL="342900" indent="-342900">
              <a:buFont typeface="Wingdings" pitchFamily="2" charset="2"/>
              <a:buChar char="Ø"/>
            </a:pPr>
            <a:r>
              <a:rPr lang="en-IN" sz="2400" b="1" dirty="0">
                <a:solidFill>
                  <a:srgbClr val="263375"/>
                </a:solidFill>
                <a:latin typeface="Arial Rounded MT Bold" panose="020F0704030504030204" pitchFamily="34" charset="77"/>
                <a:cs typeface="Eras Medium ITC" panose="020F0502020204030204" pitchFamily="34" charset="0"/>
              </a:rPr>
              <a:t>Data . Tail ( )</a:t>
            </a:r>
            <a:endParaRPr lang="en-IN" sz="2400" b="1" dirty="0">
              <a:latin typeface="Arial Rounded MT Bold" panose="020F0704030504030204" pitchFamily="34" charset="77"/>
              <a:cs typeface="Eras Medium ITC" panose="020F0502020204030204" pitchFamily="34" charset="0"/>
            </a:endParaRPr>
          </a:p>
          <a:p>
            <a:endParaRPr lang="en-US" dirty="0"/>
          </a:p>
          <a:p>
            <a:endParaRPr lang="en-US" dirty="0"/>
          </a:p>
          <a:p>
            <a:endParaRPr lang="en-US" dirty="0"/>
          </a:p>
          <a:p>
            <a:endParaRPr lang="en-US" dirty="0"/>
          </a:p>
          <a:p>
            <a:endParaRPr lang="en-US" dirty="0"/>
          </a:p>
          <a:p>
            <a:endParaRPr lang="en-US" dirty="0"/>
          </a:p>
        </p:txBody>
      </p:sp>
      <p:pic>
        <p:nvPicPr>
          <p:cNvPr id="13" name="Picture 12">
            <a:extLst>
              <a:ext uri="{FF2B5EF4-FFF2-40B4-BE49-F238E27FC236}">
                <a16:creationId xmlns:a16="http://schemas.microsoft.com/office/drawing/2014/main" id="{53BCBE62-5BA1-787F-FE68-EF21388A68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9556" y="4761521"/>
            <a:ext cx="9204960" cy="1830705"/>
          </a:xfrm>
          <a:prstGeom prst="rect">
            <a:avLst/>
          </a:prstGeom>
        </p:spPr>
      </p:pic>
      <p:pic>
        <p:nvPicPr>
          <p:cNvPr id="14" name="Picture 13">
            <a:extLst>
              <a:ext uri="{FF2B5EF4-FFF2-40B4-BE49-F238E27FC236}">
                <a16:creationId xmlns:a16="http://schemas.microsoft.com/office/drawing/2014/main" id="{759DE805-2EE3-85BD-DE47-E8C4A2772D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47798" y="7487091"/>
            <a:ext cx="9204960" cy="1939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dissolv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animEffect transition="in" filter="dissolve">
                                      <p:cBhvr>
                                        <p:cTn id="27" dur="500"/>
                                        <p:tgtEl>
                                          <p:spTgt spid="1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30600" y="7505700"/>
            <a:ext cx="2204708" cy="3594097"/>
          </a:xfrm>
          <a:prstGeom prst="rect">
            <a:avLst/>
          </a:prstGeom>
        </p:spPr>
      </p:pic>
      <p:pic>
        <p:nvPicPr>
          <p:cNvPr id="3" name="object 3"/>
          <p:cNvPicPr/>
          <p:nvPr/>
        </p:nvPicPr>
        <p:blipFill>
          <a:blip r:embed="rId3" cstate="print"/>
          <a:stretch>
            <a:fillRect/>
          </a:stretch>
        </p:blipFill>
        <p:spPr>
          <a:xfrm>
            <a:off x="4733926" y="-334578"/>
            <a:ext cx="4410074" cy="1958414"/>
          </a:xfrm>
          <a:prstGeom prst="rect">
            <a:avLst/>
          </a:prstGeom>
        </p:spPr>
      </p:pic>
      <p:pic>
        <p:nvPicPr>
          <p:cNvPr id="4" name="object 4"/>
          <p:cNvPicPr/>
          <p:nvPr/>
        </p:nvPicPr>
        <p:blipFill>
          <a:blip r:embed="rId4" cstate="print"/>
          <a:stretch>
            <a:fillRect/>
          </a:stretch>
        </p:blipFill>
        <p:spPr>
          <a:xfrm>
            <a:off x="7883" y="-334578"/>
            <a:ext cx="4053777" cy="1954698"/>
          </a:xfrm>
          <a:prstGeom prst="rect">
            <a:avLst/>
          </a:prstGeom>
        </p:spPr>
      </p:pic>
      <p:sp>
        <p:nvSpPr>
          <p:cNvPr id="5" name="object 5"/>
          <p:cNvSpPr txBox="1">
            <a:spLocks noGrp="1"/>
          </p:cNvSpPr>
          <p:nvPr>
            <p:ph type="title"/>
          </p:nvPr>
        </p:nvSpPr>
        <p:spPr>
          <a:xfrm>
            <a:off x="1049199" y="1935653"/>
            <a:ext cx="9697629" cy="997709"/>
          </a:xfrm>
          <a:prstGeom prst="rect">
            <a:avLst/>
          </a:prstGeom>
        </p:spPr>
        <p:txBody>
          <a:bodyPr vert="horz" wrap="square" lIns="0" tIns="12700" rIns="0" bIns="0" rtlCol="0">
            <a:spAutoFit/>
          </a:bodyPr>
          <a:lstStyle/>
          <a:p>
            <a:pPr marL="12700">
              <a:lnSpc>
                <a:spcPct val="100000"/>
              </a:lnSpc>
              <a:spcBef>
                <a:spcPts val="100"/>
              </a:spcBef>
            </a:pPr>
            <a:r>
              <a:rPr lang="en-US" spc="-655" dirty="0"/>
              <a:t>Optimal Solution</a:t>
            </a:r>
            <a:endParaRPr spc="-350" dirty="0"/>
          </a:p>
        </p:txBody>
      </p:sp>
      <p:sp>
        <p:nvSpPr>
          <p:cNvPr id="10" name="object 10"/>
          <p:cNvSpPr txBox="1"/>
          <p:nvPr/>
        </p:nvSpPr>
        <p:spPr>
          <a:xfrm>
            <a:off x="1049198" y="3292476"/>
            <a:ext cx="16781601" cy="2333972"/>
          </a:xfrm>
          <a:prstGeom prst="rect">
            <a:avLst/>
          </a:prstGeom>
        </p:spPr>
        <p:txBody>
          <a:bodyPr vert="horz" wrap="square" lIns="0" tIns="12700" rIns="0" bIns="0" rtlCol="0">
            <a:spAutoFit/>
          </a:bodyPr>
          <a:lstStyle/>
          <a:p>
            <a:pPr marL="12700">
              <a:spcBef>
                <a:spcPts val="100"/>
              </a:spcBef>
            </a:pPr>
            <a:r>
              <a:rPr lang="en-IN" sz="3000" spc="-40" dirty="0">
                <a:solidFill>
                  <a:srgbClr val="030721"/>
                </a:solidFill>
                <a:latin typeface="Trebuchet MS"/>
                <a:cs typeface="Trebuchet MS"/>
              </a:rPr>
              <a:t>In the transportation problem, we use lists and dictionaries to represent the data. We create a </a:t>
            </a:r>
            <a:r>
              <a:rPr lang="en-IN" sz="3000" spc="-40" dirty="0" err="1">
                <a:solidFill>
                  <a:srgbClr val="030721"/>
                </a:solidFill>
                <a:latin typeface="Trebuchet MS"/>
                <a:cs typeface="Trebuchet MS"/>
              </a:rPr>
              <a:t>PuLP</a:t>
            </a:r>
            <a:r>
              <a:rPr lang="en-IN" sz="3000" spc="-40" dirty="0">
                <a:solidFill>
                  <a:srgbClr val="030721"/>
                </a:solidFill>
                <a:latin typeface="Trebuchet MS"/>
                <a:cs typeface="Trebuchet MS"/>
              </a:rPr>
              <a:t> problem object to minimize costs. Decision variables, objective function, and constraints are defined. The </a:t>
            </a:r>
            <a:r>
              <a:rPr lang="en-IN" sz="3000" spc="-40" dirty="0" err="1">
                <a:solidFill>
                  <a:srgbClr val="030721"/>
                </a:solidFill>
                <a:latin typeface="Trebuchet MS"/>
                <a:cs typeface="Trebuchet MS"/>
              </a:rPr>
              <a:t>prob.solve</a:t>
            </a:r>
            <a:r>
              <a:rPr lang="en-IN" sz="3000" spc="-40" dirty="0">
                <a:solidFill>
                  <a:srgbClr val="030721"/>
                </a:solidFill>
                <a:latin typeface="Trebuchet MS"/>
                <a:cs typeface="Trebuchet MS"/>
              </a:rPr>
              <a:t>() function finds the optimal solution. This approach optimizes transportation costs while meeting supply and demand requirements.</a:t>
            </a:r>
          </a:p>
          <a:p>
            <a:pPr marL="12700">
              <a:spcBef>
                <a:spcPts val="100"/>
              </a:spcBef>
            </a:pPr>
            <a:endParaRPr sz="3000" dirty="0">
              <a:latin typeface="Trebuchet MS"/>
              <a:cs typeface="Trebuchet MS"/>
            </a:endParaRPr>
          </a:p>
        </p:txBody>
      </p:sp>
      <p:pic>
        <p:nvPicPr>
          <p:cNvPr id="7" name="Picture 6">
            <a:extLst>
              <a:ext uri="{FF2B5EF4-FFF2-40B4-BE49-F238E27FC236}">
                <a16:creationId xmlns:a16="http://schemas.microsoft.com/office/drawing/2014/main" id="{E3424AF8-CED0-31A7-0F7A-AAAF118FD3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1" y="5889103"/>
            <a:ext cx="8087462" cy="2913865"/>
          </a:xfrm>
          <a:prstGeom prst="rect">
            <a:avLst/>
          </a:prstGeom>
        </p:spPr>
      </p:pic>
    </p:spTree>
    <p:extLst>
      <p:ext uri="{BB962C8B-B14F-4D97-AF65-F5344CB8AC3E}">
        <p14:creationId xmlns:p14="http://schemas.microsoft.com/office/powerpoint/2010/main" val="347840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6070152" y="6712608"/>
            <a:ext cx="2204708" cy="3594099"/>
          </a:xfrm>
          <a:prstGeom prst="rect">
            <a:avLst/>
          </a:prstGeom>
        </p:spPr>
      </p:pic>
      <p:pic>
        <p:nvPicPr>
          <p:cNvPr id="13" name="object 6">
            <a:extLst>
              <a:ext uri="{FF2B5EF4-FFF2-40B4-BE49-F238E27FC236}">
                <a16:creationId xmlns:a16="http://schemas.microsoft.com/office/drawing/2014/main" id="{9BE35532-FBCC-0D9C-C70F-24A71FD031AC}"/>
              </a:ext>
            </a:extLst>
          </p:cNvPr>
          <p:cNvPicPr/>
          <p:nvPr/>
        </p:nvPicPr>
        <p:blipFill>
          <a:blip r:embed="rId3" cstate="print"/>
          <a:stretch>
            <a:fillRect/>
          </a:stretch>
        </p:blipFill>
        <p:spPr>
          <a:xfrm>
            <a:off x="0" y="8347343"/>
            <a:ext cx="1024169" cy="1939655"/>
          </a:xfrm>
          <a:prstGeom prst="rect">
            <a:avLst/>
          </a:prstGeom>
        </p:spPr>
      </p:pic>
      <p:pic>
        <p:nvPicPr>
          <p:cNvPr id="14" name="object 5">
            <a:extLst>
              <a:ext uri="{FF2B5EF4-FFF2-40B4-BE49-F238E27FC236}">
                <a16:creationId xmlns:a16="http://schemas.microsoft.com/office/drawing/2014/main" id="{9ABE3992-6568-3586-9FB7-A0208B84F3BA}"/>
              </a:ext>
            </a:extLst>
          </p:cNvPr>
          <p:cNvPicPr/>
          <p:nvPr/>
        </p:nvPicPr>
        <p:blipFill>
          <a:blip r:embed="rId4" cstate="print"/>
          <a:stretch>
            <a:fillRect/>
          </a:stretch>
        </p:blipFill>
        <p:spPr>
          <a:xfrm>
            <a:off x="0" y="1"/>
            <a:ext cx="1024169" cy="1937286"/>
          </a:xfrm>
          <a:prstGeom prst="rect">
            <a:avLst/>
          </a:prstGeom>
        </p:spPr>
      </p:pic>
      <p:sp>
        <p:nvSpPr>
          <p:cNvPr id="16" name="TextBox 15">
            <a:extLst>
              <a:ext uri="{FF2B5EF4-FFF2-40B4-BE49-F238E27FC236}">
                <a16:creationId xmlns:a16="http://schemas.microsoft.com/office/drawing/2014/main" id="{F23E6EC6-BE9B-E441-ECF1-F850FDBEA761}"/>
              </a:ext>
            </a:extLst>
          </p:cNvPr>
          <p:cNvSpPr txBox="1"/>
          <p:nvPr/>
        </p:nvSpPr>
        <p:spPr>
          <a:xfrm>
            <a:off x="1664150" y="1694210"/>
            <a:ext cx="16471450" cy="461665"/>
          </a:xfrm>
          <a:prstGeom prst="rect">
            <a:avLst/>
          </a:prstGeom>
          <a:noFill/>
        </p:spPr>
        <p:txBody>
          <a:bodyPr wrap="square">
            <a:spAutoFit/>
          </a:bodyPr>
          <a:lstStyle/>
          <a:p>
            <a:r>
              <a:rPr lang="en-US" sz="2400" dirty="0">
                <a:latin typeface="Trebuchet MS" panose="020B0703020202090204" pitchFamily="34" charset="0"/>
              </a:rPr>
              <a:t>After finding the optimal solution, we print out the optimal shipping routes along with their corresponding cost: </a:t>
            </a:r>
            <a:endParaRPr lang="en-US" dirty="0">
              <a:latin typeface="Trebuchet MS" panose="020B0703020202090204" pitchFamily="34" charset="0"/>
            </a:endParaRPr>
          </a:p>
        </p:txBody>
      </p:sp>
      <p:sp>
        <p:nvSpPr>
          <p:cNvPr id="22" name="object 7">
            <a:extLst>
              <a:ext uri="{FF2B5EF4-FFF2-40B4-BE49-F238E27FC236}">
                <a16:creationId xmlns:a16="http://schemas.microsoft.com/office/drawing/2014/main" id="{AE314676-55EE-8566-F5BF-15FCACABABAF}"/>
              </a:ext>
            </a:extLst>
          </p:cNvPr>
          <p:cNvSpPr txBox="1">
            <a:spLocks noGrp="1"/>
          </p:cNvSpPr>
          <p:nvPr>
            <p:ph type="title"/>
          </p:nvPr>
        </p:nvSpPr>
        <p:spPr>
          <a:xfrm>
            <a:off x="1604211" y="270683"/>
            <a:ext cx="12186285" cy="997709"/>
          </a:xfrm>
          <a:prstGeom prst="rect">
            <a:avLst/>
          </a:prstGeom>
        </p:spPr>
        <p:txBody>
          <a:bodyPr vert="horz" wrap="square" lIns="0" tIns="12700" rIns="0" bIns="0" rtlCol="0">
            <a:spAutoFit/>
          </a:bodyPr>
          <a:lstStyle/>
          <a:p>
            <a:pPr marL="12700">
              <a:lnSpc>
                <a:spcPct val="100000"/>
              </a:lnSpc>
              <a:spcBef>
                <a:spcPts val="100"/>
              </a:spcBef>
            </a:pPr>
            <a:r>
              <a:rPr lang="en-US" spc="-305" dirty="0"/>
              <a:t>Optimal Shipping Routes</a:t>
            </a:r>
            <a:endParaRPr spc="-305" dirty="0"/>
          </a:p>
        </p:txBody>
      </p:sp>
      <p:pic>
        <p:nvPicPr>
          <p:cNvPr id="2" name="Picture 1">
            <a:extLst>
              <a:ext uri="{FF2B5EF4-FFF2-40B4-BE49-F238E27FC236}">
                <a16:creationId xmlns:a16="http://schemas.microsoft.com/office/drawing/2014/main" id="{4214C07C-8AAF-1176-A3B0-77A10E4D99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8924" y="2400301"/>
            <a:ext cx="7240312" cy="7586684"/>
          </a:xfrm>
          <a:prstGeom prst="rect">
            <a:avLst/>
          </a:prstGeom>
        </p:spPr>
      </p:pic>
    </p:spTree>
    <p:extLst>
      <p:ext uri="{BB962C8B-B14F-4D97-AF65-F5344CB8AC3E}">
        <p14:creationId xmlns:p14="http://schemas.microsoft.com/office/powerpoint/2010/main" val="382189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ppt_y</p:attrName>
                                        </p:attrNameLst>
                                      </p:cBhvr>
                                      <p:tavLst>
                                        <p:tav tm="0">
                                          <p:val>
                                            <p:strVal val="#ppt_y+#ppt_h*1.125000"/>
                                          </p:val>
                                        </p:tav>
                                        <p:tav tm="100000">
                                          <p:val>
                                            <p:strVal val="#ppt_y"/>
                                          </p:val>
                                        </p:tav>
                                      </p:tavLst>
                                    </p:anim>
                                    <p:animEffect transition="in" filter="wipe(up)">
                                      <p:cBhvr>
                                        <p:cTn id="8" dur="500"/>
                                        <p:tgtEl>
                                          <p:spTgt spid="22"/>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30600" y="7505700"/>
            <a:ext cx="2204708" cy="3594097"/>
          </a:xfrm>
          <a:prstGeom prst="rect">
            <a:avLst/>
          </a:prstGeom>
        </p:spPr>
      </p:pic>
      <p:pic>
        <p:nvPicPr>
          <p:cNvPr id="3" name="object 3"/>
          <p:cNvPicPr/>
          <p:nvPr/>
        </p:nvPicPr>
        <p:blipFill>
          <a:blip r:embed="rId3" cstate="print"/>
          <a:stretch>
            <a:fillRect/>
          </a:stretch>
        </p:blipFill>
        <p:spPr>
          <a:xfrm>
            <a:off x="4733926" y="-334578"/>
            <a:ext cx="4410074" cy="1958414"/>
          </a:xfrm>
          <a:prstGeom prst="rect">
            <a:avLst/>
          </a:prstGeom>
        </p:spPr>
      </p:pic>
      <p:pic>
        <p:nvPicPr>
          <p:cNvPr id="4" name="object 4"/>
          <p:cNvPicPr/>
          <p:nvPr/>
        </p:nvPicPr>
        <p:blipFill>
          <a:blip r:embed="rId4" cstate="print"/>
          <a:stretch>
            <a:fillRect/>
          </a:stretch>
        </p:blipFill>
        <p:spPr>
          <a:xfrm>
            <a:off x="7883" y="-334578"/>
            <a:ext cx="4053777" cy="1954698"/>
          </a:xfrm>
          <a:prstGeom prst="rect">
            <a:avLst/>
          </a:prstGeom>
        </p:spPr>
      </p:pic>
      <p:sp>
        <p:nvSpPr>
          <p:cNvPr id="5" name="object 5"/>
          <p:cNvSpPr txBox="1">
            <a:spLocks noGrp="1"/>
          </p:cNvSpPr>
          <p:nvPr>
            <p:ph type="title"/>
          </p:nvPr>
        </p:nvSpPr>
        <p:spPr>
          <a:xfrm>
            <a:off x="1049199" y="2095500"/>
            <a:ext cx="9697629" cy="997709"/>
          </a:xfrm>
          <a:prstGeom prst="rect">
            <a:avLst/>
          </a:prstGeom>
        </p:spPr>
        <p:txBody>
          <a:bodyPr vert="horz" wrap="square" lIns="0" tIns="12700" rIns="0" bIns="0" rtlCol="0">
            <a:spAutoFit/>
          </a:bodyPr>
          <a:lstStyle/>
          <a:p>
            <a:pPr marL="12700">
              <a:lnSpc>
                <a:spcPct val="100000"/>
              </a:lnSpc>
              <a:spcBef>
                <a:spcPts val="100"/>
              </a:spcBef>
            </a:pPr>
            <a:r>
              <a:rPr lang="en-US" spc="-655" dirty="0"/>
              <a:t>Sensitivity Analysis</a:t>
            </a:r>
            <a:endParaRPr spc="-350" dirty="0"/>
          </a:p>
        </p:txBody>
      </p:sp>
      <p:sp>
        <p:nvSpPr>
          <p:cNvPr id="10" name="object 10"/>
          <p:cNvSpPr txBox="1"/>
          <p:nvPr/>
        </p:nvSpPr>
        <p:spPr>
          <a:xfrm>
            <a:off x="1049199" y="4076700"/>
            <a:ext cx="14876602" cy="3718967"/>
          </a:xfrm>
          <a:prstGeom prst="rect">
            <a:avLst/>
          </a:prstGeom>
        </p:spPr>
        <p:txBody>
          <a:bodyPr vert="horz" wrap="square" lIns="0" tIns="12700" rIns="0" bIns="0" rtlCol="0">
            <a:spAutoFit/>
          </a:bodyPr>
          <a:lstStyle/>
          <a:p>
            <a:pPr marL="12700">
              <a:spcBef>
                <a:spcPts val="100"/>
              </a:spcBef>
            </a:pPr>
            <a:r>
              <a:rPr lang="en-IN" sz="3000" spc="-40" dirty="0">
                <a:solidFill>
                  <a:srgbClr val="030721"/>
                </a:solidFill>
                <a:latin typeface="Trebuchet MS"/>
                <a:cs typeface="Trebuchet MS"/>
              </a:rPr>
              <a:t>We perform sensitivity analysis by looping through each constraint and variable in the problem. For each constraint, we gather information such as its shadow price, slack value, and allowable changes in the objective function coefficient to maintain feasibility. Similarly, for each variable, we collect details like its current value, reduced cost, and allowable adjustments to ensure feasibility. These sensitivity analysis results are stored in a list and converted into a Pandas dataframe for easy interpretation. The resulting dataframe showcases the key sensitivity metrics, aiding in decision-making.</a:t>
            </a:r>
          </a:p>
          <a:p>
            <a:pPr marL="12700">
              <a:spcBef>
                <a:spcPts val="100"/>
              </a:spcBef>
            </a:pPr>
            <a:endParaRPr sz="3000" dirty="0">
              <a:latin typeface="Trebuchet MS"/>
              <a:cs typeface="Trebuchet MS"/>
            </a:endParaRPr>
          </a:p>
        </p:txBody>
      </p:sp>
    </p:spTree>
    <p:extLst>
      <p:ext uri="{BB962C8B-B14F-4D97-AF65-F5344CB8AC3E}">
        <p14:creationId xmlns:p14="http://schemas.microsoft.com/office/powerpoint/2010/main" val="211258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2DC9BC-FBC8-9F3A-FE2B-003E45534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314770"/>
            <a:ext cx="5072094" cy="8615760"/>
          </a:xfrm>
          <a:prstGeom prst="rect">
            <a:avLst/>
          </a:prstGeom>
        </p:spPr>
      </p:pic>
      <p:pic>
        <p:nvPicPr>
          <p:cNvPr id="6" name="Picture 5">
            <a:extLst>
              <a:ext uri="{FF2B5EF4-FFF2-40B4-BE49-F238E27FC236}">
                <a16:creationId xmlns:a16="http://schemas.microsoft.com/office/drawing/2014/main" id="{F3ABE9D1-19D7-E452-CCCF-C28625DF697D}"/>
              </a:ext>
            </a:extLst>
          </p:cNvPr>
          <p:cNvPicPr>
            <a:picLocks noChangeAspect="1"/>
          </p:cNvPicPr>
          <p:nvPr/>
        </p:nvPicPr>
        <p:blipFill rotWithShape="1">
          <a:blip r:embed="rId3">
            <a:extLst>
              <a:ext uri="{28A0092B-C50C-407E-A947-70E740481C1C}">
                <a14:useLocalDpi xmlns:a14="http://schemas.microsoft.com/office/drawing/2010/main" val="0"/>
              </a:ext>
            </a:extLst>
          </a:blip>
          <a:srcRect t="3451"/>
          <a:stretch/>
        </p:blipFill>
        <p:spPr bwMode="auto">
          <a:xfrm>
            <a:off x="8556603" y="1312765"/>
            <a:ext cx="5133229" cy="8615760"/>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CFC90EF3-4BB2-F373-1A48-C38C82B97CD8}"/>
              </a:ext>
            </a:extLst>
          </p:cNvPr>
          <p:cNvSpPr txBox="1"/>
          <p:nvPr/>
        </p:nvSpPr>
        <p:spPr>
          <a:xfrm>
            <a:off x="1168858" y="495300"/>
            <a:ext cx="8486619" cy="461665"/>
          </a:xfrm>
          <a:prstGeom prst="rect">
            <a:avLst/>
          </a:prstGeom>
          <a:noFill/>
        </p:spPr>
        <p:txBody>
          <a:bodyPr wrap="none" rtlCol="0">
            <a:spAutoFit/>
          </a:bodyPr>
          <a:lstStyle/>
          <a:p>
            <a:r>
              <a:rPr lang="en-US" sz="2400" dirty="0">
                <a:latin typeface="Trebuchet MS" panose="020B0703020202090204" pitchFamily="34" charset="0"/>
              </a:rPr>
              <a:t>Following is the result of the sensitivity analysis performed: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TotalTime>
  <Words>1385</Words>
  <Application>Microsoft Macintosh PowerPoint</Application>
  <PresentationFormat>Custom</PresentationFormat>
  <Paragraphs>120</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 Black</vt:lpstr>
      <vt:lpstr>Arial Rounded MT Bold</vt:lpstr>
      <vt:lpstr>Calibri</vt:lpstr>
      <vt:lpstr>Cooper Black</vt:lpstr>
      <vt:lpstr>Symbol</vt:lpstr>
      <vt:lpstr>Tahoma</vt:lpstr>
      <vt:lpstr>Trebuchet MS</vt:lpstr>
      <vt:lpstr>Verdana</vt:lpstr>
      <vt:lpstr>Wingdings</vt:lpstr>
      <vt:lpstr>Office Theme</vt:lpstr>
      <vt:lpstr>PowerPoint Presentation</vt:lpstr>
      <vt:lpstr>The textile company faces transportation challenges due to the lack of an analytical and computational approach in their current policy. This leads to inefficiency, increased costs, and longer transportation times. To address this issue, the company aims to implement a new policy that optimizes transportation for improved efficiency and cost savings.  Furthermore, accurate sales forecasting is crucial for effective inventory management and maximizing profitability in the highly competitive textile industry. The company seeks to make informed decisions regarding production levels, inventory management, and marketing strategies.   Additionally, they are considering the potential expansion of their units in Baddi, Himachal Pradesh, and Guna, Madhya Pradesh in the future. </vt:lpstr>
      <vt:lpstr>Solution Methodology</vt:lpstr>
      <vt:lpstr>PowerPoint Presentation</vt:lpstr>
      <vt:lpstr>Data Collection</vt:lpstr>
      <vt:lpstr>Optimal Solution</vt:lpstr>
      <vt:lpstr>Optimal Shipping Routes</vt:lpstr>
      <vt:lpstr>Sensitivity Analysis</vt:lpstr>
      <vt:lpstr>PowerPoint Presentation</vt:lpstr>
      <vt:lpstr>Result Analysis</vt:lpstr>
      <vt:lpstr>PowerPoint Presentation</vt:lpstr>
      <vt:lpstr>Data Collection</vt:lpstr>
      <vt:lpstr>Data Visualization</vt:lpstr>
      <vt:lpstr>Data Visualization</vt:lpstr>
      <vt:lpstr>Model Applied along with their RMSE</vt:lpstr>
      <vt:lpstr>SARIMA Model</vt:lpstr>
      <vt:lpstr>SARIMA Model </vt:lpstr>
      <vt:lpstr>PowerPoint Presentation</vt:lpstr>
      <vt:lpstr>Plotting</vt:lpstr>
      <vt:lpstr>Future Forecast</vt:lpstr>
      <vt:lpstr>Future Plotting</vt:lpstr>
      <vt:lpstr>Comparison between the Transportation Costs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AS2</dc:title>
  <dc:creator>Ayush Singla</dc:creator>
  <cp:keywords>DAFjKnVu3W8,BAEa9CDo7yY</cp:keywords>
  <cp:lastModifiedBy>Disha Pattnaik</cp:lastModifiedBy>
  <cp:revision>9</cp:revision>
  <dcterms:created xsi:type="dcterms:W3CDTF">2023-05-17T13:58:43Z</dcterms:created>
  <dcterms:modified xsi:type="dcterms:W3CDTF">2023-05-21T17:42:50Z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2023-05-17T00:00:00Z</vt:filetime>
  </property>
  <property fmtid="{D5CDD505-2E9C-101B-9397-08002B2CF9AE}" pid="3" name="Creator">
    <vt:lpwstr>Canva</vt:lpwstr>
  </property>
  <property fmtid="{D5CDD505-2E9C-101B-9397-08002B2CF9AE}" pid="4" name="LastSaved">
    <vt:filetime>2023-05-17T00:00:00Z</vt:filetime>
  </property>
</Properties>
</file>