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F10BF6-1757-44D1-9079-AC42D51F7FDE}">
  <a:tblStyle styleId="{A5F10BF6-1757-44D1-9079-AC42D51F7FD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14aee3828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414aee3828_2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14aee3828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414aee3828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14aee3828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414aee3828_2_1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14aee3828_2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14aee3828_2_1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14aee3828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414aee3828_2_1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14aee3828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414aee3828_2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14aee3828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414aee3828_2_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14aee3828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14aee3828_2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14aee3828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14aee3828_2_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14aee3828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414aee3828_2_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14aee3828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414aee3828_2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14aee3828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414aee3828_2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14aee3828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414aee3828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14aee3828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414aee3828_2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3790" l="0" r="0" t="0"/>
          <a:stretch/>
        </p:blipFill>
        <p:spPr>
          <a:xfrm>
            <a:off x="0" y="195263"/>
            <a:ext cx="9144000" cy="494823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468313" y="465535"/>
            <a:ext cx="82074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469900" y="1382316"/>
            <a:ext cx="82122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881063"/>
            <a:ext cx="4038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648200" y="881063"/>
            <a:ext cx="4038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630238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30238" y="1260872"/>
            <a:ext cx="3868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630238" y="1878806"/>
            <a:ext cx="3868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3" type="body"/>
          </p:nvPr>
        </p:nvSpPr>
        <p:spPr>
          <a:xfrm>
            <a:off x="4629150" y="1260872"/>
            <a:ext cx="3887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9"/>
          <p:cNvSpPr txBox="1"/>
          <p:nvPr>
            <p:ph idx="4" type="body"/>
          </p:nvPr>
        </p:nvSpPr>
        <p:spPr>
          <a:xfrm>
            <a:off x="4629150" y="1878806"/>
            <a:ext cx="38877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9" name="Google Shape;109;p22"/>
          <p:cNvSpPr txBox="1"/>
          <p:nvPr>
            <p:ph idx="2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30238" y="342900"/>
            <a:ext cx="2949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3887788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630238" y="1543050"/>
            <a:ext cx="29496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7" name="Google Shape;117;p2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2714550" y="-1376287"/>
            <a:ext cx="3714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 rot="5400000">
            <a:off x="5431650" y="1340625"/>
            <a:ext cx="4452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 rot="5400000">
            <a:off x="1240650" y="-640575"/>
            <a:ext cx="4452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42875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881063"/>
            <a:ext cx="82296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document/9544513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ieeexplore.ieee.org/document/7130278" TargetMode="External"/><Relationship Id="rId4" Type="http://schemas.openxmlformats.org/officeDocument/2006/relationships/hyperlink" Target="https://www.academia.edu/49062168/Classification_of_Documents_Extracted_from_Images_with_Optical_Character_Recognition_Methods" TargetMode="External"/><Relationship Id="rId5" Type="http://schemas.openxmlformats.org/officeDocument/2006/relationships/hyperlink" Target="https://ieeexplore.ieee.org/document/8663011" TargetMode="External"/><Relationship Id="rId6" Type="http://schemas.openxmlformats.org/officeDocument/2006/relationships/hyperlink" Target="https://www.academia.edu/49062168/Classification_of_Documents_Extracted_from_Images_with_Optical_Character_Recognition_Methods" TargetMode="External"/><Relationship Id="rId7" Type="http://schemas.openxmlformats.org/officeDocument/2006/relationships/hyperlink" Target="https://www.academia.edu/49062168/Classification_of_Documents_Extracted_from_Images_with_Optical_Character_Recognition_Method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884582" y="1233145"/>
            <a:ext cx="6858000" cy="1055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Text to Digital Text Conversion</a:t>
            </a:r>
            <a:endParaRPr sz="3300"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1401418" y="13904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{A5F10BF6-1757-44D1-9079-AC42D51F7FDE}</a:tableStyleId>
              </a:tblPr>
              <a:tblGrid>
                <a:gridCol w="2779375"/>
                <a:gridCol w="978525"/>
                <a:gridCol w="2294325"/>
                <a:gridCol w="1009275"/>
              </a:tblGrid>
              <a:tr h="19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837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8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3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Times New Roman"/>
                        <a:buNone/>
                      </a:pPr>
                      <a:r>
                        <a:t/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                     </a:t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sz="15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" name="Google Shape;138;p26"/>
          <p:cNvSpPr txBox="1"/>
          <p:nvPr/>
        </p:nvSpPr>
        <p:spPr>
          <a:xfrm>
            <a:off x="5260325" y="3179575"/>
            <a:ext cx="2879700" cy="13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DISHA REDDY PEDDA BACHAGARI 700755814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Paper link :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https://ieeexplore.ieee.org/document/9544513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847113" y="2253478"/>
            <a:ext cx="545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508000" y="1228205"/>
            <a:ext cx="6447501" cy="29349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Accuracy of the various models used is tabulated below:</a:t>
            </a:r>
            <a:endParaRPr/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804257" y="1708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{A5F10BF6-1757-44D1-9079-AC42D51F7FDE}</a:tableStyleId>
              </a:tblPr>
              <a:tblGrid>
                <a:gridCol w="2065500"/>
                <a:gridCol w="2011875"/>
              </a:tblGrid>
              <a:tr h="27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(%)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48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Multiclass / Multinomial Logistic Regression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69.42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58.90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80.92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 Network</a:t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Train: 91.07, Test: 83.36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86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Convolution Neural Network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Train: 93.51, Test: 85.07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Recurrent Neural Network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Train: 93.15, Test: 86.81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36"/>
          <p:cNvGrpSpPr/>
          <p:nvPr/>
        </p:nvGrpSpPr>
        <p:grpSpPr>
          <a:xfrm>
            <a:off x="482600" y="314830"/>
            <a:ext cx="8178800" cy="4444934"/>
            <a:chOff x="643467" y="469650"/>
            <a:chExt cx="10905067" cy="5926578"/>
          </a:xfrm>
        </p:grpSpPr>
        <p:grpSp>
          <p:nvGrpSpPr>
            <p:cNvPr id="223" name="Google Shape;223;p36"/>
            <p:cNvGrpSpPr/>
            <p:nvPr/>
          </p:nvGrpSpPr>
          <p:grpSpPr>
            <a:xfrm>
              <a:off x="643467" y="469650"/>
              <a:ext cx="10905067" cy="2203948"/>
              <a:chOff x="-1562100" y="2029996"/>
              <a:chExt cx="13708856" cy="2770603"/>
            </a:xfrm>
          </p:grpSpPr>
          <p:pic>
            <p:nvPicPr>
              <p:cNvPr id="224" name="Google Shape;224;p3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-1562100" y="2050818"/>
                <a:ext cx="2755106" cy="27205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188244" y="2029996"/>
                <a:ext cx="2743200" cy="275038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6" name="Google Shape;226;p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26681" y="2057399"/>
                <a:ext cx="2743200" cy="2743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3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665119" y="2067978"/>
                <a:ext cx="2743200" cy="27220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3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9403556" y="2067924"/>
                <a:ext cx="2743200" cy="272215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3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12119" y="2854928"/>
              <a:ext cx="8755856" cy="3541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CONCLUSION AND FUTURE SCOPE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suggested method for converting handwritten text to digital text has been developed and evaluated. There has been a comparison with related works shown.Various models have been trained for this purpose with various types of input datasets.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digital text conversion technique for handwritten text has been created and tested. A comparison with related works has been displayed..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By breaking apart words and removing the letters, it can also be used to recognize and transform sentences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https://ieeexplore.ieee.org/document/7130278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https://www.academia.edu/49062168/Classification_of_Documents_Extracted_from_Images_with_Optical_Character_Recognition_Methods</a:t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https://ieeexplore.ieee.org/document/8663011</a:t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https://www.academia.edu/49062168/Classification_of_Documents_Extracted_from_Images_with_Optical_Character_Recognition_Methods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https://ieeexplore.ieee.org/document/9297418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192232" y="206219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204717" y="327546"/>
            <a:ext cx="7280744" cy="501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45" name="Google Shape;145;p27"/>
          <p:cNvSpPr txBox="1"/>
          <p:nvPr>
            <p:ph idx="4294967295" type="body"/>
          </p:nvPr>
        </p:nvSpPr>
        <p:spPr>
          <a:xfrm>
            <a:off x="370046" y="948690"/>
            <a:ext cx="8403431" cy="322802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Handwritten Text Recognition (HTR), sometimes referred to as Handwriting Recognition (HWR), is the process by which a computer recognizes and understands handwritten text pictures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15900" lvl="0" marL="215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can be instructed to forecast and transform handwritten text into computerized or digital text from a variety of sources, including notebooks, documents, forms, photos, and other devices.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508159" y="347663"/>
            <a:ext cx="6447473" cy="623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457200" y="1103002"/>
            <a:ext cx="82296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 large portion of this transition involves detecting transcripts from information inspection photos and turning them into high-level designs using manually written text recognition (HTR) or handwriting recognition (HWR). Notebooks, documents, forms, and photos are just a few of the devices that provide the input.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There are two kinds of recognition: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Offline  Recognition: In this technique, the text from photographs is automatically converted to digital text. Data used in this technique is a static depiction of handwriting.</a:t>
            </a:r>
            <a:endParaRPr sz="9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2. Online Recognition: In this case, the pen tip’s movements are detected using sensors. It consists of a writing pen, a touch screen that is integrated with output display, that converts input to digital output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457200" y="246644"/>
            <a:ext cx="8229600" cy="6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154100" y="880552"/>
            <a:ext cx="82296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b="1" lang="en" sz="1100"/>
              <a:t>Develop a Robust HTR System</a:t>
            </a:r>
            <a:r>
              <a:rPr lang="en" sz="1100"/>
              <a:t>: Build a deep learning model using CNN to accurately recognize and convert handwritten text from images into digital text.</a:t>
            </a:r>
            <a:br>
              <a:rPr lang="en" sz="1100"/>
            </a:b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100"/>
              <a:t>Feature Extraction</a:t>
            </a:r>
            <a:r>
              <a:rPr lang="en" sz="1100"/>
              <a:t>: Leverage CNN's ability to automatically extract important features from handwritten text images, such as shapes, strokes, and patterns, to enhance recognition accuracy.</a:t>
            </a:r>
            <a:br>
              <a:rPr lang="en" sz="1100"/>
            </a:b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100"/>
              <a:t>Model Training</a:t>
            </a:r>
            <a:r>
              <a:rPr lang="en" sz="1100"/>
              <a:t>: Train the CNN model on large datasets of handwritten text to learn the various handwriting styles and improve generalization.</a:t>
            </a:r>
            <a:br>
              <a:rPr lang="en" sz="1100"/>
            </a:b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100"/>
              <a:t>Real-time Text Recognition</a:t>
            </a:r>
            <a:r>
              <a:rPr lang="en" sz="1100"/>
              <a:t>: Implement a system capable of real-time or near-real-time recognition and conversion of handwritten content into machine-readable format.</a:t>
            </a:r>
            <a:br>
              <a:rPr lang="en" sz="1100"/>
            </a:b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100"/>
              <a:t>Accuracy Improvement</a:t>
            </a:r>
            <a:r>
              <a:rPr lang="en" sz="1100"/>
              <a:t>: Optimize the model to reduce errors and improve the precision of character and word recognition, using techniques like data augmentation, regularization, and fine-tuning.</a:t>
            </a:r>
            <a:br>
              <a:rPr lang="en" sz="1100"/>
            </a:br>
            <a:endParaRPr sz="11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b="1" lang="en" sz="1100"/>
              <a:t>Handle Variability</a:t>
            </a:r>
            <a:r>
              <a:rPr lang="en" sz="1100"/>
              <a:t>: Ensure the model is robust enough to handle different handwriting styles, noise, and distortions in handwritten input.</a:t>
            </a:r>
            <a:endParaRPr sz="11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508159" y="516731"/>
            <a:ext cx="8018145" cy="257889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image processing, feature extraction, and classification methods employed in the development of each OCR system cause them to differ from one another.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For the purpose of reading alphanumeric characters, it is utilized as an input device for papers that have already been printed.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It is impossible for the current technologies to distinguish between a word and noise. A little dot that is actually noise is also recognized as a word.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4" name="Google Shape;164;p30"/>
          <p:cNvGraphicFramePr/>
          <p:nvPr/>
        </p:nvGraphicFramePr>
        <p:xfrm>
          <a:off x="634841" y="32885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{A5F10BF6-1757-44D1-9079-AC42D51F7FDE}</a:tableStyleId>
              </a:tblPr>
              <a:tblGrid>
                <a:gridCol w="3937625"/>
                <a:gridCol w="3954300"/>
              </a:tblGrid>
              <a:tr h="37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Turkish OCR on mobile and scanned document images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Kurtulus Karasu, Muhammet Bastan (2015)</a:t>
                      </a:r>
                      <a:endParaRPr b="0" i="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proposed approach for character recognition using Document Analysis with OCR </a:t>
                      </a:r>
                      <a:endParaRPr b="0" i="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Harneet Singh, Anmol Sachan (2018)</a:t>
                      </a:r>
                      <a:endParaRPr b="0" i="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 of Documents Extracted from Images with Optical Character Recognition Methods</a:t>
                      </a:r>
                      <a:endParaRPr b="0" i="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0" i="0"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Omer Aydin (2021)</a:t>
                      </a:r>
                      <a:endParaRPr b="0" i="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57200" y="881062"/>
            <a:ext cx="8229600" cy="21936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Understand and be conversant with ideas such as support vector machines and decision trees in order to apply algorithms to real-world issues. Additional observations are made based on the reviewed studies.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Worked on different algorithms, to get better accuracy.</a:t>
            </a:r>
            <a:endParaRPr/>
          </a:p>
          <a:p>
            <a:pPr indent="-254000" lvl="0" marL="254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Comparing the accuracies and plotting graphically.</a:t>
            </a:r>
            <a:endParaRPr/>
          </a:p>
          <a:p>
            <a:pPr indent="-139700" lvl="0" marL="254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81425" y="906200"/>
            <a:ext cx="82296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CRNN (Convolutional Recurrent Neural Network)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Combines CNNs and Recurrent Neural Networks (RNNs) to handle sequential dependencies in handwriting.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ResNet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A deep residual network used for image recognition tasks, including HTR, offering improved accuracy with very deep networks.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CTC-based models (Connectionist Temporal Classification)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: Used in HTR where alignment between input images and output sequences is not fixed, often combined with CNN and RNN for sequential learning.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These models are commonly trained on large handwritten datasets like IAM or MNIST to achieve high accuracy in recognizing handwritten text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VARIOUS MODELS USED FOR THE PURPOSE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Multiclass Logistic Regression</a:t>
            </a:r>
            <a:endParaRPr/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/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Random Forest</a:t>
            </a:r>
            <a:endParaRPr/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Neural Networks</a:t>
            </a:r>
            <a:endParaRPr/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Convolution Neural Networks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Recurrent Neural Networks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3"/>
          <p:cNvSpPr txBox="1"/>
          <p:nvPr/>
        </p:nvSpPr>
        <p:spPr>
          <a:xfrm>
            <a:off x="4568824" y="1380331"/>
            <a:ext cx="3949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used for all the models is Extra Keras EMNIST Dataset.</a:t>
            </a:r>
            <a:endParaRPr sz="1100"/>
          </a:p>
        </p:txBody>
      </p:sp>
      <p:graphicFrame>
        <p:nvGraphicFramePr>
          <p:cNvPr id="184" name="Google Shape;184;p33"/>
          <p:cNvGraphicFramePr/>
          <p:nvPr/>
        </p:nvGraphicFramePr>
        <p:xfrm>
          <a:off x="4572000" y="2008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{A5F10BF6-1757-44D1-9079-AC42D51F7FDE}</a:tableStyleId>
              </a:tblPr>
              <a:tblGrid>
                <a:gridCol w="1971250"/>
                <a:gridCol w="19712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112800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18800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131600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Classes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256" y="3313177"/>
            <a:ext cx="3771749" cy="1373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8278" y="3169267"/>
            <a:ext cx="4033837" cy="136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grpSp>
        <p:nvGrpSpPr>
          <p:cNvPr id="192" name="Google Shape;192;p34"/>
          <p:cNvGrpSpPr/>
          <p:nvPr/>
        </p:nvGrpSpPr>
        <p:grpSpPr>
          <a:xfrm>
            <a:off x="146050" y="1523207"/>
            <a:ext cx="8855870" cy="3154343"/>
            <a:chOff x="639233" y="3237442"/>
            <a:chExt cx="11807826" cy="4205790"/>
          </a:xfrm>
        </p:grpSpPr>
        <p:sp>
          <p:nvSpPr>
            <p:cNvPr id="193" name="Google Shape;193;p34"/>
            <p:cNvSpPr txBox="1"/>
            <p:nvPr/>
          </p:nvSpPr>
          <p:spPr>
            <a:xfrm>
              <a:off x="2650067" y="3242734"/>
              <a:ext cx="1727200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4"/>
            <p:cNvSpPr txBox="1"/>
            <p:nvPr/>
          </p:nvSpPr>
          <p:spPr>
            <a:xfrm>
              <a:off x="8624358" y="4518025"/>
              <a:ext cx="1462617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 Accuracy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4"/>
            <p:cNvSpPr txBox="1"/>
            <p:nvPr/>
          </p:nvSpPr>
          <p:spPr>
            <a:xfrm>
              <a:off x="5295900" y="3242733"/>
              <a:ext cx="1642534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Processed Data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4"/>
            <p:cNvSpPr txBox="1"/>
            <p:nvPr/>
          </p:nvSpPr>
          <p:spPr>
            <a:xfrm>
              <a:off x="7862358" y="3237442"/>
              <a:ext cx="2838450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Train Model (Train Accuracy)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4"/>
            <p:cNvSpPr txBox="1"/>
            <p:nvPr/>
          </p:nvSpPr>
          <p:spPr>
            <a:xfrm>
              <a:off x="639233" y="3242734"/>
              <a:ext cx="1092201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Raw Data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4"/>
            <p:cNvSpPr txBox="1"/>
            <p:nvPr/>
          </p:nvSpPr>
          <p:spPr>
            <a:xfrm>
              <a:off x="8349192" y="5798608"/>
              <a:ext cx="2012950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Accuracy Satisfied?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34"/>
            <p:cNvSpPr txBox="1"/>
            <p:nvPr/>
          </p:nvSpPr>
          <p:spPr>
            <a:xfrm>
              <a:off x="8576734" y="7073900"/>
              <a:ext cx="1547284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Deploy Model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4"/>
            <p:cNvSpPr txBox="1"/>
            <p:nvPr/>
          </p:nvSpPr>
          <p:spPr>
            <a:xfrm>
              <a:off x="10984442" y="4613275"/>
              <a:ext cx="1462617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Tuning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1" name="Google Shape;201;p34"/>
            <p:cNvCxnSpPr/>
            <p:nvPr/>
          </p:nvCxnSpPr>
          <p:spPr>
            <a:xfrm>
              <a:off x="1744134" y="3426883"/>
              <a:ext cx="914400" cy="4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2" name="Google Shape;202;p34"/>
            <p:cNvCxnSpPr/>
            <p:nvPr/>
          </p:nvCxnSpPr>
          <p:spPr>
            <a:xfrm>
              <a:off x="4389967" y="3426883"/>
              <a:ext cx="914400" cy="4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3" name="Google Shape;203;p34"/>
            <p:cNvCxnSpPr/>
            <p:nvPr/>
          </p:nvCxnSpPr>
          <p:spPr>
            <a:xfrm>
              <a:off x="6951134" y="3426883"/>
              <a:ext cx="914400" cy="4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4" name="Google Shape;204;p34"/>
            <p:cNvCxnSpPr/>
            <p:nvPr/>
          </p:nvCxnSpPr>
          <p:spPr>
            <a:xfrm>
              <a:off x="9353550" y="3606800"/>
              <a:ext cx="4234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5" name="Google Shape;205;p34"/>
            <p:cNvCxnSpPr/>
            <p:nvPr/>
          </p:nvCxnSpPr>
          <p:spPr>
            <a:xfrm>
              <a:off x="9353549" y="4887383"/>
              <a:ext cx="4234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6" name="Google Shape;206;p34"/>
            <p:cNvCxnSpPr/>
            <p:nvPr/>
          </p:nvCxnSpPr>
          <p:spPr>
            <a:xfrm>
              <a:off x="9353550" y="6167966"/>
              <a:ext cx="4234" cy="914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7" name="Google Shape;207;p34"/>
            <p:cNvCxnSpPr/>
            <p:nvPr/>
          </p:nvCxnSpPr>
          <p:spPr>
            <a:xfrm flipH="1">
              <a:off x="10701866" y="3426883"/>
              <a:ext cx="1011766" cy="4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8" name="Google Shape;208;p34"/>
            <p:cNvCxnSpPr/>
            <p:nvPr/>
          </p:nvCxnSpPr>
          <p:spPr>
            <a:xfrm flipH="1" rot="10800000">
              <a:off x="11713633" y="4976283"/>
              <a:ext cx="4234" cy="1054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34"/>
            <p:cNvCxnSpPr/>
            <p:nvPr/>
          </p:nvCxnSpPr>
          <p:spPr>
            <a:xfrm>
              <a:off x="10364258" y="6014508"/>
              <a:ext cx="1354665" cy="21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34"/>
            <p:cNvCxnSpPr/>
            <p:nvPr/>
          </p:nvCxnSpPr>
          <p:spPr>
            <a:xfrm>
              <a:off x="11713634" y="3437468"/>
              <a:ext cx="0" cy="11747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