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4"/>
  </p:notesMasterIdLst>
  <p:sldIdLst>
    <p:sldId id="257" r:id="rId2"/>
    <p:sldId id="393" r:id="rId3"/>
    <p:sldId id="385" r:id="rId4"/>
    <p:sldId id="396" r:id="rId5"/>
    <p:sldId id="386" r:id="rId6"/>
    <p:sldId id="397" r:id="rId7"/>
    <p:sldId id="399" r:id="rId8"/>
    <p:sldId id="395" r:id="rId9"/>
    <p:sldId id="401" r:id="rId10"/>
    <p:sldId id="402" r:id="rId11"/>
    <p:sldId id="403" r:id="rId12"/>
    <p:sldId id="404" r:id="rId13"/>
    <p:sldId id="406" r:id="rId14"/>
    <p:sldId id="407" r:id="rId15"/>
    <p:sldId id="408" r:id="rId16"/>
    <p:sldId id="409" r:id="rId17"/>
    <p:sldId id="410" r:id="rId18"/>
    <p:sldId id="411" r:id="rId19"/>
    <p:sldId id="415" r:id="rId20"/>
    <p:sldId id="412" r:id="rId21"/>
    <p:sldId id="398" r:id="rId22"/>
    <p:sldId id="36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4196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3" autoAdjust="0"/>
  </p:normalViewPr>
  <p:slideViewPr>
    <p:cSldViewPr showGuides="1">
      <p:cViewPr varScale="1">
        <p:scale>
          <a:sx n="89" d="100"/>
          <a:sy n="89" d="100"/>
        </p:scale>
        <p:origin x="105" y="613"/>
      </p:cViewPr>
      <p:guideLst>
        <p:guide orient="horz"/>
        <p:guide pos="3976"/>
        <p:guide orient="horz" pos="2472"/>
        <p:guide orient="horz" pos="1389"/>
        <p:guide orient="horz" pos="4196"/>
        <p:guide pos="4203"/>
        <p:guide orient="horz" pos="418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25G MENTOR – MENTEE Training Plan</a:t>
            </a:r>
            <a:endParaRPr kumimoji="1" lang="en-US" altLang="ja-JP" cap="all" dirty="0" smtClean="0"/>
          </a:p>
          <a:p>
            <a:pPr lvl="1"/>
            <a:r>
              <a:rPr lang="en-US" altLang="ja-JP" dirty="0" smtClean="0"/>
              <a:t>Jun 2017 – JUL 2019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>
            <a:spAutoFit/>
          </a:bodyPr>
          <a:lstStyle/>
          <a:p>
            <a:r>
              <a:rPr lang="en-US" dirty="0" smtClean="0"/>
              <a:t>23/6/2017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555374"/>
              </p:ext>
            </p:extLst>
          </p:nvPr>
        </p:nvGraphicFramePr>
        <p:xfrm>
          <a:off x="838201" y="1633940"/>
          <a:ext cx="10773296" cy="34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/>
                <a:gridCol w="7286946"/>
                <a:gridCol w="1200351"/>
              </a:tblGrid>
              <a:tr h="370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specify some common bugs relating to limitation of system or wrong setting.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 test items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about test specification and test program of IT, 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round up the results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i="0" u="none" strike="noStrike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run test cases based on provided test specification.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setup software environment for test based on the existing and guideline documents.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3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3" b="10213"/>
          <a:stretch>
            <a:fillRect/>
          </a:stretch>
        </p:blipFill>
        <p:spPr>
          <a:xfrm>
            <a:off x="3299685" y="2044065"/>
            <a:ext cx="5094600" cy="2542411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ANALYSIS and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9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cap="all" dirty="0" smtClean="0"/>
              <a:t>coding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168832"/>
              </p:ext>
            </p:extLst>
          </p:nvPr>
        </p:nvGraphicFramePr>
        <p:xfrm>
          <a:off x="890557" y="1634788"/>
          <a:ext cx="10410960" cy="4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323043"/>
                <a:gridCol w="24013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Software coding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create Linux application,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plug-in or Linux driver based on specification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Can not create </a:t>
                      </a:r>
                      <a:r>
                        <a:rPr lang="en-US" dirty="0" err="1" smtClean="0"/>
                        <a:t>Yocto</a:t>
                      </a:r>
                      <a:r>
                        <a:rPr lang="en-US" dirty="0" smtClean="0"/>
                        <a:t> recipe and </a:t>
                      </a:r>
                      <a:r>
                        <a:rPr lang="en-US" dirty="0" err="1" smtClean="0"/>
                        <a:t>Makefile</a:t>
                      </a:r>
                      <a:r>
                        <a:rPr lang="en-US" dirty="0" smtClean="0"/>
                        <a:t> without supporter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about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framework and Linux environment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Lack of knowledge about </a:t>
                      </a:r>
                      <a:r>
                        <a:rPr lang="en-US" dirty="0" err="1" smtClean="0"/>
                        <a:t>Yocto</a:t>
                      </a:r>
                      <a:r>
                        <a:rPr lang="en-US" dirty="0" smtClean="0"/>
                        <a:t> and Linux </a:t>
                      </a:r>
                      <a:r>
                        <a:rPr lang="en-US" dirty="0" err="1" smtClean="0"/>
                        <a:t>Makefile</a:t>
                      </a:r>
                      <a:r>
                        <a:rPr lang="en-US" dirty="0" smtClean="0"/>
                        <a:t>, shell script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more design document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by maintaining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busmon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basic design documents and guideline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sample 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deeply about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recipe, Linux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shell script,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by using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build the development/test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 documents and hint direction for investigating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Check and feedback mentee's report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85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cap="all" dirty="0" smtClean="0"/>
              <a:t>coding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392261"/>
              </p:ext>
            </p:extLst>
          </p:nvPr>
        </p:nvGraphicFramePr>
        <p:xfrm>
          <a:off x="890557" y="1634788"/>
          <a:ext cx="10410960" cy="489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627843"/>
                <a:gridCol w="20965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methodology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program has low readability in actual project due to lack of knowledge about coding rules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Do not understand deeply about OOP* and Linux application, driver structure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and experience about coding standards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Lack of knowledge and experience about application structure, OOP* and Linux 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 Linux coding style and REL sample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by maintaining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busmon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tool and implement customer’s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plug-in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standard techniques for mentee to investigate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standard source code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inactual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Investigate and practice more about OOP* and Linux OS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old projects to get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 documents for investigating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guideline and sample code for OOP*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43800" y="1265456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OOP*: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40401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dirty="0" smtClean="0"/>
              <a:t>testing</a:t>
            </a:r>
            <a:r>
              <a:rPr lang="en-US" sz="2000" cap="all" dirty="0" smtClean="0"/>
              <a:t>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33886"/>
              </p:ext>
            </p:extLst>
          </p:nvPr>
        </p:nvGraphicFramePr>
        <p:xfrm>
          <a:off x="890557" y="1634788"/>
          <a:ext cx="10410960" cy="4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627843"/>
                <a:gridCol w="20965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Extract test items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find root cause of some bugs without support from team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Still need much support to create test specification	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knowledge and experience about how to find root cause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not joined any kind of this job before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note for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 more attention to root cause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Investigate more about bug phenomenon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to analysis bugs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Hint direction to find root cause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 to test specifications which were created of other members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Practice and make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Hint direction to create specification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and feedback mentee's report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43800" y="1265456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OOP*: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4645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dirty="0" smtClean="0"/>
              <a:t>testing</a:t>
            </a:r>
            <a:r>
              <a:rPr lang="en-US" sz="2000" cap="all" dirty="0" smtClean="0"/>
              <a:t> </a:t>
            </a:r>
            <a:r>
              <a:rPr lang="en-US" sz="2000" cap="all" dirty="0" err="1" smtClean="0"/>
              <a:t>sKILLs</a:t>
            </a:r>
            <a:r>
              <a:rPr lang="en-US" sz="2000" cap="all" dirty="0" smtClean="0"/>
              <a:t>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353214"/>
              </p:ext>
            </p:extLst>
          </p:nvPr>
        </p:nvGraphicFramePr>
        <p:xfrm>
          <a:off x="890557" y="1634788"/>
          <a:ext cx="10410960" cy="4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600"/>
                <a:gridCol w="2627843"/>
                <a:gridCol w="2096557"/>
                <a:gridCol w="2514600"/>
                <a:gridCol w="211836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round up the results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Gap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not create good reports or documents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Can not construct test environment without support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767">
                <a:tc>
                  <a:txBody>
                    <a:bodyPr/>
                    <a:lstStyle/>
                    <a:p>
                      <a:r>
                        <a:rPr lang="en-US" dirty="0" smtClean="0"/>
                        <a:t>Root cause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experience about creating reports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Lack of knowledge of Linux programming, Linux driver ,multimedia framework (</a:t>
                      </a:r>
                      <a:r>
                        <a:rPr lang="en-US" dirty="0" err="1" smtClean="0"/>
                        <a:t>Gstreamer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30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Mentor</a:t>
                      </a:r>
                    </a:p>
                  </a:txBody>
                  <a:tcPr/>
                </a:tc>
              </a:tr>
              <a:tr h="80722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 to test reports which were created of other members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the report for mentee’s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Hint direction to make report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and feedback mentee's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Find documents and self investigate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Make investigation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related documents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and feedback mentee's report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543800" y="1265456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OOP*: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21560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9000000" cy="8863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ANALysis</a:t>
            </a:r>
            <a:r>
              <a:rPr lang="en-US" dirty="0" smtClean="0"/>
              <a:t> and solution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 smtClean="0"/>
              <a:t> </a:t>
            </a:r>
            <a:r>
              <a:rPr lang="en-US" sz="2000" dirty="0" smtClean="0"/>
              <a:t>FLOW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980025"/>
              </p:ext>
            </p:extLst>
          </p:nvPr>
        </p:nvGraphicFramePr>
        <p:xfrm>
          <a:off x="1079500" y="1800219"/>
          <a:ext cx="10121900" cy="338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1900"/>
              </a:tblGrid>
              <a:tr h="1690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6906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396" y="2057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Mentor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3396" y="374397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Mentee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7789" y="2319034"/>
            <a:ext cx="3352799" cy="646331"/>
          </a:xfrm>
          <a:prstGeom prst="rect">
            <a:avLst/>
          </a:prstGeom>
          <a:ln w="82550" cmpd="sng">
            <a:gradFill>
              <a:gsLst>
                <a:gs pos="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Provide</a:t>
            </a:r>
            <a:r>
              <a:rPr lang="fr-FR" dirty="0">
                <a:solidFill>
                  <a:srgbClr val="FFC000"/>
                </a:solidFill>
              </a:rPr>
              <a:t> document, </a:t>
            </a:r>
            <a:r>
              <a:rPr lang="fr-FR" dirty="0" err="1">
                <a:solidFill>
                  <a:srgbClr val="FFC000"/>
                </a:solidFill>
              </a:rPr>
              <a:t>sample</a:t>
            </a:r>
            <a:r>
              <a:rPr lang="fr-FR" dirty="0">
                <a:solidFill>
                  <a:srgbClr val="FFC000"/>
                </a:solidFill>
              </a:rPr>
              <a:t> code, guideline, </a:t>
            </a:r>
            <a:r>
              <a:rPr lang="fr-FR" dirty="0" err="1">
                <a:solidFill>
                  <a:srgbClr val="FFC000"/>
                </a:solidFill>
              </a:rPr>
              <a:t>hint</a:t>
            </a:r>
            <a:r>
              <a:rPr lang="fr-FR" dirty="0">
                <a:solidFill>
                  <a:srgbClr val="FFC000"/>
                </a:solidFill>
              </a:rPr>
              <a:t> direction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3259" y="2503057"/>
            <a:ext cx="838691" cy="369332"/>
          </a:xfrm>
          <a:prstGeom prst="rect">
            <a:avLst/>
          </a:prstGeom>
          <a:noFill/>
          <a:ln w="82550">
            <a:gradFill>
              <a:gsLst>
                <a:gs pos="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Check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92108" y="2503057"/>
            <a:ext cx="1762021" cy="369332"/>
          </a:xfrm>
          <a:prstGeom prst="rect">
            <a:avLst/>
          </a:prstGeom>
          <a:noFill/>
          <a:ln w="82550">
            <a:gradFill>
              <a:gsLst>
                <a:gs pos="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Feedback, help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61773" y="4113305"/>
            <a:ext cx="1018227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Improve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694" y="4113305"/>
            <a:ext cx="1890261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Practice, do task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18694" y="4482637"/>
            <a:ext cx="1890261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Self investigate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5756" y="4079041"/>
            <a:ext cx="1454244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output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05756" y="4482637"/>
            <a:ext cx="1454244" cy="369332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report</a:t>
            </a:r>
          </a:p>
        </p:txBody>
      </p:sp>
      <p:cxnSp>
        <p:nvCxnSpPr>
          <p:cNvPr id="21" name="Elbow Connector 20"/>
          <p:cNvCxnSpPr>
            <a:endCxn id="15" idx="1"/>
          </p:cNvCxnSpPr>
          <p:nvPr/>
        </p:nvCxnSpPr>
        <p:spPr>
          <a:xfrm rot="16200000" flipH="1">
            <a:off x="1310481" y="4359090"/>
            <a:ext cx="369332" cy="247094"/>
          </a:xfrm>
          <a:prstGeom prst="bentConnector2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6" idx="1"/>
          </p:cNvCxnSpPr>
          <p:nvPr/>
        </p:nvCxnSpPr>
        <p:spPr>
          <a:xfrm>
            <a:off x="3508955" y="4263523"/>
            <a:ext cx="796801" cy="184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3494282" y="4647360"/>
            <a:ext cx="796801" cy="184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11" idx="1"/>
          </p:cNvCxnSpPr>
          <p:nvPr/>
        </p:nvCxnSpPr>
        <p:spPr>
          <a:xfrm flipV="1">
            <a:off x="5797391" y="2687723"/>
            <a:ext cx="1525868" cy="1512991"/>
          </a:xfrm>
          <a:prstGeom prst="bentConnector3">
            <a:avLst>
              <a:gd name="adj1" fmla="val 5679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17" idx="3"/>
          </p:cNvCxnSpPr>
          <p:nvPr/>
        </p:nvCxnSpPr>
        <p:spPr>
          <a:xfrm rot="10800000" flipV="1">
            <a:off x="5760001" y="4200713"/>
            <a:ext cx="881445" cy="466589"/>
          </a:xfrm>
          <a:prstGeom prst="bentConnector3">
            <a:avLst>
              <a:gd name="adj1" fmla="val -2404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2" idx="3"/>
            <a:endCxn id="13" idx="3"/>
          </p:cNvCxnSpPr>
          <p:nvPr/>
        </p:nvCxnSpPr>
        <p:spPr>
          <a:xfrm flipH="1">
            <a:off x="10080000" y="2687723"/>
            <a:ext cx="574129" cy="1610248"/>
          </a:xfrm>
          <a:prstGeom prst="bentConnector3">
            <a:avLst>
              <a:gd name="adj1" fmla="val -39817"/>
            </a:avLst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1"/>
            <a:endCxn id="11" idx="2"/>
          </p:cNvCxnSpPr>
          <p:nvPr/>
        </p:nvCxnSpPr>
        <p:spPr>
          <a:xfrm rot="10800000">
            <a:off x="7742605" y="2872389"/>
            <a:ext cx="1319168" cy="1425582"/>
          </a:xfrm>
          <a:prstGeom prst="bentConnector2">
            <a:avLst/>
          </a:prstGeom>
          <a:ln w="317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14" idx="1"/>
          </p:cNvCxnSpPr>
          <p:nvPr/>
        </p:nvCxnSpPr>
        <p:spPr>
          <a:xfrm rot="5400000">
            <a:off x="790808" y="3470085"/>
            <a:ext cx="1655772" cy="12700"/>
          </a:xfrm>
          <a:prstGeom prst="bentConnector4">
            <a:avLst>
              <a:gd name="adj1" fmla="val 586"/>
              <a:gd name="adj2" fmla="val 1862882"/>
            </a:avLst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>
            <a:off x="8150470" y="2688623"/>
            <a:ext cx="796801" cy="184"/>
          </a:xfrm>
          <a:prstGeom prst="bentConnector3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6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3" b="10213"/>
          <a:stretch>
            <a:fillRect/>
          </a:stretch>
        </p:blipFill>
        <p:spPr>
          <a:xfrm>
            <a:off x="2297778" y="2077059"/>
            <a:ext cx="6090222" cy="3039266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62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planning </a:t>
            </a:r>
            <a:r>
              <a:rPr lang="en-US" sz="2000" cap="all" dirty="0" smtClean="0"/>
              <a:t>(1/2</a:t>
            </a:r>
            <a:r>
              <a:rPr lang="en-US" sz="2000" cap="all" dirty="0" smtClean="0"/>
              <a:t>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3763081"/>
          </a:xfrm>
        </p:spPr>
        <p:txBody>
          <a:bodyPr/>
          <a:lstStyle/>
          <a:p>
            <a:r>
              <a:rPr lang="en-US" b="1" dirty="0" smtClean="0"/>
              <a:t>Software coding</a:t>
            </a:r>
            <a:br>
              <a:rPr lang="en-US" b="1" dirty="0" smtClean="0"/>
            </a:br>
            <a:r>
              <a:rPr lang="en-US" dirty="0"/>
              <a:t>Implement performance tool set for R-Car Gen3</a:t>
            </a:r>
          </a:p>
          <a:p>
            <a:r>
              <a:rPr lang="en-US" dirty="0"/>
              <a:t>Implement some specific </a:t>
            </a:r>
            <a:r>
              <a:rPr lang="en-US" dirty="0" err="1" smtClean="0"/>
              <a:t>UseCase</a:t>
            </a:r>
            <a:r>
              <a:rPr lang="en-US" dirty="0" smtClean="0"/>
              <a:t> to </a:t>
            </a:r>
            <a:r>
              <a:rPr lang="en-US" dirty="0"/>
              <a:t>evaluate R-Car Gen3 performance</a:t>
            </a:r>
            <a:endParaRPr lang="en-US" b="1" dirty="0" smtClean="0"/>
          </a:p>
          <a:p>
            <a:r>
              <a:rPr lang="en-US" b="1" dirty="0" smtClean="0"/>
              <a:t>Development environment</a:t>
            </a:r>
            <a:br>
              <a:rPr lang="en-US" b="1" dirty="0" smtClean="0"/>
            </a:br>
            <a:r>
              <a:rPr lang="en-US" dirty="0"/>
              <a:t>Investigate deeply about usage of </a:t>
            </a:r>
            <a:r>
              <a:rPr lang="en-US" dirty="0" err="1"/>
              <a:t>Yocto</a:t>
            </a:r>
            <a:r>
              <a:rPr lang="en-US" dirty="0"/>
              <a:t>, </a:t>
            </a:r>
            <a:r>
              <a:rPr lang="en-US" dirty="0" err="1" smtClean="0"/>
              <a:t>Gstreamer</a:t>
            </a:r>
            <a:r>
              <a:rPr lang="en-US" dirty="0" smtClean="0"/>
              <a:t> framework</a:t>
            </a:r>
            <a:r>
              <a:rPr lang="en-US" dirty="0"/>
              <a:t>, Wayland Weston operation</a:t>
            </a:r>
            <a:endParaRPr lang="en-US" b="1" dirty="0" smtClean="0"/>
          </a:p>
          <a:p>
            <a:r>
              <a:rPr lang="en-US" b="1" dirty="0" smtClean="0"/>
              <a:t>Readability</a:t>
            </a:r>
            <a:br>
              <a:rPr lang="en-US" b="1" dirty="0" smtClean="0"/>
            </a:br>
            <a:r>
              <a:rPr lang="en-US" dirty="0"/>
              <a:t>Investigate REL standard coding rule and Linux coding rule</a:t>
            </a:r>
          </a:p>
          <a:p>
            <a:r>
              <a:rPr lang="en-US" dirty="0"/>
              <a:t>Practice and improve by doing coding tasks such as implement/maintain performance tool set for R-Car Gen3 ...</a:t>
            </a:r>
            <a:endParaRPr lang="en-US" b="1" dirty="0" smtClean="0"/>
          </a:p>
          <a:p>
            <a:r>
              <a:rPr lang="en-US" b="1" dirty="0"/>
              <a:t>Software development </a:t>
            </a:r>
            <a:r>
              <a:rPr lang="en-US" b="1" dirty="0" smtClean="0"/>
              <a:t>methodology</a:t>
            </a:r>
            <a:br>
              <a:rPr lang="en-US" b="1" dirty="0" smtClean="0"/>
            </a:br>
            <a:r>
              <a:rPr lang="en-US" dirty="0"/>
              <a:t>Design some specific </a:t>
            </a:r>
            <a:r>
              <a:rPr lang="en-US" dirty="0" err="1" smtClean="0"/>
              <a:t>UseCase</a:t>
            </a:r>
            <a:r>
              <a:rPr lang="en-US" dirty="0" smtClean="0"/>
              <a:t> to </a:t>
            </a:r>
            <a:r>
              <a:rPr lang="en-US" dirty="0"/>
              <a:t>show maximum performance of R-Car Gen3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287" y="5983883"/>
            <a:ext cx="23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 2017 – JUL 2019</a:t>
            </a:r>
          </a:p>
        </p:txBody>
      </p:sp>
    </p:spTree>
    <p:extLst>
      <p:ext uri="{BB962C8B-B14F-4D97-AF65-F5344CB8AC3E}">
        <p14:creationId xmlns:p14="http://schemas.microsoft.com/office/powerpoint/2010/main" val="418151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planning </a:t>
            </a:r>
            <a:r>
              <a:rPr lang="en-US" sz="2000" cap="all" dirty="0" smtClean="0"/>
              <a:t>(1/2</a:t>
            </a:r>
            <a:r>
              <a:rPr lang="en-US" sz="2000" cap="all" dirty="0" smtClean="0"/>
              <a:t>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75287" y="5983883"/>
            <a:ext cx="23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 2017 – JUL 2019</a:t>
            </a:r>
          </a:p>
        </p:txBody>
      </p:sp>
      <p:sp>
        <p:nvSpPr>
          <p:cNvPr id="244" name="Content Placeholder 2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4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08569"/>
              </p:ext>
            </p:extLst>
          </p:nvPr>
        </p:nvGraphicFramePr>
        <p:xfrm>
          <a:off x="1667709" y="1800000"/>
          <a:ext cx="8184582" cy="366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46">
                  <a:extLst>
                    <a:ext uri="{9D8B030D-6E8A-4147-A177-3AD203B41FA5}">
                      <a16:colId xmlns="" xmlns:a16="http://schemas.microsoft.com/office/drawing/2014/main" val="242207551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61945564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1301063395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545569979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670636207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5976162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734900729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605019103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846801397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58586416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168031629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864384166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053388672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119016002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90727265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1096394838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136205369"/>
                    </a:ext>
                  </a:extLst>
                </a:gridCol>
              </a:tblGrid>
              <a:tr h="5844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Sep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</a:t>
                      </a:r>
                      <a:r>
                        <a:rPr kumimoji="1" lang="en-US" altLang="ja-JP" sz="1200" dirty="0" smtClean="0"/>
                        <a:t>19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Jul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Sep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‘19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</a:t>
                      </a:r>
                      <a:r>
                        <a:rPr kumimoji="1" lang="en-US" altLang="ja-JP" sz="1200" dirty="0" smtClean="0"/>
                        <a:t>19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 smtClean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57731746"/>
                  </a:ext>
                </a:extLst>
              </a:tr>
              <a:tr h="385580">
                <a:tc rowSpan="2" gridSpan="14"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coding </a:t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Implement performance tool set for R-Car Gen3 </a:t>
                      </a:r>
                    </a:p>
                    <a:p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Implement some specific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UseCase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to evaluate R-Car Gen3 performance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5520903"/>
                  </a:ext>
                </a:extLst>
              </a:tr>
              <a:tr h="385580">
                <a:tc gridSpan="14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9189925"/>
                  </a:ext>
                </a:extLst>
              </a:tr>
              <a:tr h="385580">
                <a:tc rowSpan="2" gridSpan="13">
                  <a:txBody>
                    <a:bodyPr/>
                    <a:lstStyle/>
                    <a:p>
                      <a:pPr algn="ctr"/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 </a:t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Investigate deeply about usage of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Yocto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Gstreamer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framework, Wayland Weston operation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6981976"/>
                  </a:ext>
                </a:extLst>
              </a:tr>
              <a:tr h="385580">
                <a:tc gridSpan="13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2896670"/>
                  </a:ext>
                </a:extLst>
              </a:tr>
              <a:tr h="385580">
                <a:tc rowSpan="2" gridSpan="16">
                  <a:txBody>
                    <a:bodyPr/>
                    <a:lstStyle/>
                    <a:p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 </a:t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Investigate REL standard coding rule and Linux coding rule </a:t>
                      </a:r>
                    </a:p>
                    <a:p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Practice and improve by doing coding tasks such as implement/maintain performance tool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7003139"/>
                  </a:ext>
                </a:extLst>
              </a:tr>
              <a:tr h="385580">
                <a:tc gridSpan="16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42667900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gridSpan="12">
                  <a:txBody>
                    <a:bodyPr/>
                    <a:lstStyle/>
                    <a:p>
                      <a:pPr algn="ctr"/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methodology </a:t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Design some specific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UseCase</a:t>
                      </a:r>
                      <a:r>
                        <a:rPr lang="en-US" sz="1200" b="0" i="0" u="none" strike="noStrike" baseline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to show maximum performance of R-Car Gen3 platform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5836400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gridSpan="12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3472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altLang="ja-JP" dirty="0" err="1" smtClean="0"/>
              <a:t>MenTOr</a:t>
            </a:r>
            <a:r>
              <a:rPr lang="en-US" altLang="ja-JP" dirty="0" smtClean="0"/>
              <a:t>: Trung Nguyen 	-1283</a:t>
            </a:r>
          </a:p>
          <a:p>
            <a:pPr lvl="1"/>
            <a:r>
              <a:rPr lang="en-US" altLang="ja-JP" dirty="0" smtClean="0"/>
              <a:t>Mentee: Nghia Nguyen		-1987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102179"/>
          </a:xfrm>
        </p:spPr>
        <p:txBody>
          <a:bodyPr/>
          <a:lstStyle/>
          <a:p>
            <a:r>
              <a:rPr lang="en-US" dirty="0"/>
              <a:t>R-Car system solution team</a:t>
            </a:r>
          </a:p>
          <a:p>
            <a:r>
              <a:rPr lang="en-US" dirty="0"/>
              <a:t>R-car software solution 1 group</a:t>
            </a:r>
          </a:p>
          <a:p>
            <a:r>
              <a:rPr lang="en-US" dirty="0" err="1"/>
              <a:t>Renesas</a:t>
            </a:r>
            <a:r>
              <a:rPr lang="en-US" dirty="0"/>
              <a:t> Electronics Corporation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33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planning </a:t>
            </a:r>
            <a:r>
              <a:rPr lang="en-US" sz="2000" cap="all" dirty="0" smtClean="0"/>
              <a:t>(2/2</a:t>
            </a:r>
            <a:r>
              <a:rPr lang="en-US" sz="2000" cap="all" dirty="0" smtClean="0"/>
              <a:t>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75287" y="5983883"/>
            <a:ext cx="23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 2017 – JUL 2019</a:t>
            </a:r>
          </a:p>
        </p:txBody>
      </p:sp>
      <p:sp>
        <p:nvSpPr>
          <p:cNvPr id="244" name="Content Placeholder 2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4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461941"/>
              </p:ext>
            </p:extLst>
          </p:nvPr>
        </p:nvGraphicFramePr>
        <p:xfrm>
          <a:off x="1667709" y="1800000"/>
          <a:ext cx="8184582" cy="366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46">
                  <a:extLst>
                    <a:ext uri="{9D8B030D-6E8A-4147-A177-3AD203B41FA5}">
                      <a16:colId xmlns="" xmlns:a16="http://schemas.microsoft.com/office/drawing/2014/main" val="242207551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61945564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1301063395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545569979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670636207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5976162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734900729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605019103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846801397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58586416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168031629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864384166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053388672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2119016002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907272650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1096394838"/>
                    </a:ext>
                  </a:extLst>
                </a:gridCol>
                <a:gridCol w="481446">
                  <a:extLst>
                    <a:ext uri="{9D8B030D-6E8A-4147-A177-3AD203B41FA5}">
                      <a16:colId xmlns="" xmlns:a16="http://schemas.microsoft.com/office/drawing/2014/main" val="3136205369"/>
                    </a:ext>
                  </a:extLst>
                </a:gridCol>
              </a:tblGrid>
              <a:tr h="5844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Sep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‘17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</a:t>
                      </a:r>
                      <a:r>
                        <a:rPr kumimoji="1" lang="en-US" altLang="ja-JP" sz="1200" dirty="0" smtClean="0"/>
                        <a:t>19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Jul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/>
                        <a:t>Sep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‘18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Dec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‘19</a:t>
                      </a:r>
                    </a:p>
                    <a:p>
                      <a:pPr algn="ctr"/>
                      <a:r>
                        <a:rPr kumimoji="1" lang="en-US" altLang="ja-JP" sz="1200" dirty="0" smtClean="0"/>
                        <a:t>Mar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‘</a:t>
                      </a:r>
                      <a:r>
                        <a:rPr kumimoji="1" lang="en-US" altLang="ja-JP" sz="1200" dirty="0" smtClean="0"/>
                        <a:t>19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 smtClean="0"/>
                        <a:t>Jun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57731746"/>
                  </a:ext>
                </a:extLst>
              </a:tr>
              <a:tr h="385580">
                <a:tc rowSpan="2" gridSpan="10">
                  <a:txBody>
                    <a:bodyPr/>
                    <a:lstStyle/>
                    <a:p>
                      <a:pPr algn="ctr"/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 test items </a:t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Propose/create test cases for system evaluation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5520903"/>
                  </a:ext>
                </a:extLst>
              </a:tr>
              <a:tr h="385580">
                <a:tc gridSpan="10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19189925"/>
                  </a:ext>
                </a:extLst>
              </a:tr>
              <a:tr h="385580">
                <a:tc rowSpan="2" gridSpan="11">
                  <a:txBody>
                    <a:bodyPr/>
                    <a:lstStyle/>
                    <a:p>
                      <a:pPr algn="ctr"/>
                      <a:r>
                        <a:rPr kumimoji="1"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round up the results </a:t>
                      </a: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Run system evaluation pipelines, measure detail performance and make report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6981976"/>
                  </a:ext>
                </a:extLst>
              </a:tr>
              <a:tr h="385580">
                <a:tc gridSpan="1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82896670"/>
                  </a:ext>
                </a:extLst>
              </a:tr>
              <a:tr h="385580">
                <a:tc rowSpan="2" gridSpan="16">
                  <a:txBody>
                    <a:bodyPr/>
                    <a:lstStyle/>
                    <a:p>
                      <a:pPr algn="ctr"/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 </a:t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Inspect/analyze/fix all issues/failures while executing system evaluation Test Cases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57003139"/>
                  </a:ext>
                </a:extLst>
              </a:tr>
              <a:tr h="385580">
                <a:tc gridSpan="16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42667900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gridSpan="12">
                  <a:txBody>
                    <a:bodyPr/>
                    <a:lstStyle/>
                    <a:p>
                      <a:pPr algn="ctr"/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 </a:t>
                      </a:r>
                      <a:b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Investigate deeply about usage of Fuego framework,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Gstreamer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framework, Linux </a:t>
                      </a:r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5836400"/>
                  </a:ext>
                </a:extLst>
              </a:tr>
              <a:tr h="38558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gridSpan="12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3472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0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planning </a:t>
            </a:r>
            <a:r>
              <a:rPr lang="en-US" sz="2000" cap="all" dirty="0" smtClean="0"/>
              <a:t>(2/2</a:t>
            </a:r>
            <a:r>
              <a:rPr lang="en-US" sz="2000" cap="all" dirty="0" smtClean="0"/>
              <a:t>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71501"/>
          </a:xfrm>
        </p:spPr>
        <p:txBody>
          <a:bodyPr/>
          <a:lstStyle/>
          <a:p>
            <a:r>
              <a:rPr lang="en-US" b="1" dirty="0"/>
              <a:t>Extract test </a:t>
            </a:r>
            <a:r>
              <a:rPr lang="en-US" b="1" dirty="0" smtClean="0"/>
              <a:t>items</a:t>
            </a:r>
            <a:br>
              <a:rPr lang="en-US" b="1" dirty="0" smtClean="0"/>
            </a:br>
            <a:r>
              <a:rPr lang="en-US" dirty="0"/>
              <a:t>Propose/create test cases for system evaluation</a:t>
            </a:r>
            <a:endParaRPr lang="en-US" b="1" dirty="0" smtClean="0"/>
          </a:p>
          <a:p>
            <a:r>
              <a:rPr lang="en-US" b="1" dirty="0"/>
              <a:t>Conduct tests and round up the </a:t>
            </a:r>
            <a:r>
              <a:rPr lang="en-US" b="1" dirty="0" smtClean="0"/>
              <a:t>results</a:t>
            </a:r>
            <a:br>
              <a:rPr lang="en-US" b="1" dirty="0" smtClean="0"/>
            </a:br>
            <a:r>
              <a:rPr lang="en-US" dirty="0"/>
              <a:t>Run system evaluation pipelines, measure detail performance and make report</a:t>
            </a:r>
            <a:endParaRPr lang="en-US" b="1" dirty="0" smtClean="0"/>
          </a:p>
          <a:p>
            <a:r>
              <a:rPr lang="en-US" b="1" dirty="0"/>
              <a:t>Failure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dirty="0"/>
              <a:t>Inspect/analyze/fix all issues/failures while executing system evaluation Test Cases</a:t>
            </a:r>
            <a:endParaRPr lang="en-US" b="1" dirty="0" smtClean="0"/>
          </a:p>
          <a:p>
            <a:r>
              <a:rPr lang="en-US" b="1" dirty="0"/>
              <a:t>Test environment </a:t>
            </a:r>
            <a:r>
              <a:rPr lang="en-US" b="1" dirty="0" smtClean="0"/>
              <a:t>construction</a:t>
            </a:r>
            <a:br>
              <a:rPr lang="en-US" b="1" dirty="0" smtClean="0"/>
            </a:br>
            <a:r>
              <a:rPr lang="en-US" dirty="0"/>
              <a:t>Investigate deeply about usage of Fuego framework, </a:t>
            </a:r>
            <a:r>
              <a:rPr lang="en-US" dirty="0" err="1" smtClean="0"/>
              <a:t>Gstreamer</a:t>
            </a:r>
            <a:r>
              <a:rPr lang="en-US" dirty="0" smtClean="0"/>
              <a:t> framework</a:t>
            </a:r>
            <a:r>
              <a:rPr lang="en-US" dirty="0"/>
              <a:t>, Linux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0000" y="6019800"/>
            <a:ext cx="23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Jun 2017 – JUL 2019</a:t>
            </a:r>
          </a:p>
        </p:txBody>
      </p:sp>
    </p:spTree>
    <p:extLst>
      <p:ext uri="{BB962C8B-B14F-4D97-AF65-F5344CB8AC3E}">
        <p14:creationId xmlns:p14="http://schemas.microsoft.com/office/powerpoint/2010/main" val="178878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400657"/>
          </a:xfrm>
        </p:spPr>
        <p:txBody>
          <a:bodyPr/>
          <a:lstStyle/>
          <a:p>
            <a:r>
              <a:rPr lang="en-US" dirty="0" smtClean="0"/>
              <a:t>Target	</a:t>
            </a:r>
            <a:r>
              <a:rPr lang="en-US" b="1" dirty="0" smtClean="0"/>
              <a:t>Page 00</a:t>
            </a:r>
          </a:p>
          <a:p>
            <a:r>
              <a:rPr lang="en-US" dirty="0" smtClean="0"/>
              <a:t>Current status	</a:t>
            </a:r>
            <a:r>
              <a:rPr lang="en-US" b="1" dirty="0"/>
              <a:t>Page </a:t>
            </a:r>
            <a:r>
              <a:rPr lang="en-US" b="1" dirty="0" smtClean="0"/>
              <a:t>00</a:t>
            </a:r>
            <a:endParaRPr lang="en-US" dirty="0"/>
          </a:p>
          <a:p>
            <a:r>
              <a:rPr lang="en-US" dirty="0" smtClean="0"/>
              <a:t>Analysis and solution</a:t>
            </a:r>
            <a:r>
              <a:rPr lang="en-US" dirty="0"/>
              <a:t>	</a:t>
            </a:r>
            <a:r>
              <a:rPr lang="en-US" b="1" dirty="0"/>
              <a:t>Page 00</a:t>
            </a:r>
          </a:p>
          <a:p>
            <a:r>
              <a:rPr lang="en-US" dirty="0" smtClean="0"/>
              <a:t>Plan</a:t>
            </a:r>
            <a:r>
              <a:rPr lang="en-US" dirty="0"/>
              <a:t>	</a:t>
            </a:r>
            <a:r>
              <a:rPr lang="en-US" b="1" dirty="0"/>
              <a:t>Page 00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3" b="19453"/>
          <a:stretch>
            <a:fillRect/>
          </a:stretch>
        </p:blipFill>
        <p:spPr>
          <a:xfrm>
            <a:off x="3276601" y="2044064"/>
            <a:ext cx="5111400" cy="2550795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5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Level up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683812"/>
          </a:xfrm>
        </p:spPr>
        <p:txBody>
          <a:bodyPr/>
          <a:lstStyle/>
          <a:p>
            <a:r>
              <a:rPr lang="en-US" dirty="0"/>
              <a:t>Be a level 2 software engineer after two </a:t>
            </a:r>
            <a:r>
              <a:rPr lang="en-US" dirty="0" smtClean="0"/>
              <a:t>years</a:t>
            </a:r>
          </a:p>
          <a:p>
            <a:r>
              <a:rPr lang="en-US" dirty="0" smtClean="0"/>
              <a:t>•  Understand </a:t>
            </a:r>
            <a:r>
              <a:rPr lang="en-US" dirty="0"/>
              <a:t>source code of other.</a:t>
            </a:r>
          </a:p>
          <a:p>
            <a:r>
              <a:rPr lang="en-US" dirty="0" smtClean="0"/>
              <a:t>•  Analysis </a:t>
            </a:r>
            <a:r>
              <a:rPr lang="en-US" dirty="0"/>
              <a:t>logic of source code.</a:t>
            </a:r>
          </a:p>
          <a:p>
            <a:r>
              <a:rPr lang="en-US" dirty="0" smtClean="0"/>
              <a:t>•  Can </a:t>
            </a:r>
            <a:r>
              <a:rPr lang="en-US" dirty="0"/>
              <a:t>implement some requirement features from the specifications</a:t>
            </a:r>
          </a:p>
          <a:p>
            <a:r>
              <a:rPr lang="en-US" dirty="0" smtClean="0"/>
              <a:t>•  Analysis </a:t>
            </a:r>
            <a:r>
              <a:rPr lang="en-US" dirty="0"/>
              <a:t>root cause of bugs and suggest solution.</a:t>
            </a:r>
          </a:p>
          <a:p>
            <a:r>
              <a:rPr lang="en-US" dirty="0" smtClean="0"/>
              <a:t>•  First </a:t>
            </a:r>
            <a:r>
              <a:rPr lang="en-US" dirty="0"/>
              <a:t>step to become a level 3 engineer.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807792"/>
              </p:ext>
            </p:extLst>
          </p:nvPr>
        </p:nvGraphicFramePr>
        <p:xfrm>
          <a:off x="7772400" y="2136905"/>
          <a:ext cx="1066800" cy="201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1005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</a:tr>
              <a:tr h="10050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Level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71753"/>
              </p:ext>
            </p:extLst>
          </p:nvPr>
        </p:nvGraphicFramePr>
        <p:xfrm>
          <a:off x="1095240" y="1686732"/>
          <a:ext cx="10410960" cy="457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416"/>
                <a:gridCol w="7562564"/>
                <a:gridCol w="1159980"/>
              </a:tblGrid>
              <a:tr h="370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coding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sufficient knowledge of programming languages (C/C++) and create a program (Linux application, Linux driver,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Gstreamer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plug-in, etc.) based on the detailed design document.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a code review of created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development environment (compiler, debugger) and target environment (OS, middleware, applications, etc.) such as GCC, GDB,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Linux kernel/driver.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recipe and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build a specific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techniques for improving the source code readability and perform coding accordingly.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methodology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make structured analysis/design (programming) for Linux driver/application and object-oriented design (programming) as an application of the software development methodology.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58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(2/2)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33303"/>
              </p:ext>
            </p:extLst>
          </p:nvPr>
        </p:nvGraphicFramePr>
        <p:xfrm>
          <a:off x="838201" y="1633940"/>
          <a:ext cx="10773296" cy="430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179"/>
                <a:gridCol w="7825766"/>
                <a:gridCol w="1200351"/>
              </a:tblGrid>
              <a:tr h="3706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Failure analysis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locate, analysis failures/issues relating to multimedia middleware and performance tools on R-Car Gen3.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 countermeasures against similar problems.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 test items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propose/create test items to evaluate multimedia processing/graphic performance of R-Car Gen 3 platform.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 up and integrate the extracted test items into test specifications.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round up the results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according to the test specifications.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Round up the results of the tests and make a report.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environment construction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knowledge of the development environment (compiler, debugger) and target environment (OS, middleware, applications, etc.) such as setup configurations, install packages, use </a:t>
                      </a:r>
                      <a:r>
                        <a:rPr kumimoji="1"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Yocto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GCC, GDB…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Conduct tests and evaluations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60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3" b="22993"/>
          <a:stretch>
            <a:fillRect/>
          </a:stretch>
        </p:blipFill>
        <p:spPr>
          <a:xfrm>
            <a:off x="2923512" y="2044065"/>
            <a:ext cx="5464488" cy="2727000"/>
          </a:xfrm>
        </p:spPr>
      </p:pic>
      <p:sp>
        <p:nvSpPr>
          <p:cNvPr id="9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/>
              <a:t>TARGET 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cap="all" dirty="0" smtClean="0"/>
              <a:t>SKILL (1/2)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58708"/>
              </p:ext>
            </p:extLst>
          </p:nvPr>
        </p:nvGraphicFramePr>
        <p:xfrm>
          <a:off x="1080000" y="1752600"/>
          <a:ext cx="10410960" cy="4254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400"/>
                <a:gridCol w="7130580"/>
                <a:gridCol w="1159980"/>
              </a:tblGrid>
              <a:tr h="32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Detail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973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coding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of C/C++ programming languages and create a simple program based on the document.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05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of compiler (GCC), debugger (GDB) and Linux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807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Readability</a:t>
                      </a:r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perform coding individual without follow standards or techniques.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1053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development methodology</a:t>
                      </a: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basic knowledge of Object-oriented programming.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181785"/>
      </p:ext>
    </p:extLst>
  </p:cSld>
  <p:clrMapOvr>
    <a:masterClrMapping/>
  </p:clrMapOvr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15070A9-F044-4E81-A668-04E516E12D28}" vid="{4D2C840D-3619-4D3A-B70E-56E3C813EAD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170227_RENESAS_PPT_final_eng_conf</Template>
  <TotalTime>331</TotalTime>
  <Words>1184</Words>
  <Application>Microsoft Office PowerPoint</Application>
  <PresentationFormat>Widescreen</PresentationFormat>
  <Paragraphs>312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メイリオ</vt:lpstr>
      <vt:lpstr>Arial</vt:lpstr>
      <vt:lpstr>Arial Narrow</vt:lpstr>
      <vt:lpstr>Calibri</vt:lpstr>
      <vt:lpstr>Symbol</vt:lpstr>
      <vt:lpstr>Wingdings</vt:lpstr>
      <vt:lpstr>151229_Renesas_Templates_16_9_EN</vt:lpstr>
      <vt:lpstr>PowerPoint Presentation</vt:lpstr>
      <vt:lpstr>PowerPoint Presentation</vt:lpstr>
      <vt:lpstr>Agenda</vt:lpstr>
      <vt:lpstr>PowerPoint Presentation</vt:lpstr>
      <vt:lpstr>TARGET  Level up plan</vt:lpstr>
      <vt:lpstr>TARGET  SKILL (1/2)</vt:lpstr>
      <vt:lpstr>TARGET  SKILL (2/2)</vt:lpstr>
      <vt:lpstr>PowerPoint Presentation</vt:lpstr>
      <vt:lpstr>TARGET  SKILL (1/2)</vt:lpstr>
      <vt:lpstr>TARGET  SKILL (2/2)</vt:lpstr>
      <vt:lpstr>PowerPoint Presentation</vt:lpstr>
      <vt:lpstr> ANALysis and solution  coding sKILLs (1/2)</vt:lpstr>
      <vt:lpstr> ANALysis and solution  coding sKILLs (2/2)</vt:lpstr>
      <vt:lpstr> ANALysis and solution  testing sKILLs (1/2)</vt:lpstr>
      <vt:lpstr> ANALysis and solution  testing sKILLs (2/2)</vt:lpstr>
      <vt:lpstr> ANALysis and solution  FLOW</vt:lpstr>
      <vt:lpstr>PowerPoint Presentation</vt:lpstr>
      <vt:lpstr>  planning (1/2)</vt:lpstr>
      <vt:lpstr>  planning (1/2)</vt:lpstr>
      <vt:lpstr>  planning (2/2)</vt:lpstr>
      <vt:lpstr>  planning (2/2)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Nghia Ngoc. Nguyen</dc:creator>
  <cp:lastModifiedBy>Nghia Ngoc. Nguyen</cp:lastModifiedBy>
  <cp:revision>47</cp:revision>
  <dcterms:created xsi:type="dcterms:W3CDTF">2017-06-16T04:56:05Z</dcterms:created>
  <dcterms:modified xsi:type="dcterms:W3CDTF">2017-06-20T12:51:04Z</dcterms:modified>
</cp:coreProperties>
</file>