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1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5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0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7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932" y="1728089"/>
            <a:ext cx="7946136" cy="2465959"/>
          </a:xfrm>
        </p:spPr>
        <p:txBody>
          <a:bodyPr>
            <a:noAutofit/>
          </a:bodyPr>
          <a:lstStyle/>
          <a:p>
            <a:r>
              <a:rPr lang="en-US" sz="6000" dirty="0"/>
              <a:t>Biological to Artificial Neurons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1943 </a:t>
            </a:r>
            <a:r>
              <a:rPr dirty="0"/>
              <a:t>Warren McCulloch and Walter Pitts introduced the first artificial neural network architecture.</a:t>
            </a:r>
          </a:p>
          <a:p>
            <a:r>
              <a:rPr lang="en-IN" dirty="0"/>
              <a:t>In 1957 </a:t>
            </a:r>
            <a:r>
              <a:rPr dirty="0"/>
              <a:t>Frank Rosenblatt invented the Perceptron.</a:t>
            </a:r>
          </a:p>
          <a:p>
            <a:r>
              <a:rPr lang="en-US" dirty="0"/>
              <a:t>By </a:t>
            </a:r>
            <a:r>
              <a:rPr dirty="0"/>
              <a:t>1980s Revival of interest with new architectures and training techniques.</a:t>
            </a:r>
          </a:p>
          <a:p>
            <a:r>
              <a:rPr lang="en-US" dirty="0"/>
              <a:t>During </a:t>
            </a:r>
            <a:r>
              <a:rPr dirty="0"/>
              <a:t>1990s ANNs overshadowed by Support Vector Machines.</a:t>
            </a:r>
          </a:p>
          <a:p>
            <a:r>
              <a:rPr lang="en-US" dirty="0"/>
              <a:t>And in </a:t>
            </a:r>
            <a:r>
              <a:rPr dirty="0"/>
              <a:t>2000s</a:t>
            </a:r>
            <a:r>
              <a:rPr lang="en-US" dirty="0"/>
              <a:t> it</a:t>
            </a:r>
            <a:r>
              <a:rPr dirty="0"/>
              <a:t> Renewed interest due to availability of data, improved algorithms, and increased computational power.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34"/>
            <a:ext cx="8229600" cy="1143000"/>
          </a:xfrm>
        </p:spPr>
        <p:txBody>
          <a:bodyPr/>
          <a:lstStyle/>
          <a:p>
            <a:r>
              <a:rPr dirty="0"/>
              <a:t>Biological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19072"/>
          </a:xfrm>
        </p:spPr>
        <p:txBody>
          <a:bodyPr/>
          <a:lstStyle/>
          <a:p>
            <a:pPr marL="0" indent="0">
              <a:buNone/>
            </a:pPr>
            <a:r>
              <a:rPr sz="2700" dirty="0"/>
              <a:t>- Found in animal brains.</a:t>
            </a:r>
            <a:endParaRPr lang="en-US" sz="2700" dirty="0"/>
          </a:p>
          <a:p>
            <a:pPr marL="0" indent="0">
              <a:buNone/>
            </a:pPr>
            <a:r>
              <a:rPr sz="2700" dirty="0"/>
              <a:t>- Organized in vast networks, performing complex computations.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AD577-5BFF-B522-420E-A74993D30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"/>
          <a:stretch/>
        </p:blipFill>
        <p:spPr>
          <a:xfrm>
            <a:off x="684381" y="3429000"/>
            <a:ext cx="6677957" cy="3154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5A9C-5F08-E6F4-3D2E-5C8D34F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9CA-B03C-8751-23AD-FF443F31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700" dirty="0"/>
              <a:t>Simplified computational model.</a:t>
            </a:r>
          </a:p>
          <a:p>
            <a:pPr>
              <a:buFontTx/>
              <a:buChar char="-"/>
            </a:pPr>
            <a:r>
              <a:rPr lang="en-US" sz="2700" dirty="0"/>
              <a:t>Binary or numeric inputs and outputs.</a:t>
            </a:r>
          </a:p>
          <a:p>
            <a:pPr>
              <a:buFontTx/>
              <a:buChar char="-"/>
            </a:pPr>
            <a:r>
              <a:rPr lang="en-US" sz="2700" dirty="0"/>
              <a:t>Can perform logical and mathematical computations</a:t>
            </a:r>
            <a:endParaRPr lang="en-IN" sz="2700" dirty="0"/>
          </a:p>
        </p:txBody>
      </p:sp>
      <p:pic>
        <p:nvPicPr>
          <p:cNvPr id="1032" name="Picture 8" descr="Artificial neuron - Wikipedia">
            <a:extLst>
              <a:ext uri="{FF2B5EF4-FFF2-40B4-BE49-F238E27FC236}">
                <a16:creationId xmlns:a16="http://schemas.microsoft.com/office/drawing/2014/main" id="{4400ABE4-8415-8AF1-6CDD-2E693781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48" y="3955700"/>
            <a:ext cx="4572000" cy="224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4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6780619" cy="760433"/>
          </a:xfrm>
        </p:spPr>
        <p:txBody>
          <a:bodyPr/>
          <a:lstStyle/>
          <a:p>
            <a:r>
              <a:rPr dirty="0"/>
              <a:t>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065"/>
            <a:ext cx="8229600" cy="3198920"/>
          </a:xfrm>
        </p:spPr>
        <p:txBody>
          <a:bodyPr>
            <a:normAutofit/>
          </a:bodyPr>
          <a:lstStyle/>
          <a:p>
            <a:r>
              <a:rPr sz="2700" dirty="0"/>
              <a:t>Based on Threshold Logic Units (TLUs).</a:t>
            </a:r>
          </a:p>
          <a:p>
            <a:r>
              <a:rPr sz="2700" dirty="0"/>
              <a:t>Performs simple linear binary classification.</a:t>
            </a:r>
          </a:p>
          <a:p>
            <a:r>
              <a:rPr sz="2700" dirty="0"/>
              <a:t>Comprised of:</a:t>
            </a:r>
            <a:endParaRPr lang="en-US" sz="2700" dirty="0"/>
          </a:p>
          <a:p>
            <a:pPr lvl="1"/>
            <a:r>
              <a:rPr sz="2700" dirty="0"/>
              <a:t>Input neurons (including a bias neuron).</a:t>
            </a:r>
            <a:endParaRPr lang="en-US" sz="2700" dirty="0"/>
          </a:p>
          <a:p>
            <a:pPr lvl="1"/>
            <a:r>
              <a:rPr sz="2700" dirty="0"/>
              <a:t> A single layer of TLUs (fully connected).</a:t>
            </a:r>
            <a:endParaRPr lang="en-US" sz="2700" dirty="0"/>
          </a:p>
          <a:p>
            <a:pPr lvl="1"/>
            <a:r>
              <a:rPr sz="2700" dirty="0"/>
              <a:t>Outputs for binary or multi-output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55589-6E24-CF8F-DA32-5742AA46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81" y="4221205"/>
            <a:ext cx="5788838" cy="2362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1447-1FCD-1E6C-5D0C-D3D97224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2" y="393193"/>
            <a:ext cx="8229600" cy="1252728"/>
          </a:xfrm>
        </p:spPr>
        <p:txBody>
          <a:bodyPr/>
          <a:lstStyle/>
          <a:p>
            <a:r>
              <a:rPr lang="en-US" dirty="0"/>
              <a:t>A Perceptron with two input neurons, one bias neuron, and three output neurons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A0213-B04C-2F1B-316A-685F67EA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1871445"/>
            <a:ext cx="709711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8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Multilayer </a:t>
            </a:r>
            <a:r>
              <a:rPr dirty="0" err="1"/>
              <a:t>Perceptrons</a:t>
            </a:r>
            <a:r>
              <a:rPr dirty="0"/>
              <a:t> (MLPs)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An MLP is composed of one (passthrough) input layer.</a:t>
            </a:r>
          </a:p>
          <a:p>
            <a:r>
              <a:rPr lang="en-US" sz="2700" dirty="0"/>
              <a:t>One or more layers of TLUs, called hidden layers</a:t>
            </a:r>
          </a:p>
          <a:p>
            <a:r>
              <a:rPr lang="en-US" sz="2700" dirty="0"/>
              <a:t>One final layer of TLUs called the output layer</a:t>
            </a:r>
            <a:endParaRPr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99F86-FC3D-CFF9-D3D3-9C334B9C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40" y="3194303"/>
            <a:ext cx="6036257" cy="32795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3D99-5B0B-F272-1FC9-698DBD5B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MLPs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585D-4165-ACAA-E340-80EDCF50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01536"/>
          </a:xfrm>
        </p:spPr>
        <p:txBody>
          <a:bodyPr>
            <a:noAutofit/>
          </a:bodyPr>
          <a:lstStyle/>
          <a:p>
            <a:r>
              <a:rPr lang="en-US" sz="2800" dirty="0"/>
              <a:t>MLPs can be used for regression If you want to predict a single value, then you just need a single output neuron.</a:t>
            </a:r>
          </a:p>
          <a:p>
            <a:r>
              <a:rPr lang="en-US" sz="2800" dirty="0"/>
              <a:t>For e.g., the price of a house, given many of its features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07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2F0E-3C0C-BB6E-6638-CD69585D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MLP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F815-EDED-38C5-4760-EA03E4A9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8084"/>
          </a:xfrm>
        </p:spPr>
        <p:txBody>
          <a:bodyPr>
            <a:normAutofit/>
          </a:bodyPr>
          <a:lstStyle/>
          <a:p>
            <a:r>
              <a:rPr lang="en-US" sz="2700" dirty="0"/>
              <a:t>MLPs can also be used for classification tasks</a:t>
            </a:r>
            <a:r>
              <a:rPr lang="en-IN" sz="2700" dirty="0"/>
              <a:t>.</a:t>
            </a:r>
          </a:p>
          <a:p>
            <a:r>
              <a:rPr lang="en-US" sz="2700" dirty="0"/>
              <a:t>They can also easily handle multilabel binary classification tasks</a:t>
            </a:r>
            <a:r>
              <a:rPr lang="en-IN" sz="2700" dirty="0"/>
              <a:t>.</a:t>
            </a: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937BF-0ED4-0D44-04F7-E40EDE94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33" y="3048285"/>
            <a:ext cx="6164507" cy="35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57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</TotalTime>
  <Words>265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Biological to Artificial Neurons</vt:lpstr>
      <vt:lpstr>Historical Background</vt:lpstr>
      <vt:lpstr>Biological Neurons</vt:lpstr>
      <vt:lpstr>Artificial Neurons</vt:lpstr>
      <vt:lpstr>The Perceptron</vt:lpstr>
      <vt:lpstr>PowerPoint Presentation</vt:lpstr>
      <vt:lpstr>Multilayer Perceptrons (MLPs)</vt:lpstr>
      <vt:lpstr>Regression MLPs</vt:lpstr>
      <vt:lpstr>Classification MLP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Harthik</dc:creator>
  <cp:keywords/>
  <dc:description>generated using python-pptx</dc:description>
  <cp:lastModifiedBy>Harthik .</cp:lastModifiedBy>
  <cp:revision>3</cp:revision>
  <dcterms:created xsi:type="dcterms:W3CDTF">2013-01-27T09:14:16Z</dcterms:created>
  <dcterms:modified xsi:type="dcterms:W3CDTF">2024-12-15T13:45:32Z</dcterms:modified>
  <cp:category/>
</cp:coreProperties>
</file>