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Lst>
  <p:sldSz cy="6858000" cx="9144000"/>
  <p:notesSz cx="6858000" cy="9144000"/>
  <p:embeddedFontLst>
    <p:embeddedFont>
      <p:font typeface="Libre Franklin"/>
      <p:regular r:id="rId133"/>
      <p:bold r:id="rId134"/>
      <p:italic r:id="rId135"/>
      <p:boldItalic r:id="rId136"/>
    </p:embeddedFont>
    <p:embeddedFont>
      <p:font typeface="Libre Baskerville"/>
      <p:regular r:id="rId137"/>
      <p:bold r:id="rId138"/>
      <p:italic r:id="rId1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0" roundtripDataSignature="AMtx7mgbSxuGMBKPSp+EZKZCGln82OSX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EE219-F869-4513-BDD0-D819164DF9A9}">
  <a:tblStyle styleId="{AF0EE219-F869-4513-BDD0-D819164DF9A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0"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LibreBaskerville-italic.fntdata"/><Relationship Id="rId138" Type="http://schemas.openxmlformats.org/officeDocument/2006/relationships/font" Target="fonts/LibreBaskerville-bold.fntdata"/><Relationship Id="rId137" Type="http://schemas.openxmlformats.org/officeDocument/2006/relationships/font" Target="fonts/LibreBaskerville-regular.fntdata"/><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LibreFranklin-boldItalic.fntdata"/><Relationship Id="rId135" Type="http://schemas.openxmlformats.org/officeDocument/2006/relationships/font" Target="fonts/LibreFranklin-italic.fntdata"/><Relationship Id="rId134" Type="http://schemas.openxmlformats.org/officeDocument/2006/relationships/font" Target="fonts/LibreFranklin-bold.fntdata"/><Relationship Id="rId133" Type="http://schemas.openxmlformats.org/officeDocument/2006/relationships/font" Target="fonts/LibreFranklin-regular.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7" name="Google Shape;707;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2" name="Google Shape;712;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4" name="Google Shape;724;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0" name="Google Shape;730;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1" name="Google Shape;741;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3" name="Google Shape;753;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9" name="Google Shape;759;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5" name="Google Shape;765;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1" name="Google Shape;771;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7" name="Google Shape;777;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3" name="Google Shape;783;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9" name="Google Shape;789;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5" name="Google Shape;795;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7" name="Google Shape;807;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9" name="Google Shape;819;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4" name="Google Shape;824;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0" name="Google Shape;830;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6" name="Google Shape;836;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2" name="Google Shape;842;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b="1" lang="en-US"/>
              <a:t>Projection</a:t>
            </a:r>
            <a:r>
              <a:rPr lang="en-US"/>
              <a:t> means choosing </a:t>
            </a:r>
            <a:r>
              <a:rPr b="1" lang="en-US"/>
              <a:t>which columns</a:t>
            </a:r>
            <a:r>
              <a:rPr lang="en-US"/>
              <a:t> (or expressions) the query shall return</a:t>
            </a:r>
            <a:endParaRPr/>
          </a:p>
          <a:p>
            <a:pPr indent="0" lvl="0" marL="0" rtl="0" algn="l">
              <a:lnSpc>
                <a:spcPct val="100000"/>
              </a:lnSpc>
              <a:spcBef>
                <a:spcPts val="0"/>
              </a:spcBef>
              <a:spcAft>
                <a:spcPts val="0"/>
              </a:spcAft>
              <a:buSzPts val="1400"/>
              <a:buNone/>
            </a:pPr>
            <a:r>
              <a:rPr b="1" lang="en-US"/>
              <a:t>Pushdown optimization</a:t>
            </a:r>
            <a:r>
              <a:rPr lang="en-US"/>
              <a:t> is a way of load-balancing among servers in order to achieve optimal performance</a:t>
            </a:r>
            <a:endParaRPr/>
          </a:p>
        </p:txBody>
      </p:sp>
      <p:sp>
        <p:nvSpPr>
          <p:cNvPr id="184" name="Google Shape;18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In computer programming, </a:t>
            </a:r>
            <a:r>
              <a:rPr b="1" lang="en-US"/>
              <a:t>dataflow</a:t>
            </a:r>
            <a:r>
              <a:rPr lang="en-US"/>
              <a:t> programming is a programming paradigm that models a program as a directed graph of the </a:t>
            </a:r>
            <a:r>
              <a:rPr b="1" lang="en-US"/>
              <a:t>data</a:t>
            </a:r>
            <a:r>
              <a:rPr lang="en-US"/>
              <a:t> flowing between operations, thus implementing </a:t>
            </a:r>
            <a:r>
              <a:rPr b="1" lang="en-US"/>
              <a:t>dataflow</a:t>
            </a:r>
            <a:r>
              <a:rPr lang="en-US"/>
              <a:t> principles and architecture.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After data is loaded, multiple operators(e.g. filter, group, sort etc.) are applied on that data before the final output is stored.</a:t>
            </a:r>
            <a:endParaRPr/>
          </a:p>
          <a:p>
            <a:pPr indent="0" lvl="0" marL="0" rtl="0" algn="l">
              <a:lnSpc>
                <a:spcPct val="100000"/>
              </a:lnSpc>
              <a:spcBef>
                <a:spcPts val="0"/>
              </a:spcBef>
              <a:spcAft>
                <a:spcPts val="0"/>
              </a:spcAft>
              <a:buSzPts val="1400"/>
              <a:buNone/>
            </a:pPr>
            <a:r>
              <a:rPr lang="en-US"/>
              <a:t>Pig provides developers many operators which can be applied on data one after another to get final output.</a:t>
            </a:r>
            <a:endParaRPr/>
          </a:p>
          <a:p>
            <a:pPr indent="0" lvl="0" marL="0" rtl="0" algn="l">
              <a:lnSpc>
                <a:spcPct val="100000"/>
              </a:lnSpc>
              <a:spcBef>
                <a:spcPts val="0"/>
              </a:spcBef>
              <a:spcAft>
                <a:spcPts val="0"/>
              </a:spcAft>
              <a:buSzPts val="1400"/>
              <a:buNone/>
            </a:pPr>
            <a:r>
              <a:rPr lang="en-US"/>
              <a:t>Once data is loaded, it flows through all Pig operators.</a:t>
            </a:r>
            <a:endParaRPr/>
          </a:p>
          <a:p>
            <a:pPr indent="0" lvl="0" marL="0" rtl="0" algn="l">
              <a:lnSpc>
                <a:spcPct val="100000"/>
              </a:lnSpc>
              <a:spcBef>
                <a:spcPts val="0"/>
              </a:spcBef>
              <a:spcAft>
                <a:spcPts val="0"/>
              </a:spcAft>
              <a:buSzPts val="1400"/>
              <a:buNone/>
            </a:pPr>
            <a:r>
              <a:rPr lang="en-US"/>
              <a:t>This is the reason Pig is called as data flow language.</a:t>
            </a:r>
            <a:endParaRPr/>
          </a:p>
          <a:p>
            <a:pPr indent="0" lvl="0" marL="0" rtl="0" algn="l">
              <a:lnSpc>
                <a:spcPct val="100000"/>
              </a:lnSpc>
              <a:spcBef>
                <a:spcPts val="0"/>
              </a:spcBef>
              <a:spcAft>
                <a:spcPts val="0"/>
              </a:spcAft>
              <a:buSzPts val="1400"/>
              <a:buNone/>
            </a:pPr>
            <a:r>
              <a:t/>
            </a:r>
            <a:endParaRPr/>
          </a:p>
        </p:txBody>
      </p:sp>
      <p:sp>
        <p:nvSpPr>
          <p:cNvPr id="134" name="Google Shape;13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7" name="Google Shape;58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5" name="Google Shape;635;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3" name="Google Shape;653;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9" name="Google Shape;65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1" name="Google Shape;67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1" name="Google Shape;701;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12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128"/>
          <p:cNvSpPr/>
          <p:nvPr/>
        </p:nvSpPr>
        <p:spPr>
          <a:xfrm>
            <a:off x="65313" y="69755"/>
            <a:ext cx="9013372" cy="6692201"/>
          </a:xfrm>
          <a:prstGeom prst="roundRect">
            <a:avLst>
              <a:gd fmla="val 4929" name="adj"/>
            </a:avLst>
          </a:prstGeom>
          <a:blipFill rotWithShape="1">
            <a:blip r:embed="rId3">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128"/>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1" name="Google Shape;21;p12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128"/>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128"/>
          <p:cNvSpPr/>
          <p:nvPr/>
        </p:nvSpPr>
        <p:spPr>
          <a:xfrm>
            <a:off x="62931" y="1396720"/>
            <a:ext cx="9021537" cy="120580"/>
          </a:xfrm>
          <a:prstGeom prst="rect">
            <a:avLst/>
          </a:prstGeom>
          <a:solidFill>
            <a:srgbClr val="A8B9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128"/>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128"/>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7"/>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2" name="Google Shape;92;p13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38"/>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8"/>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8" name="Google Shape;98;p13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3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1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13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130"/>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130"/>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0"/>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9" name="Google Shape;39;p13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0"/>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0"/>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130"/>
          <p:cNvSpPr/>
          <p:nvPr/>
        </p:nvSpPr>
        <p:spPr>
          <a:xfrm>
            <a:off x="69146" y="2341475"/>
            <a:ext cx="9013781" cy="45719"/>
          </a:xfrm>
          <a:prstGeom prst="rect">
            <a:avLst/>
          </a:prstGeom>
          <a:solidFill>
            <a:srgbClr val="A8B9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130"/>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13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131"/>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1" name="Google Shape;51;p131"/>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32"/>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2"/>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5" name="Google Shape;55;p132"/>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6" name="Google Shape;56;p13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132"/>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132"/>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3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3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135"/>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13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5"/>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5" name="Google Shape;75;p13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35"/>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36"/>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6"/>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2" name="Google Shape;82;p13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6"/>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36"/>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136"/>
          <p:cNvSpPr/>
          <p:nvPr/>
        </p:nvSpPr>
        <p:spPr>
          <a:xfrm>
            <a:off x="68508" y="4650474"/>
            <a:ext cx="9006639" cy="45719"/>
          </a:xfrm>
          <a:prstGeom prst="rect">
            <a:avLst/>
          </a:prstGeom>
          <a:solidFill>
            <a:srgbClr val="A8B9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136"/>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136"/>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27"/>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2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A8B9DF"/>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A8B9DF"/>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A8CBE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2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about:bla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210"/>
              <a:buNone/>
            </a:pPr>
            <a:r>
              <a:t/>
            </a:r>
            <a:endParaRPr/>
          </a:p>
        </p:txBody>
      </p:sp>
      <p:sp>
        <p:nvSpPr>
          <p:cNvPr id="106" name="Google Shape;106;p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Libre Franklin"/>
              <a:buNone/>
            </a:pPr>
            <a:r>
              <a:rPr lang="en-US"/>
              <a:t>Pig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History</a:t>
            </a:r>
            <a:endParaRPr/>
          </a:p>
        </p:txBody>
      </p:sp>
      <p:sp>
        <p:nvSpPr>
          <p:cNvPr id="161" name="Google Shape;161;p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In </a:t>
            </a:r>
            <a:r>
              <a:rPr b="1" lang="en-US"/>
              <a:t>2006</a:t>
            </a:r>
            <a:r>
              <a:rPr lang="en-US"/>
              <a:t>, Apache Pig was developed as a research project at Yahoo, especially to create and execute MapReduce jobs on every dataset. </a:t>
            </a:r>
            <a:endParaRPr/>
          </a:p>
          <a:p>
            <a:pPr indent="-274320" lvl="0" marL="274320" rtl="0" algn="l">
              <a:lnSpc>
                <a:spcPct val="100000"/>
              </a:lnSpc>
              <a:spcBef>
                <a:spcPts val="580"/>
              </a:spcBef>
              <a:spcAft>
                <a:spcPts val="0"/>
              </a:spcAft>
              <a:buSzPts val="2210"/>
              <a:buChar char="⚫"/>
            </a:pPr>
            <a:r>
              <a:rPr lang="en-US"/>
              <a:t>In </a:t>
            </a:r>
            <a:r>
              <a:rPr b="1" lang="en-US"/>
              <a:t>2007</a:t>
            </a:r>
            <a:r>
              <a:rPr lang="en-US"/>
              <a:t>, Apache Pig was open sourced via Apache incubator.</a:t>
            </a:r>
            <a:endParaRPr/>
          </a:p>
          <a:p>
            <a:pPr indent="-274320" lvl="0" marL="274320" rtl="0" algn="l">
              <a:lnSpc>
                <a:spcPct val="100000"/>
              </a:lnSpc>
              <a:spcBef>
                <a:spcPts val="580"/>
              </a:spcBef>
              <a:spcAft>
                <a:spcPts val="0"/>
              </a:spcAft>
              <a:buSzPts val="2210"/>
              <a:buChar char="⚫"/>
            </a:pPr>
            <a:r>
              <a:rPr lang="en-US"/>
              <a:t>In </a:t>
            </a:r>
            <a:r>
              <a:rPr b="1" lang="en-US"/>
              <a:t>2008</a:t>
            </a:r>
            <a:r>
              <a:rPr lang="en-US"/>
              <a:t>, the first release of Apache Pig came out. </a:t>
            </a:r>
            <a:endParaRPr/>
          </a:p>
          <a:p>
            <a:pPr indent="-274320" lvl="0" marL="274320" rtl="0" algn="l">
              <a:lnSpc>
                <a:spcPct val="100000"/>
              </a:lnSpc>
              <a:spcBef>
                <a:spcPts val="580"/>
              </a:spcBef>
              <a:spcAft>
                <a:spcPts val="0"/>
              </a:spcAft>
              <a:buSzPts val="2210"/>
              <a:buChar char="⚫"/>
            </a:pPr>
            <a:r>
              <a:rPr lang="en-US"/>
              <a:t>In </a:t>
            </a:r>
            <a:r>
              <a:rPr b="1" lang="en-US"/>
              <a:t>2010</a:t>
            </a:r>
            <a:r>
              <a:rPr lang="en-US"/>
              <a:t>, Apache Pig graduated as an Apache top-level project.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00"/>
          <p:cNvSpPr txBox="1"/>
          <p:nvPr>
            <p:ph idx="1" type="body"/>
          </p:nvPr>
        </p:nvSpPr>
        <p:spPr>
          <a:xfrm>
            <a:off x="914400" y="457200"/>
            <a:ext cx="7772400" cy="6248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None/>
            </a:pPr>
            <a:r>
              <a:t/>
            </a:r>
            <a:endParaRPr b="1"/>
          </a:p>
          <a:p>
            <a:pPr indent="-253269" lvl="0" marL="274320" rtl="0" algn="l">
              <a:lnSpc>
                <a:spcPct val="100000"/>
              </a:lnSpc>
              <a:spcBef>
                <a:spcPts val="0"/>
              </a:spcBef>
              <a:spcAft>
                <a:spcPts val="0"/>
              </a:spcAft>
              <a:buSzPct val="85000"/>
              <a:buChar char="⚫"/>
            </a:pPr>
            <a:r>
              <a:rPr b="1" lang="en-US"/>
              <a:t>Syntax</a:t>
            </a:r>
            <a:endParaRPr/>
          </a:p>
          <a:p>
            <a:pPr indent="-274320" lvl="0" marL="274320" rtl="0" algn="l">
              <a:lnSpc>
                <a:spcPct val="100000"/>
              </a:lnSpc>
              <a:spcBef>
                <a:spcPts val="580"/>
              </a:spcBef>
              <a:spcAft>
                <a:spcPts val="0"/>
              </a:spcAft>
              <a:buSzPct val="85000"/>
              <a:buNone/>
            </a:pPr>
            <a:r>
              <a:rPr lang="en-US"/>
              <a:t>	grunt&gt; Relation3_name = JOIN Relation1_name BY key, Relation2_name BY key ; </a:t>
            </a:r>
            <a:r>
              <a:rPr b="1" lang="en-US"/>
              <a:t>Example</a:t>
            </a:r>
            <a:endParaRPr/>
          </a:p>
          <a:p>
            <a:pPr indent="-253269" lvl="0" marL="274320" rtl="0" algn="l">
              <a:lnSpc>
                <a:spcPct val="100000"/>
              </a:lnSpc>
              <a:spcBef>
                <a:spcPts val="580"/>
              </a:spcBef>
              <a:spcAft>
                <a:spcPts val="0"/>
              </a:spcAft>
              <a:buSzPct val="85000"/>
              <a:buChar char="⚫"/>
            </a:pPr>
            <a:r>
              <a:rPr lang="en-US"/>
              <a:t>Let us perform </a:t>
            </a:r>
            <a:r>
              <a:rPr b="1" lang="en-US"/>
              <a:t>self-join</a:t>
            </a:r>
            <a:r>
              <a:rPr lang="en-US"/>
              <a:t> operation on the relation </a:t>
            </a:r>
            <a:r>
              <a:rPr b="1" lang="en-US"/>
              <a:t>customers</a:t>
            </a:r>
            <a:r>
              <a:rPr lang="en-US"/>
              <a:t>, by joining the two relations </a:t>
            </a:r>
            <a:r>
              <a:rPr b="1" lang="en-US"/>
              <a:t>customers1</a:t>
            </a:r>
            <a:r>
              <a:rPr lang="en-US"/>
              <a:t> and </a:t>
            </a:r>
            <a:r>
              <a:rPr b="1" lang="en-US"/>
              <a:t>customers2</a:t>
            </a:r>
            <a:r>
              <a:rPr lang="en-US"/>
              <a:t> as shown below.</a:t>
            </a:r>
            <a:endParaRPr/>
          </a:p>
          <a:p>
            <a:pPr indent="-209168" lvl="1" marL="548640" rtl="0" algn="l">
              <a:lnSpc>
                <a:spcPct val="100000"/>
              </a:lnSpc>
              <a:spcBef>
                <a:spcPts val="370"/>
              </a:spcBef>
              <a:spcAft>
                <a:spcPts val="0"/>
              </a:spcAft>
              <a:buSzPct val="85000"/>
              <a:buChar char="⚫"/>
            </a:pPr>
            <a:r>
              <a:rPr lang="en-US"/>
              <a:t>grunt&gt; customers3 = JOIN customers1 BY id, customers2 BY id; </a:t>
            </a:r>
            <a:r>
              <a:rPr b="1" lang="en-US"/>
              <a:t>Verification</a:t>
            </a:r>
            <a:endParaRPr/>
          </a:p>
          <a:p>
            <a:pPr indent="-253269" lvl="0" marL="274320" rtl="0" algn="l">
              <a:lnSpc>
                <a:spcPct val="100000"/>
              </a:lnSpc>
              <a:spcBef>
                <a:spcPts val="580"/>
              </a:spcBef>
              <a:spcAft>
                <a:spcPts val="0"/>
              </a:spcAft>
              <a:buSzPct val="85000"/>
              <a:buChar char="⚫"/>
            </a:pPr>
            <a:r>
              <a:rPr lang="en-US"/>
              <a:t>Verify the relation </a:t>
            </a:r>
            <a:r>
              <a:rPr b="1" lang="en-US"/>
              <a:t>customers3</a:t>
            </a:r>
            <a:r>
              <a:rPr lang="en-US"/>
              <a:t> using the </a:t>
            </a:r>
            <a:r>
              <a:rPr b="1" lang="en-US"/>
              <a:t>DUMP</a:t>
            </a:r>
            <a:r>
              <a:rPr lang="en-US"/>
              <a:t> operator.</a:t>
            </a:r>
            <a:endParaRPr/>
          </a:p>
          <a:p>
            <a:pPr indent="-209168" lvl="1" marL="548640" rtl="0" algn="l">
              <a:lnSpc>
                <a:spcPct val="100000"/>
              </a:lnSpc>
              <a:spcBef>
                <a:spcPts val="370"/>
              </a:spcBef>
              <a:spcAft>
                <a:spcPts val="0"/>
              </a:spcAft>
              <a:buSzPct val="85000"/>
              <a:buChar char="⚫"/>
            </a:pPr>
            <a:r>
              <a:rPr lang="en-US"/>
              <a:t>grunt&gt; Dump customers3; </a:t>
            </a:r>
            <a:r>
              <a:rPr b="1" lang="en-US"/>
              <a:t>Output</a:t>
            </a:r>
            <a:endParaRPr/>
          </a:p>
          <a:p>
            <a:pPr indent="-253269" lvl="0" marL="274320" rtl="0" algn="l">
              <a:lnSpc>
                <a:spcPct val="100000"/>
              </a:lnSpc>
              <a:spcBef>
                <a:spcPts val="580"/>
              </a:spcBef>
              <a:spcAft>
                <a:spcPts val="0"/>
              </a:spcAft>
              <a:buSzPct val="85000"/>
              <a:buChar char="⚫"/>
            </a:pPr>
            <a:r>
              <a:rPr lang="en-US"/>
              <a:t>It will produce the following output, displaying the contents of the relation </a:t>
            </a:r>
            <a:r>
              <a:rPr b="1" lang="en-US"/>
              <a:t>customers</a:t>
            </a:r>
            <a:r>
              <a:rPr lang="en-US"/>
              <a:t>.</a:t>
            </a:r>
            <a:endParaRPr/>
          </a:p>
          <a:p>
            <a:pPr indent="-274320" lvl="0" marL="274320" rtl="0" algn="l">
              <a:lnSpc>
                <a:spcPct val="100000"/>
              </a:lnSpc>
              <a:spcBef>
                <a:spcPts val="580"/>
              </a:spcBef>
              <a:spcAft>
                <a:spcPts val="0"/>
              </a:spcAft>
              <a:buSzPct val="85000"/>
              <a:buNone/>
            </a:pPr>
            <a:r>
              <a:rPr lang="en-US"/>
              <a:t>(1,Ramesh,32,Ahmedabad,2000,1,Ramesh,32,Ahmedabad,2000) (2,Khilan,25,Delhi,1500,2,Khilan,25,Delhi,1500) (3,kaushik,23,Kota,2000,3,kaushik,23,Kota,2000) (4,Chaitali,25,Mumbai,6500,4,Chaitali,25,Mumbai,6500) (5,Hardik,27,Bhopal,8500,5,Hardik,27,Bhopal,8500) (6,Komal,22,MP,4500,6,Komal,22,MP,4500) (7,Muffy,24,Indore,10000,7,Muffy,24,Indore,10000)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lang="en-US"/>
              <a:t>Inner Join</a:t>
            </a:r>
            <a:endParaRPr/>
          </a:p>
        </p:txBody>
      </p:sp>
      <p:sp>
        <p:nvSpPr>
          <p:cNvPr id="715" name="Google Shape;715;p10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b="1" lang="en-US"/>
              <a:t>Inner Join</a:t>
            </a:r>
            <a:r>
              <a:rPr lang="en-US"/>
              <a:t> is used quite frequently; it is also referred to as </a:t>
            </a:r>
            <a:r>
              <a:rPr b="1" lang="en-US"/>
              <a:t>equijoin</a:t>
            </a:r>
            <a:r>
              <a:rPr lang="en-US"/>
              <a:t>. An inner join returns rows when there is a match in both tables.</a:t>
            </a:r>
            <a:endParaRPr/>
          </a:p>
          <a:p>
            <a:pPr indent="-274320" lvl="0" marL="274320" rtl="0" algn="l">
              <a:lnSpc>
                <a:spcPct val="100000"/>
              </a:lnSpc>
              <a:spcBef>
                <a:spcPts val="580"/>
              </a:spcBef>
              <a:spcAft>
                <a:spcPts val="0"/>
              </a:spcAft>
              <a:buSzPct val="85000"/>
              <a:buChar char="⚫"/>
            </a:pPr>
            <a:r>
              <a:rPr lang="en-US"/>
              <a:t>It creates a new relation by combining column values of two relations (say A and B) based upon the join-predicate. The query compares each row of A with each row of B to find all pairs of rows which satisfy the join-predicate. When the join-predicate is satisfied, the column values for each matched pair of rows of A and B are combined into a result row.</a:t>
            </a:r>
            <a:endParaRPr/>
          </a:p>
          <a:p>
            <a:pPr indent="-274320" lvl="0" marL="274320" rtl="0" algn="l">
              <a:lnSpc>
                <a:spcPct val="100000"/>
              </a:lnSpc>
              <a:spcBef>
                <a:spcPts val="580"/>
              </a:spcBef>
              <a:spcAft>
                <a:spcPts val="0"/>
              </a:spcAft>
              <a:buSzPct val="85000"/>
              <a:buChar char="⚫"/>
            </a:pPr>
            <a:r>
              <a:rPr b="1" lang="en-US"/>
              <a:t>Syntax</a:t>
            </a:r>
            <a:endParaRPr/>
          </a:p>
          <a:p>
            <a:pPr indent="-274320" lvl="0" marL="274320" rtl="0" algn="l">
              <a:lnSpc>
                <a:spcPct val="100000"/>
              </a:lnSpc>
              <a:spcBef>
                <a:spcPts val="580"/>
              </a:spcBef>
              <a:spcAft>
                <a:spcPts val="0"/>
              </a:spcAft>
              <a:buSzPct val="85000"/>
              <a:buNone/>
            </a:pPr>
            <a:r>
              <a:rPr lang="en-US"/>
              <a:t>	grunt&gt; result = JOIN relation1 BY columnname, relation2 BY columnname;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721" name="Google Shape;721;p102"/>
          <p:cNvSpPr txBox="1"/>
          <p:nvPr>
            <p:ph idx="1" type="body"/>
          </p:nvPr>
        </p:nvSpPr>
        <p:spPr>
          <a:xfrm>
            <a:off x="914400" y="1447800"/>
            <a:ext cx="7772400" cy="51816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85000"/>
              <a:buChar char="⚫"/>
            </a:pPr>
            <a:r>
              <a:rPr b="1" lang="en-US"/>
              <a:t>Example</a:t>
            </a:r>
            <a:endParaRPr/>
          </a:p>
          <a:p>
            <a:pPr indent="-274320" lvl="0" marL="274320" rtl="0" algn="l">
              <a:lnSpc>
                <a:spcPct val="100000"/>
              </a:lnSpc>
              <a:spcBef>
                <a:spcPts val="580"/>
              </a:spcBef>
              <a:spcAft>
                <a:spcPts val="0"/>
              </a:spcAft>
              <a:buSzPct val="85000"/>
              <a:buChar char="⚫"/>
            </a:pPr>
            <a:r>
              <a:rPr lang="en-US"/>
              <a:t>Let us perform </a:t>
            </a:r>
            <a:r>
              <a:rPr b="1" lang="en-US"/>
              <a:t>inner join</a:t>
            </a:r>
            <a:r>
              <a:rPr lang="en-US"/>
              <a:t> operation on the two relations </a:t>
            </a:r>
            <a:r>
              <a:rPr b="1" lang="en-US"/>
              <a:t>customers</a:t>
            </a:r>
            <a:r>
              <a:rPr lang="en-US"/>
              <a:t> and </a:t>
            </a:r>
            <a:r>
              <a:rPr b="1" lang="en-US"/>
              <a:t>orders</a:t>
            </a:r>
            <a:r>
              <a:rPr lang="en-US"/>
              <a:t> as shown below.</a:t>
            </a:r>
            <a:endParaRPr/>
          </a:p>
          <a:p>
            <a:pPr indent="-228599" lvl="1" marL="548640" rtl="0" algn="l">
              <a:lnSpc>
                <a:spcPct val="100000"/>
              </a:lnSpc>
              <a:spcBef>
                <a:spcPts val="370"/>
              </a:spcBef>
              <a:spcAft>
                <a:spcPts val="0"/>
              </a:spcAft>
              <a:buSzPct val="85000"/>
              <a:buChar char="⚫"/>
            </a:pPr>
            <a:r>
              <a:rPr lang="en-US"/>
              <a:t>grunt&gt; coustomer_orders = JOIN customers BY id, orders BY customer_id;</a:t>
            </a:r>
            <a:endParaRPr/>
          </a:p>
          <a:p>
            <a:pPr indent="-274320" lvl="0" marL="274320" rtl="0" algn="l">
              <a:lnSpc>
                <a:spcPct val="100000"/>
              </a:lnSpc>
              <a:spcBef>
                <a:spcPts val="580"/>
              </a:spcBef>
              <a:spcAft>
                <a:spcPts val="0"/>
              </a:spcAft>
              <a:buSzPct val="85000"/>
              <a:buChar char="⚫"/>
            </a:pPr>
            <a:r>
              <a:rPr b="1" lang="en-US"/>
              <a:t>Verification</a:t>
            </a:r>
            <a:endParaRPr/>
          </a:p>
          <a:p>
            <a:pPr indent="-274320" lvl="0" marL="274320" rtl="0" algn="l">
              <a:lnSpc>
                <a:spcPct val="100000"/>
              </a:lnSpc>
              <a:spcBef>
                <a:spcPts val="580"/>
              </a:spcBef>
              <a:spcAft>
                <a:spcPts val="0"/>
              </a:spcAft>
              <a:buSzPct val="85000"/>
              <a:buChar char="⚫"/>
            </a:pPr>
            <a:r>
              <a:rPr lang="en-US"/>
              <a:t>Verify the relation </a:t>
            </a:r>
            <a:r>
              <a:rPr b="1" lang="en-US"/>
              <a:t>coustomer_orders</a:t>
            </a:r>
            <a:r>
              <a:rPr lang="en-US"/>
              <a:t> using the </a:t>
            </a:r>
            <a:r>
              <a:rPr b="1" lang="en-US"/>
              <a:t>DUMP</a:t>
            </a:r>
            <a:r>
              <a:rPr lang="en-US"/>
              <a:t> operator as shown below.</a:t>
            </a:r>
            <a:endParaRPr/>
          </a:p>
          <a:p>
            <a:pPr indent="-228599" lvl="1" marL="548640" rtl="0" algn="l">
              <a:lnSpc>
                <a:spcPct val="100000"/>
              </a:lnSpc>
              <a:spcBef>
                <a:spcPts val="370"/>
              </a:spcBef>
              <a:spcAft>
                <a:spcPts val="0"/>
              </a:spcAft>
              <a:buSzPct val="85000"/>
              <a:buChar char="⚫"/>
            </a:pPr>
            <a:r>
              <a:rPr lang="en-US"/>
              <a:t>grunt&gt; Dump coustomer_orders; </a:t>
            </a:r>
            <a:endParaRPr/>
          </a:p>
          <a:p>
            <a:pPr indent="-274320" lvl="0" marL="274320" rtl="0" algn="l">
              <a:lnSpc>
                <a:spcPct val="100000"/>
              </a:lnSpc>
              <a:spcBef>
                <a:spcPts val="580"/>
              </a:spcBef>
              <a:spcAft>
                <a:spcPts val="0"/>
              </a:spcAft>
              <a:buSzPct val="85000"/>
              <a:buChar char="⚫"/>
            </a:pPr>
            <a:r>
              <a:rPr b="1" lang="en-US"/>
              <a:t>Output</a:t>
            </a:r>
            <a:endParaRPr/>
          </a:p>
          <a:p>
            <a:pPr indent="-274320" lvl="0" marL="274320" rtl="0" algn="l">
              <a:lnSpc>
                <a:spcPct val="100000"/>
              </a:lnSpc>
              <a:spcBef>
                <a:spcPts val="580"/>
              </a:spcBef>
              <a:spcAft>
                <a:spcPts val="0"/>
              </a:spcAft>
              <a:buSzPct val="85000"/>
              <a:buChar char="⚫"/>
            </a:pPr>
            <a:r>
              <a:rPr lang="en-US"/>
              <a:t>You will get the following output that will the contents of the relation named </a:t>
            </a:r>
            <a:r>
              <a:rPr b="1" lang="en-US"/>
              <a:t>coustomer_orders</a:t>
            </a:r>
            <a:r>
              <a:rPr lang="en-US"/>
              <a:t>.</a:t>
            </a:r>
            <a:endParaRPr/>
          </a:p>
          <a:p>
            <a:pPr indent="-274320" lvl="0" marL="274320" rtl="0" algn="l">
              <a:lnSpc>
                <a:spcPct val="100000"/>
              </a:lnSpc>
              <a:spcBef>
                <a:spcPts val="580"/>
              </a:spcBef>
              <a:spcAft>
                <a:spcPts val="0"/>
              </a:spcAft>
              <a:buSzPct val="85000"/>
              <a:buNone/>
            </a:pPr>
            <a:r>
              <a:rPr lang="en-US"/>
              <a:t>	(2,Khilan,25,Delhi,1500,101,2009-11-20 00:00:00,2,1560) (3,kaushik,23,Kota,2000,100,2009-10-08 00:00:00,3,1500) (3,kaushik,23,Kota,2000,102,2009-10-08 00:00:00,3,3000) (4,Chaitali,25,Mumbai,6500,103,2008-05-20 00:00:00,4,2060)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Outer Join</a:t>
            </a:r>
            <a:endParaRPr/>
          </a:p>
        </p:txBody>
      </p:sp>
      <p:sp>
        <p:nvSpPr>
          <p:cNvPr id="727" name="Google Shape;727;p10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i="1" lang="en-US"/>
              <a:t>Outer Join</a:t>
            </a:r>
            <a:r>
              <a:rPr lang="en-US"/>
              <a:t>: Unlike inner join, </a:t>
            </a:r>
            <a:r>
              <a:rPr b="1" lang="en-US"/>
              <a:t>outer join</a:t>
            </a:r>
            <a:r>
              <a:rPr lang="en-US"/>
              <a:t> returns all the rows from at least one of the relations. An outer join operation is carried out in three ways −</a:t>
            </a:r>
            <a:endParaRPr/>
          </a:p>
          <a:p>
            <a:pPr indent="-228600" lvl="1" marL="548640" rtl="0" algn="l">
              <a:lnSpc>
                <a:spcPct val="100000"/>
              </a:lnSpc>
              <a:spcBef>
                <a:spcPts val="370"/>
              </a:spcBef>
              <a:spcAft>
                <a:spcPts val="0"/>
              </a:spcAft>
              <a:buSzPts val="2040"/>
              <a:buChar char="⚫"/>
            </a:pPr>
            <a:r>
              <a:rPr lang="en-US"/>
              <a:t>Left outer join</a:t>
            </a:r>
            <a:endParaRPr/>
          </a:p>
          <a:p>
            <a:pPr indent="-228600" lvl="1" marL="548640" rtl="0" algn="l">
              <a:lnSpc>
                <a:spcPct val="100000"/>
              </a:lnSpc>
              <a:spcBef>
                <a:spcPts val="370"/>
              </a:spcBef>
              <a:spcAft>
                <a:spcPts val="0"/>
              </a:spcAft>
              <a:buSzPts val="2040"/>
              <a:buChar char="⚫"/>
            </a:pPr>
            <a:r>
              <a:rPr lang="en-US"/>
              <a:t>Right outer join</a:t>
            </a:r>
            <a:endParaRPr/>
          </a:p>
          <a:p>
            <a:pPr indent="-228600" lvl="1" marL="548640" rtl="0" algn="l">
              <a:lnSpc>
                <a:spcPct val="100000"/>
              </a:lnSpc>
              <a:spcBef>
                <a:spcPts val="370"/>
              </a:spcBef>
              <a:spcAft>
                <a:spcPts val="0"/>
              </a:spcAft>
              <a:buSzPts val="2040"/>
              <a:buChar char="⚫"/>
            </a:pPr>
            <a:r>
              <a:rPr lang="en-US"/>
              <a:t>Full outer join</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Left Outer Join</a:t>
            </a:r>
            <a:endParaRPr/>
          </a:p>
        </p:txBody>
      </p:sp>
      <p:sp>
        <p:nvSpPr>
          <p:cNvPr id="733" name="Google Shape;733;p10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left outer Join</a:t>
            </a:r>
            <a:r>
              <a:rPr lang="en-US"/>
              <a:t> operation returns all rows from the left table, even if there are no matches in the right relation.</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Relation3_name = JOIN Relation1_name BY id LEFT OUTER, Relation2_name BY customer_id;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5"/>
          <p:cNvSpPr txBox="1"/>
          <p:nvPr>
            <p:ph idx="1" type="body"/>
          </p:nvPr>
        </p:nvSpPr>
        <p:spPr>
          <a:xfrm>
            <a:off x="381000" y="228600"/>
            <a:ext cx="8610600" cy="63246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b="1" lang="en-US"/>
              <a:t>Example</a:t>
            </a:r>
            <a:endParaRPr/>
          </a:p>
          <a:p>
            <a:pPr indent="-274320" lvl="0" marL="274320" rtl="0" algn="l">
              <a:lnSpc>
                <a:spcPct val="100000"/>
              </a:lnSpc>
              <a:spcBef>
                <a:spcPts val="580"/>
              </a:spcBef>
              <a:spcAft>
                <a:spcPts val="0"/>
              </a:spcAft>
              <a:buSzPct val="85000"/>
              <a:buChar char="⚫"/>
            </a:pPr>
            <a:r>
              <a:rPr lang="en-US"/>
              <a:t>Let us perform left outer join operation on the two relations customers and orders as shown below.</a:t>
            </a:r>
            <a:endParaRPr/>
          </a:p>
          <a:p>
            <a:pPr indent="-228600" lvl="1" marL="548640" rtl="0" algn="l">
              <a:lnSpc>
                <a:spcPct val="100000"/>
              </a:lnSpc>
              <a:spcBef>
                <a:spcPts val="370"/>
              </a:spcBef>
              <a:spcAft>
                <a:spcPts val="0"/>
              </a:spcAft>
              <a:buSzPct val="85000"/>
              <a:buChar char="⚫"/>
            </a:pPr>
            <a:r>
              <a:rPr lang="en-US"/>
              <a:t>grunt&gt; outer_left = JOIN customers BY id LEFT OUTER, orders BY customer_id; </a:t>
            </a:r>
            <a:endParaRPr/>
          </a:p>
          <a:p>
            <a:pPr indent="-274320" lvl="0" marL="274320" rtl="0" algn="l">
              <a:lnSpc>
                <a:spcPct val="100000"/>
              </a:lnSpc>
              <a:spcBef>
                <a:spcPts val="580"/>
              </a:spcBef>
              <a:spcAft>
                <a:spcPts val="0"/>
              </a:spcAft>
              <a:buSzPct val="85000"/>
              <a:buChar char="⚫"/>
            </a:pPr>
            <a:r>
              <a:rPr b="1" lang="en-US"/>
              <a:t>Verification</a:t>
            </a:r>
            <a:endParaRPr/>
          </a:p>
          <a:p>
            <a:pPr indent="-274320" lvl="0" marL="274320" rtl="0" algn="l">
              <a:lnSpc>
                <a:spcPct val="100000"/>
              </a:lnSpc>
              <a:spcBef>
                <a:spcPts val="580"/>
              </a:spcBef>
              <a:spcAft>
                <a:spcPts val="0"/>
              </a:spcAft>
              <a:buSzPct val="85000"/>
              <a:buChar char="⚫"/>
            </a:pPr>
            <a:r>
              <a:rPr lang="en-US"/>
              <a:t>Verify the relation </a:t>
            </a:r>
            <a:r>
              <a:rPr b="1" lang="en-US"/>
              <a:t>outer_left</a:t>
            </a:r>
            <a:r>
              <a:rPr lang="en-US"/>
              <a:t> using the </a:t>
            </a:r>
            <a:r>
              <a:rPr b="1" lang="en-US"/>
              <a:t>DUMP</a:t>
            </a:r>
            <a:r>
              <a:rPr lang="en-US"/>
              <a:t> operator as shown below.</a:t>
            </a:r>
            <a:endParaRPr/>
          </a:p>
          <a:p>
            <a:pPr indent="-228600" lvl="1" marL="548640" rtl="0" algn="l">
              <a:lnSpc>
                <a:spcPct val="100000"/>
              </a:lnSpc>
              <a:spcBef>
                <a:spcPts val="370"/>
              </a:spcBef>
              <a:spcAft>
                <a:spcPts val="0"/>
              </a:spcAft>
              <a:buSzPct val="85000"/>
              <a:buChar char="⚫"/>
            </a:pPr>
            <a:r>
              <a:rPr lang="en-US"/>
              <a:t>grunt&gt; Dump outer_left; </a:t>
            </a:r>
            <a:endParaRPr/>
          </a:p>
          <a:p>
            <a:pPr indent="-274320" lvl="0" marL="274320" rtl="0" algn="l">
              <a:lnSpc>
                <a:spcPct val="100000"/>
              </a:lnSpc>
              <a:spcBef>
                <a:spcPts val="580"/>
              </a:spcBef>
              <a:spcAft>
                <a:spcPts val="0"/>
              </a:spcAft>
              <a:buSzPct val="85000"/>
              <a:buChar char="⚫"/>
            </a:pPr>
            <a:r>
              <a:rPr b="1" lang="en-US"/>
              <a:t>Output</a:t>
            </a:r>
            <a:endParaRPr/>
          </a:p>
          <a:p>
            <a:pPr indent="-274320" lvl="0" marL="274320" rtl="0" algn="l">
              <a:lnSpc>
                <a:spcPct val="100000"/>
              </a:lnSpc>
              <a:spcBef>
                <a:spcPts val="580"/>
              </a:spcBef>
              <a:spcAft>
                <a:spcPts val="0"/>
              </a:spcAft>
              <a:buSzPct val="85000"/>
              <a:buChar char="⚫"/>
            </a:pPr>
            <a:r>
              <a:rPr lang="en-US"/>
              <a:t>It will produce the following output, displaying the contents of the relation </a:t>
            </a:r>
            <a:r>
              <a:rPr b="1" lang="en-US"/>
              <a:t>outer_left</a:t>
            </a:r>
            <a:r>
              <a:rPr lang="en-US"/>
              <a:t>.</a:t>
            </a:r>
            <a:endParaRPr/>
          </a:p>
          <a:p>
            <a:pPr indent="-274320" lvl="0" marL="274320" rtl="0" algn="l">
              <a:lnSpc>
                <a:spcPct val="100000"/>
              </a:lnSpc>
              <a:spcBef>
                <a:spcPts val="580"/>
              </a:spcBef>
              <a:spcAft>
                <a:spcPts val="0"/>
              </a:spcAft>
              <a:buSzPct val="85000"/>
              <a:buNone/>
            </a:pPr>
            <a:r>
              <a:rPr lang="en-US"/>
              <a:t>	(1,Ramesh,32,Ahmedabad,2000,,,,)  (2,Khilan,25,Delhi,1500,101,2009-11-20 00:00:00,2,1560) (3,kaushik,23,Kota,2000,100,2009-10-08 00:00:00,3,1500) (3,kaushik,23,Kota,2000,102,2009-10-08 00:00:00,3,3000) (4,Chaitali,25,Mumbai,6500,103,2008-05-20 00:00:00,4,2060) (5,Hardik,27,Bhopal,8500,,,,)                         	(6,Komal,22,MP,4500,,,,)                                    (7,Muffy,24,Indore,10000,,,,)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Right Outer Join</a:t>
            </a:r>
            <a:endParaRPr/>
          </a:p>
        </p:txBody>
      </p:sp>
      <p:sp>
        <p:nvSpPr>
          <p:cNvPr id="744" name="Google Shape;744;p10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right outer join</a:t>
            </a:r>
            <a:r>
              <a:rPr lang="en-US"/>
              <a:t> operation returns all rows from the right table, even if there are no matches in the left table.</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outer_right = JOIN customers BY id RIGHT, orders BY customer_id; </a:t>
            </a:r>
            <a:r>
              <a:rPr b="1" lang="en-US"/>
              <a:t>Example</a:t>
            </a:r>
            <a:endParaRPr/>
          </a:p>
          <a:p>
            <a:pPr indent="-274320" lvl="0" marL="274320" rtl="0" algn="l">
              <a:lnSpc>
                <a:spcPct val="100000"/>
              </a:lnSpc>
              <a:spcBef>
                <a:spcPts val="580"/>
              </a:spcBef>
              <a:spcAft>
                <a:spcPts val="0"/>
              </a:spcAft>
              <a:buSzPts val="2210"/>
              <a:buChar char="⚫"/>
            </a:pPr>
            <a:r>
              <a:rPr lang="en-US"/>
              <a:t>Let us perform </a:t>
            </a:r>
            <a:r>
              <a:rPr b="1" lang="en-US"/>
              <a:t>right outer join</a:t>
            </a:r>
            <a:r>
              <a:rPr lang="en-US"/>
              <a:t> operation on the two relations </a:t>
            </a:r>
            <a:r>
              <a:rPr b="1" lang="en-US"/>
              <a:t>customers</a:t>
            </a:r>
            <a:r>
              <a:rPr lang="en-US"/>
              <a:t> and </a:t>
            </a:r>
            <a:r>
              <a:rPr b="1" lang="en-US"/>
              <a:t>orders</a:t>
            </a:r>
            <a:r>
              <a:rPr lang="en-US"/>
              <a:t> as shown below.</a:t>
            </a:r>
            <a:endParaRPr/>
          </a:p>
          <a:p>
            <a:pPr indent="-228600" lvl="1" marL="548640" rtl="0" algn="l">
              <a:lnSpc>
                <a:spcPct val="100000"/>
              </a:lnSpc>
              <a:spcBef>
                <a:spcPts val="370"/>
              </a:spcBef>
              <a:spcAft>
                <a:spcPts val="0"/>
              </a:spcAft>
              <a:buSzPts val="2040"/>
              <a:buChar char="⚫"/>
            </a:pPr>
            <a:r>
              <a:rPr lang="en-US"/>
              <a:t>grunt&gt; outer_right = JOIN customers BY id RIGHT, orders BY customer_id;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750" name="Google Shape;750;p10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00000"/>
              </a:lnSpc>
              <a:spcBef>
                <a:spcPts val="0"/>
              </a:spcBef>
              <a:spcAft>
                <a:spcPts val="0"/>
              </a:spcAft>
              <a:buSzPct val="85000"/>
              <a:buChar char="⚫"/>
            </a:pPr>
            <a:r>
              <a:rPr b="1" lang="en-US"/>
              <a:t>Verification</a:t>
            </a:r>
            <a:endParaRPr/>
          </a:p>
          <a:p>
            <a:pPr indent="-274320" lvl="0" marL="274320" rtl="0" algn="l">
              <a:lnSpc>
                <a:spcPct val="100000"/>
              </a:lnSpc>
              <a:spcBef>
                <a:spcPts val="580"/>
              </a:spcBef>
              <a:spcAft>
                <a:spcPts val="0"/>
              </a:spcAft>
              <a:buSzPct val="85000"/>
              <a:buChar char="⚫"/>
            </a:pPr>
            <a:r>
              <a:rPr lang="en-US"/>
              <a:t>Verify the relation </a:t>
            </a:r>
            <a:r>
              <a:rPr b="1" lang="en-US"/>
              <a:t>outer_right</a:t>
            </a:r>
            <a:r>
              <a:rPr lang="en-US"/>
              <a:t> using the </a:t>
            </a:r>
            <a:r>
              <a:rPr b="1" lang="en-US"/>
              <a:t>DUMP</a:t>
            </a:r>
            <a:r>
              <a:rPr lang="en-US"/>
              <a:t> operator as shown below.</a:t>
            </a:r>
            <a:endParaRPr/>
          </a:p>
          <a:p>
            <a:pPr indent="-228600" lvl="1" marL="548640" rtl="0" algn="l">
              <a:lnSpc>
                <a:spcPct val="100000"/>
              </a:lnSpc>
              <a:spcBef>
                <a:spcPts val="370"/>
              </a:spcBef>
              <a:spcAft>
                <a:spcPts val="0"/>
              </a:spcAft>
              <a:buSzPct val="85000"/>
              <a:buChar char="⚫"/>
            </a:pPr>
            <a:r>
              <a:rPr lang="en-US"/>
              <a:t>grunt&gt; Dump outer_right </a:t>
            </a:r>
            <a:endParaRPr/>
          </a:p>
          <a:p>
            <a:pPr indent="-274320" lvl="0" marL="274320" rtl="0" algn="l">
              <a:lnSpc>
                <a:spcPct val="100000"/>
              </a:lnSpc>
              <a:spcBef>
                <a:spcPts val="580"/>
              </a:spcBef>
              <a:spcAft>
                <a:spcPts val="0"/>
              </a:spcAft>
              <a:buSzPct val="85000"/>
              <a:buChar char="⚫"/>
            </a:pPr>
            <a:r>
              <a:rPr b="1" lang="en-US"/>
              <a:t>Output</a:t>
            </a:r>
            <a:endParaRPr/>
          </a:p>
          <a:p>
            <a:pPr indent="-274320" lvl="0" marL="274320" rtl="0" algn="l">
              <a:lnSpc>
                <a:spcPct val="100000"/>
              </a:lnSpc>
              <a:spcBef>
                <a:spcPts val="580"/>
              </a:spcBef>
              <a:spcAft>
                <a:spcPts val="0"/>
              </a:spcAft>
              <a:buSzPct val="85000"/>
              <a:buChar char="⚫"/>
            </a:pPr>
            <a:r>
              <a:rPr lang="en-US"/>
              <a:t>It will produce the following output, displaying the contents of the relation </a:t>
            </a:r>
            <a:r>
              <a:rPr b="1" lang="en-US"/>
              <a:t>outer_right</a:t>
            </a:r>
            <a:r>
              <a:rPr lang="en-US"/>
              <a:t>.</a:t>
            </a:r>
            <a:endParaRPr/>
          </a:p>
          <a:p>
            <a:pPr indent="-274320" lvl="0" marL="274320" rtl="0" algn="l">
              <a:lnSpc>
                <a:spcPct val="100000"/>
              </a:lnSpc>
              <a:spcBef>
                <a:spcPts val="580"/>
              </a:spcBef>
              <a:spcAft>
                <a:spcPts val="0"/>
              </a:spcAft>
              <a:buSzPct val="85000"/>
              <a:buNone/>
            </a:pPr>
            <a:r>
              <a:rPr lang="en-US"/>
              <a:t>	(2,Khilan,25,Delhi,1500,101,2009-11-20 00:00:00,2,1560) (3,kaushik,23,Kota,2000,100,2009-10-08 00:00:00,3,1500) (3,kaushik,23,Kota,2000,102,2009-10-08 00:00:00,3,3000) (4,Chaitali,25,Mumbai,6500,103,2008-05-20 00:00:00,4,2060)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0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Full Outer Join</a:t>
            </a:r>
            <a:endParaRPr/>
          </a:p>
        </p:txBody>
      </p:sp>
      <p:sp>
        <p:nvSpPr>
          <p:cNvPr id="756" name="Google Shape;756;p10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full outer join</a:t>
            </a:r>
            <a:r>
              <a:rPr lang="en-US"/>
              <a:t> operation returns rows when there is a match in one of the relations.</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outer_full = JOIN customers BY id FULL OUTER, orders BY customer_id; </a:t>
            </a:r>
            <a:r>
              <a:rPr b="1" lang="en-US"/>
              <a:t>Example</a:t>
            </a:r>
            <a:endParaRPr/>
          </a:p>
          <a:p>
            <a:pPr indent="-274320" lvl="0" marL="274320" rtl="0" algn="l">
              <a:lnSpc>
                <a:spcPct val="100000"/>
              </a:lnSpc>
              <a:spcBef>
                <a:spcPts val="580"/>
              </a:spcBef>
              <a:spcAft>
                <a:spcPts val="0"/>
              </a:spcAft>
              <a:buSzPts val="2210"/>
              <a:buChar char="⚫"/>
            </a:pPr>
            <a:r>
              <a:rPr lang="en-US"/>
              <a:t>Let us perform </a:t>
            </a:r>
            <a:r>
              <a:rPr b="1" lang="en-US"/>
              <a:t>full outer join</a:t>
            </a:r>
            <a:r>
              <a:rPr lang="en-US"/>
              <a:t> operation on the two relations </a:t>
            </a:r>
            <a:r>
              <a:rPr b="1" lang="en-US"/>
              <a:t>customers</a:t>
            </a:r>
            <a:r>
              <a:rPr lang="en-US"/>
              <a:t> and </a:t>
            </a:r>
            <a:r>
              <a:rPr b="1" lang="en-US"/>
              <a:t>orders</a:t>
            </a:r>
            <a:r>
              <a:rPr lang="en-US"/>
              <a:t> as shown below.</a:t>
            </a:r>
            <a:endParaRPr/>
          </a:p>
          <a:p>
            <a:pPr indent="-228600" lvl="1" marL="548640" rtl="0" algn="l">
              <a:lnSpc>
                <a:spcPct val="100000"/>
              </a:lnSpc>
              <a:spcBef>
                <a:spcPts val="370"/>
              </a:spcBef>
              <a:spcAft>
                <a:spcPts val="0"/>
              </a:spcAft>
              <a:buSzPts val="2040"/>
              <a:buChar char="⚫"/>
            </a:pPr>
            <a:r>
              <a:rPr lang="en-US"/>
              <a:t>grunt&gt; outer_full = JOIN customers BY id FULL OUTER, orders BY customer_id;</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762" name="Google Shape;762;p10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b="1" lang="en-US"/>
              <a:t>Verification</a:t>
            </a:r>
            <a:endParaRPr/>
          </a:p>
          <a:p>
            <a:pPr indent="-274320" lvl="0" marL="274320" rtl="0" algn="l">
              <a:lnSpc>
                <a:spcPct val="100000"/>
              </a:lnSpc>
              <a:spcBef>
                <a:spcPts val="580"/>
              </a:spcBef>
              <a:spcAft>
                <a:spcPts val="0"/>
              </a:spcAft>
              <a:buSzPct val="85000"/>
              <a:buChar char="⚫"/>
            </a:pPr>
            <a:r>
              <a:rPr lang="en-US"/>
              <a:t>Verify the relation </a:t>
            </a:r>
            <a:r>
              <a:rPr b="1" lang="en-US"/>
              <a:t>outer_full</a:t>
            </a:r>
            <a:r>
              <a:rPr lang="en-US"/>
              <a:t> using the </a:t>
            </a:r>
            <a:r>
              <a:rPr b="1" lang="en-US"/>
              <a:t>DUMP</a:t>
            </a:r>
            <a:r>
              <a:rPr lang="en-US"/>
              <a:t> operator as shown below.</a:t>
            </a:r>
            <a:endParaRPr/>
          </a:p>
          <a:p>
            <a:pPr indent="-228600" lvl="1" marL="548640" rtl="0" algn="l">
              <a:lnSpc>
                <a:spcPct val="100000"/>
              </a:lnSpc>
              <a:spcBef>
                <a:spcPts val="370"/>
              </a:spcBef>
              <a:spcAft>
                <a:spcPts val="0"/>
              </a:spcAft>
              <a:buSzPct val="85000"/>
              <a:buChar char="⚫"/>
            </a:pPr>
            <a:r>
              <a:rPr lang="en-US"/>
              <a:t>grunt&gt; Dump outer_full; </a:t>
            </a:r>
            <a:endParaRPr/>
          </a:p>
          <a:p>
            <a:pPr indent="-274320" lvl="0" marL="274320" rtl="0" algn="l">
              <a:lnSpc>
                <a:spcPct val="100000"/>
              </a:lnSpc>
              <a:spcBef>
                <a:spcPts val="580"/>
              </a:spcBef>
              <a:spcAft>
                <a:spcPts val="0"/>
              </a:spcAft>
              <a:buSzPct val="85000"/>
              <a:buChar char="⚫"/>
            </a:pPr>
            <a:r>
              <a:rPr b="1" lang="en-US"/>
              <a:t>Output</a:t>
            </a:r>
            <a:endParaRPr/>
          </a:p>
          <a:p>
            <a:pPr indent="-274320" lvl="0" marL="274320" rtl="0" algn="l">
              <a:lnSpc>
                <a:spcPct val="100000"/>
              </a:lnSpc>
              <a:spcBef>
                <a:spcPts val="580"/>
              </a:spcBef>
              <a:spcAft>
                <a:spcPts val="0"/>
              </a:spcAft>
              <a:buSzPct val="85000"/>
              <a:buChar char="⚫"/>
            </a:pPr>
            <a:r>
              <a:rPr lang="en-US"/>
              <a:t>It will produce the following output, displaying the contents of the relation </a:t>
            </a:r>
            <a:r>
              <a:rPr b="1" lang="en-US"/>
              <a:t>outer_full</a:t>
            </a:r>
            <a:r>
              <a:rPr lang="en-US"/>
              <a:t>.</a:t>
            </a:r>
            <a:endParaRPr/>
          </a:p>
          <a:p>
            <a:pPr indent="-274320" lvl="0" marL="274320" rtl="0" algn="l">
              <a:lnSpc>
                <a:spcPct val="100000"/>
              </a:lnSpc>
              <a:spcBef>
                <a:spcPts val="580"/>
              </a:spcBef>
              <a:spcAft>
                <a:spcPts val="0"/>
              </a:spcAft>
              <a:buSzPct val="85000"/>
              <a:buNone/>
            </a:pPr>
            <a:r>
              <a:rPr lang="en-US"/>
              <a:t>	(1,Ramesh,32,Ahmedabad,2000,,,,) (2,Khilan,25,Delhi,1500,101,2009-11-20 00:00:00,2,1560) (3,kaushik,23,Kota,2000,100,2009-10-08 00:00:00,3,1500) (3,kaushik,23,Kota,2000,102,2009-10-08 00:00:00,3,3000) (4,Chaitali,25,Mumbai,6500,103,2008-05-20 00:00:00,4,2060) (5,Hardik,27,Bhopal,8500,,,,) (6,Komal,22,MP,4500,,,,) (7,Muffy,24,Indore,10000,,,,)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Architecture</a:t>
            </a:r>
            <a:endParaRPr/>
          </a:p>
        </p:txBody>
      </p:sp>
      <p:sp>
        <p:nvSpPr>
          <p:cNvPr id="167" name="Google Shape;167;p11"/>
          <p:cNvSpPr txBox="1"/>
          <p:nvPr>
            <p:ph idx="1" type="body"/>
          </p:nvPr>
        </p:nvSpPr>
        <p:spPr>
          <a:xfrm>
            <a:off x="914400" y="1447800"/>
            <a:ext cx="7772400" cy="510540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00000"/>
              </a:lnSpc>
              <a:spcBef>
                <a:spcPts val="0"/>
              </a:spcBef>
              <a:spcAft>
                <a:spcPts val="0"/>
              </a:spcAft>
              <a:buSzPct val="85000"/>
              <a:buChar char="⚫"/>
            </a:pPr>
            <a:r>
              <a:rPr lang="en-US"/>
              <a:t>The language used to analyze data in Hadoop using Pig is known as </a:t>
            </a:r>
            <a:r>
              <a:rPr b="1" lang="en-US"/>
              <a:t>Pig Latin</a:t>
            </a:r>
            <a:r>
              <a:rPr lang="en-US"/>
              <a:t>. It is a highlevel data processing language which provides a rich set of data types and operators to perform various operations on the data.</a:t>
            </a:r>
            <a:endParaRPr/>
          </a:p>
          <a:p>
            <a:pPr indent="-274320" lvl="0" marL="274320" rtl="0" algn="l">
              <a:lnSpc>
                <a:spcPct val="100000"/>
              </a:lnSpc>
              <a:spcBef>
                <a:spcPts val="580"/>
              </a:spcBef>
              <a:spcAft>
                <a:spcPts val="0"/>
              </a:spcAft>
              <a:buSzPct val="85000"/>
              <a:buChar char="⚫"/>
            </a:pPr>
            <a:r>
              <a:rPr lang="en-US"/>
              <a:t>To perform a particular task Programmers using Pig, programmers need to write a Pig script using the Pig Latin language, and execute them using any of the execution mechanisms (Grunt Shell, UDFs, Embedded). After execution, these scripts will go through a series of transformations applied by the Pig Framework, to produce the desired output.</a:t>
            </a:r>
            <a:endParaRPr/>
          </a:p>
          <a:p>
            <a:pPr indent="-274320" lvl="0" marL="274320" rtl="0" algn="l">
              <a:lnSpc>
                <a:spcPct val="100000"/>
              </a:lnSpc>
              <a:spcBef>
                <a:spcPts val="580"/>
              </a:spcBef>
              <a:spcAft>
                <a:spcPts val="0"/>
              </a:spcAft>
              <a:buSzPct val="85000"/>
              <a:buChar char="⚫"/>
            </a:pPr>
            <a:r>
              <a:rPr lang="en-US"/>
              <a:t>Internally, Apache Pig converts these scripts into a series of MapReduce jobs, and thus, it makes the programmer’s job easy.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Using Multiple Keys</a:t>
            </a:r>
            <a:endParaRPr/>
          </a:p>
        </p:txBody>
      </p:sp>
      <p:sp>
        <p:nvSpPr>
          <p:cNvPr id="768" name="Google Shape;768;p1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We can perform JOIN operation using multiple keys.</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Relation3_name = JOIN Relation2_name BY (key1, key2), Relation3_name BY (key1, key2); </a:t>
            </a:r>
            <a:endParaRPr/>
          </a:p>
          <a:p>
            <a:pPr indent="-274320" lvl="0" marL="274320" rtl="0" algn="l">
              <a:lnSpc>
                <a:spcPct val="100000"/>
              </a:lnSpc>
              <a:spcBef>
                <a:spcPts val="580"/>
              </a:spcBef>
              <a:spcAft>
                <a:spcPts val="0"/>
              </a:spcAft>
              <a:buSzPts val="2210"/>
              <a:buChar char="⚫"/>
            </a:pPr>
            <a:r>
              <a:rPr lang="en-US"/>
              <a:t>Assume that we have two files namely </a:t>
            </a:r>
            <a:r>
              <a:rPr b="1" lang="en-US"/>
              <a:t>employee.txt</a:t>
            </a:r>
            <a:r>
              <a:rPr lang="en-US"/>
              <a:t> and </a:t>
            </a:r>
            <a:r>
              <a:rPr b="1" lang="en-US"/>
              <a:t>employee_contact.txt</a:t>
            </a:r>
            <a:r>
              <a:rPr lang="en-US"/>
              <a:t> in the </a:t>
            </a:r>
            <a:r>
              <a:rPr b="1" lang="en-US"/>
              <a:t>/pig_data/</a:t>
            </a:r>
            <a:r>
              <a:rPr lang="en-US"/>
              <a:t> directory of HDFS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774" name="Google Shape;774;p111"/>
          <p:cNvSpPr txBox="1"/>
          <p:nvPr>
            <p:ph idx="1" type="body"/>
          </p:nvPr>
        </p:nvSpPr>
        <p:spPr>
          <a:xfrm>
            <a:off x="914400" y="1447800"/>
            <a:ext cx="7772400" cy="51816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85000"/>
              <a:buChar char="⚫"/>
            </a:pPr>
            <a:r>
              <a:rPr b="1" lang="en-US"/>
              <a:t>employee.txt</a:t>
            </a:r>
            <a:endParaRPr/>
          </a:p>
          <a:p>
            <a:pPr indent="-274320" lvl="0" marL="274320" rtl="0" algn="l">
              <a:lnSpc>
                <a:spcPct val="100000"/>
              </a:lnSpc>
              <a:spcBef>
                <a:spcPts val="580"/>
              </a:spcBef>
              <a:spcAft>
                <a:spcPts val="0"/>
              </a:spcAft>
              <a:buSzPct val="85000"/>
              <a:buNone/>
            </a:pPr>
            <a:r>
              <a:rPr lang="en-US"/>
              <a:t>	001,Rajiv,Reddy,21,programmer,003 002,siddarth,Battacharya,22,programmer,003 003,Rajesh,Khanna,22,programmer,003 004,Preethi,Agarwal,21,programmer,003 005,Trupthi,Mohanthy,23,programmer,003 006,Archana,Mishra,23,programmer,003 007,Komal,Nayak,24,teamlead,002 008,Bharathi,Nambiayar,24,manager,001 </a:t>
            </a:r>
            <a:endParaRPr/>
          </a:p>
          <a:p>
            <a:pPr indent="-274320" lvl="0" marL="274320" rtl="0" algn="l">
              <a:lnSpc>
                <a:spcPct val="100000"/>
              </a:lnSpc>
              <a:spcBef>
                <a:spcPts val="580"/>
              </a:spcBef>
              <a:spcAft>
                <a:spcPts val="0"/>
              </a:spcAft>
              <a:buSzPct val="85000"/>
              <a:buChar char="⚫"/>
            </a:pPr>
            <a:r>
              <a:rPr b="1" lang="en-US"/>
              <a:t>employee_contact.txt</a:t>
            </a:r>
            <a:endParaRPr/>
          </a:p>
          <a:p>
            <a:pPr indent="-274320" lvl="0" marL="274320" rtl="0" algn="l">
              <a:lnSpc>
                <a:spcPct val="100000"/>
              </a:lnSpc>
              <a:spcBef>
                <a:spcPts val="580"/>
              </a:spcBef>
              <a:spcAft>
                <a:spcPts val="0"/>
              </a:spcAft>
              <a:buSzPct val="85000"/>
              <a:buChar char="⚫"/>
            </a:pPr>
            <a:r>
              <a:rPr lang="en-US"/>
              <a:t>001,9848022337,Rajiv@gmail.com,Hyderabad,003 002,9848022338,siddarth@gmail.com,Kolkata,003 003,9848022339,Rajesh@gmail.com,Delhi,003 004,9848022330,Preethi@gmail.com,Pune,003 005,9848022336,Trupthi@gmail.com,Bhuwaneshwar,003 006,9848022335,Archana@gmail.com,Chennai,003 007,9848022334,Komal@gmail.com,trivendram,002 008,9848022333,Bharathi@gmail.com,Chennai,001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780" name="Google Shape;780;p1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We have loaded these two files into Pig with relations </a:t>
            </a:r>
            <a:r>
              <a:rPr b="1" lang="en-US"/>
              <a:t>employee</a:t>
            </a:r>
            <a:r>
              <a:rPr lang="en-US"/>
              <a:t> and </a:t>
            </a:r>
            <a:r>
              <a:rPr b="1" lang="en-US"/>
              <a:t>employee_contact</a:t>
            </a:r>
            <a:r>
              <a:rPr lang="en-US"/>
              <a:t> as shown below.</a:t>
            </a:r>
            <a:endParaRPr/>
          </a:p>
          <a:p>
            <a:pPr indent="-228600" lvl="1" marL="548640" rtl="0" algn="l">
              <a:lnSpc>
                <a:spcPct val="100000"/>
              </a:lnSpc>
              <a:spcBef>
                <a:spcPts val="370"/>
              </a:spcBef>
              <a:spcAft>
                <a:spcPts val="0"/>
              </a:spcAft>
              <a:buSzPts val="2040"/>
              <a:buChar char="⚫"/>
            </a:pPr>
            <a:r>
              <a:rPr lang="en-US"/>
              <a:t>grunt&gt; employee = LOAD 'hdfs://localhost:9000/pig_data/employee.txt' USING PigStorage(',') as (id:int, firstname:chararray, lastname:chararray, age:int, designation:chararray, jobid:int); </a:t>
            </a:r>
            <a:endParaRPr/>
          </a:p>
          <a:p>
            <a:pPr indent="-228600" lvl="1" marL="548640" rtl="0" algn="l">
              <a:lnSpc>
                <a:spcPct val="100000"/>
              </a:lnSpc>
              <a:spcBef>
                <a:spcPts val="370"/>
              </a:spcBef>
              <a:spcAft>
                <a:spcPts val="0"/>
              </a:spcAft>
              <a:buSzPts val="2040"/>
              <a:buChar char="⚫"/>
            </a:pPr>
            <a:r>
              <a:rPr lang="en-US"/>
              <a:t>grunt&gt; employee_contact = LOAD 'hdfs://localhost:9000/pig_data/employee_contact.txt' USING PigStorage(',') as (id:int, phone:chararray, email:chararray, city:chararray, jobid:int);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786" name="Google Shape;786;p1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Now, let us join the contents of these two relations using the </a:t>
            </a:r>
            <a:r>
              <a:rPr b="1" lang="en-US"/>
              <a:t>JOIN</a:t>
            </a:r>
            <a:r>
              <a:rPr lang="en-US"/>
              <a:t> operator as shown below.</a:t>
            </a:r>
            <a:endParaRPr/>
          </a:p>
          <a:p>
            <a:pPr indent="-228600" lvl="1" marL="548640" rtl="0" algn="l">
              <a:lnSpc>
                <a:spcPct val="100000"/>
              </a:lnSpc>
              <a:spcBef>
                <a:spcPts val="370"/>
              </a:spcBef>
              <a:spcAft>
                <a:spcPts val="0"/>
              </a:spcAft>
              <a:buSzPts val="2040"/>
              <a:buChar char="⚫"/>
            </a:pPr>
            <a:r>
              <a:rPr lang="en-US"/>
              <a:t>grunt&gt; emp = JOIN employee BY (id,jobid), employee_contact BY (id,jobid); </a:t>
            </a:r>
            <a:endParaRPr/>
          </a:p>
          <a:p>
            <a:pPr indent="-274320" lvl="0" marL="274320" rtl="0" algn="l">
              <a:lnSpc>
                <a:spcPct val="100000"/>
              </a:lnSpc>
              <a:spcBef>
                <a:spcPts val="580"/>
              </a:spcBef>
              <a:spcAft>
                <a:spcPts val="0"/>
              </a:spcAft>
              <a:buSzPts val="2210"/>
              <a:buChar char="⚫"/>
            </a:pPr>
            <a:r>
              <a:rPr b="1" lang="en-US"/>
              <a:t>Verification</a:t>
            </a:r>
            <a:endParaRPr/>
          </a:p>
          <a:p>
            <a:pPr indent="-274320" lvl="0" marL="274320" rtl="0" algn="l">
              <a:lnSpc>
                <a:spcPct val="100000"/>
              </a:lnSpc>
              <a:spcBef>
                <a:spcPts val="580"/>
              </a:spcBef>
              <a:spcAft>
                <a:spcPts val="0"/>
              </a:spcAft>
              <a:buSzPts val="2210"/>
              <a:buChar char="⚫"/>
            </a:pPr>
            <a:r>
              <a:rPr lang="en-US"/>
              <a:t>Verify the relation </a:t>
            </a:r>
            <a:r>
              <a:rPr b="1" lang="en-US"/>
              <a:t>emp</a:t>
            </a:r>
            <a:r>
              <a:rPr lang="en-US"/>
              <a:t> using the </a:t>
            </a:r>
            <a:r>
              <a:rPr b="1" lang="en-US"/>
              <a:t>DUMP</a:t>
            </a:r>
            <a:r>
              <a:rPr lang="en-US"/>
              <a:t> operator as shown below.</a:t>
            </a:r>
            <a:endParaRPr/>
          </a:p>
          <a:p>
            <a:pPr indent="-274320" lvl="0" marL="274320" rtl="0" algn="l">
              <a:lnSpc>
                <a:spcPct val="100000"/>
              </a:lnSpc>
              <a:spcBef>
                <a:spcPts val="580"/>
              </a:spcBef>
              <a:spcAft>
                <a:spcPts val="0"/>
              </a:spcAft>
              <a:buSzPts val="2210"/>
              <a:buChar char="⚫"/>
            </a:pPr>
            <a:r>
              <a:rPr lang="en-US"/>
              <a:t>grunt&gt; Dump emp;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792" name="Google Shape;792;p114"/>
          <p:cNvSpPr txBox="1"/>
          <p:nvPr>
            <p:ph idx="1" type="body"/>
          </p:nvPr>
        </p:nvSpPr>
        <p:spPr>
          <a:xfrm>
            <a:off x="228600" y="1447800"/>
            <a:ext cx="8915400" cy="51816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lnSpc>
                <a:spcPct val="100000"/>
              </a:lnSpc>
              <a:spcBef>
                <a:spcPts val="0"/>
              </a:spcBef>
              <a:spcAft>
                <a:spcPts val="0"/>
              </a:spcAft>
              <a:buSzPct val="85000"/>
              <a:buChar char="⚫"/>
            </a:pPr>
            <a:r>
              <a:rPr b="1" lang="en-US"/>
              <a:t>Output</a:t>
            </a:r>
            <a:endParaRPr/>
          </a:p>
          <a:p>
            <a:pPr indent="-274320" lvl="0" marL="274320" rtl="0" algn="l">
              <a:lnSpc>
                <a:spcPct val="100000"/>
              </a:lnSpc>
              <a:spcBef>
                <a:spcPts val="580"/>
              </a:spcBef>
              <a:spcAft>
                <a:spcPts val="0"/>
              </a:spcAft>
              <a:buSzPct val="85000"/>
              <a:buChar char="⚫"/>
            </a:pPr>
            <a:r>
              <a:rPr lang="en-US"/>
              <a:t>It will produce the following output, displaying the contents of the relation named </a:t>
            </a:r>
            <a:r>
              <a:rPr b="1" lang="en-US"/>
              <a:t>emp</a:t>
            </a:r>
            <a:r>
              <a:rPr lang="en-US"/>
              <a:t> as shown below.</a:t>
            </a:r>
            <a:endParaRPr/>
          </a:p>
          <a:p>
            <a:pPr indent="-274320" lvl="0" marL="274320" rtl="0" algn="l">
              <a:lnSpc>
                <a:spcPct val="100000"/>
              </a:lnSpc>
              <a:spcBef>
                <a:spcPts val="580"/>
              </a:spcBef>
              <a:spcAft>
                <a:spcPts val="0"/>
              </a:spcAft>
              <a:buSzPct val="85000"/>
              <a:buNone/>
            </a:pPr>
            <a:r>
              <a:rPr lang="en-US"/>
              <a:t>	(1,Rajiv,Reddy,21,programmer,113,1,9848022337,Rajiv@gmail.com,Hyderabad,113) (2,siddarth,Battacharya,22,programmer,113,2,9848022338,siddarth@gmail.com,Kolka ta,113) (3,Rajesh,Khanna,22,programmer,113,3,9848022339,Rajesh@gmail.com,Delhi,113) (4,Preethi,Agarwal,21,programmer,113,4,9848022330,Preethi@gmail.com,Pune,113) (5,Trupthi,Mohanthy,23,programmer,113,5,9848022336,Trupthi@gmail.com,Bhuwaneshw ar,113) (6,Archana,Mishra,23,programmer,113,6,9848022335,Archana@gmail.com,Chennai,113) (7,Komal,Nayak,24,teamlead,112,7,9848022334,Komal@gmail.com,trivendram,112) (8,Bharathi,Nambiayar,24,manager,111,8,9848022333,Bharathi@gmail.com,Chennai,111)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Cross Operator</a:t>
            </a:r>
            <a:endParaRPr/>
          </a:p>
        </p:txBody>
      </p:sp>
      <p:sp>
        <p:nvSpPr>
          <p:cNvPr id="798" name="Google Shape;798;p1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CROSS</a:t>
            </a:r>
            <a:r>
              <a:rPr lang="en-US"/>
              <a:t> operator computes the cross-product of two or more relations.</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Relation3_name = CROSS Relation1_name, Relation2_name;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16"/>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Example</a:t>
            </a:r>
            <a:endParaRPr/>
          </a:p>
        </p:txBody>
      </p:sp>
      <p:sp>
        <p:nvSpPr>
          <p:cNvPr id="804" name="Google Shape;804;p116"/>
          <p:cNvSpPr txBox="1"/>
          <p:nvPr>
            <p:ph idx="1" type="body"/>
          </p:nvPr>
        </p:nvSpPr>
        <p:spPr>
          <a:xfrm>
            <a:off x="914400" y="838200"/>
            <a:ext cx="7772400" cy="57912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lang="en-US"/>
              <a:t>Assume that we have two files namely </a:t>
            </a:r>
            <a:r>
              <a:rPr b="1" lang="en-US"/>
              <a:t>customers.txt</a:t>
            </a:r>
            <a:r>
              <a:rPr lang="en-US"/>
              <a:t> and </a:t>
            </a:r>
            <a:r>
              <a:rPr b="1" lang="en-US"/>
              <a:t>orders.txt</a:t>
            </a:r>
            <a:r>
              <a:rPr lang="en-US"/>
              <a:t> in the </a:t>
            </a:r>
            <a:r>
              <a:rPr b="1" lang="en-US"/>
              <a:t>/pig_data/</a:t>
            </a:r>
            <a:r>
              <a:rPr lang="en-US"/>
              <a:t> directory of HDFS as shown below.</a:t>
            </a:r>
            <a:endParaRPr/>
          </a:p>
          <a:p>
            <a:pPr indent="-274320" lvl="0" marL="274320" rtl="0" algn="l">
              <a:lnSpc>
                <a:spcPct val="100000"/>
              </a:lnSpc>
              <a:spcBef>
                <a:spcPts val="580"/>
              </a:spcBef>
              <a:spcAft>
                <a:spcPts val="0"/>
              </a:spcAft>
              <a:buSzPts val="2210"/>
              <a:buChar char="⚫"/>
            </a:pPr>
            <a:r>
              <a:rPr b="1" lang="en-US"/>
              <a:t>customers.txt</a:t>
            </a:r>
            <a:endParaRPr/>
          </a:p>
          <a:p>
            <a:pPr indent="-274320" lvl="0" marL="274320" rtl="0" algn="l">
              <a:lnSpc>
                <a:spcPct val="100000"/>
              </a:lnSpc>
              <a:spcBef>
                <a:spcPts val="580"/>
              </a:spcBef>
              <a:spcAft>
                <a:spcPts val="0"/>
              </a:spcAft>
              <a:buSzPts val="2210"/>
              <a:buNone/>
            </a:pPr>
            <a:r>
              <a:rPr lang="en-US"/>
              <a:t>		1,Ramesh,32,Ahmedabad,2000.00 	2,Khilan,25,Delhi,1500.00 		3,kaushik,23,Kota,2000.00 	4,Chaitali,25,Mumbai,6500.00 	5,Hardik,27,Bhopal,8500.00 6,Komal,22,MP,4500.00 	7,Muffy,24,Indore,10000.00 </a:t>
            </a:r>
            <a:endParaRPr/>
          </a:p>
          <a:p>
            <a:pPr indent="-274320" lvl="0" marL="274320" rtl="0" algn="l">
              <a:lnSpc>
                <a:spcPct val="100000"/>
              </a:lnSpc>
              <a:spcBef>
                <a:spcPts val="580"/>
              </a:spcBef>
              <a:spcAft>
                <a:spcPts val="0"/>
              </a:spcAft>
              <a:buSzPts val="2210"/>
              <a:buChar char="⚫"/>
            </a:pPr>
            <a:r>
              <a:rPr b="1" lang="en-US"/>
              <a:t>orders.txt</a:t>
            </a:r>
            <a:endParaRPr/>
          </a:p>
          <a:p>
            <a:pPr indent="-274320" lvl="0" marL="274320" rtl="0" algn="l">
              <a:lnSpc>
                <a:spcPct val="100000"/>
              </a:lnSpc>
              <a:spcBef>
                <a:spcPts val="580"/>
              </a:spcBef>
              <a:spcAft>
                <a:spcPts val="0"/>
              </a:spcAft>
              <a:buSzPts val="2210"/>
              <a:buNone/>
            </a:pPr>
            <a:r>
              <a:rPr lang="en-US"/>
              <a:t>		102,2009-10-08 00:00:00,3,3000 			100,2009-10-08 00:00:00,3,1500 		101,2009-11-20 00:00:00,2,1560 		103,2008-05-20 00:00:00,4,2060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810" name="Google Shape;810;p1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We have loaded these two files into Pig with the relations </a:t>
            </a:r>
            <a:r>
              <a:rPr b="1" lang="en-US"/>
              <a:t>customers</a:t>
            </a:r>
            <a:r>
              <a:rPr lang="en-US"/>
              <a:t> and </a:t>
            </a:r>
            <a:r>
              <a:rPr b="1" lang="en-US"/>
              <a:t>orders</a:t>
            </a:r>
            <a:r>
              <a:rPr lang="en-US"/>
              <a:t> as shown below.</a:t>
            </a:r>
            <a:endParaRPr/>
          </a:p>
          <a:p>
            <a:pPr indent="-228600" lvl="1" marL="548640" rtl="0" algn="l">
              <a:lnSpc>
                <a:spcPct val="100000"/>
              </a:lnSpc>
              <a:spcBef>
                <a:spcPts val="370"/>
              </a:spcBef>
              <a:spcAft>
                <a:spcPts val="0"/>
              </a:spcAft>
              <a:buSzPts val="2040"/>
              <a:buChar char="⚫"/>
            </a:pPr>
            <a:r>
              <a:rPr lang="en-US"/>
              <a:t>grunt&gt; customers = LOAD 'hdfs://localhost:9000/pig_data/customers.txt' USING PigStorage(',') as (id:int, name:chararray, age:int, address:chararray, salary:int); </a:t>
            </a:r>
            <a:endParaRPr/>
          </a:p>
          <a:p>
            <a:pPr indent="-228600" lvl="1" marL="548640" rtl="0" algn="l">
              <a:lnSpc>
                <a:spcPct val="100000"/>
              </a:lnSpc>
              <a:spcBef>
                <a:spcPts val="370"/>
              </a:spcBef>
              <a:spcAft>
                <a:spcPts val="0"/>
              </a:spcAft>
              <a:buSzPts val="2040"/>
              <a:buChar char="⚫"/>
            </a:pPr>
            <a:r>
              <a:rPr lang="en-US"/>
              <a:t>grunt&gt; orders = LOAD 'hdfs://localhost:9000/pig_data/orders.txt' USING PigStorage(',') as (oid:int, date:chararray, customer_id:int, amount:int);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18"/>
          <p:cNvSpPr txBox="1"/>
          <p:nvPr>
            <p:ph idx="1" type="body"/>
          </p:nvPr>
        </p:nvSpPr>
        <p:spPr>
          <a:xfrm>
            <a:off x="609600" y="304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Let us now get the cross-product of these two relations using the </a:t>
            </a:r>
            <a:r>
              <a:rPr b="1" lang="en-US"/>
              <a:t>cross</a:t>
            </a:r>
            <a:r>
              <a:rPr lang="en-US"/>
              <a:t> operator on these two relations as shown below.</a:t>
            </a:r>
            <a:endParaRPr/>
          </a:p>
          <a:p>
            <a:pPr indent="-228600" lvl="1" marL="548640" rtl="0" algn="l">
              <a:lnSpc>
                <a:spcPct val="100000"/>
              </a:lnSpc>
              <a:spcBef>
                <a:spcPts val="370"/>
              </a:spcBef>
              <a:spcAft>
                <a:spcPts val="0"/>
              </a:spcAft>
              <a:buSzPts val="2040"/>
              <a:buChar char="⚫"/>
            </a:pPr>
            <a:r>
              <a:rPr lang="en-US"/>
              <a:t>grunt&gt; cross_data = CROSS customers, orders;</a:t>
            </a:r>
            <a:endParaRPr/>
          </a:p>
          <a:p>
            <a:pPr indent="-274320" lvl="0" marL="274320" rtl="0" algn="l">
              <a:lnSpc>
                <a:spcPct val="100000"/>
              </a:lnSpc>
              <a:spcBef>
                <a:spcPts val="580"/>
              </a:spcBef>
              <a:spcAft>
                <a:spcPts val="0"/>
              </a:spcAft>
              <a:buSzPts val="2210"/>
              <a:buChar char="⚫"/>
            </a:pPr>
            <a:r>
              <a:rPr lang="en-US"/>
              <a:t> </a:t>
            </a:r>
            <a:r>
              <a:rPr b="1" lang="en-US"/>
              <a:t>Verification</a:t>
            </a:r>
            <a:endParaRPr/>
          </a:p>
          <a:p>
            <a:pPr indent="-274320" lvl="0" marL="274320" rtl="0" algn="l">
              <a:lnSpc>
                <a:spcPct val="100000"/>
              </a:lnSpc>
              <a:spcBef>
                <a:spcPts val="580"/>
              </a:spcBef>
              <a:spcAft>
                <a:spcPts val="0"/>
              </a:spcAft>
              <a:buSzPts val="2210"/>
              <a:buChar char="⚫"/>
            </a:pPr>
            <a:r>
              <a:rPr lang="en-US"/>
              <a:t>Verify the relation </a:t>
            </a:r>
            <a:r>
              <a:rPr b="1" lang="en-US"/>
              <a:t>cross_data</a:t>
            </a:r>
            <a:r>
              <a:rPr lang="en-US"/>
              <a:t> using the </a:t>
            </a:r>
            <a:r>
              <a:rPr b="1" lang="en-US"/>
              <a:t>DUMP</a:t>
            </a:r>
            <a:r>
              <a:rPr lang="en-US"/>
              <a:t> operator as shown below.</a:t>
            </a:r>
            <a:endParaRPr/>
          </a:p>
          <a:p>
            <a:pPr indent="-228600" lvl="1" marL="548640" rtl="0" algn="l">
              <a:lnSpc>
                <a:spcPct val="100000"/>
              </a:lnSpc>
              <a:spcBef>
                <a:spcPts val="370"/>
              </a:spcBef>
              <a:spcAft>
                <a:spcPts val="0"/>
              </a:spcAft>
              <a:buSzPts val="2040"/>
              <a:buChar char="⚫"/>
            </a:pPr>
            <a:r>
              <a:rPr lang="en-US"/>
              <a:t>grunt&gt; Dump cross_data; </a:t>
            </a:r>
            <a:r>
              <a:rPr b="1" lang="en-US"/>
              <a:t>Output</a:t>
            </a:r>
            <a:endParaRPr/>
          </a:p>
          <a:p>
            <a:pPr indent="-274320" lvl="0" marL="274320" rtl="0" algn="l">
              <a:lnSpc>
                <a:spcPct val="100000"/>
              </a:lnSpc>
              <a:spcBef>
                <a:spcPts val="580"/>
              </a:spcBef>
              <a:spcAft>
                <a:spcPts val="0"/>
              </a:spcAft>
              <a:buSzPts val="2210"/>
              <a:buChar char="⚫"/>
            </a:pPr>
            <a:r>
              <a:rPr lang="en-US"/>
              <a:t>It will produce the following output, displaying the contents of the relation </a:t>
            </a:r>
            <a:r>
              <a:rPr b="1" lang="en-US"/>
              <a:t>cross_data</a:t>
            </a:r>
            <a:r>
              <a:rPr lang="en-US"/>
              <a:t>.</a:t>
            </a:r>
            <a:endParaRPr/>
          </a:p>
          <a:p>
            <a:pPr indent="-133985" lvl="0" marL="274320" rtl="0" algn="l">
              <a:lnSpc>
                <a:spcPct val="100000"/>
              </a:lnSpc>
              <a:spcBef>
                <a:spcPts val="580"/>
              </a:spcBef>
              <a:spcAft>
                <a:spcPts val="0"/>
              </a:spcAft>
              <a:buSzPts val="2210"/>
              <a:buNone/>
            </a:pPr>
            <a:r>
              <a:t/>
            </a:r>
            <a:endParaRPr/>
          </a:p>
        </p:txBody>
      </p:sp>
      <p:pic>
        <p:nvPicPr>
          <p:cNvPr id="816" name="Google Shape;816;p118"/>
          <p:cNvPicPr preferRelativeResize="0"/>
          <p:nvPr/>
        </p:nvPicPr>
        <p:blipFill rotWithShape="1">
          <a:blip r:embed="rId3">
            <a:alphaModFix/>
          </a:blip>
          <a:srcRect b="39583" l="34553" r="39678" t="26042"/>
          <a:stretch/>
        </p:blipFill>
        <p:spPr>
          <a:xfrm>
            <a:off x="6096000" y="4267200"/>
            <a:ext cx="2743200" cy="205740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19"/>
          <p:cNvSpPr txBox="1"/>
          <p:nvPr>
            <p:ph idx="1" type="body"/>
          </p:nvPr>
        </p:nvSpPr>
        <p:spPr>
          <a:xfrm>
            <a:off x="0" y="304800"/>
            <a:ext cx="8915400" cy="6553200"/>
          </a:xfrm>
          <a:prstGeom prst="rect">
            <a:avLst/>
          </a:prstGeom>
          <a:noFill/>
          <a:ln>
            <a:noFill/>
          </a:ln>
        </p:spPr>
        <p:txBody>
          <a:bodyPr anchorCtr="0" anchor="t" bIns="45700" lIns="91425" spcFirstLastPara="1" rIns="91425" wrap="square" tIns="45700">
            <a:normAutofit fontScale="55000" lnSpcReduction="20000"/>
          </a:bodyPr>
          <a:lstStyle/>
          <a:p>
            <a:pPr indent="0" lvl="0" marL="396875" rtl="0" algn="l">
              <a:lnSpc>
                <a:spcPct val="100000"/>
              </a:lnSpc>
              <a:spcBef>
                <a:spcPts val="0"/>
              </a:spcBef>
              <a:spcAft>
                <a:spcPts val="0"/>
              </a:spcAft>
              <a:buSzPct val="85000"/>
              <a:buNone/>
            </a:pPr>
            <a:r>
              <a:rPr lang="en-US"/>
              <a:t>	(7,Muffy,24,Indore,10000,103,2008-05-20 00:00:00,4,2060) 		(7,Muffy,24,Indore,10000,101,2009-11-20 00:00:00,2,1560)	 	(7,Muffy,24,Indore,10000,100,2009-10-08 00:00:00,3,1500) 		(7,Muffy,24,Indore,10000,102,2009-10-08 00:00:00,3,3000) 			(6,Komal,22,MP,4500,103,2008-05-20 00:00:00,4,2060)				 	(6,Komal,22,MP,4500,101,2009-11-20 00:00:00,2,1560)		 	(6,Komal,22,MP,4500,100,2009-10-08 00:00:00,3,1500) 			(6,Komal,22,MP,4500,102,2009-10-08 00:00:00,3,3000)		 	(5,Hardik,27,Bhopal,8500,103,2008-05-20 00:00:00,4,2060) 		(5,Hardik,27,Bhopal,8500,101,2009-11-20 00:00:00,2,1560) 		(5,Hardik,27,Bhopal,8500,100,2009-10-08 00:00:00,3,1500) 		(5,Hardik,27,Bhopal,8500,102,2009-10-08 00:00:00,3,3000)	 	(4,Chaitali,25,Mumbai,6500,103,2008-05-20 00:00:00,4,2060) 			(4,Chaitali,25,Mumbai,6500,101,2009-20 00:00:00,4,2060)			 	(2,Khilan,25,Delhi,1500,101,2009-11-20 00:00:00,2,1560) 			(2,Khilan,25,Delhi,1500,100,2009-10-08 00:00:00,3,1500) 			(2,Khilan,25,Delhi,1500,102,2009-10-08 00:00:00,3,3000)	 	(1,Ramesh,32,Ahmedabad,2000,103,2008-05-20 00:00:00,4,2060)	 	(1,Ramesh,32,Ahmedabad,2000,101,2009-11-20 00:00:00,2,1560) 		(1,Ramesh,32,Ahmedabad,2000,100,2009-10-08 00:00:00,3,1500) 		(1,Ramesh,32,Ahmedabad,2000,102,2009-10-08 00:00:00,3,3000)-11-20 00:00:00,2,1560) 	(4,Chaitali,25,Mumbai,6500,100,2009-10-08 00:00:00,3,1500)		 	(4,Chaitali,25,Mumbai,6500,102,2009-10-08 00:00:00,3,3000) 		(3,kaushik,23,Kota,2000,103,2008-05-20 00:00:00,4,2060)		 	(3,kaushik,23,Kota,2000,101,2009-11-20 00:00:00,2,1560) 		(3,kaushik,23,Kota,2000,100,2009-10-08 00:00:00,3,1500)		 	(3,kaushik,23,Kota,2000,102,2009-10-08 00:00:00,3,3000)		 		(2,Khilan,25,Delhi,1500,103,2008-05-20 00:00:00,4,2060) 			(2,Khilan,25,Delhi,1500,101,2009-11-20 00:00:00,2,1560)		 	(2,Khilan,25,Delhi,1500,100,2009-10-08 00:00:00,3,1500)			 	(2,Khilan,25,Delhi,1500,102,2009-10-08 00:00:00,3,3000) 			(1,Ramesh,32,Ahmedabad,2000,103,2008-05-20 00:00:00,4,2060) 		(1,Ramesh,32,Ahmedabad,2000,101,2009-11-20 00:00:00,2,1560) 		(1,Ramesh,32,Ahmedabad,2000,100,2009-10-08 00:00:00,3,1500) 		(1,Ramesh,32,Ahmedabad,2000,102,2009-10-08 00:00:00,3,3000)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Architecture</a:t>
            </a:r>
            <a:endParaRPr/>
          </a:p>
        </p:txBody>
      </p:sp>
      <p:sp>
        <p:nvSpPr>
          <p:cNvPr id="173" name="Google Shape;173;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33985" lvl="0" marL="274320" rtl="0" algn="l">
              <a:lnSpc>
                <a:spcPct val="100000"/>
              </a:lnSpc>
              <a:spcBef>
                <a:spcPts val="0"/>
              </a:spcBef>
              <a:spcAft>
                <a:spcPts val="0"/>
              </a:spcAft>
              <a:buSzPts val="2210"/>
              <a:buNone/>
            </a:pPr>
            <a:r>
              <a:t/>
            </a:r>
            <a:endParaRPr/>
          </a:p>
        </p:txBody>
      </p:sp>
      <p:pic>
        <p:nvPicPr>
          <p:cNvPr descr="Apache Pig Architecture" id="174" name="Google Shape;174;p12"/>
          <p:cNvPicPr preferRelativeResize="0"/>
          <p:nvPr/>
        </p:nvPicPr>
        <p:blipFill rotWithShape="1">
          <a:blip r:embed="rId3">
            <a:alphaModFix/>
          </a:blip>
          <a:srcRect b="0" l="0" r="0" t="0"/>
          <a:stretch/>
        </p:blipFill>
        <p:spPr>
          <a:xfrm>
            <a:off x="2667000" y="1447799"/>
            <a:ext cx="4038600" cy="5321449"/>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Union Operator</a:t>
            </a:r>
            <a:endParaRPr/>
          </a:p>
        </p:txBody>
      </p:sp>
      <p:sp>
        <p:nvSpPr>
          <p:cNvPr id="827" name="Google Shape;827;p1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UNION</a:t>
            </a:r>
            <a:r>
              <a:rPr lang="en-US"/>
              <a:t> operator of Pig Latin is used to merge the content of two relations. To perform UNION operation on two relations, their columns and domains must be identical.</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Relation_name3 = UNION Relation_name1, Relation_name2;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Example</a:t>
            </a:r>
            <a:endParaRPr/>
          </a:p>
        </p:txBody>
      </p:sp>
      <p:sp>
        <p:nvSpPr>
          <p:cNvPr id="833" name="Google Shape;833;p1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Assume that we have two files namely </a:t>
            </a:r>
            <a:r>
              <a:rPr b="1" lang="en-US"/>
              <a:t>student_data1.txt</a:t>
            </a:r>
            <a:r>
              <a:rPr lang="en-US"/>
              <a:t> and </a:t>
            </a:r>
            <a:r>
              <a:rPr b="1" lang="en-US"/>
              <a:t>student_data2.txt</a:t>
            </a:r>
            <a:r>
              <a:rPr lang="en-US"/>
              <a:t> in the </a:t>
            </a:r>
            <a:r>
              <a:rPr b="1" lang="en-US"/>
              <a:t>/pig_data/</a:t>
            </a:r>
            <a:r>
              <a:rPr lang="en-US"/>
              <a:t> directory of HDFS as shown below.</a:t>
            </a:r>
            <a:endParaRPr/>
          </a:p>
          <a:p>
            <a:pPr indent="-274320" lvl="0" marL="274320" rtl="0" algn="l">
              <a:lnSpc>
                <a:spcPct val="100000"/>
              </a:lnSpc>
              <a:spcBef>
                <a:spcPts val="580"/>
              </a:spcBef>
              <a:spcAft>
                <a:spcPts val="0"/>
              </a:spcAft>
              <a:buSzPct val="85000"/>
              <a:buChar char="⚫"/>
            </a:pPr>
            <a:r>
              <a:rPr b="1" lang="en-US"/>
              <a:t>Student_data1.txt</a:t>
            </a:r>
            <a:endParaRPr/>
          </a:p>
          <a:p>
            <a:pPr indent="-274320" lvl="0" marL="274320" rtl="0" algn="l">
              <a:lnSpc>
                <a:spcPct val="100000"/>
              </a:lnSpc>
              <a:spcBef>
                <a:spcPts val="580"/>
              </a:spcBef>
              <a:spcAft>
                <a:spcPts val="0"/>
              </a:spcAft>
              <a:buSzPct val="85000"/>
              <a:buNone/>
            </a:pPr>
            <a:r>
              <a:rPr lang="en-US"/>
              <a:t>	001,Rajiv,Reddy,9848022337,Hyderabad 002,siddarth,Battacharya,9848022338,Kolkata 003,Rajesh,Khanna,9848022339,Delhi 004,Preethi,Agarwal,9848022330,Pune 005,Trupthi,Mohanthy,9848022336,Bhuwaneshwar 006,Archana,Mishra,9848022335,Chennai. </a:t>
            </a:r>
            <a:endParaRPr/>
          </a:p>
          <a:p>
            <a:pPr indent="-274320" lvl="0" marL="274320" rtl="0" algn="l">
              <a:lnSpc>
                <a:spcPct val="100000"/>
              </a:lnSpc>
              <a:spcBef>
                <a:spcPts val="580"/>
              </a:spcBef>
              <a:spcAft>
                <a:spcPts val="0"/>
              </a:spcAft>
              <a:buSzPct val="85000"/>
              <a:buChar char="⚫"/>
            </a:pPr>
            <a:r>
              <a:rPr b="1" lang="en-US"/>
              <a:t>Student_data2.txt</a:t>
            </a:r>
            <a:endParaRPr/>
          </a:p>
          <a:p>
            <a:pPr indent="-274320" lvl="0" marL="274320" rtl="0" algn="l">
              <a:lnSpc>
                <a:spcPct val="100000"/>
              </a:lnSpc>
              <a:spcBef>
                <a:spcPts val="580"/>
              </a:spcBef>
              <a:spcAft>
                <a:spcPts val="0"/>
              </a:spcAft>
              <a:buSzPct val="85000"/>
              <a:buNone/>
            </a:pPr>
            <a:r>
              <a:rPr lang="en-US"/>
              <a:t>	7,Komal,Nayak,9848022334,trivendram. 8,Bharathi,Nambiayar,9848022333,Chennai.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839" name="Google Shape;839;p1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We have loaded these two files into Pig with the relations </a:t>
            </a:r>
            <a:r>
              <a:rPr b="1" lang="en-US"/>
              <a:t>student1</a:t>
            </a:r>
            <a:r>
              <a:rPr lang="en-US"/>
              <a:t> and </a:t>
            </a:r>
            <a:r>
              <a:rPr b="1" lang="en-US"/>
              <a:t>student2</a:t>
            </a:r>
            <a:r>
              <a:rPr lang="en-US"/>
              <a:t> as shown below.</a:t>
            </a:r>
            <a:endParaRPr/>
          </a:p>
          <a:p>
            <a:pPr indent="-228600" lvl="1" marL="548640" rtl="0" algn="l">
              <a:lnSpc>
                <a:spcPct val="100000"/>
              </a:lnSpc>
              <a:spcBef>
                <a:spcPts val="370"/>
              </a:spcBef>
              <a:spcAft>
                <a:spcPts val="0"/>
              </a:spcAft>
              <a:buSzPts val="2040"/>
              <a:buChar char="⚫"/>
            </a:pPr>
            <a:r>
              <a:rPr lang="en-US"/>
              <a:t>grunt&gt; student1 = LOAD 'hdfs://localhost:9000/pig_data/student_data1.txt' USING PigStorage(',') as (id:int, firstname:chararray, lastname:chararray, phone:chararray, city:chararray); </a:t>
            </a:r>
            <a:endParaRPr/>
          </a:p>
          <a:p>
            <a:pPr indent="-228600" lvl="1" marL="548640" rtl="0" algn="l">
              <a:lnSpc>
                <a:spcPct val="100000"/>
              </a:lnSpc>
              <a:spcBef>
                <a:spcPts val="370"/>
              </a:spcBef>
              <a:spcAft>
                <a:spcPts val="0"/>
              </a:spcAft>
              <a:buSzPts val="2040"/>
              <a:buChar char="⚫"/>
            </a:pPr>
            <a:r>
              <a:rPr lang="en-US"/>
              <a:t>grunt&gt; student2 = LOAD 'hdfs://localhost:9000/pig_data/student_data2.txt' USING PigStorage(',') as (id:int, firstname:chararray, lastname:chararray, phone:chararray, city:chararray);</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845" name="Google Shape;845;p1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lnSpc>
                <a:spcPct val="100000"/>
              </a:lnSpc>
              <a:spcBef>
                <a:spcPts val="0"/>
              </a:spcBef>
              <a:spcAft>
                <a:spcPts val="0"/>
              </a:spcAft>
              <a:buSzPct val="85000"/>
              <a:buChar char="⚫"/>
            </a:pPr>
            <a:r>
              <a:rPr lang="en-US"/>
              <a:t>Let us now merge the contents of these two relations using the </a:t>
            </a:r>
            <a:r>
              <a:rPr b="1" lang="en-US"/>
              <a:t>UNION</a:t>
            </a:r>
            <a:r>
              <a:rPr lang="en-US"/>
              <a:t> operator as shown below.</a:t>
            </a:r>
            <a:endParaRPr/>
          </a:p>
          <a:p>
            <a:pPr indent="-228600" lvl="1" marL="548640" rtl="0" algn="l">
              <a:lnSpc>
                <a:spcPct val="100000"/>
              </a:lnSpc>
              <a:spcBef>
                <a:spcPts val="370"/>
              </a:spcBef>
              <a:spcAft>
                <a:spcPts val="0"/>
              </a:spcAft>
              <a:buSzPct val="85000"/>
              <a:buChar char="⚫"/>
            </a:pPr>
            <a:r>
              <a:rPr lang="en-US"/>
              <a:t>grunt&gt; student = UNION student1, student2; </a:t>
            </a:r>
            <a:endParaRPr/>
          </a:p>
          <a:p>
            <a:pPr indent="-274320" lvl="0" marL="274320" rtl="0" algn="l">
              <a:lnSpc>
                <a:spcPct val="100000"/>
              </a:lnSpc>
              <a:spcBef>
                <a:spcPts val="580"/>
              </a:spcBef>
              <a:spcAft>
                <a:spcPts val="0"/>
              </a:spcAft>
              <a:buSzPct val="85000"/>
              <a:buChar char="⚫"/>
            </a:pPr>
            <a:r>
              <a:rPr b="1" lang="en-US"/>
              <a:t>Verification</a:t>
            </a:r>
            <a:endParaRPr/>
          </a:p>
          <a:p>
            <a:pPr indent="-274320" lvl="0" marL="274320" rtl="0" algn="l">
              <a:lnSpc>
                <a:spcPct val="100000"/>
              </a:lnSpc>
              <a:spcBef>
                <a:spcPts val="580"/>
              </a:spcBef>
              <a:spcAft>
                <a:spcPts val="0"/>
              </a:spcAft>
              <a:buSzPct val="85000"/>
              <a:buChar char="⚫"/>
            </a:pPr>
            <a:r>
              <a:rPr lang="en-US"/>
              <a:t>Verify the relation </a:t>
            </a:r>
            <a:r>
              <a:rPr b="1" lang="en-US"/>
              <a:t>student</a:t>
            </a:r>
            <a:r>
              <a:rPr lang="en-US"/>
              <a:t> using the </a:t>
            </a:r>
            <a:r>
              <a:rPr b="1" lang="en-US"/>
              <a:t>DUMP</a:t>
            </a:r>
            <a:r>
              <a:rPr lang="en-US"/>
              <a:t> operator as shown below.</a:t>
            </a:r>
            <a:endParaRPr/>
          </a:p>
          <a:p>
            <a:pPr indent="-228600" lvl="1" marL="548640" rtl="0" algn="l">
              <a:lnSpc>
                <a:spcPct val="100000"/>
              </a:lnSpc>
              <a:spcBef>
                <a:spcPts val="370"/>
              </a:spcBef>
              <a:spcAft>
                <a:spcPts val="0"/>
              </a:spcAft>
              <a:buSzPct val="85000"/>
              <a:buChar char="⚫"/>
            </a:pPr>
            <a:r>
              <a:rPr lang="en-US"/>
              <a:t>grunt&gt; Dump student; </a:t>
            </a:r>
            <a:r>
              <a:rPr b="1" lang="en-US"/>
              <a:t>Output</a:t>
            </a:r>
            <a:endParaRPr/>
          </a:p>
          <a:p>
            <a:pPr indent="-274320" lvl="0" marL="274320" rtl="0" algn="l">
              <a:lnSpc>
                <a:spcPct val="100000"/>
              </a:lnSpc>
              <a:spcBef>
                <a:spcPts val="580"/>
              </a:spcBef>
              <a:spcAft>
                <a:spcPts val="0"/>
              </a:spcAft>
              <a:buSzPct val="85000"/>
              <a:buChar char="⚫"/>
            </a:pPr>
            <a:r>
              <a:rPr lang="en-US"/>
              <a:t>It will display the following output, displaying the contents of the relation </a:t>
            </a:r>
            <a:r>
              <a:rPr b="1" lang="en-US"/>
              <a:t>student</a:t>
            </a:r>
            <a:r>
              <a:rPr lang="en-US"/>
              <a:t>.</a:t>
            </a:r>
            <a:endParaRPr/>
          </a:p>
          <a:p>
            <a:pPr indent="-274320" lvl="0" marL="274320" rtl="0" algn="l">
              <a:lnSpc>
                <a:spcPct val="100000"/>
              </a:lnSpc>
              <a:spcBef>
                <a:spcPts val="580"/>
              </a:spcBef>
              <a:spcAft>
                <a:spcPts val="0"/>
              </a:spcAft>
              <a:buSzPct val="85000"/>
              <a:buNone/>
            </a:pPr>
            <a:r>
              <a:rPr lang="en-US"/>
              <a:t>		(1,Rajiv,Reddy,9848022337,Hyderabad) 	(2,siddarth,Battacharya,9848022338,Kolkata) 	(3,Rajesh,Khanna,9848022339,Delhi) 	(4,Preethi,Agarwal,9848022330,Pune) 	(5,Trupthi,Mohanthy,9848022336,Bhuwaneshwar) 	(6,Archana,Mishra,9848022335,Chennai) 	(7,Komal,Nayak,9848022334,trivendram) 	(8,Bharathi,Nambiayar,9848022333,Chennai)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Split Operator</a:t>
            </a:r>
            <a:endParaRPr/>
          </a:p>
        </p:txBody>
      </p:sp>
      <p:sp>
        <p:nvSpPr>
          <p:cNvPr id="851" name="Google Shape;851;p1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SPLIT</a:t>
            </a:r>
            <a:r>
              <a:rPr lang="en-US"/>
              <a:t> operator is used to split a relation into two or more relations.</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SPLIT Relation1_name INTO Relation2_name IF (condition1), Relation2_name (condition2), </a:t>
            </a:r>
            <a:endParaRPr/>
          </a:p>
          <a:p>
            <a:pPr indent="-274320" lvl="0" marL="274320" rtl="0" algn="l">
              <a:lnSpc>
                <a:spcPct val="100000"/>
              </a:lnSpc>
              <a:spcBef>
                <a:spcPts val="580"/>
              </a:spcBef>
              <a:spcAft>
                <a:spcPts val="0"/>
              </a:spcAft>
              <a:buSzPts val="2210"/>
              <a:buNone/>
            </a:pPr>
            <a:r>
              <a:t/>
            </a:r>
            <a:endParaRPr/>
          </a:p>
          <a:p>
            <a:pPr indent="0" lvl="0" marL="0" rtl="0" algn="l">
              <a:lnSpc>
                <a:spcPct val="100000"/>
              </a:lnSpc>
              <a:spcBef>
                <a:spcPts val="580"/>
              </a:spcBef>
              <a:spcAft>
                <a:spcPts val="0"/>
              </a:spcAft>
              <a:buSzPts val="2210"/>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lang="en-US"/>
              <a:t>Example</a:t>
            </a:r>
            <a:endParaRPr/>
          </a:p>
        </p:txBody>
      </p:sp>
      <p:sp>
        <p:nvSpPr>
          <p:cNvPr id="857" name="Google Shape;857;p125"/>
          <p:cNvSpPr txBox="1"/>
          <p:nvPr>
            <p:ph idx="1" type="body"/>
          </p:nvPr>
        </p:nvSpPr>
        <p:spPr>
          <a:xfrm>
            <a:off x="914400" y="1447800"/>
            <a:ext cx="7772400" cy="50292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85000"/>
              <a:buChar char="⚫"/>
            </a:pPr>
            <a:r>
              <a:rPr lang="en-US"/>
              <a:t>Assume that we have a file named </a:t>
            </a:r>
            <a:r>
              <a:rPr b="1" lang="en-US"/>
              <a:t>student_details.txt</a:t>
            </a:r>
            <a:r>
              <a:rPr lang="en-US"/>
              <a:t> in the HDFS directory </a:t>
            </a:r>
            <a:r>
              <a:rPr b="1" lang="en-US"/>
              <a:t>/pig_data/</a:t>
            </a:r>
            <a:r>
              <a:rPr lang="en-US"/>
              <a:t> as shown below.</a:t>
            </a:r>
            <a:endParaRPr/>
          </a:p>
          <a:p>
            <a:pPr indent="-274320" lvl="0" marL="274320" rtl="0" algn="l">
              <a:lnSpc>
                <a:spcPct val="100000"/>
              </a:lnSpc>
              <a:spcBef>
                <a:spcPts val="580"/>
              </a:spcBef>
              <a:spcAft>
                <a:spcPts val="0"/>
              </a:spcAft>
              <a:buSzPct val="85000"/>
              <a:buChar char="⚫"/>
            </a:pPr>
            <a:r>
              <a:rPr b="1" lang="en-US"/>
              <a:t>student_details.txt</a:t>
            </a:r>
            <a:endParaRPr/>
          </a:p>
          <a:p>
            <a:pPr indent="-274320" lvl="0" marL="274320" rtl="0" algn="l">
              <a:lnSpc>
                <a:spcPct val="100000"/>
              </a:lnSpc>
              <a:spcBef>
                <a:spcPts val="580"/>
              </a:spcBef>
              <a:spcAft>
                <a:spcPts val="0"/>
              </a:spcAft>
              <a:buSzPct val="85000"/>
              <a:buNone/>
            </a:pPr>
            <a:r>
              <a:rPr lang="en-US"/>
              <a:t>	001,Rajiv,Reddy,21,9848022337,Hyderabad 002,siddarth,Battacharya,22,9848022338,Kolkata 003,Rajesh,Khanna,22,9848022339,Delhi 004,Preethi,Agarwal,21,9848022330,Pune 005,Trupthi,Mohanthy,23,9848022336,Bhuwaneshwar 006,Archana,Mishra,23,9848022335,Chennai 007,Komal,Nayak,24,9848022334,trivendram 008,Bharathi,Nambiayar,24,9848022333,Chennai </a:t>
            </a:r>
            <a:endParaRPr/>
          </a:p>
          <a:p>
            <a:pPr indent="-274320" lvl="0" marL="274320" rtl="0" algn="l">
              <a:lnSpc>
                <a:spcPct val="100000"/>
              </a:lnSpc>
              <a:spcBef>
                <a:spcPts val="580"/>
              </a:spcBef>
              <a:spcAft>
                <a:spcPts val="0"/>
              </a:spcAft>
              <a:buSzPct val="85000"/>
              <a:buChar char="⚫"/>
            </a:pPr>
            <a:r>
              <a:rPr lang="en-US"/>
              <a:t>And we have loaded this file into Pig with the relation name </a:t>
            </a:r>
            <a:r>
              <a:rPr b="1" lang="en-US"/>
              <a:t>student_details</a:t>
            </a:r>
            <a:r>
              <a:rPr lang="en-US"/>
              <a:t> as shown below.</a:t>
            </a:r>
            <a:endParaRPr/>
          </a:p>
          <a:p>
            <a:pPr indent="-274320" lvl="0" marL="274320" rtl="0" algn="l">
              <a:lnSpc>
                <a:spcPct val="100000"/>
              </a:lnSpc>
              <a:spcBef>
                <a:spcPts val="580"/>
              </a:spcBef>
              <a:spcAft>
                <a:spcPts val="0"/>
              </a:spcAft>
              <a:buSzPct val="85000"/>
              <a:buNone/>
            </a:pPr>
            <a:r>
              <a:rPr lang="en-US"/>
              <a:t>	student_details = LOAD 'hdfs://localhost:9000/pig_data/student_details.txt' USING PigStorage(',') as (id:int, firstname:chararray, lastname:chararray, age:int, phone:chararray, city:chararray);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26"/>
          <p:cNvSpPr txBox="1"/>
          <p:nvPr>
            <p:ph idx="1" type="body"/>
          </p:nvPr>
        </p:nvSpPr>
        <p:spPr>
          <a:xfrm>
            <a:off x="533400" y="304800"/>
            <a:ext cx="8382000" cy="62484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85000"/>
              <a:buChar char="⚫"/>
            </a:pPr>
            <a:r>
              <a:rPr lang="en-US"/>
              <a:t>Let us now split the relation into two, one listing the employees of age less than 23, and the other listing the employees having the age between 22 and 25.</a:t>
            </a:r>
            <a:endParaRPr/>
          </a:p>
          <a:p>
            <a:pPr indent="-228599" lvl="1" marL="548640" rtl="0" algn="l">
              <a:lnSpc>
                <a:spcPct val="100000"/>
              </a:lnSpc>
              <a:spcBef>
                <a:spcPts val="370"/>
              </a:spcBef>
              <a:spcAft>
                <a:spcPts val="0"/>
              </a:spcAft>
              <a:buSzPct val="85000"/>
              <a:buChar char="⚫"/>
            </a:pPr>
            <a:r>
              <a:rPr lang="en-US"/>
              <a:t>SPLIT student_details into student_details1 if age&lt;23, student_details2 if (age&gt;22 and age&lt;25); </a:t>
            </a:r>
            <a:endParaRPr/>
          </a:p>
          <a:p>
            <a:pPr indent="-274320" lvl="0" marL="274320" rtl="0" algn="l">
              <a:lnSpc>
                <a:spcPct val="100000"/>
              </a:lnSpc>
              <a:spcBef>
                <a:spcPts val="580"/>
              </a:spcBef>
              <a:spcAft>
                <a:spcPts val="0"/>
              </a:spcAft>
              <a:buSzPct val="85000"/>
              <a:buChar char="⚫"/>
            </a:pPr>
            <a:r>
              <a:rPr b="1" lang="en-US"/>
              <a:t>Verification</a:t>
            </a:r>
            <a:endParaRPr/>
          </a:p>
          <a:p>
            <a:pPr indent="-274320" lvl="0" marL="274320" rtl="0" algn="l">
              <a:lnSpc>
                <a:spcPct val="100000"/>
              </a:lnSpc>
              <a:spcBef>
                <a:spcPts val="580"/>
              </a:spcBef>
              <a:spcAft>
                <a:spcPts val="0"/>
              </a:spcAft>
              <a:buSzPct val="85000"/>
              <a:buChar char="⚫"/>
            </a:pPr>
            <a:r>
              <a:rPr lang="en-US"/>
              <a:t>Verify the relations </a:t>
            </a:r>
            <a:r>
              <a:rPr b="1" lang="en-US"/>
              <a:t>student_details1</a:t>
            </a:r>
            <a:r>
              <a:rPr lang="en-US"/>
              <a:t> and </a:t>
            </a:r>
            <a:r>
              <a:rPr b="1" lang="en-US"/>
              <a:t>student_details2</a:t>
            </a:r>
            <a:r>
              <a:rPr lang="en-US"/>
              <a:t> using the </a:t>
            </a:r>
            <a:r>
              <a:rPr b="1" lang="en-US"/>
              <a:t>DUMP</a:t>
            </a:r>
            <a:r>
              <a:rPr lang="en-US"/>
              <a:t> operator as shown below.</a:t>
            </a:r>
            <a:endParaRPr/>
          </a:p>
          <a:p>
            <a:pPr indent="-228599" lvl="1" marL="548640" rtl="0" algn="l">
              <a:lnSpc>
                <a:spcPct val="100000"/>
              </a:lnSpc>
              <a:spcBef>
                <a:spcPts val="370"/>
              </a:spcBef>
              <a:spcAft>
                <a:spcPts val="0"/>
              </a:spcAft>
              <a:buSzPct val="85000"/>
              <a:buChar char="⚫"/>
            </a:pPr>
            <a:r>
              <a:rPr lang="en-US"/>
              <a:t>grunt&gt; Dump student_details1; grunt&gt; Dump student_details2; </a:t>
            </a:r>
            <a:r>
              <a:rPr b="1" lang="en-US"/>
              <a:t>Output</a:t>
            </a:r>
            <a:endParaRPr/>
          </a:p>
          <a:p>
            <a:pPr indent="-274320" lvl="0" marL="274320" rtl="0" algn="l">
              <a:lnSpc>
                <a:spcPct val="100000"/>
              </a:lnSpc>
              <a:spcBef>
                <a:spcPts val="580"/>
              </a:spcBef>
              <a:spcAft>
                <a:spcPts val="0"/>
              </a:spcAft>
              <a:buSzPct val="85000"/>
              <a:buChar char="⚫"/>
            </a:pPr>
            <a:r>
              <a:rPr lang="en-US"/>
              <a:t>It will produce the following output, displaying the contents of the relations </a:t>
            </a:r>
            <a:r>
              <a:rPr b="1" lang="en-US"/>
              <a:t>student_details1</a:t>
            </a:r>
            <a:r>
              <a:rPr lang="en-US"/>
              <a:t> and </a:t>
            </a:r>
            <a:r>
              <a:rPr b="1" lang="en-US"/>
              <a:t>student_details2</a:t>
            </a:r>
            <a:r>
              <a:rPr lang="en-US"/>
              <a:t> respectively.</a:t>
            </a:r>
            <a:endParaRPr/>
          </a:p>
          <a:p>
            <a:pPr indent="-274320" lvl="0" marL="274320" rtl="0" algn="l">
              <a:lnSpc>
                <a:spcPct val="100000"/>
              </a:lnSpc>
              <a:spcBef>
                <a:spcPts val="580"/>
              </a:spcBef>
              <a:spcAft>
                <a:spcPts val="0"/>
              </a:spcAft>
              <a:buSzPct val="85000"/>
              <a:buChar char="⚫"/>
            </a:pPr>
            <a:r>
              <a:rPr b="1" lang="en-US"/>
              <a:t>grunt&gt; Dump student_details1;</a:t>
            </a:r>
            <a:r>
              <a:rPr lang="en-US"/>
              <a:t> (1,Rajiv,Reddy,21,9848022337,Hyderabad) (2,siddarth,Battacharya,22,9848022338,Kolkata) (3,Rajesh,Khanna,22,9848022339,Delhi) (4,Preethi,Agarwal,21,9848022330,Pune) </a:t>
            </a:r>
            <a:endParaRPr/>
          </a:p>
          <a:p>
            <a:pPr indent="-274320" lvl="0" marL="274320" rtl="0" algn="l">
              <a:lnSpc>
                <a:spcPct val="100000"/>
              </a:lnSpc>
              <a:spcBef>
                <a:spcPts val="580"/>
              </a:spcBef>
              <a:spcAft>
                <a:spcPts val="0"/>
              </a:spcAft>
              <a:buSzPct val="85000"/>
              <a:buChar char="⚫"/>
            </a:pPr>
            <a:r>
              <a:rPr b="1" lang="en-US"/>
              <a:t>grunt&gt; Dump student_details2;</a:t>
            </a:r>
            <a:r>
              <a:rPr lang="en-US"/>
              <a:t> (5,Trupthi,Mohanthy,23,9848022336,Bhuwaneshwar) (6,Archana,Mishra,23,9848022335,Chennai) (7,Komal,Nayak,24,9848022334,trivendram) (8,Bharathi,Nambiayar,24,9848022333,Chennai)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Components</a:t>
            </a:r>
            <a:endParaRPr/>
          </a:p>
        </p:txBody>
      </p:sp>
      <p:sp>
        <p:nvSpPr>
          <p:cNvPr id="180" name="Google Shape;180;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Parser</a:t>
            </a:r>
            <a:endParaRPr/>
          </a:p>
          <a:p>
            <a:pPr indent="-274320" lvl="0" marL="274320" rtl="0" algn="l">
              <a:lnSpc>
                <a:spcPct val="100000"/>
              </a:lnSpc>
              <a:spcBef>
                <a:spcPts val="580"/>
              </a:spcBef>
              <a:spcAft>
                <a:spcPts val="0"/>
              </a:spcAft>
              <a:buSzPts val="2210"/>
              <a:buChar char="⚫"/>
            </a:pPr>
            <a:r>
              <a:rPr lang="en-US"/>
              <a:t>Initially the Pig Scripts are handled by the Parser. </a:t>
            </a:r>
            <a:endParaRPr/>
          </a:p>
          <a:p>
            <a:pPr indent="-274320" lvl="0" marL="274320" rtl="0" algn="l">
              <a:lnSpc>
                <a:spcPct val="100000"/>
              </a:lnSpc>
              <a:spcBef>
                <a:spcPts val="580"/>
              </a:spcBef>
              <a:spcAft>
                <a:spcPts val="0"/>
              </a:spcAft>
              <a:buSzPts val="2210"/>
              <a:buChar char="⚫"/>
            </a:pPr>
            <a:r>
              <a:rPr lang="en-US"/>
              <a:t>It checks the syntax of the script, does type checking, and other miscellaneous checks. The output of the parser will be a DAG (directed acyclic graph), which represents the Pig Latin statements and logical operators.</a:t>
            </a:r>
            <a:endParaRPr/>
          </a:p>
          <a:p>
            <a:pPr indent="-274320" lvl="0" marL="274320" rtl="0" algn="l">
              <a:lnSpc>
                <a:spcPct val="100000"/>
              </a:lnSpc>
              <a:spcBef>
                <a:spcPts val="580"/>
              </a:spcBef>
              <a:spcAft>
                <a:spcPts val="0"/>
              </a:spcAft>
              <a:buSzPts val="2210"/>
              <a:buChar char="⚫"/>
            </a:pPr>
            <a:r>
              <a:rPr lang="en-US"/>
              <a:t>In the DAG, the logical operators of the script are represented as the nodes and the data flows are represented as edges.</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Components</a:t>
            </a:r>
            <a:endParaRPr/>
          </a:p>
        </p:txBody>
      </p:sp>
      <p:sp>
        <p:nvSpPr>
          <p:cNvPr id="187" name="Google Shape;187;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b="1" lang="en-US"/>
              <a:t>Optimizer</a:t>
            </a:r>
            <a:endParaRPr/>
          </a:p>
          <a:p>
            <a:pPr indent="-274320" lvl="0" marL="274320" rtl="0" algn="l">
              <a:lnSpc>
                <a:spcPct val="100000"/>
              </a:lnSpc>
              <a:spcBef>
                <a:spcPts val="580"/>
              </a:spcBef>
              <a:spcAft>
                <a:spcPts val="0"/>
              </a:spcAft>
              <a:buSzPts val="2210"/>
              <a:buChar char="⚫"/>
            </a:pPr>
            <a:r>
              <a:rPr lang="en-US"/>
              <a:t>The logical plan (DAG) is passed to the logical optimizer, which carries out the logical optimizations such as projection and pushdown.</a:t>
            </a:r>
            <a:endParaRPr/>
          </a:p>
          <a:p>
            <a:pPr indent="-274320" lvl="0" marL="274320" rtl="0" algn="l">
              <a:lnSpc>
                <a:spcPct val="100000"/>
              </a:lnSpc>
              <a:spcBef>
                <a:spcPts val="580"/>
              </a:spcBef>
              <a:spcAft>
                <a:spcPts val="0"/>
              </a:spcAft>
              <a:buSzPts val="2210"/>
              <a:buChar char="⚫"/>
            </a:pPr>
            <a:r>
              <a:rPr b="1" lang="en-US"/>
              <a:t>Compiler</a:t>
            </a:r>
            <a:endParaRPr/>
          </a:p>
          <a:p>
            <a:pPr indent="-274320" lvl="0" marL="274320" rtl="0" algn="l">
              <a:lnSpc>
                <a:spcPct val="100000"/>
              </a:lnSpc>
              <a:spcBef>
                <a:spcPts val="580"/>
              </a:spcBef>
              <a:spcAft>
                <a:spcPts val="0"/>
              </a:spcAft>
              <a:buSzPts val="2210"/>
              <a:buChar char="⚫"/>
            </a:pPr>
            <a:r>
              <a:rPr lang="en-US"/>
              <a:t>The compiler compiles the optimized logical plan into a series of MapReduce jobs.</a:t>
            </a:r>
            <a:endParaRPr/>
          </a:p>
          <a:p>
            <a:pPr indent="-274320" lvl="0" marL="274320" rtl="0" algn="l">
              <a:lnSpc>
                <a:spcPct val="100000"/>
              </a:lnSpc>
              <a:spcBef>
                <a:spcPts val="580"/>
              </a:spcBef>
              <a:spcAft>
                <a:spcPts val="0"/>
              </a:spcAft>
              <a:buSzPts val="2210"/>
              <a:buChar char="⚫"/>
            </a:pPr>
            <a:r>
              <a:rPr b="1" lang="en-US"/>
              <a:t>Execution engine</a:t>
            </a:r>
            <a:endParaRPr/>
          </a:p>
          <a:p>
            <a:pPr indent="-274320" lvl="0" marL="274320" rtl="0" algn="l">
              <a:lnSpc>
                <a:spcPct val="100000"/>
              </a:lnSpc>
              <a:spcBef>
                <a:spcPts val="580"/>
              </a:spcBef>
              <a:spcAft>
                <a:spcPts val="0"/>
              </a:spcAft>
              <a:buSzPts val="2210"/>
              <a:buChar char="⚫"/>
            </a:pPr>
            <a:r>
              <a:rPr lang="en-US"/>
              <a:t>Finally the MapReduce jobs are submitted to Hadoop in a sorted order. Finally, these MapReduce jobs are executed on Hadoop producing the desired results.</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Data Model</a:t>
            </a:r>
            <a:endParaRPr/>
          </a:p>
        </p:txBody>
      </p:sp>
      <p:sp>
        <p:nvSpPr>
          <p:cNvPr id="193" name="Google Shape;193;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data model of Pig Latin is fully nested and it allows complex non-atomic datatypes such as </a:t>
            </a:r>
            <a:r>
              <a:rPr b="1" lang="en-US"/>
              <a:t>map</a:t>
            </a:r>
            <a:r>
              <a:rPr lang="en-US"/>
              <a:t> and </a:t>
            </a:r>
            <a:r>
              <a:rPr b="1" lang="en-US"/>
              <a:t>tuple</a:t>
            </a:r>
            <a:r>
              <a:rPr lang="en-US"/>
              <a:t>. Given below is the diagrammatical representation of Pig Latin’s data model.</a:t>
            </a:r>
            <a:endParaRPr/>
          </a:p>
        </p:txBody>
      </p:sp>
      <p:pic>
        <p:nvPicPr>
          <p:cNvPr descr="Data Model" id="194" name="Google Shape;194;p15"/>
          <p:cNvPicPr preferRelativeResize="0"/>
          <p:nvPr/>
        </p:nvPicPr>
        <p:blipFill rotWithShape="1">
          <a:blip r:embed="rId3">
            <a:alphaModFix/>
          </a:blip>
          <a:srcRect b="0" l="0" r="0" t="0"/>
          <a:stretch/>
        </p:blipFill>
        <p:spPr>
          <a:xfrm>
            <a:off x="2362200" y="3200400"/>
            <a:ext cx="4876800" cy="2830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Data Model</a:t>
            </a:r>
            <a:endParaRPr/>
          </a:p>
        </p:txBody>
      </p:sp>
      <p:sp>
        <p:nvSpPr>
          <p:cNvPr id="200" name="Google Shape;200;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b="1" lang="en-US"/>
              <a:t>Atom</a:t>
            </a:r>
            <a:endParaRPr/>
          </a:p>
          <a:p>
            <a:pPr indent="-228600" lvl="1" marL="548640" rtl="0" algn="l">
              <a:lnSpc>
                <a:spcPct val="100000"/>
              </a:lnSpc>
              <a:spcBef>
                <a:spcPts val="370"/>
              </a:spcBef>
              <a:spcAft>
                <a:spcPts val="0"/>
              </a:spcAft>
              <a:buSzPts val="2040"/>
              <a:buChar char="⚫"/>
            </a:pPr>
            <a:r>
              <a:rPr lang="en-US"/>
              <a:t>Any single value in Pig Latin, irrespective of their data, type is known as an </a:t>
            </a:r>
            <a:r>
              <a:rPr b="1" lang="en-US"/>
              <a:t>Atom</a:t>
            </a:r>
            <a:r>
              <a:rPr lang="en-US"/>
              <a:t>. It is stored as string and can be used as string and number. int, long, float, double, chararray, and bytearray are the atomic values of Pig. A piece of data or a simple atomic value is known as a </a:t>
            </a:r>
            <a:r>
              <a:rPr b="1" lang="en-US"/>
              <a:t>field</a:t>
            </a:r>
            <a:r>
              <a:rPr lang="en-US"/>
              <a:t>.</a:t>
            </a:r>
            <a:endParaRPr/>
          </a:p>
          <a:p>
            <a:pPr indent="-228600" lvl="1" marL="548640" rtl="0" algn="l">
              <a:lnSpc>
                <a:spcPct val="100000"/>
              </a:lnSpc>
              <a:spcBef>
                <a:spcPts val="370"/>
              </a:spcBef>
              <a:spcAft>
                <a:spcPts val="0"/>
              </a:spcAft>
              <a:buSzPts val="2040"/>
              <a:buChar char="⚫"/>
            </a:pPr>
            <a:r>
              <a:rPr b="1" lang="en-US"/>
              <a:t>Example</a:t>
            </a:r>
            <a:r>
              <a:rPr lang="en-US"/>
              <a:t> − ‘raja’ or ‘30’</a:t>
            </a:r>
            <a:endParaRPr/>
          </a:p>
          <a:p>
            <a:pPr indent="-274320" lvl="0" marL="274320" rtl="0" algn="l">
              <a:lnSpc>
                <a:spcPct val="100000"/>
              </a:lnSpc>
              <a:spcBef>
                <a:spcPts val="580"/>
              </a:spcBef>
              <a:spcAft>
                <a:spcPts val="0"/>
              </a:spcAft>
              <a:buSzPts val="2210"/>
              <a:buChar char="⚫"/>
            </a:pPr>
            <a:r>
              <a:rPr b="1" lang="en-US"/>
              <a:t>Tuple</a:t>
            </a:r>
            <a:endParaRPr b="1"/>
          </a:p>
          <a:p>
            <a:pPr indent="-228600" lvl="1" marL="548640" rtl="0" algn="l">
              <a:lnSpc>
                <a:spcPct val="100000"/>
              </a:lnSpc>
              <a:spcBef>
                <a:spcPts val="370"/>
              </a:spcBef>
              <a:spcAft>
                <a:spcPts val="0"/>
              </a:spcAft>
              <a:buSzPts val="2040"/>
              <a:buChar char="⚫"/>
            </a:pPr>
            <a:r>
              <a:rPr lang="en-US"/>
              <a:t>A record that is formed by an ordered set of fields is known as a tuple, the fields can be of any type. A tuple is similar to a row in a table of RDBMS.</a:t>
            </a:r>
            <a:endParaRPr/>
          </a:p>
          <a:p>
            <a:pPr indent="-228600" lvl="1" marL="548640" rtl="0" algn="l">
              <a:lnSpc>
                <a:spcPct val="100000"/>
              </a:lnSpc>
              <a:spcBef>
                <a:spcPts val="370"/>
              </a:spcBef>
              <a:spcAft>
                <a:spcPts val="0"/>
              </a:spcAft>
              <a:buSzPts val="2040"/>
              <a:buChar char="⚫"/>
            </a:pPr>
            <a:r>
              <a:rPr b="1" lang="en-US"/>
              <a:t>Example</a:t>
            </a:r>
            <a:r>
              <a:rPr lang="en-US"/>
              <a:t> − (Raja, 30)</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Data Model</a:t>
            </a:r>
            <a:endParaRPr/>
          </a:p>
        </p:txBody>
      </p:sp>
      <p:sp>
        <p:nvSpPr>
          <p:cNvPr id="206" name="Google Shape;206;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b="1" lang="en-US"/>
              <a:t>Bag</a:t>
            </a:r>
            <a:endParaRPr/>
          </a:p>
          <a:p>
            <a:pPr indent="-228600" lvl="1" marL="548640" rtl="0" algn="l">
              <a:lnSpc>
                <a:spcPct val="100000"/>
              </a:lnSpc>
              <a:spcBef>
                <a:spcPts val="370"/>
              </a:spcBef>
              <a:spcAft>
                <a:spcPts val="0"/>
              </a:spcAft>
              <a:buSzPts val="2040"/>
              <a:buChar char="⚫"/>
            </a:pPr>
            <a:r>
              <a:rPr lang="en-US"/>
              <a:t>A bag is an unordered set of tuples. In other words, a collection of tuples (non-unique) is known as a bag. Each tuple can have any number of fields (flexible schema). A bag is represented by ‘{}’. It is similar to a table in RDBMS, but unlike a table in RDBMS, it is not necessary that every tuple contain the same number of fields or that the fields in the same position (column) have the same type.</a:t>
            </a:r>
            <a:endParaRPr/>
          </a:p>
          <a:p>
            <a:pPr indent="-228600" lvl="1" marL="548640" rtl="0" algn="l">
              <a:lnSpc>
                <a:spcPct val="100000"/>
              </a:lnSpc>
              <a:spcBef>
                <a:spcPts val="370"/>
              </a:spcBef>
              <a:spcAft>
                <a:spcPts val="0"/>
              </a:spcAft>
              <a:buSzPts val="2040"/>
              <a:buChar char="⚫"/>
            </a:pPr>
            <a:r>
              <a:rPr b="1" lang="en-US"/>
              <a:t>Example</a:t>
            </a:r>
            <a:r>
              <a:rPr lang="en-US"/>
              <a:t> − {(Raja, 30), (Mohammad, 45)}</a:t>
            </a:r>
            <a:endParaRPr/>
          </a:p>
          <a:p>
            <a:pPr indent="-274320" lvl="0" marL="274320" rtl="0" algn="l">
              <a:lnSpc>
                <a:spcPct val="100000"/>
              </a:lnSpc>
              <a:spcBef>
                <a:spcPts val="580"/>
              </a:spcBef>
              <a:spcAft>
                <a:spcPts val="0"/>
              </a:spcAft>
              <a:buSzPts val="2210"/>
              <a:buChar char="⚫"/>
            </a:pPr>
            <a:r>
              <a:rPr lang="en-US"/>
              <a:t>A bag can be a field in a relation; in that context, it is known as </a:t>
            </a:r>
            <a:r>
              <a:rPr b="1" lang="en-US"/>
              <a:t>inner bag</a:t>
            </a:r>
            <a:r>
              <a:rPr lang="en-US"/>
              <a:t>.</a:t>
            </a:r>
            <a:endParaRPr/>
          </a:p>
          <a:p>
            <a:pPr indent="-228600" lvl="1" marL="548640" rtl="0" algn="l">
              <a:lnSpc>
                <a:spcPct val="100000"/>
              </a:lnSpc>
              <a:spcBef>
                <a:spcPts val="370"/>
              </a:spcBef>
              <a:spcAft>
                <a:spcPts val="0"/>
              </a:spcAft>
              <a:buSzPts val="2040"/>
              <a:buChar char="⚫"/>
            </a:pPr>
            <a:r>
              <a:rPr b="1" lang="en-US"/>
              <a:t>Example</a:t>
            </a:r>
            <a:r>
              <a:rPr lang="en-US"/>
              <a:t> − {Raja, 30, </a:t>
            </a:r>
            <a:r>
              <a:rPr b="1" lang="en-US"/>
              <a:t>{9848022338, raja@gmail.com,}</a:t>
            </a:r>
            <a:r>
              <a:rPr lang="en-US"/>
              <a:t>}</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Data Model</a:t>
            </a:r>
            <a:endParaRPr/>
          </a:p>
        </p:txBody>
      </p:sp>
      <p:sp>
        <p:nvSpPr>
          <p:cNvPr id="212" name="Google Shape;212;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Map</a:t>
            </a:r>
            <a:endParaRPr/>
          </a:p>
          <a:p>
            <a:pPr indent="-228600" lvl="1" marL="548640" rtl="0" algn="l">
              <a:lnSpc>
                <a:spcPct val="100000"/>
              </a:lnSpc>
              <a:spcBef>
                <a:spcPts val="370"/>
              </a:spcBef>
              <a:spcAft>
                <a:spcPts val="0"/>
              </a:spcAft>
              <a:buSzPts val="2040"/>
              <a:buChar char="⚫"/>
            </a:pPr>
            <a:r>
              <a:rPr lang="en-US"/>
              <a:t>A map (or data map) is a set of key-value pairs. The </a:t>
            </a:r>
            <a:r>
              <a:rPr b="1" lang="en-US"/>
              <a:t>key</a:t>
            </a:r>
            <a:r>
              <a:rPr lang="en-US"/>
              <a:t> needs to be of type chararray and should be unique. The </a:t>
            </a:r>
            <a:r>
              <a:rPr b="1" lang="en-US"/>
              <a:t>value</a:t>
            </a:r>
            <a:r>
              <a:rPr lang="en-US"/>
              <a:t> might be of any type. It is represented by ‘[]’</a:t>
            </a:r>
            <a:endParaRPr/>
          </a:p>
          <a:p>
            <a:pPr indent="-228600" lvl="1" marL="548640" rtl="0" algn="l">
              <a:lnSpc>
                <a:spcPct val="100000"/>
              </a:lnSpc>
              <a:spcBef>
                <a:spcPts val="370"/>
              </a:spcBef>
              <a:spcAft>
                <a:spcPts val="0"/>
              </a:spcAft>
              <a:buSzPts val="2040"/>
              <a:buChar char="⚫"/>
            </a:pPr>
            <a:r>
              <a:rPr b="1" lang="en-US"/>
              <a:t>Example</a:t>
            </a:r>
            <a:r>
              <a:rPr lang="en-US"/>
              <a:t> − [name#Raja, age#30]</a:t>
            </a:r>
            <a:endParaRPr/>
          </a:p>
          <a:p>
            <a:pPr indent="-274320" lvl="0" marL="274320" rtl="0" algn="l">
              <a:lnSpc>
                <a:spcPct val="100000"/>
              </a:lnSpc>
              <a:spcBef>
                <a:spcPts val="580"/>
              </a:spcBef>
              <a:spcAft>
                <a:spcPts val="0"/>
              </a:spcAft>
              <a:buSzPts val="2210"/>
              <a:buChar char="⚫"/>
            </a:pPr>
            <a:r>
              <a:rPr b="1" lang="en-US"/>
              <a:t>Relation</a:t>
            </a:r>
            <a:endParaRPr/>
          </a:p>
          <a:p>
            <a:pPr indent="-228600" lvl="1" marL="548640" rtl="0" algn="l">
              <a:lnSpc>
                <a:spcPct val="100000"/>
              </a:lnSpc>
              <a:spcBef>
                <a:spcPts val="370"/>
              </a:spcBef>
              <a:spcAft>
                <a:spcPts val="0"/>
              </a:spcAft>
              <a:buSzPts val="2040"/>
              <a:buChar char="⚫"/>
            </a:pPr>
            <a:r>
              <a:rPr lang="en-US"/>
              <a:t>A relation is a bag of tuples. The relations in Pig Latin are unordered (there is no guarantee that tuples are processed in any particular order).</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lang="en-US" u="sng">
                <a:solidFill>
                  <a:schemeClr val="hlink"/>
                </a:solidFill>
                <a:hlinkClick r:id="rId3"/>
              </a:rPr>
              <a:t>Apache Pig - Installation</a:t>
            </a:r>
            <a:endParaRPr/>
          </a:p>
        </p:txBody>
      </p:sp>
      <p:sp>
        <p:nvSpPr>
          <p:cNvPr id="218" name="Google Shape;218;p19"/>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a:t>
            </a:r>
            <a:endParaRPr/>
          </a:p>
        </p:txBody>
      </p:sp>
      <p:sp>
        <p:nvSpPr>
          <p:cNvPr id="112" name="Google Shape;112;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Apache Pig is an abstraction over MapReduce. </a:t>
            </a:r>
            <a:endParaRPr/>
          </a:p>
          <a:p>
            <a:pPr indent="-274320" lvl="0" marL="274320" rtl="0" algn="l">
              <a:lnSpc>
                <a:spcPct val="100000"/>
              </a:lnSpc>
              <a:spcBef>
                <a:spcPts val="580"/>
              </a:spcBef>
              <a:spcAft>
                <a:spcPts val="0"/>
              </a:spcAft>
              <a:buSzPts val="2210"/>
              <a:buChar char="⚫"/>
            </a:pPr>
            <a:r>
              <a:rPr lang="en-US"/>
              <a:t>It is a tool/platform which is used to analyze larger sets of data representing them as data flows. </a:t>
            </a:r>
            <a:endParaRPr/>
          </a:p>
          <a:p>
            <a:pPr indent="-274320" lvl="0" marL="274320" rtl="0" algn="l">
              <a:lnSpc>
                <a:spcPct val="100000"/>
              </a:lnSpc>
              <a:spcBef>
                <a:spcPts val="580"/>
              </a:spcBef>
              <a:spcAft>
                <a:spcPts val="0"/>
              </a:spcAft>
              <a:buSzPts val="2210"/>
              <a:buChar char="⚫"/>
            </a:pPr>
            <a:r>
              <a:rPr lang="en-US"/>
              <a:t>Pig is generally used with </a:t>
            </a:r>
            <a:r>
              <a:rPr b="1" lang="en-US"/>
              <a:t>Hadoop</a:t>
            </a:r>
            <a:r>
              <a:rPr lang="en-US"/>
              <a:t>; we can perform all the data manipulation operations in Hadoop using Pig.</a:t>
            </a:r>
            <a:endParaRPr/>
          </a:p>
          <a:p>
            <a:pPr indent="-274320" lvl="0" marL="274320" rtl="0" algn="l">
              <a:lnSpc>
                <a:spcPct val="100000"/>
              </a:lnSpc>
              <a:spcBef>
                <a:spcPts val="580"/>
              </a:spcBef>
              <a:spcAft>
                <a:spcPts val="0"/>
              </a:spcAft>
              <a:buSzPts val="2210"/>
              <a:buChar char="⚫"/>
            </a:pPr>
            <a:r>
              <a:rPr lang="en-US"/>
              <a:t>The Pig scripts get internally converted to Map Reduce jobs and get executed on data stored in HDFS. Every task which can be achieved using PIG can also be achieved using java used in Map reduce.</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Execution</a:t>
            </a:r>
            <a:endParaRPr/>
          </a:p>
        </p:txBody>
      </p:sp>
      <p:sp>
        <p:nvSpPr>
          <p:cNvPr id="224" name="Google Shape;224;p20"/>
          <p:cNvSpPr txBox="1"/>
          <p:nvPr>
            <p:ph idx="1" type="body"/>
          </p:nvPr>
        </p:nvSpPr>
        <p:spPr>
          <a:xfrm>
            <a:off x="914400" y="1447800"/>
            <a:ext cx="7772400" cy="51816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b="1" lang="en-US"/>
              <a:t>Apache Pig Execution Modes</a:t>
            </a:r>
            <a:endParaRPr/>
          </a:p>
          <a:p>
            <a:pPr indent="-274320" lvl="0" marL="274320" rtl="0" algn="l">
              <a:lnSpc>
                <a:spcPct val="100000"/>
              </a:lnSpc>
              <a:spcBef>
                <a:spcPts val="580"/>
              </a:spcBef>
              <a:spcAft>
                <a:spcPts val="0"/>
              </a:spcAft>
              <a:buSzPts val="2210"/>
              <a:buChar char="⚫"/>
            </a:pPr>
            <a:r>
              <a:rPr lang="en-US"/>
              <a:t>You can run Apache Pig in two modes, namely, </a:t>
            </a:r>
            <a:r>
              <a:rPr b="1" lang="en-US"/>
              <a:t>Local Mode</a:t>
            </a:r>
            <a:r>
              <a:rPr lang="en-US"/>
              <a:t> and </a:t>
            </a:r>
            <a:r>
              <a:rPr b="1" lang="en-US"/>
              <a:t>HDFS mode</a:t>
            </a:r>
            <a:r>
              <a:rPr lang="en-US"/>
              <a:t>.</a:t>
            </a:r>
            <a:endParaRPr/>
          </a:p>
          <a:p>
            <a:pPr indent="-274320" lvl="0" marL="274320" rtl="0" algn="l">
              <a:lnSpc>
                <a:spcPct val="100000"/>
              </a:lnSpc>
              <a:spcBef>
                <a:spcPts val="580"/>
              </a:spcBef>
              <a:spcAft>
                <a:spcPts val="0"/>
              </a:spcAft>
              <a:buSzPts val="2210"/>
              <a:buChar char="⚫"/>
            </a:pPr>
            <a:r>
              <a:rPr b="1" lang="en-US"/>
              <a:t>Local Mode</a:t>
            </a:r>
            <a:endParaRPr/>
          </a:p>
          <a:p>
            <a:pPr indent="-228600" lvl="1" marL="548640" rtl="0" algn="l">
              <a:lnSpc>
                <a:spcPct val="100000"/>
              </a:lnSpc>
              <a:spcBef>
                <a:spcPts val="370"/>
              </a:spcBef>
              <a:spcAft>
                <a:spcPts val="0"/>
              </a:spcAft>
              <a:buSzPts val="2040"/>
              <a:buChar char="⚫"/>
            </a:pPr>
            <a:r>
              <a:rPr lang="en-US"/>
              <a:t>In this mode, all the files are installed and run from your local host and local file system. There is no need of Hadoop or HDFS. This mode is generally used for testing purpose.</a:t>
            </a:r>
            <a:endParaRPr/>
          </a:p>
          <a:p>
            <a:pPr indent="-274320" lvl="0" marL="274320" rtl="0" algn="l">
              <a:lnSpc>
                <a:spcPct val="100000"/>
              </a:lnSpc>
              <a:spcBef>
                <a:spcPts val="580"/>
              </a:spcBef>
              <a:spcAft>
                <a:spcPts val="0"/>
              </a:spcAft>
              <a:buSzPts val="2210"/>
              <a:buChar char="⚫"/>
            </a:pPr>
            <a:r>
              <a:rPr b="1" lang="en-US"/>
              <a:t>MapReduce Mode</a:t>
            </a:r>
            <a:endParaRPr/>
          </a:p>
          <a:p>
            <a:pPr indent="-228600" lvl="1" marL="548640" rtl="0" algn="l">
              <a:lnSpc>
                <a:spcPct val="100000"/>
              </a:lnSpc>
              <a:spcBef>
                <a:spcPts val="370"/>
              </a:spcBef>
              <a:spcAft>
                <a:spcPts val="0"/>
              </a:spcAft>
              <a:buSzPts val="2040"/>
              <a:buChar char="⚫"/>
            </a:pPr>
            <a:r>
              <a:rPr lang="en-US"/>
              <a:t>MapReduce mode is where we load or process the data that exists in the Hadoop File System (HDFS) using Apache Pig. In this mode, whenever we execute the Pig Latin statements to process the data, a MapReduce job is invoked in the back-end to perform a particular operation on the data that exists in the HDFS.</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Execution Mechanisms</a:t>
            </a:r>
            <a:endParaRPr/>
          </a:p>
        </p:txBody>
      </p:sp>
      <p:sp>
        <p:nvSpPr>
          <p:cNvPr id="230" name="Google Shape;230;p21"/>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Apache Pig scripts can be executed in three ways, namely, interactive mode, batch mode, and embedded mode.</a:t>
            </a:r>
            <a:endParaRPr/>
          </a:p>
          <a:p>
            <a:pPr indent="-228600" lvl="1" marL="548640" rtl="0" algn="l">
              <a:lnSpc>
                <a:spcPct val="100000"/>
              </a:lnSpc>
              <a:spcBef>
                <a:spcPts val="370"/>
              </a:spcBef>
              <a:spcAft>
                <a:spcPts val="0"/>
              </a:spcAft>
              <a:buSzPts val="2040"/>
              <a:buChar char="⚫"/>
            </a:pPr>
            <a:r>
              <a:rPr b="1" lang="en-US"/>
              <a:t>Interactive Mode</a:t>
            </a:r>
            <a:r>
              <a:rPr lang="en-US"/>
              <a:t> (Grunt shell) − You can run Apache Pig in interactive mode using the Grunt shell. In this shell, you can enter the Pig Latin statements and get the output (using Dump operator).</a:t>
            </a:r>
            <a:endParaRPr/>
          </a:p>
          <a:p>
            <a:pPr indent="-228600" lvl="1" marL="548640" rtl="0" algn="l">
              <a:lnSpc>
                <a:spcPct val="100000"/>
              </a:lnSpc>
              <a:spcBef>
                <a:spcPts val="370"/>
              </a:spcBef>
              <a:spcAft>
                <a:spcPts val="0"/>
              </a:spcAft>
              <a:buSzPts val="2040"/>
              <a:buChar char="⚫"/>
            </a:pPr>
            <a:r>
              <a:rPr b="1" lang="en-US"/>
              <a:t>Batch Mode</a:t>
            </a:r>
            <a:r>
              <a:rPr lang="en-US"/>
              <a:t> (Script) − You can run Apache Pig in Batch mode by writing the Pig Latin script in a single file with </a:t>
            </a:r>
            <a:r>
              <a:rPr b="1" lang="en-US"/>
              <a:t>.pig</a:t>
            </a:r>
            <a:r>
              <a:rPr lang="en-US"/>
              <a:t> extension.</a:t>
            </a:r>
            <a:endParaRPr/>
          </a:p>
          <a:p>
            <a:pPr indent="-228600" lvl="1" marL="548640" rtl="0" algn="l">
              <a:lnSpc>
                <a:spcPct val="100000"/>
              </a:lnSpc>
              <a:spcBef>
                <a:spcPts val="370"/>
              </a:spcBef>
              <a:spcAft>
                <a:spcPts val="0"/>
              </a:spcAft>
              <a:buSzPts val="2040"/>
              <a:buChar char="⚫"/>
            </a:pPr>
            <a:r>
              <a:rPr b="1" lang="en-US"/>
              <a:t>Embedded Mode</a:t>
            </a:r>
            <a:r>
              <a:rPr lang="en-US"/>
              <a:t> (UDF) − Apache Pig provides the provision of defining our own functions (</a:t>
            </a:r>
            <a:r>
              <a:rPr b="1" lang="en-US"/>
              <a:t>U</a:t>
            </a:r>
            <a:r>
              <a:rPr lang="en-US"/>
              <a:t>ser </a:t>
            </a:r>
            <a:r>
              <a:rPr b="1" lang="en-US"/>
              <a:t>D</a:t>
            </a:r>
            <a:r>
              <a:rPr lang="en-US"/>
              <a:t>efined </a:t>
            </a:r>
            <a:r>
              <a:rPr b="1" lang="en-US"/>
              <a:t>F</a:t>
            </a:r>
            <a:r>
              <a:rPr lang="en-US"/>
              <a:t>unctions) in programming languages such as Java, and using them in our script.</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Invoking the Grunt Shell</a:t>
            </a:r>
            <a:endParaRPr/>
          </a:p>
        </p:txBody>
      </p:sp>
      <p:sp>
        <p:nvSpPr>
          <p:cNvPr id="236" name="Google Shape;236;p22"/>
          <p:cNvSpPr txBox="1"/>
          <p:nvPr>
            <p:ph idx="1" type="body"/>
          </p:nvPr>
        </p:nvSpPr>
        <p:spPr>
          <a:xfrm>
            <a:off x="533400" y="1447800"/>
            <a:ext cx="8153400" cy="510540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00000"/>
              </a:lnSpc>
              <a:spcBef>
                <a:spcPts val="0"/>
              </a:spcBef>
              <a:spcAft>
                <a:spcPts val="0"/>
              </a:spcAft>
              <a:buSzPct val="85000"/>
              <a:buChar char="⚫"/>
            </a:pPr>
            <a:r>
              <a:rPr lang="en-US"/>
              <a:t>You can invoke the Grunt shell in a desired mode (local/MapReduce) using the </a:t>
            </a:r>
            <a:r>
              <a:rPr b="1" lang="en-US"/>
              <a:t>−x</a:t>
            </a:r>
            <a:r>
              <a:rPr lang="en-US"/>
              <a:t> option as shown below.</a:t>
            </a:r>
            <a:endParaRPr/>
          </a:p>
          <a:p>
            <a:pPr indent="-144510" lvl="0" marL="274320" rtl="0" algn="l">
              <a:lnSpc>
                <a:spcPct val="100000"/>
              </a:lnSpc>
              <a:spcBef>
                <a:spcPts val="580"/>
              </a:spcBef>
              <a:spcAft>
                <a:spcPts val="0"/>
              </a:spcAft>
              <a:buSzPct val="85000"/>
              <a:buNone/>
            </a:pPr>
            <a:r>
              <a:t/>
            </a:r>
            <a:endParaRPr/>
          </a:p>
          <a:p>
            <a:pPr indent="-144510" lvl="0" marL="274320" rtl="0" algn="l">
              <a:lnSpc>
                <a:spcPct val="100000"/>
              </a:lnSpc>
              <a:spcBef>
                <a:spcPts val="580"/>
              </a:spcBef>
              <a:spcAft>
                <a:spcPts val="0"/>
              </a:spcAft>
              <a:buSzPct val="85000"/>
              <a:buNone/>
            </a:pPr>
            <a:r>
              <a:t/>
            </a:r>
            <a:endParaRPr/>
          </a:p>
          <a:p>
            <a:pPr indent="-144510" lvl="0" marL="274320" rtl="0" algn="l">
              <a:lnSpc>
                <a:spcPct val="100000"/>
              </a:lnSpc>
              <a:spcBef>
                <a:spcPts val="580"/>
              </a:spcBef>
              <a:spcAft>
                <a:spcPts val="0"/>
              </a:spcAft>
              <a:buSzPct val="85000"/>
              <a:buNone/>
            </a:pPr>
            <a:r>
              <a:t/>
            </a:r>
            <a:endParaRPr/>
          </a:p>
          <a:p>
            <a:pPr indent="-274320" lvl="0" marL="274320" rtl="0" algn="l">
              <a:lnSpc>
                <a:spcPct val="100000"/>
              </a:lnSpc>
              <a:spcBef>
                <a:spcPts val="580"/>
              </a:spcBef>
              <a:spcAft>
                <a:spcPts val="0"/>
              </a:spcAft>
              <a:buSzPct val="85000"/>
              <a:buChar char="⚫"/>
            </a:pPr>
            <a:r>
              <a:rPr lang="en-US"/>
              <a:t>Either of these commands gives you the Grunt shell prompt as shown below.</a:t>
            </a:r>
            <a:endParaRPr/>
          </a:p>
          <a:p>
            <a:pPr indent="-274320" lvl="0" marL="274320" rtl="0" algn="l">
              <a:lnSpc>
                <a:spcPct val="100000"/>
              </a:lnSpc>
              <a:spcBef>
                <a:spcPts val="580"/>
              </a:spcBef>
              <a:spcAft>
                <a:spcPts val="0"/>
              </a:spcAft>
              <a:buSzPct val="85000"/>
              <a:buNone/>
            </a:pPr>
            <a:r>
              <a:rPr lang="en-US"/>
              <a:t>	</a:t>
            </a:r>
            <a:r>
              <a:rPr b="1" i="1" lang="en-US"/>
              <a:t>grunt&gt;</a:t>
            </a:r>
            <a:r>
              <a:rPr lang="en-US"/>
              <a:t> </a:t>
            </a:r>
            <a:endParaRPr/>
          </a:p>
          <a:p>
            <a:pPr indent="-274320" lvl="0" marL="274320" rtl="0" algn="l">
              <a:lnSpc>
                <a:spcPct val="100000"/>
              </a:lnSpc>
              <a:spcBef>
                <a:spcPts val="580"/>
              </a:spcBef>
              <a:spcAft>
                <a:spcPts val="0"/>
              </a:spcAft>
              <a:buSzPct val="85000"/>
              <a:buChar char="⚫"/>
            </a:pPr>
            <a:r>
              <a:rPr lang="en-US"/>
              <a:t>You can exit the Grunt shell using </a:t>
            </a:r>
            <a:r>
              <a:rPr b="1" lang="en-US"/>
              <a:t>‘ctrl + d’.</a:t>
            </a:r>
            <a:endParaRPr/>
          </a:p>
          <a:p>
            <a:pPr indent="-274320" lvl="0" marL="274320" rtl="0" algn="l">
              <a:lnSpc>
                <a:spcPct val="100000"/>
              </a:lnSpc>
              <a:spcBef>
                <a:spcPts val="580"/>
              </a:spcBef>
              <a:spcAft>
                <a:spcPts val="0"/>
              </a:spcAft>
              <a:buSzPct val="85000"/>
              <a:buChar char="⚫"/>
            </a:pPr>
            <a:r>
              <a:rPr lang="en-US"/>
              <a:t>After invoking the Grunt shell, you can execute a Pig script by directly entering the Pig Latin statements in it.</a:t>
            </a:r>
            <a:endParaRPr/>
          </a:p>
          <a:p>
            <a:pPr indent="-274320" lvl="0" marL="274320" rtl="0" algn="l">
              <a:lnSpc>
                <a:spcPct val="100000"/>
              </a:lnSpc>
              <a:spcBef>
                <a:spcPts val="580"/>
              </a:spcBef>
              <a:spcAft>
                <a:spcPts val="0"/>
              </a:spcAft>
              <a:buSzPct val="85000"/>
              <a:buNone/>
            </a:pPr>
            <a:r>
              <a:rPr b="1" i="1" lang="en-US"/>
              <a:t>grunt&gt; customers = LOAD 'customers.txt' USING PigStorage(',');</a:t>
            </a:r>
            <a:endParaRPr b="1" i="1"/>
          </a:p>
        </p:txBody>
      </p:sp>
      <p:graphicFrame>
        <p:nvGraphicFramePr>
          <p:cNvPr id="237" name="Google Shape;237;p22"/>
          <p:cNvGraphicFramePr/>
          <p:nvPr/>
        </p:nvGraphicFramePr>
        <p:xfrm>
          <a:off x="1524000" y="2438400"/>
          <a:ext cx="3000000" cy="3000000"/>
        </p:xfrm>
        <a:graphic>
          <a:graphicData uri="http://schemas.openxmlformats.org/drawingml/2006/table">
            <a:tbl>
              <a:tblPr>
                <a:noFill/>
                <a:tableStyleId>{AF0EE219-F869-4513-BDD0-D819164DF9A9}</a:tableStyleId>
              </a:tblPr>
              <a:tblGrid>
                <a:gridCol w="3048000"/>
                <a:gridCol w="3048000"/>
              </a:tblGrid>
              <a:tr h="228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Local mode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MapReduce mode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Command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./pig –x local</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Command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./pig -x mapreduce</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ibre Franklin"/>
              <a:buNone/>
            </a:pPr>
            <a:r>
              <a:rPr lang="en-US"/>
              <a:t>Executing Apache Pig in Batch Mode</a:t>
            </a:r>
            <a:endParaRPr/>
          </a:p>
        </p:txBody>
      </p:sp>
      <p:sp>
        <p:nvSpPr>
          <p:cNvPr id="243" name="Google Shape;243;p23"/>
          <p:cNvSpPr txBox="1"/>
          <p:nvPr>
            <p:ph idx="1" type="body"/>
          </p:nvPr>
        </p:nvSpPr>
        <p:spPr>
          <a:xfrm>
            <a:off x="914400" y="838200"/>
            <a:ext cx="7772400" cy="54102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You can write an entire Pig Latin script in a file and execute it using the </a:t>
            </a:r>
            <a:r>
              <a:rPr b="1" lang="en-US"/>
              <a:t>–x command</a:t>
            </a:r>
            <a:r>
              <a:rPr lang="en-US"/>
              <a:t>. Let us suppose we have a Pig script in a file named </a:t>
            </a:r>
            <a:r>
              <a:rPr b="1" lang="en-US"/>
              <a:t>sample_script.pig</a:t>
            </a:r>
            <a:r>
              <a:rPr lang="en-US"/>
              <a:t> as shown below.</a:t>
            </a:r>
            <a:endParaRPr/>
          </a:p>
          <a:p>
            <a:pPr indent="-274320" lvl="0" marL="274320" rtl="0" algn="l">
              <a:lnSpc>
                <a:spcPct val="100000"/>
              </a:lnSpc>
              <a:spcBef>
                <a:spcPts val="580"/>
              </a:spcBef>
              <a:spcAft>
                <a:spcPts val="0"/>
              </a:spcAft>
              <a:buSzPts val="2210"/>
              <a:buChar char="⚫"/>
            </a:pPr>
            <a:r>
              <a:rPr b="1" lang="en-US"/>
              <a:t>Sample_script.pig</a:t>
            </a:r>
            <a:endParaRPr/>
          </a:p>
          <a:p>
            <a:pPr indent="-274320" lvl="0" marL="274320" rtl="0" algn="l">
              <a:lnSpc>
                <a:spcPct val="100000"/>
              </a:lnSpc>
              <a:spcBef>
                <a:spcPts val="580"/>
              </a:spcBef>
              <a:spcAft>
                <a:spcPts val="0"/>
              </a:spcAft>
              <a:buSzPts val="2210"/>
              <a:buNone/>
            </a:pPr>
            <a:r>
              <a:rPr lang="en-US"/>
              <a:t>	</a:t>
            </a:r>
            <a:r>
              <a:rPr b="1" i="1" lang="en-US"/>
              <a:t>student = LOAD 'hdfs://localhost:9000/pig_data/student.txt' USING PigStorage(',') as (id:int,name:chararray,city:chararray);</a:t>
            </a:r>
            <a:endParaRPr/>
          </a:p>
          <a:p>
            <a:pPr indent="-274320" lvl="0" marL="274320" rtl="0" algn="l">
              <a:lnSpc>
                <a:spcPct val="100000"/>
              </a:lnSpc>
              <a:spcBef>
                <a:spcPts val="580"/>
              </a:spcBef>
              <a:spcAft>
                <a:spcPts val="0"/>
              </a:spcAft>
              <a:buSzPts val="2210"/>
              <a:buNone/>
            </a:pPr>
            <a:r>
              <a:rPr b="1" i="1" lang="en-US"/>
              <a:t>    Dump student; </a:t>
            </a:r>
            <a:endParaRPr/>
          </a:p>
          <a:p>
            <a:pPr indent="-274320" lvl="0" marL="274320" rtl="0" algn="l">
              <a:lnSpc>
                <a:spcPct val="100000"/>
              </a:lnSpc>
              <a:spcBef>
                <a:spcPts val="580"/>
              </a:spcBef>
              <a:spcAft>
                <a:spcPts val="0"/>
              </a:spcAft>
              <a:buSzPts val="2210"/>
              <a:buChar char="⚫"/>
            </a:pPr>
            <a:r>
              <a:rPr lang="en-US"/>
              <a:t>Now, you can execute the script in the above file as shown below.</a:t>
            </a:r>
            <a:endParaRPr/>
          </a:p>
          <a:p>
            <a:pPr indent="-133985" lvl="0" marL="274320" rtl="0" algn="l">
              <a:lnSpc>
                <a:spcPct val="100000"/>
              </a:lnSpc>
              <a:spcBef>
                <a:spcPts val="580"/>
              </a:spcBef>
              <a:spcAft>
                <a:spcPts val="0"/>
              </a:spcAft>
              <a:buSzPts val="2210"/>
              <a:buNone/>
            </a:pPr>
            <a:r>
              <a:t/>
            </a:r>
            <a:endParaRPr/>
          </a:p>
        </p:txBody>
      </p:sp>
      <p:graphicFrame>
        <p:nvGraphicFramePr>
          <p:cNvPr id="244" name="Google Shape;244;p23"/>
          <p:cNvGraphicFramePr/>
          <p:nvPr/>
        </p:nvGraphicFramePr>
        <p:xfrm>
          <a:off x="2286000" y="5334000"/>
          <a:ext cx="3000000" cy="3000000"/>
        </p:xfrm>
        <a:graphic>
          <a:graphicData uri="http://schemas.openxmlformats.org/drawingml/2006/table">
            <a:tbl>
              <a:tblPr>
                <a:noFill/>
                <a:tableStyleId>{AF0EE219-F869-4513-BDD0-D819164DF9A9}</a:tableStyleId>
              </a:tblPr>
              <a:tblGrid>
                <a:gridCol w="3048000"/>
                <a:gridCol w="3048000"/>
              </a:tblGrid>
              <a:tr h="228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Local mode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MapReduce mode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pig -x local </a:t>
                      </a:r>
                      <a:r>
                        <a:rPr b="1" lang="en-US" sz="1800" u="none" cap="none" strike="noStrike"/>
                        <a:t>Sample_script.pig</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pig -x mapreduce </a:t>
                      </a:r>
                      <a:r>
                        <a:rPr b="1" lang="en-US" sz="1800" u="none" cap="none" strike="noStrike"/>
                        <a:t>Sample_script.pig</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Grunt Shell</a:t>
            </a:r>
            <a:endParaRPr/>
          </a:p>
        </p:txBody>
      </p:sp>
      <p:sp>
        <p:nvSpPr>
          <p:cNvPr id="250" name="Google Shape;250;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After invoking the Grunt shell, you can run your Pig scripts in the shell. In addition to that, there are certain useful shell and utility commands provided by the Grunt shell.</a:t>
            </a:r>
            <a:endParaRPr/>
          </a:p>
          <a:p>
            <a:pPr indent="-274320" lvl="0" marL="274320" rtl="0" algn="l">
              <a:lnSpc>
                <a:spcPct val="100000"/>
              </a:lnSpc>
              <a:spcBef>
                <a:spcPts val="580"/>
              </a:spcBef>
              <a:spcAft>
                <a:spcPts val="0"/>
              </a:spcAft>
              <a:buSzPts val="2210"/>
              <a:buChar char="⚫"/>
            </a:pPr>
            <a:r>
              <a:rPr b="1" lang="en-US"/>
              <a:t>Shell Commands</a:t>
            </a:r>
            <a:endParaRPr/>
          </a:p>
          <a:p>
            <a:pPr indent="-274320" lvl="0" marL="274320" rtl="0" algn="l">
              <a:lnSpc>
                <a:spcPct val="100000"/>
              </a:lnSpc>
              <a:spcBef>
                <a:spcPts val="580"/>
              </a:spcBef>
              <a:spcAft>
                <a:spcPts val="0"/>
              </a:spcAft>
              <a:buSzPts val="2210"/>
              <a:buChar char="⚫"/>
            </a:pPr>
            <a:r>
              <a:rPr lang="en-US"/>
              <a:t>The Grunt shell of Apache Pig is mainly used to write Pig Latin scripts. Prior to that, we can invoke any shell commands using </a:t>
            </a:r>
            <a:r>
              <a:rPr b="1" lang="en-US"/>
              <a:t>sh</a:t>
            </a:r>
            <a:r>
              <a:rPr lang="en-US"/>
              <a:t> and </a:t>
            </a:r>
            <a:r>
              <a:rPr b="1" lang="en-US"/>
              <a:t>fs</a:t>
            </a:r>
            <a:r>
              <a:rPr lang="en-US"/>
              <a:t>.</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sh Command</a:t>
            </a:r>
            <a:endParaRPr/>
          </a:p>
        </p:txBody>
      </p:sp>
      <p:sp>
        <p:nvSpPr>
          <p:cNvPr id="256" name="Google Shape;256;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Using </a:t>
            </a:r>
            <a:r>
              <a:rPr b="1" lang="en-US"/>
              <a:t>sh</a:t>
            </a:r>
            <a:r>
              <a:rPr lang="en-US"/>
              <a:t> command, we can invoke any shell commands from the Grunt shell. </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a:t>
            </a:r>
            <a:r>
              <a:rPr b="1" lang="en-US"/>
              <a:t>grunt&gt; sh shell command parameters </a:t>
            </a:r>
            <a:endParaRPr/>
          </a:p>
          <a:p>
            <a:pPr indent="-274320" lvl="0" marL="274320" rtl="0" algn="l">
              <a:lnSpc>
                <a:spcPct val="100000"/>
              </a:lnSpc>
              <a:spcBef>
                <a:spcPts val="580"/>
              </a:spcBef>
              <a:spcAft>
                <a:spcPts val="0"/>
              </a:spcAft>
              <a:buSzPts val="2210"/>
              <a:buChar char="⚫"/>
            </a:pPr>
            <a:r>
              <a:rPr b="1" lang="en-US"/>
              <a:t>Example</a:t>
            </a:r>
            <a:endParaRPr/>
          </a:p>
          <a:p>
            <a:pPr indent="-274320" lvl="0" marL="274320" rtl="0" algn="l">
              <a:lnSpc>
                <a:spcPct val="100000"/>
              </a:lnSpc>
              <a:spcBef>
                <a:spcPts val="580"/>
              </a:spcBef>
              <a:spcAft>
                <a:spcPts val="0"/>
              </a:spcAft>
              <a:buSzPts val="2210"/>
              <a:buChar char="⚫"/>
            </a:pPr>
            <a:r>
              <a:rPr lang="en-US"/>
              <a:t>We can invoke the </a:t>
            </a:r>
            <a:r>
              <a:rPr b="1" lang="en-US"/>
              <a:t>ls</a:t>
            </a:r>
            <a:r>
              <a:rPr lang="en-US"/>
              <a:t> command of Linux shell from the Grunt shell using the </a:t>
            </a:r>
            <a:r>
              <a:rPr b="1" lang="en-US"/>
              <a:t>sh</a:t>
            </a:r>
            <a:r>
              <a:rPr lang="en-US"/>
              <a:t> option as shown below. In this example, it lists out the files in the </a:t>
            </a:r>
            <a:r>
              <a:rPr b="1" lang="en-US"/>
              <a:t>/pig/bin/</a:t>
            </a:r>
            <a:r>
              <a:rPr lang="en-US"/>
              <a:t> directory.</a:t>
            </a:r>
            <a:endParaRPr/>
          </a:p>
          <a:p>
            <a:pPr indent="-228600" lvl="1" marL="548640" rtl="0" algn="l">
              <a:lnSpc>
                <a:spcPct val="100000"/>
              </a:lnSpc>
              <a:spcBef>
                <a:spcPts val="370"/>
              </a:spcBef>
              <a:spcAft>
                <a:spcPts val="0"/>
              </a:spcAft>
              <a:buSzPts val="2040"/>
              <a:buNone/>
            </a:pPr>
            <a:r>
              <a:rPr b="1" lang="en-US"/>
              <a:t>grunt&gt; sh ls</a:t>
            </a:r>
            <a:r>
              <a:rPr lang="en-US"/>
              <a:t> </a:t>
            </a:r>
            <a:endParaRPr/>
          </a:p>
          <a:p>
            <a:pPr indent="-228600" lvl="1" marL="548640" rtl="0" algn="l">
              <a:lnSpc>
                <a:spcPct val="100000"/>
              </a:lnSpc>
              <a:spcBef>
                <a:spcPts val="370"/>
              </a:spcBef>
              <a:spcAft>
                <a:spcPts val="0"/>
              </a:spcAft>
              <a:buSzPts val="2040"/>
              <a:buNone/>
            </a:pPr>
            <a:r>
              <a:rPr lang="en-US"/>
              <a:t>pig pig_1444799121955.log pig.cmd pig.py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fs Command</a:t>
            </a:r>
            <a:endParaRPr/>
          </a:p>
        </p:txBody>
      </p:sp>
      <p:sp>
        <p:nvSpPr>
          <p:cNvPr id="262" name="Google Shape;262;p26"/>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lnSpc>
                <a:spcPct val="100000"/>
              </a:lnSpc>
              <a:spcBef>
                <a:spcPts val="0"/>
              </a:spcBef>
              <a:spcAft>
                <a:spcPts val="0"/>
              </a:spcAft>
              <a:buSzPct val="85000"/>
              <a:buChar char="⚫"/>
            </a:pPr>
            <a:r>
              <a:rPr lang="en-US"/>
              <a:t>Using the </a:t>
            </a:r>
            <a:r>
              <a:rPr b="1" lang="en-US"/>
              <a:t>fs</a:t>
            </a:r>
            <a:r>
              <a:rPr lang="en-US"/>
              <a:t> command, we can invoke any FsShell commands from the Grunt shell.</a:t>
            </a:r>
            <a:endParaRPr/>
          </a:p>
          <a:p>
            <a:pPr indent="-274320" lvl="0" marL="274320" rtl="0" algn="l">
              <a:lnSpc>
                <a:spcPct val="100000"/>
              </a:lnSpc>
              <a:spcBef>
                <a:spcPts val="580"/>
              </a:spcBef>
              <a:spcAft>
                <a:spcPts val="0"/>
              </a:spcAft>
              <a:buSzPct val="85000"/>
              <a:buChar char="⚫"/>
            </a:pPr>
            <a:r>
              <a:rPr b="1" lang="en-US"/>
              <a:t>Syntax</a:t>
            </a:r>
            <a:endParaRPr/>
          </a:p>
          <a:p>
            <a:pPr indent="-274320" lvl="0" marL="274320" rtl="0" algn="l">
              <a:lnSpc>
                <a:spcPct val="100000"/>
              </a:lnSpc>
              <a:spcBef>
                <a:spcPts val="580"/>
              </a:spcBef>
              <a:spcAft>
                <a:spcPts val="0"/>
              </a:spcAft>
              <a:buSzPct val="85000"/>
              <a:buNone/>
            </a:pPr>
            <a:r>
              <a:rPr lang="en-US"/>
              <a:t>	grunt&gt; File System command parameters </a:t>
            </a:r>
            <a:endParaRPr/>
          </a:p>
          <a:p>
            <a:pPr indent="-274320" lvl="0" marL="274320" rtl="0" algn="l">
              <a:lnSpc>
                <a:spcPct val="100000"/>
              </a:lnSpc>
              <a:spcBef>
                <a:spcPts val="580"/>
              </a:spcBef>
              <a:spcAft>
                <a:spcPts val="0"/>
              </a:spcAft>
              <a:buSzPct val="85000"/>
              <a:buChar char="⚫"/>
            </a:pPr>
            <a:r>
              <a:rPr b="1" lang="en-US"/>
              <a:t>Example</a:t>
            </a:r>
            <a:endParaRPr/>
          </a:p>
          <a:p>
            <a:pPr indent="-274320" lvl="0" marL="274320" rtl="0" algn="l">
              <a:lnSpc>
                <a:spcPct val="100000"/>
              </a:lnSpc>
              <a:spcBef>
                <a:spcPts val="580"/>
              </a:spcBef>
              <a:spcAft>
                <a:spcPts val="0"/>
              </a:spcAft>
              <a:buSzPct val="85000"/>
              <a:buChar char="⚫"/>
            </a:pPr>
            <a:r>
              <a:rPr lang="en-US"/>
              <a:t>We can invoke the ls command of HDFS from the Grunt shell using fs command. In the following example, it lists the files in the HDFS root directory.</a:t>
            </a:r>
            <a:endParaRPr/>
          </a:p>
          <a:p>
            <a:pPr indent="-274320" lvl="0" marL="274320" rtl="0" algn="l">
              <a:lnSpc>
                <a:spcPct val="100000"/>
              </a:lnSpc>
              <a:spcBef>
                <a:spcPts val="580"/>
              </a:spcBef>
              <a:spcAft>
                <a:spcPts val="0"/>
              </a:spcAft>
              <a:buSzPct val="85000"/>
              <a:buChar char="⚫"/>
            </a:pPr>
            <a:r>
              <a:rPr b="1" lang="en-US"/>
              <a:t>grunt&gt; fs –ls</a:t>
            </a:r>
            <a:r>
              <a:rPr lang="en-US"/>
              <a:t> </a:t>
            </a:r>
            <a:endParaRPr/>
          </a:p>
          <a:p>
            <a:pPr indent="-274320" lvl="0" marL="274320" rtl="0" algn="l">
              <a:lnSpc>
                <a:spcPct val="100000"/>
              </a:lnSpc>
              <a:spcBef>
                <a:spcPts val="580"/>
              </a:spcBef>
              <a:spcAft>
                <a:spcPts val="0"/>
              </a:spcAft>
              <a:buSzPct val="85000"/>
              <a:buNone/>
            </a:pPr>
            <a:r>
              <a:rPr lang="en-US"/>
              <a:t>	Found 3 items</a:t>
            </a:r>
            <a:endParaRPr/>
          </a:p>
          <a:p>
            <a:pPr indent="-274320" lvl="0" marL="274320" rtl="0" algn="l">
              <a:lnSpc>
                <a:spcPct val="100000"/>
              </a:lnSpc>
              <a:spcBef>
                <a:spcPts val="580"/>
              </a:spcBef>
              <a:spcAft>
                <a:spcPts val="0"/>
              </a:spcAft>
              <a:buSzPct val="85000"/>
              <a:buNone/>
            </a:pPr>
            <a:r>
              <a:rPr lang="en-US"/>
              <a:t>	 drwxrwxrwx - Hadoop supergroup 0 2015-09-08 14:13 Hbase </a:t>
            </a:r>
            <a:endParaRPr/>
          </a:p>
          <a:p>
            <a:pPr indent="-274320" lvl="0" marL="274320" rtl="0" algn="l">
              <a:lnSpc>
                <a:spcPct val="100000"/>
              </a:lnSpc>
              <a:spcBef>
                <a:spcPts val="580"/>
              </a:spcBef>
              <a:spcAft>
                <a:spcPts val="0"/>
              </a:spcAft>
              <a:buSzPct val="85000"/>
              <a:buNone/>
            </a:pPr>
            <a:r>
              <a:rPr lang="en-US"/>
              <a:t>	drwxr-xr-x - Hadoop supergroup 0 2015-09-09 14:52 seqgen_data </a:t>
            </a:r>
            <a:endParaRPr/>
          </a:p>
          <a:p>
            <a:pPr indent="-274320" lvl="0" marL="274320" rtl="0" algn="l">
              <a:lnSpc>
                <a:spcPct val="100000"/>
              </a:lnSpc>
              <a:spcBef>
                <a:spcPts val="580"/>
              </a:spcBef>
              <a:spcAft>
                <a:spcPts val="0"/>
              </a:spcAft>
              <a:buSzPct val="85000"/>
              <a:buNone/>
            </a:pPr>
            <a:r>
              <a:rPr lang="en-US"/>
              <a:t>	drwxr-xr-x - Hadoop supergroup 0 2015-09-08 11:30 twitter_data </a:t>
            </a:r>
            <a:endParaRPr/>
          </a:p>
          <a:p>
            <a:pPr indent="-274320" lvl="0" marL="274320" rtl="0" algn="l">
              <a:lnSpc>
                <a:spcPct val="100000"/>
              </a:lnSpc>
              <a:spcBef>
                <a:spcPts val="580"/>
              </a:spcBef>
              <a:spcAft>
                <a:spcPts val="0"/>
              </a:spcAft>
              <a:buSzPct val="85000"/>
              <a:buChar char="⚫"/>
            </a:pPr>
            <a:r>
              <a:rPr lang="en-US"/>
              <a:t>In the same way, we can invoke all the other file system shell commands from the Grunt shell using the </a:t>
            </a:r>
            <a:r>
              <a:rPr b="1" lang="en-US"/>
              <a:t>fs</a:t>
            </a:r>
            <a:r>
              <a:rPr lang="en-US"/>
              <a:t> command.</a:t>
            </a:r>
            <a:endParaRPr/>
          </a:p>
          <a:p>
            <a:pPr indent="-155035" lvl="0" marL="274320" rtl="0" algn="l">
              <a:lnSpc>
                <a:spcPct val="100000"/>
              </a:lnSpc>
              <a:spcBef>
                <a:spcPts val="580"/>
              </a:spcBef>
              <a:spcAft>
                <a:spcPts val="0"/>
              </a:spcAft>
              <a:buSzPct val="85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Utility Commands</a:t>
            </a:r>
            <a:endParaRPr/>
          </a:p>
        </p:txBody>
      </p:sp>
      <p:sp>
        <p:nvSpPr>
          <p:cNvPr id="268" name="Google Shape;268;p2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Grunt shell provides a set of utility commands. These include utility commands such as </a:t>
            </a:r>
            <a:r>
              <a:rPr b="1" lang="en-US"/>
              <a:t>clear, help, history, quit,</a:t>
            </a:r>
            <a:r>
              <a:rPr lang="en-US"/>
              <a:t> and </a:t>
            </a:r>
            <a:r>
              <a:rPr b="1" lang="en-US"/>
              <a:t>set</a:t>
            </a:r>
            <a:r>
              <a:rPr lang="en-US"/>
              <a:t>; and commands such as </a:t>
            </a:r>
            <a:r>
              <a:rPr b="1" lang="en-US"/>
              <a:t>exec, kill,</a:t>
            </a:r>
            <a:r>
              <a:rPr lang="en-US"/>
              <a:t> and </a:t>
            </a:r>
            <a:r>
              <a:rPr b="1" lang="en-US"/>
              <a:t>run</a:t>
            </a:r>
            <a:r>
              <a:rPr lang="en-US"/>
              <a:t> to control Pig from the Grunt shell.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clear Command</a:t>
            </a:r>
            <a:endParaRPr/>
          </a:p>
        </p:txBody>
      </p:sp>
      <p:sp>
        <p:nvSpPr>
          <p:cNvPr id="274" name="Google Shape;274;p2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clear</a:t>
            </a:r>
            <a:r>
              <a:rPr lang="en-US"/>
              <a:t> command is used to clear the screen of the Grunt shell.</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Char char="⚫"/>
            </a:pPr>
            <a:r>
              <a:rPr lang="en-US"/>
              <a:t>You can clear the screen of the grunt shell using the </a:t>
            </a:r>
            <a:r>
              <a:rPr b="1" lang="en-US"/>
              <a:t>clear</a:t>
            </a:r>
            <a:r>
              <a:rPr lang="en-US"/>
              <a:t> command as shown below.</a:t>
            </a:r>
            <a:endParaRPr/>
          </a:p>
          <a:p>
            <a:pPr indent="-274320" lvl="0" marL="274320" rtl="0" algn="l">
              <a:lnSpc>
                <a:spcPct val="100000"/>
              </a:lnSpc>
              <a:spcBef>
                <a:spcPts val="580"/>
              </a:spcBef>
              <a:spcAft>
                <a:spcPts val="0"/>
              </a:spcAft>
              <a:buSzPts val="2210"/>
              <a:buChar char="⚫"/>
            </a:pPr>
            <a:r>
              <a:rPr lang="en-US"/>
              <a:t>grunt&gt; clear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help Command</a:t>
            </a:r>
            <a:endParaRPr/>
          </a:p>
        </p:txBody>
      </p:sp>
      <p:sp>
        <p:nvSpPr>
          <p:cNvPr id="280" name="Google Shape;280;p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help</a:t>
            </a:r>
            <a:r>
              <a:rPr lang="en-US"/>
              <a:t> command gives you a list of Pig commands or Pig properties.</a:t>
            </a:r>
            <a:endParaRPr/>
          </a:p>
          <a:p>
            <a:pPr indent="-274320" lvl="0" marL="274320" rtl="0" algn="l">
              <a:lnSpc>
                <a:spcPct val="100000"/>
              </a:lnSpc>
              <a:spcBef>
                <a:spcPts val="580"/>
              </a:spcBef>
              <a:spcAft>
                <a:spcPts val="0"/>
              </a:spcAft>
              <a:buSzPts val="2210"/>
              <a:buChar char="⚫"/>
            </a:pPr>
            <a:r>
              <a:rPr b="1" lang="en-US"/>
              <a:t>Usage</a:t>
            </a:r>
            <a:endParaRPr/>
          </a:p>
          <a:p>
            <a:pPr indent="-274320" lvl="0" marL="274320" rtl="0" algn="l">
              <a:lnSpc>
                <a:spcPct val="100000"/>
              </a:lnSpc>
              <a:spcBef>
                <a:spcPts val="580"/>
              </a:spcBef>
              <a:spcAft>
                <a:spcPts val="0"/>
              </a:spcAft>
              <a:buSzPts val="2210"/>
              <a:buChar char="⚫"/>
            </a:pPr>
            <a:r>
              <a:rPr lang="en-US"/>
              <a:t>You can get a list of Pig commands using the </a:t>
            </a:r>
            <a:r>
              <a:rPr b="1" lang="en-US"/>
              <a:t>help</a:t>
            </a:r>
            <a:r>
              <a:rPr lang="en-US"/>
              <a:t> command as shown below.</a:t>
            </a:r>
            <a:endParaRPr/>
          </a:p>
          <a:p>
            <a:pPr indent="-274320" lvl="0" marL="274320" rtl="0" algn="l">
              <a:lnSpc>
                <a:spcPct val="100000"/>
              </a:lnSpc>
              <a:spcBef>
                <a:spcPts val="580"/>
              </a:spcBef>
              <a:spcAft>
                <a:spcPts val="0"/>
              </a:spcAft>
              <a:buSzPts val="2210"/>
              <a:buChar char="⚫"/>
            </a:pPr>
            <a:r>
              <a:rPr b="1" lang="en-US"/>
              <a:t>grunt&gt; help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a:t>
            </a:r>
            <a:endParaRPr/>
          </a:p>
        </p:txBody>
      </p:sp>
      <p:sp>
        <p:nvSpPr>
          <p:cNvPr id="118" name="Google Shape;118;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To write data analysis programs, Pig provides a high-level language known as </a:t>
            </a:r>
            <a:r>
              <a:rPr b="1" lang="en-US"/>
              <a:t>Pig Latin</a:t>
            </a:r>
            <a:r>
              <a:rPr lang="en-US"/>
              <a:t>. This language provides various operators using which programmers can develop their own functions for reading, writing, and processing data.</a:t>
            </a:r>
            <a:endParaRPr/>
          </a:p>
          <a:p>
            <a:pPr indent="-274320" lvl="0" marL="274320" rtl="0" algn="l">
              <a:lnSpc>
                <a:spcPct val="100000"/>
              </a:lnSpc>
              <a:spcBef>
                <a:spcPts val="580"/>
              </a:spcBef>
              <a:spcAft>
                <a:spcPts val="0"/>
              </a:spcAft>
              <a:buSzPts val="2210"/>
              <a:buChar char="⚫"/>
            </a:pPr>
            <a:r>
              <a:rPr lang="en-US"/>
              <a:t>To analyze data using </a:t>
            </a:r>
            <a:r>
              <a:rPr b="1" lang="en-US"/>
              <a:t>Apache Pig</a:t>
            </a:r>
            <a:r>
              <a:rPr lang="en-US"/>
              <a:t>, programmers need to write scripts using Pig Latin language. All these scripts are internally converted to Map and Reduce tasks. Apache Pig has a component known as </a:t>
            </a:r>
            <a:r>
              <a:rPr b="1" lang="en-US"/>
              <a:t>Pig Engine</a:t>
            </a:r>
            <a:r>
              <a:rPr lang="en-US"/>
              <a:t> that accepts the Pig Latin scripts as input and converts those scripts into MapReduce jobs.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history Command</a:t>
            </a:r>
            <a:endParaRPr/>
          </a:p>
        </p:txBody>
      </p:sp>
      <p:sp>
        <p:nvSpPr>
          <p:cNvPr id="286" name="Google Shape;286;p30"/>
          <p:cNvSpPr txBox="1"/>
          <p:nvPr>
            <p:ph idx="1" type="body"/>
          </p:nvPr>
        </p:nvSpPr>
        <p:spPr>
          <a:xfrm>
            <a:off x="914400" y="1447800"/>
            <a:ext cx="7772400" cy="52578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lnSpc>
                <a:spcPct val="100000"/>
              </a:lnSpc>
              <a:spcBef>
                <a:spcPts val="0"/>
              </a:spcBef>
              <a:spcAft>
                <a:spcPts val="0"/>
              </a:spcAft>
              <a:buSzPct val="85000"/>
              <a:buChar char="⚫"/>
            </a:pPr>
            <a:r>
              <a:rPr lang="en-US"/>
              <a:t>This command displays a list of statements executed / used so far since the Grunt sell is invoked.</a:t>
            </a:r>
            <a:endParaRPr/>
          </a:p>
          <a:p>
            <a:pPr indent="-274320" lvl="0" marL="274320" rtl="0" algn="l">
              <a:lnSpc>
                <a:spcPct val="100000"/>
              </a:lnSpc>
              <a:spcBef>
                <a:spcPts val="580"/>
              </a:spcBef>
              <a:spcAft>
                <a:spcPts val="0"/>
              </a:spcAft>
              <a:buSzPct val="85000"/>
              <a:buChar char="⚫"/>
            </a:pPr>
            <a:r>
              <a:rPr b="1" lang="en-US"/>
              <a:t>Usage</a:t>
            </a:r>
            <a:endParaRPr/>
          </a:p>
          <a:p>
            <a:pPr indent="-274320" lvl="0" marL="274320" rtl="0" algn="l">
              <a:lnSpc>
                <a:spcPct val="100000"/>
              </a:lnSpc>
              <a:spcBef>
                <a:spcPts val="580"/>
              </a:spcBef>
              <a:spcAft>
                <a:spcPts val="0"/>
              </a:spcAft>
              <a:buSzPct val="85000"/>
              <a:buChar char="⚫"/>
            </a:pPr>
            <a:r>
              <a:rPr lang="en-US"/>
              <a:t>Assume we have executed three statements since opening the Grunt shell.</a:t>
            </a:r>
            <a:endParaRPr/>
          </a:p>
          <a:p>
            <a:pPr indent="-228600" lvl="1" marL="548640" rtl="0" algn="l">
              <a:lnSpc>
                <a:spcPct val="100000"/>
              </a:lnSpc>
              <a:spcBef>
                <a:spcPts val="370"/>
              </a:spcBef>
              <a:spcAft>
                <a:spcPts val="0"/>
              </a:spcAft>
              <a:buSzPct val="85000"/>
              <a:buChar char="⚫"/>
            </a:pPr>
            <a:r>
              <a:rPr lang="en-US"/>
              <a:t>grunt&gt; customers = LOAD 'hdfs://localhost:9000/pig_data/customers.txt' USING PigStorage(','); </a:t>
            </a:r>
            <a:endParaRPr/>
          </a:p>
          <a:p>
            <a:pPr indent="-228600" lvl="1" marL="548640" rtl="0" algn="l">
              <a:lnSpc>
                <a:spcPct val="100000"/>
              </a:lnSpc>
              <a:spcBef>
                <a:spcPts val="370"/>
              </a:spcBef>
              <a:spcAft>
                <a:spcPts val="0"/>
              </a:spcAft>
              <a:buSzPct val="85000"/>
              <a:buChar char="⚫"/>
            </a:pPr>
            <a:r>
              <a:rPr lang="en-US"/>
              <a:t>grunt&gt; orders = LOAD 'hdfs://localhost:9000/pig_data/orders.txt' USING PigStorage(','); </a:t>
            </a:r>
            <a:endParaRPr/>
          </a:p>
          <a:p>
            <a:pPr indent="-228600" lvl="1" marL="548640" rtl="0" algn="l">
              <a:lnSpc>
                <a:spcPct val="100000"/>
              </a:lnSpc>
              <a:spcBef>
                <a:spcPts val="370"/>
              </a:spcBef>
              <a:spcAft>
                <a:spcPts val="0"/>
              </a:spcAft>
              <a:buSzPct val="85000"/>
              <a:buChar char="⚫"/>
            </a:pPr>
            <a:r>
              <a:rPr lang="en-US"/>
              <a:t>grunt&gt; student = LOAD 'hdfs://localhost:9000/pig_data/student.txt' USING PigStorage(','); </a:t>
            </a:r>
            <a:endParaRPr/>
          </a:p>
          <a:p>
            <a:pPr indent="-274320" lvl="0" marL="274320" rtl="0" algn="l">
              <a:lnSpc>
                <a:spcPct val="100000"/>
              </a:lnSpc>
              <a:spcBef>
                <a:spcPts val="580"/>
              </a:spcBef>
              <a:spcAft>
                <a:spcPts val="0"/>
              </a:spcAft>
              <a:buSzPct val="85000"/>
              <a:buChar char="⚫"/>
            </a:pPr>
            <a:r>
              <a:rPr lang="en-US"/>
              <a:t>Then, using the </a:t>
            </a:r>
            <a:r>
              <a:rPr b="1" lang="en-US"/>
              <a:t>history</a:t>
            </a:r>
            <a:r>
              <a:rPr lang="en-US"/>
              <a:t> command will produce the following output.</a:t>
            </a:r>
            <a:endParaRPr/>
          </a:p>
          <a:p>
            <a:pPr indent="-274320" lvl="0" marL="274320" rtl="0" algn="l">
              <a:lnSpc>
                <a:spcPct val="100000"/>
              </a:lnSpc>
              <a:spcBef>
                <a:spcPts val="580"/>
              </a:spcBef>
              <a:spcAft>
                <a:spcPts val="0"/>
              </a:spcAft>
              <a:buSzPct val="85000"/>
              <a:buChar char="⚫"/>
            </a:pPr>
            <a:r>
              <a:rPr b="1" lang="en-US"/>
              <a:t>grunt&gt; history</a:t>
            </a:r>
            <a:endParaRPr/>
          </a:p>
          <a:p>
            <a:pPr indent="-228600" lvl="1" marL="548640" rtl="0" algn="l">
              <a:lnSpc>
                <a:spcPct val="100000"/>
              </a:lnSpc>
              <a:spcBef>
                <a:spcPts val="370"/>
              </a:spcBef>
              <a:spcAft>
                <a:spcPts val="0"/>
              </a:spcAft>
              <a:buSzPct val="85000"/>
              <a:buChar char="⚫"/>
            </a:pPr>
            <a:r>
              <a:rPr lang="en-US"/>
              <a:t>customers = LOAD 'hdfs://localhost:9000/pig_data/customers.txt' USING PigStorage(','); </a:t>
            </a:r>
            <a:endParaRPr/>
          </a:p>
          <a:p>
            <a:pPr indent="-228600" lvl="1" marL="548640" rtl="0" algn="l">
              <a:lnSpc>
                <a:spcPct val="100000"/>
              </a:lnSpc>
              <a:spcBef>
                <a:spcPts val="370"/>
              </a:spcBef>
              <a:spcAft>
                <a:spcPts val="0"/>
              </a:spcAft>
              <a:buSzPct val="85000"/>
              <a:buChar char="⚫"/>
            </a:pPr>
            <a:r>
              <a:rPr lang="en-US"/>
              <a:t>orders = LOAD 'hdfs://localhost:9000/pig_data/orders.txt' USING PigStorage(',');</a:t>
            </a:r>
            <a:endParaRPr/>
          </a:p>
          <a:p>
            <a:pPr indent="-228600" lvl="1" marL="548640" rtl="0" algn="l">
              <a:lnSpc>
                <a:spcPct val="100000"/>
              </a:lnSpc>
              <a:spcBef>
                <a:spcPts val="370"/>
              </a:spcBef>
              <a:spcAft>
                <a:spcPts val="0"/>
              </a:spcAft>
              <a:buSzPct val="85000"/>
              <a:buChar char="⚫"/>
            </a:pPr>
            <a:r>
              <a:rPr lang="en-US"/>
              <a:t> student = LOAD 'hdfs://localhost:9000/pig_data/student.txt' USING PigStorage(',');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set Command</a:t>
            </a:r>
            <a:endParaRPr/>
          </a:p>
        </p:txBody>
      </p:sp>
      <p:sp>
        <p:nvSpPr>
          <p:cNvPr id="292" name="Google Shape;292;p3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700"/>
              <a:buChar char="⚫"/>
            </a:pPr>
            <a:r>
              <a:rPr lang="en-US" sz="2000"/>
              <a:t>The </a:t>
            </a:r>
            <a:r>
              <a:rPr b="1" lang="en-US" sz="2000"/>
              <a:t>set</a:t>
            </a:r>
            <a:r>
              <a:rPr lang="en-US" sz="2000"/>
              <a:t> command is used to show/assign values to keys used in Pig.</a:t>
            </a:r>
            <a:endParaRPr/>
          </a:p>
          <a:p>
            <a:pPr indent="-274320" lvl="0" marL="274320" rtl="0" algn="l">
              <a:lnSpc>
                <a:spcPct val="100000"/>
              </a:lnSpc>
              <a:spcBef>
                <a:spcPts val="580"/>
              </a:spcBef>
              <a:spcAft>
                <a:spcPts val="0"/>
              </a:spcAft>
              <a:buSzPts val="1700"/>
              <a:buChar char="⚫"/>
            </a:pPr>
            <a:r>
              <a:rPr b="1" lang="en-US" sz="2000"/>
              <a:t>Usage</a:t>
            </a:r>
            <a:endParaRPr sz="2000"/>
          </a:p>
          <a:p>
            <a:pPr indent="-274320" lvl="0" marL="274320" rtl="0" algn="l">
              <a:lnSpc>
                <a:spcPct val="100000"/>
              </a:lnSpc>
              <a:spcBef>
                <a:spcPts val="580"/>
              </a:spcBef>
              <a:spcAft>
                <a:spcPts val="0"/>
              </a:spcAft>
              <a:buSzPts val="1700"/>
              <a:buChar char="⚫"/>
            </a:pPr>
            <a:r>
              <a:rPr lang="en-US" sz="2000"/>
              <a:t>Using this command, you can set values to the following keys.</a:t>
            </a:r>
            <a:endParaRPr/>
          </a:p>
          <a:p>
            <a:pPr indent="-133985" lvl="0" marL="274320" rtl="0" algn="l">
              <a:lnSpc>
                <a:spcPct val="100000"/>
              </a:lnSpc>
              <a:spcBef>
                <a:spcPts val="580"/>
              </a:spcBef>
              <a:spcAft>
                <a:spcPts val="0"/>
              </a:spcAft>
              <a:buSzPts val="2210"/>
              <a:buNone/>
            </a:pPr>
            <a:r>
              <a:t/>
            </a:r>
            <a:endParaRPr/>
          </a:p>
        </p:txBody>
      </p:sp>
      <p:graphicFrame>
        <p:nvGraphicFramePr>
          <p:cNvPr id="293" name="Google Shape;293;p31"/>
          <p:cNvGraphicFramePr/>
          <p:nvPr/>
        </p:nvGraphicFramePr>
        <p:xfrm>
          <a:off x="381000" y="2819402"/>
          <a:ext cx="3000000" cy="3000000"/>
        </p:xfrm>
        <a:graphic>
          <a:graphicData uri="http://schemas.openxmlformats.org/drawingml/2006/table">
            <a:tbl>
              <a:tblPr>
                <a:noFill/>
                <a:tableStyleId>{AF0EE219-F869-4513-BDD0-D819164DF9A9}</a:tableStyleId>
              </a:tblPr>
              <a:tblGrid>
                <a:gridCol w="1536200"/>
                <a:gridCol w="6998200"/>
              </a:tblGrid>
              <a:tr h="3169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Key</a:t>
                      </a:r>
                      <a:endParaRPr sz="16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Description and values</a:t>
                      </a:r>
                      <a:endParaRPr sz="14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11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default_parallel</a:t>
                      </a:r>
                      <a:endParaRPr sz="16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You can set the number of reducers for a map job by passing any whole number as a value to this key.</a:t>
                      </a:r>
                      <a:endParaRPr sz="14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77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debug</a:t>
                      </a:r>
                      <a:endParaRPr sz="16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You can turn off or turn on the debugging freature in Pig by passing on/off to this key.</a:t>
                      </a:r>
                      <a:endParaRPr sz="14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77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job.name</a:t>
                      </a:r>
                      <a:endParaRPr sz="16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You can set the Job name to the required job by passing a string value to this key.</a:t>
                      </a:r>
                      <a:endParaRPr sz="14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5047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job.priority</a:t>
                      </a:r>
                      <a:endParaRPr sz="16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You can set the job priority to a job by passing one of the following values to this key −</a:t>
                      </a:r>
                      <a:endParaRPr sz="1400" u="none" cap="none" strike="noStrike"/>
                    </a:p>
                    <a:p>
                      <a:pPr indent="0" lvl="0" marL="0" marR="0" rtl="0" algn="l">
                        <a:lnSpc>
                          <a:spcPct val="100000"/>
                        </a:lnSpc>
                        <a:spcBef>
                          <a:spcPts val="0"/>
                        </a:spcBef>
                        <a:spcAft>
                          <a:spcPts val="0"/>
                        </a:spcAft>
                        <a:buClr>
                          <a:schemeClr val="dk1"/>
                        </a:buClr>
                        <a:buSzPts val="1600"/>
                        <a:buFont typeface="Arial"/>
                        <a:buChar char="•"/>
                      </a:pPr>
                      <a:r>
                        <a:rPr lang="en-US" sz="1600" u="none" cap="none" strike="noStrike"/>
                        <a:t>very_low</a:t>
                      </a:r>
                      <a:endParaRPr sz="1400" u="none" cap="none" strike="noStrike"/>
                    </a:p>
                    <a:p>
                      <a:pPr indent="0" lvl="0" marL="0" marR="0" rtl="0" algn="l">
                        <a:lnSpc>
                          <a:spcPct val="100000"/>
                        </a:lnSpc>
                        <a:spcBef>
                          <a:spcPts val="0"/>
                        </a:spcBef>
                        <a:spcAft>
                          <a:spcPts val="0"/>
                        </a:spcAft>
                        <a:buClr>
                          <a:schemeClr val="dk1"/>
                        </a:buClr>
                        <a:buSzPts val="1600"/>
                        <a:buFont typeface="Arial"/>
                        <a:buChar char="•"/>
                      </a:pPr>
                      <a:r>
                        <a:rPr lang="en-US" sz="1600" u="none" cap="none" strike="noStrike"/>
                        <a:t>low</a:t>
                      </a:r>
                      <a:endParaRPr sz="1400" u="none" cap="none" strike="noStrike"/>
                    </a:p>
                    <a:p>
                      <a:pPr indent="0" lvl="0" marL="0" marR="0" rtl="0" algn="l">
                        <a:lnSpc>
                          <a:spcPct val="100000"/>
                        </a:lnSpc>
                        <a:spcBef>
                          <a:spcPts val="0"/>
                        </a:spcBef>
                        <a:spcAft>
                          <a:spcPts val="0"/>
                        </a:spcAft>
                        <a:buClr>
                          <a:schemeClr val="dk1"/>
                        </a:buClr>
                        <a:buSzPts val="1600"/>
                        <a:buFont typeface="Arial"/>
                        <a:buChar char="•"/>
                      </a:pPr>
                      <a:r>
                        <a:rPr lang="en-US" sz="1600" u="none" cap="none" strike="noStrike"/>
                        <a:t>normal</a:t>
                      </a:r>
                      <a:endParaRPr sz="1400" u="none" cap="none" strike="noStrike"/>
                    </a:p>
                    <a:p>
                      <a:pPr indent="0" lvl="0" marL="0" marR="0" rtl="0" algn="l">
                        <a:lnSpc>
                          <a:spcPct val="100000"/>
                        </a:lnSpc>
                        <a:spcBef>
                          <a:spcPts val="0"/>
                        </a:spcBef>
                        <a:spcAft>
                          <a:spcPts val="0"/>
                        </a:spcAft>
                        <a:buClr>
                          <a:schemeClr val="dk1"/>
                        </a:buClr>
                        <a:buSzPts val="1600"/>
                        <a:buFont typeface="Arial"/>
                        <a:buChar char="•"/>
                      </a:pPr>
                      <a:r>
                        <a:rPr lang="en-US" sz="1600" u="none" cap="none" strike="noStrike"/>
                        <a:t>high</a:t>
                      </a:r>
                      <a:endParaRPr sz="1400" u="none" cap="none" strike="noStrike"/>
                    </a:p>
                    <a:p>
                      <a:pPr indent="0" lvl="0" marL="0" marR="0" rtl="0" algn="l">
                        <a:lnSpc>
                          <a:spcPct val="100000"/>
                        </a:lnSpc>
                        <a:spcBef>
                          <a:spcPts val="0"/>
                        </a:spcBef>
                        <a:spcAft>
                          <a:spcPts val="0"/>
                        </a:spcAft>
                        <a:buClr>
                          <a:schemeClr val="dk1"/>
                        </a:buClr>
                        <a:buSzPts val="1600"/>
                        <a:buFont typeface="Arial"/>
                        <a:buChar char="•"/>
                      </a:pPr>
                      <a:r>
                        <a:rPr lang="en-US" sz="1600" u="none" cap="none" strike="noStrike"/>
                        <a:t>very_high</a:t>
                      </a:r>
                      <a:endParaRPr sz="14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44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stream.skippath</a:t>
                      </a:r>
                      <a:endParaRPr sz="16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For streaming, you can set the path from where the data is not to be transferred, by passing the desired path in the form of a string to this key.</a:t>
                      </a:r>
                      <a:endParaRPr sz="1400" u="none" cap="none" strike="noStrike"/>
                    </a:p>
                  </a:txBody>
                  <a:tcPr marT="26050" marB="26050" marR="52100" marL="521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quit Command</a:t>
            </a:r>
            <a:endParaRPr/>
          </a:p>
        </p:txBody>
      </p:sp>
      <p:sp>
        <p:nvSpPr>
          <p:cNvPr id="299" name="Google Shape;299;p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You can quit from the Grunt shell using this command.</a:t>
            </a:r>
            <a:endParaRPr/>
          </a:p>
          <a:p>
            <a:pPr indent="-274320" lvl="0" marL="274320" rtl="0" algn="l">
              <a:lnSpc>
                <a:spcPct val="100000"/>
              </a:lnSpc>
              <a:spcBef>
                <a:spcPts val="580"/>
              </a:spcBef>
              <a:spcAft>
                <a:spcPts val="0"/>
              </a:spcAft>
              <a:buSzPts val="2210"/>
              <a:buChar char="⚫"/>
            </a:pPr>
            <a:r>
              <a:rPr b="1" lang="en-US"/>
              <a:t>Usage</a:t>
            </a:r>
            <a:endParaRPr/>
          </a:p>
          <a:p>
            <a:pPr indent="-274320" lvl="0" marL="274320" rtl="0" algn="l">
              <a:lnSpc>
                <a:spcPct val="100000"/>
              </a:lnSpc>
              <a:spcBef>
                <a:spcPts val="580"/>
              </a:spcBef>
              <a:spcAft>
                <a:spcPts val="0"/>
              </a:spcAft>
              <a:buSzPts val="2210"/>
              <a:buChar char="⚫"/>
            </a:pPr>
            <a:r>
              <a:rPr lang="en-US"/>
              <a:t>Quit from the Grunt shell as shown below.</a:t>
            </a:r>
            <a:endParaRPr/>
          </a:p>
          <a:p>
            <a:pPr indent="-274320" lvl="0" marL="274320" rtl="0" algn="l">
              <a:lnSpc>
                <a:spcPct val="100000"/>
              </a:lnSpc>
              <a:spcBef>
                <a:spcPts val="580"/>
              </a:spcBef>
              <a:spcAft>
                <a:spcPts val="0"/>
              </a:spcAft>
              <a:buSzPts val="2210"/>
              <a:buChar char="⚫"/>
            </a:pPr>
            <a:r>
              <a:rPr lang="en-US"/>
              <a:t>grunt&gt; quit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exec Command</a:t>
            </a:r>
            <a:endParaRPr/>
          </a:p>
        </p:txBody>
      </p:sp>
      <p:sp>
        <p:nvSpPr>
          <p:cNvPr id="305" name="Google Shape;305;p33"/>
          <p:cNvSpPr txBox="1"/>
          <p:nvPr>
            <p:ph idx="1" type="body"/>
          </p:nvPr>
        </p:nvSpPr>
        <p:spPr>
          <a:xfrm>
            <a:off x="914400" y="1447800"/>
            <a:ext cx="7772400" cy="51816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lang="en-US"/>
              <a:t>Using the </a:t>
            </a:r>
            <a:r>
              <a:rPr b="1" lang="en-US"/>
              <a:t>exec</a:t>
            </a:r>
            <a:r>
              <a:rPr lang="en-US"/>
              <a:t> command, we can execute Pig scripts from the Grunt shell.</a:t>
            </a:r>
            <a:endParaRPr/>
          </a:p>
          <a:p>
            <a:pPr indent="-274320" lvl="0" marL="274320" rtl="0" algn="l">
              <a:lnSpc>
                <a:spcPct val="100000"/>
              </a:lnSpc>
              <a:spcBef>
                <a:spcPts val="580"/>
              </a:spcBef>
              <a:spcAft>
                <a:spcPts val="0"/>
              </a:spcAft>
              <a:buSzPct val="85000"/>
              <a:buChar char="⚫"/>
            </a:pPr>
            <a:r>
              <a:rPr b="1" lang="en-US"/>
              <a:t>Syntax</a:t>
            </a:r>
            <a:endParaRPr/>
          </a:p>
          <a:p>
            <a:pPr indent="-274320" lvl="0" marL="274320" rtl="0" algn="l">
              <a:lnSpc>
                <a:spcPct val="100000"/>
              </a:lnSpc>
              <a:spcBef>
                <a:spcPts val="580"/>
              </a:spcBef>
              <a:spcAft>
                <a:spcPts val="0"/>
              </a:spcAft>
              <a:buSzPct val="85000"/>
              <a:buChar char="⚫"/>
            </a:pPr>
            <a:r>
              <a:rPr lang="en-US"/>
              <a:t>Given below is the syntax of the utility command </a:t>
            </a:r>
            <a:r>
              <a:rPr b="1" lang="en-US"/>
              <a:t>exec</a:t>
            </a:r>
            <a:r>
              <a:rPr lang="en-US"/>
              <a:t>.</a:t>
            </a:r>
            <a:endParaRPr/>
          </a:p>
          <a:p>
            <a:pPr indent="-274320" lvl="0" marL="274320" rtl="0" algn="l">
              <a:lnSpc>
                <a:spcPct val="100000"/>
              </a:lnSpc>
              <a:spcBef>
                <a:spcPts val="580"/>
              </a:spcBef>
              <a:spcAft>
                <a:spcPts val="0"/>
              </a:spcAft>
              <a:buSzPct val="85000"/>
              <a:buChar char="⚫"/>
            </a:pPr>
            <a:r>
              <a:rPr lang="en-US"/>
              <a:t>grunt&gt; exec [–param param_name = param_value] [–param_file file_name] [script] </a:t>
            </a:r>
            <a:endParaRPr/>
          </a:p>
          <a:p>
            <a:pPr indent="-274320" lvl="0" marL="274320" rtl="0" algn="l">
              <a:lnSpc>
                <a:spcPct val="100000"/>
              </a:lnSpc>
              <a:spcBef>
                <a:spcPts val="580"/>
              </a:spcBef>
              <a:spcAft>
                <a:spcPts val="0"/>
              </a:spcAft>
              <a:buSzPct val="85000"/>
              <a:buChar char="⚫"/>
            </a:pPr>
            <a:r>
              <a:rPr b="1" lang="en-US"/>
              <a:t>Example</a:t>
            </a:r>
            <a:endParaRPr/>
          </a:p>
          <a:p>
            <a:pPr indent="-274320" lvl="0" marL="274320" rtl="0" algn="l">
              <a:lnSpc>
                <a:spcPct val="100000"/>
              </a:lnSpc>
              <a:spcBef>
                <a:spcPts val="580"/>
              </a:spcBef>
              <a:spcAft>
                <a:spcPts val="0"/>
              </a:spcAft>
              <a:buSzPct val="85000"/>
              <a:buChar char="⚫"/>
            </a:pPr>
            <a:r>
              <a:rPr lang="en-US"/>
              <a:t>Let us assume there is a file named </a:t>
            </a:r>
            <a:r>
              <a:rPr b="1" lang="en-US"/>
              <a:t>student.txt</a:t>
            </a:r>
            <a:r>
              <a:rPr lang="en-US"/>
              <a:t> in the </a:t>
            </a:r>
            <a:r>
              <a:rPr b="1" lang="en-US"/>
              <a:t>/pig_data/</a:t>
            </a:r>
            <a:r>
              <a:rPr lang="en-US"/>
              <a:t> directory of HDFS with the following content.</a:t>
            </a:r>
            <a:endParaRPr/>
          </a:p>
          <a:p>
            <a:pPr indent="-274320" lvl="0" marL="274320" rtl="0" algn="l">
              <a:lnSpc>
                <a:spcPct val="100000"/>
              </a:lnSpc>
              <a:spcBef>
                <a:spcPts val="580"/>
              </a:spcBef>
              <a:spcAft>
                <a:spcPts val="0"/>
              </a:spcAft>
              <a:buSzPct val="85000"/>
              <a:buChar char="⚫"/>
            </a:pPr>
            <a:r>
              <a:rPr b="1" lang="en-US"/>
              <a:t>student.txt</a:t>
            </a:r>
            <a:endParaRPr/>
          </a:p>
          <a:p>
            <a:pPr indent="-274320" lvl="0" marL="274320" rtl="0" algn="l">
              <a:lnSpc>
                <a:spcPct val="100000"/>
              </a:lnSpc>
              <a:spcBef>
                <a:spcPts val="580"/>
              </a:spcBef>
              <a:spcAft>
                <a:spcPts val="0"/>
              </a:spcAft>
              <a:buSzPct val="85000"/>
              <a:buNone/>
            </a:pPr>
            <a:r>
              <a:rPr lang="en-US"/>
              <a:t>	001,Rajiv,Hyderabad </a:t>
            </a:r>
            <a:endParaRPr/>
          </a:p>
          <a:p>
            <a:pPr indent="-274320" lvl="0" marL="274320" rtl="0" algn="l">
              <a:lnSpc>
                <a:spcPct val="100000"/>
              </a:lnSpc>
              <a:spcBef>
                <a:spcPts val="580"/>
              </a:spcBef>
              <a:spcAft>
                <a:spcPts val="0"/>
              </a:spcAft>
              <a:buSzPct val="85000"/>
              <a:buNone/>
            </a:pPr>
            <a:r>
              <a:rPr lang="en-US"/>
              <a:t>	002,siddarth,Kolkata </a:t>
            </a:r>
            <a:endParaRPr/>
          </a:p>
          <a:p>
            <a:pPr indent="-274320" lvl="0" marL="274320" rtl="0" algn="l">
              <a:lnSpc>
                <a:spcPct val="100000"/>
              </a:lnSpc>
              <a:spcBef>
                <a:spcPts val="580"/>
              </a:spcBef>
              <a:spcAft>
                <a:spcPts val="0"/>
              </a:spcAft>
              <a:buSzPct val="85000"/>
              <a:buNone/>
            </a:pPr>
            <a:r>
              <a:rPr lang="en-US"/>
              <a:t>	003,Rajesh,Delhi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914400" y="-304800"/>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exec Command</a:t>
            </a:r>
            <a:endParaRPr/>
          </a:p>
        </p:txBody>
      </p:sp>
      <p:sp>
        <p:nvSpPr>
          <p:cNvPr id="311" name="Google Shape;311;p34"/>
          <p:cNvSpPr txBox="1"/>
          <p:nvPr>
            <p:ph idx="1" type="body"/>
          </p:nvPr>
        </p:nvSpPr>
        <p:spPr>
          <a:xfrm>
            <a:off x="914400" y="838200"/>
            <a:ext cx="7772400" cy="57912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And, assume we have a script file named </a:t>
            </a:r>
            <a:r>
              <a:rPr b="1" lang="en-US"/>
              <a:t>sample_script.pig</a:t>
            </a:r>
            <a:r>
              <a:rPr lang="en-US"/>
              <a:t> in the </a:t>
            </a:r>
            <a:r>
              <a:rPr b="1" lang="en-US"/>
              <a:t>/pig_data/</a:t>
            </a:r>
            <a:r>
              <a:rPr lang="en-US"/>
              <a:t> directory of HDFS with the following content.</a:t>
            </a:r>
            <a:endParaRPr/>
          </a:p>
          <a:p>
            <a:pPr indent="-274320" lvl="0" marL="274320" rtl="0" algn="l">
              <a:lnSpc>
                <a:spcPct val="100000"/>
              </a:lnSpc>
              <a:spcBef>
                <a:spcPts val="580"/>
              </a:spcBef>
              <a:spcAft>
                <a:spcPts val="0"/>
              </a:spcAft>
              <a:buSzPct val="85000"/>
              <a:buChar char="⚫"/>
            </a:pPr>
            <a:r>
              <a:rPr b="1" lang="en-US"/>
              <a:t>Sample_script.pig</a:t>
            </a:r>
            <a:endParaRPr/>
          </a:p>
          <a:p>
            <a:pPr indent="-274320" lvl="0" marL="274320" rtl="0" algn="l">
              <a:lnSpc>
                <a:spcPct val="100000"/>
              </a:lnSpc>
              <a:spcBef>
                <a:spcPts val="580"/>
              </a:spcBef>
              <a:spcAft>
                <a:spcPts val="0"/>
              </a:spcAft>
              <a:buSzPct val="85000"/>
              <a:buChar char="⚫"/>
            </a:pPr>
            <a:r>
              <a:rPr lang="en-US"/>
              <a:t>student = LOAD 'hdfs://localhost:9000/pig_data/student.txt' USING PigStorage(',') as (id:int,name:chararray,city:chararray); Dump student; </a:t>
            </a:r>
            <a:endParaRPr/>
          </a:p>
          <a:p>
            <a:pPr indent="-274320" lvl="0" marL="274320" rtl="0" algn="l">
              <a:lnSpc>
                <a:spcPct val="100000"/>
              </a:lnSpc>
              <a:spcBef>
                <a:spcPts val="580"/>
              </a:spcBef>
              <a:spcAft>
                <a:spcPts val="0"/>
              </a:spcAft>
              <a:buSzPct val="85000"/>
              <a:buChar char="⚫"/>
            </a:pPr>
            <a:r>
              <a:rPr lang="en-US"/>
              <a:t>Now, let us execute the above script from the Grunt shell using the </a:t>
            </a:r>
            <a:r>
              <a:rPr b="1" lang="en-US"/>
              <a:t>exec</a:t>
            </a:r>
            <a:r>
              <a:rPr lang="en-US"/>
              <a:t> command as shown below.</a:t>
            </a:r>
            <a:endParaRPr/>
          </a:p>
          <a:p>
            <a:pPr indent="-274320" lvl="0" marL="274320" rtl="0" algn="l">
              <a:lnSpc>
                <a:spcPct val="100000"/>
              </a:lnSpc>
              <a:spcBef>
                <a:spcPts val="580"/>
              </a:spcBef>
              <a:spcAft>
                <a:spcPts val="0"/>
              </a:spcAft>
              <a:buSzPct val="85000"/>
              <a:buChar char="⚫"/>
            </a:pPr>
            <a:r>
              <a:rPr lang="en-US"/>
              <a:t>grunt&gt; exec /sample_script.pig </a:t>
            </a:r>
            <a:endParaRPr/>
          </a:p>
          <a:p>
            <a:pPr indent="-274320" lvl="0" marL="274320" rtl="0" algn="l">
              <a:lnSpc>
                <a:spcPct val="100000"/>
              </a:lnSpc>
              <a:spcBef>
                <a:spcPts val="580"/>
              </a:spcBef>
              <a:spcAft>
                <a:spcPts val="0"/>
              </a:spcAft>
              <a:buSzPct val="85000"/>
              <a:buChar char="⚫"/>
            </a:pPr>
            <a:r>
              <a:rPr b="1" lang="en-US"/>
              <a:t>Output</a:t>
            </a:r>
            <a:endParaRPr/>
          </a:p>
          <a:p>
            <a:pPr indent="-274320" lvl="0" marL="274320" rtl="0" algn="l">
              <a:lnSpc>
                <a:spcPct val="100000"/>
              </a:lnSpc>
              <a:spcBef>
                <a:spcPts val="580"/>
              </a:spcBef>
              <a:spcAft>
                <a:spcPts val="0"/>
              </a:spcAft>
              <a:buSzPct val="85000"/>
              <a:buChar char="⚫"/>
            </a:pPr>
            <a:r>
              <a:rPr lang="en-US"/>
              <a:t>The </a:t>
            </a:r>
            <a:r>
              <a:rPr b="1" lang="en-US"/>
              <a:t>exec</a:t>
            </a:r>
            <a:r>
              <a:rPr lang="en-US"/>
              <a:t> command executes the script in the </a:t>
            </a:r>
            <a:r>
              <a:rPr b="1" lang="en-US"/>
              <a:t>sample_script.pig</a:t>
            </a:r>
            <a:r>
              <a:rPr lang="en-US"/>
              <a:t>. As directed in the script, it loads the </a:t>
            </a:r>
            <a:r>
              <a:rPr b="1" lang="en-US"/>
              <a:t>student.txt</a:t>
            </a:r>
            <a:r>
              <a:rPr lang="en-US"/>
              <a:t> file into Pig and gives you the result of the Dump operator displaying the following content.</a:t>
            </a:r>
            <a:endParaRPr/>
          </a:p>
          <a:p>
            <a:pPr indent="-274320" lvl="0" marL="274320" rtl="0" algn="l">
              <a:lnSpc>
                <a:spcPct val="100000"/>
              </a:lnSpc>
              <a:spcBef>
                <a:spcPts val="580"/>
              </a:spcBef>
              <a:spcAft>
                <a:spcPts val="0"/>
              </a:spcAft>
              <a:buSzPct val="85000"/>
              <a:buNone/>
            </a:pPr>
            <a:r>
              <a:rPr lang="en-US"/>
              <a:t>	(1,Rajiv,Hyderabad) </a:t>
            </a:r>
            <a:endParaRPr/>
          </a:p>
          <a:p>
            <a:pPr indent="-274320" lvl="0" marL="274320" rtl="0" algn="l">
              <a:lnSpc>
                <a:spcPct val="100000"/>
              </a:lnSpc>
              <a:spcBef>
                <a:spcPts val="580"/>
              </a:spcBef>
              <a:spcAft>
                <a:spcPts val="0"/>
              </a:spcAft>
              <a:buSzPct val="85000"/>
              <a:buNone/>
            </a:pPr>
            <a:r>
              <a:rPr lang="en-US"/>
              <a:t>	(2,siddarth,Kolkata) </a:t>
            </a:r>
            <a:endParaRPr/>
          </a:p>
          <a:p>
            <a:pPr indent="-274320" lvl="0" marL="274320" rtl="0" algn="l">
              <a:lnSpc>
                <a:spcPct val="100000"/>
              </a:lnSpc>
              <a:spcBef>
                <a:spcPts val="580"/>
              </a:spcBef>
              <a:spcAft>
                <a:spcPts val="0"/>
              </a:spcAft>
              <a:buSzPct val="85000"/>
              <a:buNone/>
            </a:pPr>
            <a:r>
              <a:rPr lang="en-US"/>
              <a:t>	(3,Rajesh,Delhi)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kill Command</a:t>
            </a:r>
            <a:endParaRPr/>
          </a:p>
        </p:txBody>
      </p:sp>
      <p:sp>
        <p:nvSpPr>
          <p:cNvPr id="317" name="Google Shape;317;p3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You can kill a job from the Grunt shell using this command.</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Char char="⚫"/>
            </a:pPr>
            <a:r>
              <a:rPr lang="en-US"/>
              <a:t>Given below is the syntax of the </a:t>
            </a:r>
            <a:r>
              <a:rPr b="1" lang="en-US"/>
              <a:t>kill</a:t>
            </a:r>
            <a:r>
              <a:rPr lang="en-US"/>
              <a:t> command.</a:t>
            </a:r>
            <a:endParaRPr/>
          </a:p>
          <a:p>
            <a:pPr indent="-274320" lvl="0" marL="274320" rtl="0" algn="l">
              <a:lnSpc>
                <a:spcPct val="100000"/>
              </a:lnSpc>
              <a:spcBef>
                <a:spcPts val="580"/>
              </a:spcBef>
              <a:spcAft>
                <a:spcPts val="0"/>
              </a:spcAft>
              <a:buSzPts val="2210"/>
              <a:buChar char="⚫"/>
            </a:pPr>
            <a:r>
              <a:rPr lang="en-US"/>
              <a:t>grunt&gt; kill JobId </a:t>
            </a:r>
            <a:endParaRPr/>
          </a:p>
          <a:p>
            <a:pPr indent="-274320" lvl="0" marL="274320" rtl="0" algn="l">
              <a:lnSpc>
                <a:spcPct val="100000"/>
              </a:lnSpc>
              <a:spcBef>
                <a:spcPts val="580"/>
              </a:spcBef>
              <a:spcAft>
                <a:spcPts val="0"/>
              </a:spcAft>
              <a:buSzPts val="2210"/>
              <a:buChar char="⚫"/>
            </a:pPr>
            <a:r>
              <a:rPr b="1" lang="en-US"/>
              <a:t>Example</a:t>
            </a:r>
            <a:endParaRPr/>
          </a:p>
          <a:p>
            <a:pPr indent="-274320" lvl="0" marL="274320" rtl="0" algn="l">
              <a:lnSpc>
                <a:spcPct val="100000"/>
              </a:lnSpc>
              <a:spcBef>
                <a:spcPts val="580"/>
              </a:spcBef>
              <a:spcAft>
                <a:spcPts val="0"/>
              </a:spcAft>
              <a:buSzPts val="2210"/>
              <a:buChar char="⚫"/>
            </a:pPr>
            <a:r>
              <a:rPr lang="en-US"/>
              <a:t>Suppose there is a running Pig job having id </a:t>
            </a:r>
            <a:r>
              <a:rPr b="1" lang="en-US"/>
              <a:t>Id_0055</a:t>
            </a:r>
            <a:r>
              <a:rPr lang="en-US"/>
              <a:t>, you can kill it from the Grunt shell using the </a:t>
            </a:r>
            <a:r>
              <a:rPr b="1" lang="en-US"/>
              <a:t>kill</a:t>
            </a:r>
            <a:r>
              <a:rPr lang="en-US"/>
              <a:t> command, as shown below.</a:t>
            </a:r>
            <a:endParaRPr/>
          </a:p>
          <a:p>
            <a:pPr indent="-274320" lvl="0" marL="274320" rtl="0" algn="l">
              <a:lnSpc>
                <a:spcPct val="100000"/>
              </a:lnSpc>
              <a:spcBef>
                <a:spcPts val="580"/>
              </a:spcBef>
              <a:spcAft>
                <a:spcPts val="0"/>
              </a:spcAft>
              <a:buSzPts val="2210"/>
              <a:buChar char="⚫"/>
            </a:pPr>
            <a:r>
              <a:rPr lang="en-US"/>
              <a:t>grunt&gt; kill Id_0055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run Command</a:t>
            </a:r>
            <a:endParaRPr/>
          </a:p>
        </p:txBody>
      </p:sp>
      <p:sp>
        <p:nvSpPr>
          <p:cNvPr id="323" name="Google Shape;323;p3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lnSpc>
                <a:spcPct val="100000"/>
              </a:lnSpc>
              <a:spcBef>
                <a:spcPts val="0"/>
              </a:spcBef>
              <a:spcAft>
                <a:spcPts val="0"/>
              </a:spcAft>
              <a:buSzPct val="85000"/>
              <a:buChar char="⚫"/>
            </a:pPr>
            <a:r>
              <a:rPr lang="en-US"/>
              <a:t>You can run a Pig script from the Grunt shell using the </a:t>
            </a:r>
            <a:r>
              <a:rPr b="1" lang="en-US"/>
              <a:t>run</a:t>
            </a:r>
            <a:r>
              <a:rPr lang="en-US"/>
              <a:t> command</a:t>
            </a:r>
            <a:endParaRPr/>
          </a:p>
          <a:p>
            <a:pPr indent="-274320" lvl="0" marL="274320" rtl="0" algn="l">
              <a:lnSpc>
                <a:spcPct val="100000"/>
              </a:lnSpc>
              <a:spcBef>
                <a:spcPts val="580"/>
              </a:spcBef>
              <a:spcAft>
                <a:spcPts val="0"/>
              </a:spcAft>
              <a:buSzPct val="85000"/>
              <a:buChar char="⚫"/>
            </a:pPr>
            <a:r>
              <a:rPr b="1" lang="en-US"/>
              <a:t>Syntax</a:t>
            </a:r>
            <a:endParaRPr/>
          </a:p>
          <a:p>
            <a:pPr indent="-274320" lvl="0" marL="274320" rtl="0" algn="l">
              <a:lnSpc>
                <a:spcPct val="100000"/>
              </a:lnSpc>
              <a:spcBef>
                <a:spcPts val="580"/>
              </a:spcBef>
              <a:spcAft>
                <a:spcPts val="0"/>
              </a:spcAft>
              <a:buSzPct val="85000"/>
              <a:buChar char="⚫"/>
            </a:pPr>
            <a:r>
              <a:rPr lang="en-US"/>
              <a:t>Given below is the syntax of the </a:t>
            </a:r>
            <a:r>
              <a:rPr b="1" lang="en-US"/>
              <a:t>run</a:t>
            </a:r>
            <a:r>
              <a:rPr lang="en-US"/>
              <a:t> command.</a:t>
            </a:r>
            <a:endParaRPr/>
          </a:p>
          <a:p>
            <a:pPr indent="-274320" lvl="0" marL="274320" rtl="0" algn="l">
              <a:lnSpc>
                <a:spcPct val="100000"/>
              </a:lnSpc>
              <a:spcBef>
                <a:spcPts val="580"/>
              </a:spcBef>
              <a:spcAft>
                <a:spcPts val="0"/>
              </a:spcAft>
              <a:buSzPct val="85000"/>
              <a:buChar char="⚫"/>
            </a:pPr>
            <a:r>
              <a:rPr lang="en-US"/>
              <a:t>grunt&gt; run [–param param_name = param_value] [–param_file file_name] script</a:t>
            </a:r>
            <a:endParaRPr/>
          </a:p>
          <a:p>
            <a:pPr indent="-274320" lvl="0" marL="274320" rtl="0" algn="l">
              <a:lnSpc>
                <a:spcPct val="100000"/>
              </a:lnSpc>
              <a:spcBef>
                <a:spcPts val="580"/>
              </a:spcBef>
              <a:spcAft>
                <a:spcPts val="0"/>
              </a:spcAft>
              <a:buSzPct val="85000"/>
              <a:buChar char="⚫"/>
            </a:pPr>
            <a:r>
              <a:rPr b="1" lang="en-US"/>
              <a:t>Example</a:t>
            </a:r>
            <a:endParaRPr/>
          </a:p>
          <a:p>
            <a:pPr indent="-274320" lvl="0" marL="274320" rtl="0" algn="l">
              <a:lnSpc>
                <a:spcPct val="100000"/>
              </a:lnSpc>
              <a:spcBef>
                <a:spcPts val="580"/>
              </a:spcBef>
              <a:spcAft>
                <a:spcPts val="0"/>
              </a:spcAft>
              <a:buSzPct val="85000"/>
              <a:buChar char="⚫"/>
            </a:pPr>
            <a:r>
              <a:rPr lang="en-US"/>
              <a:t>Let us assume there is a file named </a:t>
            </a:r>
            <a:r>
              <a:rPr b="1" lang="en-US"/>
              <a:t>student.txt</a:t>
            </a:r>
            <a:r>
              <a:rPr lang="en-US"/>
              <a:t> in the </a:t>
            </a:r>
            <a:r>
              <a:rPr b="1" lang="en-US"/>
              <a:t>/pig_data/</a:t>
            </a:r>
            <a:r>
              <a:rPr lang="en-US"/>
              <a:t> directory of HDFS with the following content.</a:t>
            </a:r>
            <a:endParaRPr/>
          </a:p>
          <a:p>
            <a:pPr indent="-274320" lvl="0" marL="274320" rtl="0" algn="l">
              <a:lnSpc>
                <a:spcPct val="100000"/>
              </a:lnSpc>
              <a:spcBef>
                <a:spcPts val="580"/>
              </a:spcBef>
              <a:spcAft>
                <a:spcPts val="0"/>
              </a:spcAft>
              <a:buSzPct val="85000"/>
              <a:buChar char="⚫"/>
            </a:pPr>
            <a:r>
              <a:rPr b="1" lang="en-US"/>
              <a:t>Student.txt</a:t>
            </a:r>
            <a:endParaRPr/>
          </a:p>
          <a:p>
            <a:pPr indent="-274320" lvl="0" marL="274320" rtl="0" algn="l">
              <a:lnSpc>
                <a:spcPct val="100000"/>
              </a:lnSpc>
              <a:spcBef>
                <a:spcPts val="580"/>
              </a:spcBef>
              <a:spcAft>
                <a:spcPts val="0"/>
              </a:spcAft>
              <a:buSzPct val="85000"/>
              <a:buNone/>
            </a:pPr>
            <a:r>
              <a:rPr lang="en-US"/>
              <a:t>	001,Rajiv,Hyderabad</a:t>
            </a:r>
            <a:endParaRPr/>
          </a:p>
          <a:p>
            <a:pPr indent="-274320" lvl="0" marL="274320" rtl="0" algn="l">
              <a:lnSpc>
                <a:spcPct val="100000"/>
              </a:lnSpc>
              <a:spcBef>
                <a:spcPts val="580"/>
              </a:spcBef>
              <a:spcAft>
                <a:spcPts val="0"/>
              </a:spcAft>
              <a:buSzPct val="85000"/>
              <a:buNone/>
            </a:pPr>
            <a:r>
              <a:rPr lang="en-US"/>
              <a:t>	002,siddarth,Kolkata </a:t>
            </a:r>
            <a:endParaRPr/>
          </a:p>
          <a:p>
            <a:pPr indent="-274320" lvl="0" marL="274320" rtl="0" algn="l">
              <a:lnSpc>
                <a:spcPct val="100000"/>
              </a:lnSpc>
              <a:spcBef>
                <a:spcPts val="580"/>
              </a:spcBef>
              <a:spcAft>
                <a:spcPts val="0"/>
              </a:spcAft>
              <a:buSzPct val="85000"/>
              <a:buNone/>
            </a:pPr>
            <a:r>
              <a:rPr lang="en-US"/>
              <a:t>	003,Rajesh,Delhi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run Command</a:t>
            </a:r>
            <a:endParaRPr/>
          </a:p>
        </p:txBody>
      </p:sp>
      <p:sp>
        <p:nvSpPr>
          <p:cNvPr id="329" name="Google Shape;329;p3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85000"/>
              <a:buChar char="⚫"/>
            </a:pPr>
            <a:r>
              <a:rPr lang="en-US"/>
              <a:t>And, assume we have a script file named </a:t>
            </a:r>
            <a:r>
              <a:rPr b="1" lang="en-US"/>
              <a:t>sample_script.pig</a:t>
            </a:r>
            <a:r>
              <a:rPr lang="en-US"/>
              <a:t> in the local filesystem with the following content.</a:t>
            </a:r>
            <a:endParaRPr/>
          </a:p>
          <a:p>
            <a:pPr indent="-274320" lvl="0" marL="274320" rtl="0" algn="l">
              <a:lnSpc>
                <a:spcPct val="100000"/>
              </a:lnSpc>
              <a:spcBef>
                <a:spcPts val="580"/>
              </a:spcBef>
              <a:spcAft>
                <a:spcPts val="0"/>
              </a:spcAft>
              <a:buSzPct val="85000"/>
              <a:buChar char="⚫"/>
            </a:pPr>
            <a:r>
              <a:rPr b="1" lang="en-US"/>
              <a:t>Sample_script.pig</a:t>
            </a:r>
            <a:endParaRPr/>
          </a:p>
          <a:p>
            <a:pPr indent="-274320" lvl="0" marL="274320" rtl="0" algn="l">
              <a:lnSpc>
                <a:spcPct val="100000"/>
              </a:lnSpc>
              <a:spcBef>
                <a:spcPts val="580"/>
              </a:spcBef>
              <a:spcAft>
                <a:spcPts val="0"/>
              </a:spcAft>
              <a:buSzPct val="85000"/>
              <a:buNone/>
            </a:pPr>
            <a:r>
              <a:rPr lang="en-US"/>
              <a:t>	student = LOAD 'hdfs://localhost:9000/pig_data/student.txt' USING PigStorage(',') as (id:int,name:chararray,city:chararray);</a:t>
            </a:r>
            <a:endParaRPr/>
          </a:p>
          <a:p>
            <a:pPr indent="-274320" lvl="0" marL="274320" rtl="0" algn="l">
              <a:lnSpc>
                <a:spcPct val="100000"/>
              </a:lnSpc>
              <a:spcBef>
                <a:spcPts val="580"/>
              </a:spcBef>
              <a:spcAft>
                <a:spcPts val="0"/>
              </a:spcAft>
              <a:buSzPct val="85000"/>
              <a:buChar char="⚫"/>
            </a:pPr>
            <a:r>
              <a:rPr lang="en-US"/>
              <a:t>Now, let us run the above script from the Grunt shell using the run command as shown below.</a:t>
            </a:r>
            <a:endParaRPr/>
          </a:p>
          <a:p>
            <a:pPr indent="-274320" lvl="0" marL="274320" rtl="0" algn="l">
              <a:lnSpc>
                <a:spcPct val="100000"/>
              </a:lnSpc>
              <a:spcBef>
                <a:spcPts val="580"/>
              </a:spcBef>
              <a:spcAft>
                <a:spcPts val="0"/>
              </a:spcAft>
              <a:buSzPct val="85000"/>
              <a:buChar char="⚫"/>
            </a:pPr>
            <a:r>
              <a:rPr lang="en-US"/>
              <a:t>grunt&gt; run /sample_script.pig </a:t>
            </a:r>
            <a:endParaRPr/>
          </a:p>
          <a:p>
            <a:pPr indent="-274320" lvl="0" marL="274320" rtl="0" algn="l">
              <a:lnSpc>
                <a:spcPct val="100000"/>
              </a:lnSpc>
              <a:spcBef>
                <a:spcPts val="580"/>
              </a:spcBef>
              <a:spcAft>
                <a:spcPts val="0"/>
              </a:spcAft>
              <a:buSzPct val="85000"/>
              <a:buChar char="⚫"/>
            </a:pPr>
            <a:r>
              <a:rPr lang="en-US"/>
              <a:t>You can see the output of the script using the </a:t>
            </a:r>
            <a:r>
              <a:rPr b="1" lang="en-US"/>
              <a:t>Dump operator</a:t>
            </a:r>
            <a:r>
              <a:rPr lang="en-US"/>
              <a:t> as shown below.</a:t>
            </a:r>
            <a:endParaRPr/>
          </a:p>
          <a:p>
            <a:pPr indent="-274320" lvl="0" marL="274320" rtl="0" algn="l">
              <a:lnSpc>
                <a:spcPct val="100000"/>
              </a:lnSpc>
              <a:spcBef>
                <a:spcPts val="580"/>
              </a:spcBef>
              <a:spcAft>
                <a:spcPts val="0"/>
              </a:spcAft>
              <a:buSzPct val="85000"/>
              <a:buChar char="⚫"/>
            </a:pPr>
            <a:r>
              <a:rPr b="1" lang="en-US"/>
              <a:t>grunt&gt; Dump;</a:t>
            </a:r>
            <a:r>
              <a:rPr lang="en-US"/>
              <a:t> </a:t>
            </a:r>
            <a:endParaRPr/>
          </a:p>
          <a:p>
            <a:pPr indent="-274320" lvl="0" marL="274320" rtl="0" algn="l">
              <a:lnSpc>
                <a:spcPct val="100000"/>
              </a:lnSpc>
              <a:spcBef>
                <a:spcPts val="580"/>
              </a:spcBef>
              <a:spcAft>
                <a:spcPts val="0"/>
              </a:spcAft>
              <a:buSzPct val="85000"/>
              <a:buNone/>
            </a:pPr>
            <a:r>
              <a:rPr lang="en-US"/>
              <a:t>	(1,Rajiv,Hyderabad) </a:t>
            </a:r>
            <a:endParaRPr/>
          </a:p>
          <a:p>
            <a:pPr indent="-274320" lvl="0" marL="274320" rtl="0" algn="l">
              <a:lnSpc>
                <a:spcPct val="100000"/>
              </a:lnSpc>
              <a:spcBef>
                <a:spcPts val="580"/>
              </a:spcBef>
              <a:spcAft>
                <a:spcPts val="0"/>
              </a:spcAft>
              <a:buSzPct val="85000"/>
              <a:buNone/>
            </a:pPr>
            <a:r>
              <a:rPr lang="en-US"/>
              <a:t>	(2,siddarth,Kolkata) </a:t>
            </a:r>
            <a:endParaRPr/>
          </a:p>
          <a:p>
            <a:pPr indent="-274320" lvl="0" marL="274320" rtl="0" algn="l">
              <a:lnSpc>
                <a:spcPct val="100000"/>
              </a:lnSpc>
              <a:spcBef>
                <a:spcPts val="580"/>
              </a:spcBef>
              <a:spcAft>
                <a:spcPts val="0"/>
              </a:spcAft>
              <a:buSzPct val="85000"/>
              <a:buNone/>
            </a:pPr>
            <a:r>
              <a:rPr lang="en-US"/>
              <a:t>	(3,Rajesh,Delhi)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run Command</a:t>
            </a:r>
            <a:endParaRPr/>
          </a:p>
        </p:txBody>
      </p:sp>
      <p:sp>
        <p:nvSpPr>
          <p:cNvPr id="335" name="Google Shape;335;p3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Note</a:t>
            </a:r>
            <a:r>
              <a:rPr lang="en-US"/>
              <a:t> − The difference between </a:t>
            </a:r>
            <a:r>
              <a:rPr b="1" lang="en-US"/>
              <a:t>exec</a:t>
            </a:r>
            <a:r>
              <a:rPr lang="en-US"/>
              <a:t> and the </a:t>
            </a:r>
            <a:r>
              <a:rPr b="1" lang="en-US"/>
              <a:t>run</a:t>
            </a:r>
            <a:r>
              <a:rPr lang="en-US"/>
              <a:t> command is that if we use </a:t>
            </a:r>
            <a:r>
              <a:rPr b="1" lang="en-US"/>
              <a:t>run</a:t>
            </a:r>
            <a:r>
              <a:rPr lang="en-US"/>
              <a:t>, the statements from the script are available in the command history.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lang="en-US"/>
              <a:t>Pig Latin – Basics </a:t>
            </a:r>
            <a:endParaRPr/>
          </a:p>
        </p:txBody>
      </p:sp>
      <p:sp>
        <p:nvSpPr>
          <p:cNvPr id="341" name="Google Shape;341;p39"/>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Why Do We Need Apache Pig?</a:t>
            </a:r>
            <a:endParaRPr/>
          </a:p>
        </p:txBody>
      </p:sp>
      <p:sp>
        <p:nvSpPr>
          <p:cNvPr id="124" name="Google Shape;124;p4"/>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lang="en-US"/>
              <a:t>Programmers who are not so good at Java normally used to struggle working with Hadoop, especially while performing any MapReduce tasks. Apache Pig is a boon for all such programmers.</a:t>
            </a:r>
            <a:endParaRPr/>
          </a:p>
          <a:p>
            <a:pPr indent="-228600" lvl="1" marL="548640" rtl="0" algn="l">
              <a:lnSpc>
                <a:spcPct val="100000"/>
              </a:lnSpc>
              <a:spcBef>
                <a:spcPts val="370"/>
              </a:spcBef>
              <a:spcAft>
                <a:spcPts val="0"/>
              </a:spcAft>
              <a:buSzPct val="85000"/>
              <a:buChar char="⚫"/>
            </a:pPr>
            <a:r>
              <a:rPr lang="en-US"/>
              <a:t>Using </a:t>
            </a:r>
            <a:r>
              <a:rPr b="1" lang="en-US"/>
              <a:t>Pig Latin</a:t>
            </a:r>
            <a:r>
              <a:rPr lang="en-US"/>
              <a:t>, programmers can perform MapReduce tasks easily without having to type complex codes in Java.</a:t>
            </a:r>
            <a:endParaRPr/>
          </a:p>
          <a:p>
            <a:pPr indent="-228600" lvl="1" marL="548640" rtl="0" algn="l">
              <a:lnSpc>
                <a:spcPct val="100000"/>
              </a:lnSpc>
              <a:spcBef>
                <a:spcPts val="370"/>
              </a:spcBef>
              <a:spcAft>
                <a:spcPts val="0"/>
              </a:spcAft>
              <a:buSzPct val="85000"/>
              <a:buChar char="⚫"/>
            </a:pPr>
            <a:r>
              <a:rPr lang="en-US"/>
              <a:t>Apache Pig uses </a:t>
            </a:r>
            <a:r>
              <a:rPr b="1" lang="en-US"/>
              <a:t>multi-query approach</a:t>
            </a:r>
            <a:r>
              <a:rPr lang="en-US"/>
              <a:t>, thereby reducing the length of codes. For example, an operation that would require you to type 200 lines of code (LoC) in Java can be easily done by typing as less as just 10 LoC in Apache Pig. Ultimately Apache Pig reduces the development time by almost 16 times.</a:t>
            </a:r>
            <a:endParaRPr/>
          </a:p>
          <a:p>
            <a:pPr indent="-228600" lvl="1" marL="548640" rtl="0" algn="l">
              <a:lnSpc>
                <a:spcPct val="100000"/>
              </a:lnSpc>
              <a:spcBef>
                <a:spcPts val="370"/>
              </a:spcBef>
              <a:spcAft>
                <a:spcPts val="0"/>
              </a:spcAft>
              <a:buSzPct val="85000"/>
              <a:buChar char="⚫"/>
            </a:pPr>
            <a:r>
              <a:rPr lang="en-US"/>
              <a:t>Pig Latin is </a:t>
            </a:r>
            <a:r>
              <a:rPr b="1" lang="en-US"/>
              <a:t>SQL-like language</a:t>
            </a:r>
            <a:r>
              <a:rPr lang="en-US"/>
              <a:t> and it is easy to learn Apache Pig when you are familiar with SQL.</a:t>
            </a:r>
            <a:endParaRPr/>
          </a:p>
          <a:p>
            <a:pPr indent="-228600" lvl="1" marL="548640" rtl="0" algn="l">
              <a:lnSpc>
                <a:spcPct val="100000"/>
              </a:lnSpc>
              <a:spcBef>
                <a:spcPts val="370"/>
              </a:spcBef>
              <a:spcAft>
                <a:spcPts val="0"/>
              </a:spcAft>
              <a:buSzPct val="85000"/>
              <a:buChar char="⚫"/>
            </a:pPr>
            <a:r>
              <a:rPr lang="en-US"/>
              <a:t>Apache Pig provides many built-in operators to support data operations like joins, filters, ordering, etc. In addition, it also provides nested data types like tuples, bags, and maps that are missing from MapReduce.</a:t>
            </a:r>
            <a:endParaRPr/>
          </a:p>
          <a:p>
            <a:pPr indent="-144510" lvl="0" marL="274320" rtl="0" algn="l">
              <a:lnSpc>
                <a:spcPct val="100000"/>
              </a:lnSpc>
              <a:spcBef>
                <a:spcPts val="580"/>
              </a:spcBef>
              <a:spcAft>
                <a:spcPts val="0"/>
              </a:spcAft>
              <a:buSzPct val="85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lang="en-US"/>
              <a:t>Pig Latin – Data Model</a:t>
            </a:r>
            <a:endParaRPr/>
          </a:p>
        </p:txBody>
      </p:sp>
      <p:sp>
        <p:nvSpPr>
          <p:cNvPr id="347" name="Google Shape;347;p4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 A </a:t>
            </a:r>
            <a:r>
              <a:rPr b="1" lang="en-US"/>
              <a:t>Relation</a:t>
            </a:r>
            <a:r>
              <a:rPr lang="en-US"/>
              <a:t> is the outermost structure of the Pig Latin data model. And it is a </a:t>
            </a:r>
            <a:r>
              <a:rPr b="1" lang="en-US"/>
              <a:t>bag</a:t>
            </a:r>
            <a:r>
              <a:rPr lang="en-US"/>
              <a:t> where −</a:t>
            </a:r>
            <a:endParaRPr/>
          </a:p>
          <a:p>
            <a:pPr indent="-228600" lvl="1" marL="548640" rtl="0" algn="l">
              <a:lnSpc>
                <a:spcPct val="100000"/>
              </a:lnSpc>
              <a:spcBef>
                <a:spcPts val="370"/>
              </a:spcBef>
              <a:spcAft>
                <a:spcPts val="0"/>
              </a:spcAft>
              <a:buSzPts val="2040"/>
              <a:buChar char="⚫"/>
            </a:pPr>
            <a:r>
              <a:rPr lang="en-US"/>
              <a:t>A bag is a collection of tuples.</a:t>
            </a:r>
            <a:endParaRPr/>
          </a:p>
          <a:p>
            <a:pPr indent="-228600" lvl="1" marL="548640" rtl="0" algn="l">
              <a:lnSpc>
                <a:spcPct val="100000"/>
              </a:lnSpc>
              <a:spcBef>
                <a:spcPts val="370"/>
              </a:spcBef>
              <a:spcAft>
                <a:spcPts val="0"/>
              </a:spcAft>
              <a:buSzPts val="2040"/>
              <a:buChar char="⚫"/>
            </a:pPr>
            <a:r>
              <a:rPr lang="en-US"/>
              <a:t>A tuple is an ordered set of fields.</a:t>
            </a:r>
            <a:endParaRPr/>
          </a:p>
          <a:p>
            <a:pPr indent="-228600" lvl="1" marL="548640" rtl="0" algn="l">
              <a:lnSpc>
                <a:spcPct val="100000"/>
              </a:lnSpc>
              <a:spcBef>
                <a:spcPts val="370"/>
              </a:spcBef>
              <a:spcAft>
                <a:spcPts val="0"/>
              </a:spcAft>
              <a:buSzPts val="2040"/>
              <a:buChar char="⚫"/>
            </a:pPr>
            <a:r>
              <a:rPr lang="en-US"/>
              <a:t>A field is a piece of data.</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 Statements</a:t>
            </a:r>
            <a:endParaRPr/>
          </a:p>
        </p:txBody>
      </p:sp>
      <p:sp>
        <p:nvSpPr>
          <p:cNvPr id="353" name="Google Shape;353;p4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While processing data using Pig Latin, </a:t>
            </a:r>
            <a:r>
              <a:rPr b="1" lang="en-US"/>
              <a:t>statements</a:t>
            </a:r>
            <a:r>
              <a:rPr lang="en-US"/>
              <a:t> are the basic constructs.</a:t>
            </a:r>
            <a:endParaRPr/>
          </a:p>
          <a:p>
            <a:pPr indent="-228600" lvl="1" marL="548640" rtl="0" algn="l">
              <a:lnSpc>
                <a:spcPct val="100000"/>
              </a:lnSpc>
              <a:spcBef>
                <a:spcPts val="370"/>
              </a:spcBef>
              <a:spcAft>
                <a:spcPts val="0"/>
              </a:spcAft>
              <a:buSzPct val="85000"/>
              <a:buChar char="⚫"/>
            </a:pPr>
            <a:r>
              <a:rPr lang="en-US"/>
              <a:t>These statements work with </a:t>
            </a:r>
            <a:r>
              <a:rPr b="1" lang="en-US"/>
              <a:t>relations</a:t>
            </a:r>
            <a:r>
              <a:rPr lang="en-US"/>
              <a:t>. They include </a:t>
            </a:r>
            <a:r>
              <a:rPr b="1" lang="en-US"/>
              <a:t>expressions</a:t>
            </a:r>
            <a:r>
              <a:rPr lang="en-US"/>
              <a:t> and </a:t>
            </a:r>
            <a:r>
              <a:rPr b="1" lang="en-US"/>
              <a:t>schemas</a:t>
            </a:r>
            <a:r>
              <a:rPr lang="en-US"/>
              <a:t>.</a:t>
            </a:r>
            <a:endParaRPr/>
          </a:p>
          <a:p>
            <a:pPr indent="-228600" lvl="1" marL="548640" rtl="0" algn="l">
              <a:lnSpc>
                <a:spcPct val="100000"/>
              </a:lnSpc>
              <a:spcBef>
                <a:spcPts val="370"/>
              </a:spcBef>
              <a:spcAft>
                <a:spcPts val="0"/>
              </a:spcAft>
              <a:buSzPct val="85000"/>
              <a:buChar char="⚫"/>
            </a:pPr>
            <a:r>
              <a:rPr lang="en-US"/>
              <a:t>Every statement ends with a semicolon (;).</a:t>
            </a:r>
            <a:endParaRPr/>
          </a:p>
          <a:p>
            <a:pPr indent="-228600" lvl="1" marL="548640" rtl="0" algn="l">
              <a:lnSpc>
                <a:spcPct val="100000"/>
              </a:lnSpc>
              <a:spcBef>
                <a:spcPts val="370"/>
              </a:spcBef>
              <a:spcAft>
                <a:spcPts val="0"/>
              </a:spcAft>
              <a:buSzPct val="85000"/>
              <a:buChar char="⚫"/>
            </a:pPr>
            <a:r>
              <a:rPr lang="en-US"/>
              <a:t>We will perform various operations using operators provided by Pig Latin, through statements.</a:t>
            </a:r>
            <a:endParaRPr/>
          </a:p>
          <a:p>
            <a:pPr indent="-228600" lvl="1" marL="548640" rtl="0" algn="l">
              <a:lnSpc>
                <a:spcPct val="100000"/>
              </a:lnSpc>
              <a:spcBef>
                <a:spcPts val="370"/>
              </a:spcBef>
              <a:spcAft>
                <a:spcPts val="0"/>
              </a:spcAft>
              <a:buSzPct val="85000"/>
              <a:buChar char="⚫"/>
            </a:pPr>
            <a:r>
              <a:rPr lang="en-US"/>
              <a:t>Except LOAD and STORE, while performing all other operations, Pig Latin statements take a relation as input and produce another relation as output.</a:t>
            </a:r>
            <a:endParaRPr/>
          </a:p>
          <a:p>
            <a:pPr indent="-228600" lvl="1" marL="548640" rtl="0" algn="l">
              <a:lnSpc>
                <a:spcPct val="100000"/>
              </a:lnSpc>
              <a:spcBef>
                <a:spcPts val="370"/>
              </a:spcBef>
              <a:spcAft>
                <a:spcPts val="0"/>
              </a:spcAft>
              <a:buSzPct val="85000"/>
              <a:buChar char="⚫"/>
            </a:pPr>
            <a:r>
              <a:rPr lang="en-US"/>
              <a:t>As soon as you enter a </a:t>
            </a:r>
            <a:r>
              <a:rPr b="1" lang="en-US"/>
              <a:t>Load</a:t>
            </a:r>
            <a:r>
              <a:rPr lang="en-US"/>
              <a:t> statement in the Grunt shell, its semantic checking will be carried out. To see the contents of the schema, you need to use the </a:t>
            </a:r>
            <a:r>
              <a:rPr b="1" lang="en-US"/>
              <a:t>Dump</a:t>
            </a:r>
            <a:r>
              <a:rPr lang="en-US"/>
              <a:t> operator. Only after performing the </a:t>
            </a:r>
            <a:r>
              <a:rPr b="1" lang="en-US"/>
              <a:t>dump</a:t>
            </a:r>
            <a:r>
              <a:rPr lang="en-US"/>
              <a:t> operation, the MapReduce job for loading the data into the file system will be carried out.</a:t>
            </a:r>
            <a:endParaRPr/>
          </a:p>
          <a:p>
            <a:pPr indent="-144510" lvl="0" marL="274320" rtl="0" algn="l">
              <a:lnSpc>
                <a:spcPct val="100000"/>
              </a:lnSpc>
              <a:spcBef>
                <a:spcPts val="580"/>
              </a:spcBef>
              <a:spcAft>
                <a:spcPts val="0"/>
              </a:spcAft>
              <a:buSzPct val="85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Example</a:t>
            </a:r>
            <a:endParaRPr/>
          </a:p>
        </p:txBody>
      </p:sp>
      <p:sp>
        <p:nvSpPr>
          <p:cNvPr id="359" name="Google Shape;359;p4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Given below is a Pig Latin statement, which loads data to Apache Pig.</a:t>
            </a:r>
            <a:endParaRPr/>
          </a:p>
          <a:p>
            <a:pPr indent="-274320" lvl="0" marL="274320" rtl="0" algn="l">
              <a:lnSpc>
                <a:spcPct val="100000"/>
              </a:lnSpc>
              <a:spcBef>
                <a:spcPts val="580"/>
              </a:spcBef>
              <a:spcAft>
                <a:spcPts val="0"/>
              </a:spcAft>
              <a:buSzPts val="2210"/>
              <a:buNone/>
            </a:pPr>
            <a:r>
              <a:rPr lang="en-US"/>
              <a:t>	grunt&gt; Student_data = LOAD 'student_data.txt' USING PigStorage(',')as ( id:int, firstname:chararray, lastname:chararray, phone:chararray, city:chararray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 Data types</a:t>
            </a:r>
            <a:endParaRPr/>
          </a:p>
        </p:txBody>
      </p:sp>
      <p:graphicFrame>
        <p:nvGraphicFramePr>
          <p:cNvPr id="365" name="Google Shape;365;p43"/>
          <p:cNvGraphicFramePr/>
          <p:nvPr/>
        </p:nvGraphicFramePr>
        <p:xfrm>
          <a:off x="838202" y="1447800"/>
          <a:ext cx="3000000" cy="3000000"/>
        </p:xfrm>
        <a:graphic>
          <a:graphicData uri="http://schemas.openxmlformats.org/drawingml/2006/table">
            <a:tbl>
              <a:tblPr>
                <a:noFill/>
                <a:tableStyleId>{AF0EE219-F869-4513-BDD0-D819164DF9A9}</a:tableStyleId>
              </a:tblPr>
              <a:tblGrid>
                <a:gridCol w="914400"/>
                <a:gridCol w="1600200"/>
                <a:gridCol w="5410200"/>
              </a:tblGrid>
              <a:tr h="3721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S.N.</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Data Type</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Description &amp; Example</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162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1</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int</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signed 32-bit integer.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8</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162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2</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long</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signed 64-bit integer.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5L</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162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3</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float</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signed 32-bit floating point.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5.5F</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162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4</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double</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64-bit floating point.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10.5</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1010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5</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chararray</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character array (string) in Unicode UTF-8 format.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‘tutorials point’</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2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6</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Bytearray</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Byte array (blob).</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9112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7</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Boolean</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Boolean value.</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true/ false.</a:t>
                      </a:r>
                      <a:endParaRPr sz="1400" u="none" cap="none" strike="noStrike"/>
                    </a:p>
                  </a:txBody>
                  <a:tcPr marT="26575" marB="26575" marR="53175" marL="53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 Data types</a:t>
            </a:r>
            <a:endParaRPr/>
          </a:p>
        </p:txBody>
      </p:sp>
      <p:graphicFrame>
        <p:nvGraphicFramePr>
          <p:cNvPr id="371" name="Google Shape;371;p44"/>
          <p:cNvGraphicFramePr/>
          <p:nvPr/>
        </p:nvGraphicFramePr>
        <p:xfrm>
          <a:off x="914402" y="1424353"/>
          <a:ext cx="3000000" cy="3000000"/>
        </p:xfrm>
        <a:graphic>
          <a:graphicData uri="http://schemas.openxmlformats.org/drawingml/2006/table">
            <a:tbl>
              <a:tblPr>
                <a:noFill/>
                <a:tableStyleId>{AF0EE219-F869-4513-BDD0-D819164DF9A9}</a:tableStyleId>
              </a:tblPr>
              <a:tblGrid>
                <a:gridCol w="914400"/>
                <a:gridCol w="1219200"/>
                <a:gridCol w="5486400"/>
              </a:tblGrid>
              <a:tr h="8038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8</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Datetime</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date-time.</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1970-01-01T00:00:00.000+00:00</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53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9</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Biginteger</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Java BigInteger.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60708090709</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038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10</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Bigdecimal</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Represents a Java BigDecimal</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185.98376256272893883</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0975">
                <a:tc gridSpan="3">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Complex Types</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50242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11</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Tuple</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A tuple is an ordered set of fields.</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(raja, 30)</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038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12</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Bag</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A bag is a collection of tuples.</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{(raju,30),(Mohhammad,45)}</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0387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13</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Map</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A Map is a set of key-value pairs.</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t>Example</a:t>
                      </a:r>
                      <a:r>
                        <a:rPr lang="en-US" sz="2000" u="none" cap="none" strike="noStrike"/>
                        <a:t> : [ ‘name’#’Raju’, ‘age’#30]</a:t>
                      </a:r>
                      <a:endParaRPr sz="1400" u="none" cap="none" strike="noStrike"/>
                    </a:p>
                  </a:txBody>
                  <a:tcPr marT="25125" marB="25125" marR="50250" marL="50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Null Values</a:t>
            </a:r>
            <a:endParaRPr/>
          </a:p>
        </p:txBody>
      </p:sp>
      <p:sp>
        <p:nvSpPr>
          <p:cNvPr id="377" name="Google Shape;377;p4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Values for all the above data types can be NULL. Apache Pig treats null values in a similar way as SQL does.</a:t>
            </a:r>
            <a:endParaRPr/>
          </a:p>
          <a:p>
            <a:pPr indent="-274320" lvl="0" marL="274320" rtl="0" algn="l">
              <a:lnSpc>
                <a:spcPct val="100000"/>
              </a:lnSpc>
              <a:spcBef>
                <a:spcPts val="580"/>
              </a:spcBef>
              <a:spcAft>
                <a:spcPts val="0"/>
              </a:spcAft>
              <a:buSzPts val="2210"/>
              <a:buChar char="⚫"/>
            </a:pPr>
            <a:r>
              <a:rPr lang="en-US"/>
              <a:t>A null can be an unknown value or a non-existent value. It is used as a placeholder for optional values. These nulls can occur naturally or can be the result of an operation.</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914400" y="-381000"/>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 Arithmetic Operators</a:t>
            </a:r>
            <a:endParaRPr/>
          </a:p>
        </p:txBody>
      </p:sp>
      <p:sp>
        <p:nvSpPr>
          <p:cNvPr id="383" name="Google Shape;383;p46"/>
          <p:cNvSpPr txBox="1"/>
          <p:nvPr>
            <p:ph idx="1" type="body"/>
          </p:nvPr>
        </p:nvSpPr>
        <p:spPr>
          <a:xfrm>
            <a:off x="914400" y="685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following table describes the arithmetic operators of Pig Latin. Suppose a = 10 and b = 20.</a:t>
            </a:r>
            <a:endParaRPr/>
          </a:p>
        </p:txBody>
      </p:sp>
      <p:graphicFrame>
        <p:nvGraphicFramePr>
          <p:cNvPr id="384" name="Google Shape;384;p46"/>
          <p:cNvGraphicFramePr/>
          <p:nvPr/>
        </p:nvGraphicFramePr>
        <p:xfrm>
          <a:off x="304800" y="1765083"/>
          <a:ext cx="3000000" cy="3000000"/>
        </p:xfrm>
        <a:graphic>
          <a:graphicData uri="http://schemas.openxmlformats.org/drawingml/2006/table">
            <a:tbl>
              <a:tblPr>
                <a:noFill/>
                <a:tableStyleId>{AF0EE219-F869-4513-BDD0-D819164DF9A9}</a:tableStyleId>
              </a:tblPr>
              <a:tblGrid>
                <a:gridCol w="1219200"/>
                <a:gridCol w="5105400"/>
                <a:gridCol w="2209800"/>
              </a:tblGrid>
              <a:tr h="1519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Operator</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Description</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Example</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98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Addition</a:t>
                      </a:r>
                      <a:r>
                        <a:rPr lang="en-US" sz="1600" u="none" cap="none" strike="noStrike"/>
                        <a:t> − Adds values on either side of the operator</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 + b will give 30</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37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Subtraction</a:t>
                      </a:r>
                      <a:r>
                        <a:rPr lang="en-US" sz="1600" u="none" cap="none" strike="noStrike"/>
                        <a:t> − Subtracts right hand operand from left hand operand</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 − b will give −10</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37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Multiplication</a:t>
                      </a:r>
                      <a:r>
                        <a:rPr lang="en-US" sz="1600" u="none" cap="none" strike="noStrike"/>
                        <a:t> − Multiplies values on either side of the operator</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 * b will give 200</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98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Division</a:t>
                      </a:r>
                      <a:r>
                        <a:rPr lang="en-US" sz="1600" u="none" cap="none" strike="noStrike"/>
                        <a:t> − Divides left hand operand by right hand operand</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b / a will give 2</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77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Modulus</a:t>
                      </a:r>
                      <a:r>
                        <a:rPr lang="en-US" sz="1600" u="none" cap="none" strike="noStrike"/>
                        <a:t> − Divides left hand operand by right hand operand and returns remainder</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b % a will give 0</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495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 :</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Bincond</a:t>
                      </a:r>
                      <a:r>
                        <a:rPr lang="en-US" sz="1600" u="none" cap="none" strike="noStrike"/>
                        <a:t> − Evaluates the Boolean operators. It has three operands as shown below.</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variable </a:t>
                      </a:r>
                      <a:r>
                        <a:rPr b="1" lang="en-US" sz="1600" u="none" cap="none" strike="noStrike"/>
                        <a:t>x</a:t>
                      </a:r>
                      <a:r>
                        <a:rPr lang="en-US" sz="1600" u="none" cap="none" strike="noStrike"/>
                        <a:t> = (expression) ? </a:t>
                      </a:r>
                      <a:r>
                        <a:rPr b="1" lang="en-US" sz="1600" u="none" cap="none" strike="noStrike"/>
                        <a:t>value1</a:t>
                      </a:r>
                      <a:r>
                        <a:rPr lang="en-US" sz="1600" u="none" cap="none" strike="noStrike"/>
                        <a:t> </a:t>
                      </a:r>
                      <a:r>
                        <a:rPr i="1" lang="en-US" sz="1600" u="none" cap="none" strike="noStrike"/>
                        <a:t>if true</a:t>
                      </a:r>
                      <a:r>
                        <a:rPr lang="en-US" sz="1600" u="none" cap="none" strike="noStrike"/>
                        <a:t> : </a:t>
                      </a:r>
                      <a:r>
                        <a:rPr b="1" lang="en-US" sz="1600" u="none" cap="none" strike="noStrike"/>
                        <a:t>value2</a:t>
                      </a:r>
                      <a:r>
                        <a:rPr lang="en-US" sz="1600" u="none" cap="none" strike="noStrike"/>
                        <a:t> </a:t>
                      </a:r>
                      <a:r>
                        <a:rPr i="1" lang="en-US" sz="1600" u="none" cap="none" strike="noStrike"/>
                        <a:t>if false</a:t>
                      </a:r>
                      <a:r>
                        <a:rPr lang="en-US" sz="1600" u="none" cap="none" strike="noStrike"/>
                        <a:t>.</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b = (a == 1)? 20: 30;</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if a = 1 the value of b is 20.</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if a!=1 the value of b is 30.</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770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CASE</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WHEN</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THEN</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lang="en-US" sz="1600" u="none" cap="none" strike="noStrike"/>
                        <a:t>ELSE END</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t>Case</a:t>
                      </a:r>
                      <a:r>
                        <a:rPr lang="en-US" sz="1600" u="none" cap="none" strike="noStrike"/>
                        <a:t> − The case operator is equivalent to nested bincond operator.</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CASE f2 % 2</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WHEN 0 THEN 'even'</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WHEN 1 THEN 'odd'</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END</a:t>
                      </a:r>
                      <a:endParaRPr sz="1400" u="none" cap="none" strike="noStrike"/>
                    </a:p>
                  </a:txBody>
                  <a:tcPr marT="19000" marB="19000" marR="37975" marL="3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914400" y="-228600"/>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 Comparison Operators</a:t>
            </a:r>
            <a:endParaRPr/>
          </a:p>
        </p:txBody>
      </p:sp>
      <p:graphicFrame>
        <p:nvGraphicFramePr>
          <p:cNvPr id="390" name="Google Shape;390;p47"/>
          <p:cNvGraphicFramePr/>
          <p:nvPr/>
        </p:nvGraphicFramePr>
        <p:xfrm>
          <a:off x="457202" y="990600"/>
          <a:ext cx="3000000" cy="3000000"/>
        </p:xfrm>
        <a:graphic>
          <a:graphicData uri="http://schemas.openxmlformats.org/drawingml/2006/table">
            <a:tbl>
              <a:tblPr>
                <a:noFill/>
                <a:tableStyleId>{AF0EE219-F869-4513-BDD0-D819164DF9A9}</a:tableStyleId>
              </a:tblPr>
              <a:tblGrid>
                <a:gridCol w="838200"/>
                <a:gridCol w="5334000"/>
                <a:gridCol w="2057400"/>
              </a:tblGrid>
              <a:tr h="1095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Operator</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Description</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Example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01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Equal</a:t>
                      </a:r>
                      <a:r>
                        <a:rPr lang="en-US" sz="1800" u="none" cap="none" strike="noStrike"/>
                        <a:t> − Checks if the values of two operands are equal or not; if yes, then the condition becomes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 b) is not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23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Not Equal</a:t>
                      </a:r>
                      <a:r>
                        <a:rPr lang="en-US" sz="1800" u="none" cap="none" strike="noStrike"/>
                        <a:t> − Checks if the values of two operands are equal or not. If the values are not equal, then condition becomes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 b) is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84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&gt;</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Greater than</a:t>
                      </a:r>
                      <a:r>
                        <a:rPr lang="en-US" sz="1800" u="none" cap="none" strike="noStrike"/>
                        <a:t> − Checks if the value of the left operand is greater than the value of the right operand. If yes, then the condition becomes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&gt; b) is not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023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&lt;</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Less than</a:t>
                      </a:r>
                      <a:r>
                        <a:rPr lang="en-US" sz="1800" u="none" cap="none" strike="noStrike"/>
                        <a:t> − Checks if the value of the left operand is less than the value of the right operand. If yes, then the condition becomes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&lt; b) is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66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&gt;=</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Greater than or equal to</a:t>
                      </a:r>
                      <a:r>
                        <a:rPr lang="en-US" sz="1800" u="none" cap="none" strike="noStrike"/>
                        <a:t> − Checks if the value of the left operand is greater than or equal to the value of the right operand. If yes, then the condition becomes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&gt;= b) is not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66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&lt;=</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Less than or equal to</a:t>
                      </a:r>
                      <a:r>
                        <a:rPr lang="en-US" sz="1800" u="none" cap="none" strike="noStrike"/>
                        <a:t> − Checks if the value of the left operand is less than or equal to the value of the right operand. If yes, then the condition becomes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 &lt;= b) is true.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01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matches</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Pattern matching</a:t>
                      </a:r>
                      <a:r>
                        <a:rPr lang="en-US" sz="1800" u="none" cap="none" strike="noStrike"/>
                        <a:t> − Checks whether the string in the left-hand side matches with the constant in the right-hand side.</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f1 matches '.*tutorial.*'</a:t>
                      </a:r>
                      <a:endParaRPr sz="1400" u="none" cap="none" strike="noStrike"/>
                    </a:p>
                  </a:txBody>
                  <a:tcPr marT="13700" marB="13700" marR="27375" marL="273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ibre Franklin"/>
              <a:buNone/>
            </a:pPr>
            <a:r>
              <a:rPr lang="en-US"/>
              <a:t>Pig Latin – Type Construction Operators</a:t>
            </a:r>
            <a:endParaRPr/>
          </a:p>
        </p:txBody>
      </p:sp>
      <p:graphicFrame>
        <p:nvGraphicFramePr>
          <p:cNvPr id="396" name="Google Shape;396;p48"/>
          <p:cNvGraphicFramePr/>
          <p:nvPr/>
        </p:nvGraphicFramePr>
        <p:xfrm>
          <a:off x="762000" y="1767840"/>
          <a:ext cx="3000000" cy="3000000"/>
        </p:xfrm>
        <a:graphic>
          <a:graphicData uri="http://schemas.openxmlformats.org/drawingml/2006/table">
            <a:tbl>
              <a:tblPr>
                <a:noFill/>
                <a:tableStyleId>{AF0EE219-F869-4513-BDD0-D819164DF9A9}</a:tableStyleId>
              </a:tblPr>
              <a:tblGrid>
                <a:gridCol w="1600200"/>
                <a:gridCol w="3632200"/>
                <a:gridCol w="2616200"/>
              </a:tblGrid>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Operator</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Example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Tuple constructor operator</a:t>
                      </a:r>
                      <a:r>
                        <a:rPr lang="en-US" sz="1800" u="none" cap="none" strike="noStrike"/>
                        <a:t> − This operator is used to construct a tuple.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(Raju, 30)</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Bag constructor operator</a:t>
                      </a:r>
                      <a:r>
                        <a:rPr lang="en-US" sz="1800" u="none" cap="none" strike="noStrike"/>
                        <a:t> − This operator is used to construct a bag.</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{(Raju, 30), (Mohammad, 45)}</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Map constructor operator</a:t>
                      </a:r>
                      <a:r>
                        <a:rPr lang="en-US" sz="1800" u="none" cap="none" strike="noStrike"/>
                        <a:t> − This operator is used to construct a map.</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[name#Raja, age#30]</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Pig Latin – Relation Operations</a:t>
            </a:r>
            <a:endParaRPr/>
          </a:p>
        </p:txBody>
      </p:sp>
      <p:graphicFrame>
        <p:nvGraphicFramePr>
          <p:cNvPr id="402" name="Google Shape;402;p49"/>
          <p:cNvGraphicFramePr/>
          <p:nvPr/>
        </p:nvGraphicFramePr>
        <p:xfrm>
          <a:off x="685800" y="1422135"/>
          <a:ext cx="3000000" cy="3000000"/>
        </p:xfrm>
        <a:graphic>
          <a:graphicData uri="http://schemas.openxmlformats.org/drawingml/2006/table">
            <a:tbl>
              <a:tblPr>
                <a:noFill/>
                <a:tableStyleId>{AF0EE219-F869-4513-BDD0-D819164DF9A9}</a:tableStyleId>
              </a:tblPr>
              <a:tblGrid>
                <a:gridCol w="2438400"/>
                <a:gridCol w="152400"/>
                <a:gridCol w="105600"/>
                <a:gridCol w="5181600"/>
              </a:tblGrid>
              <a:tr h="3208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Operator</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Description</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320850">
                <a:tc gridSpan="4">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Loading and Storing</a:t>
                      </a:r>
                      <a:endParaRPr sz="16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r>
              <a:tr h="802100">
                <a:tc gridSpan="2">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LOAD</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To Load the data from the file system (local/HDFS) into a relation.</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561475">
                <a:tc gridSpan="2">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STORE</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gridSpan="2">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To save a relation to the file system (local/HDFS).</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320850">
                <a:tc gridSpan="4">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Filtering</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r>
              <a:tr h="561475">
                <a:tc gridSpan="3">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FILTER</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To remove unwanted rows from a relation.</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61475">
                <a:tc gridSpan="3">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DISTINCT</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To remove duplicate rows from a relation.</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61475">
                <a:tc gridSpan="3">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FOREACH, GENERATE</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To generate data transformations based on columns of data.</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61475">
                <a:tc gridSpan="3">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STREAM</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To transform a relation using an external program.</a:t>
                      </a:r>
                      <a:endParaRPr sz="1400" u="none" cap="none" strike="noStrike"/>
                    </a:p>
                  </a:txBody>
                  <a:tcPr marT="40100" marB="40100" marR="80200" marL="80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Features of Pig</a:t>
            </a:r>
            <a:endParaRPr/>
          </a:p>
        </p:txBody>
      </p:sp>
      <p:sp>
        <p:nvSpPr>
          <p:cNvPr id="130" name="Google Shape;130;p5"/>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lang="en-US"/>
              <a:t>Apache Pig comes with the following features −</a:t>
            </a:r>
            <a:endParaRPr/>
          </a:p>
          <a:p>
            <a:pPr indent="-228600" lvl="1" marL="548640" rtl="0" algn="l">
              <a:lnSpc>
                <a:spcPct val="100000"/>
              </a:lnSpc>
              <a:spcBef>
                <a:spcPts val="370"/>
              </a:spcBef>
              <a:spcAft>
                <a:spcPts val="0"/>
              </a:spcAft>
              <a:buSzPct val="85000"/>
              <a:buChar char="⚫"/>
            </a:pPr>
            <a:r>
              <a:rPr b="1" lang="en-US"/>
              <a:t>Rich set of operators</a:t>
            </a:r>
            <a:r>
              <a:rPr lang="en-US"/>
              <a:t> − It provides many operators to perform operations like join, sort, filter, etc.</a:t>
            </a:r>
            <a:endParaRPr/>
          </a:p>
          <a:p>
            <a:pPr indent="-228600" lvl="1" marL="548640" rtl="0" algn="l">
              <a:lnSpc>
                <a:spcPct val="100000"/>
              </a:lnSpc>
              <a:spcBef>
                <a:spcPts val="370"/>
              </a:spcBef>
              <a:spcAft>
                <a:spcPts val="0"/>
              </a:spcAft>
              <a:buSzPct val="85000"/>
              <a:buChar char="⚫"/>
            </a:pPr>
            <a:r>
              <a:rPr b="1" lang="en-US"/>
              <a:t>Ease of programming</a:t>
            </a:r>
            <a:r>
              <a:rPr lang="en-US"/>
              <a:t> − Pig Latin is similar to SQL and it is easy to write a Pig script if you are good at SQL.</a:t>
            </a:r>
            <a:endParaRPr/>
          </a:p>
          <a:p>
            <a:pPr indent="-228600" lvl="1" marL="548640" rtl="0" algn="l">
              <a:lnSpc>
                <a:spcPct val="100000"/>
              </a:lnSpc>
              <a:spcBef>
                <a:spcPts val="370"/>
              </a:spcBef>
              <a:spcAft>
                <a:spcPts val="0"/>
              </a:spcAft>
              <a:buSzPct val="85000"/>
              <a:buChar char="⚫"/>
            </a:pPr>
            <a:r>
              <a:rPr b="1" lang="en-US"/>
              <a:t>Optimization opportunities</a:t>
            </a:r>
            <a:r>
              <a:rPr lang="en-US"/>
              <a:t> − The tasks in Apache Pig optimize their execution automatically, so the programmers need to focus only on semantics of the language.</a:t>
            </a:r>
            <a:endParaRPr/>
          </a:p>
          <a:p>
            <a:pPr indent="-228600" lvl="1" marL="548640" rtl="0" algn="l">
              <a:lnSpc>
                <a:spcPct val="100000"/>
              </a:lnSpc>
              <a:spcBef>
                <a:spcPts val="370"/>
              </a:spcBef>
              <a:spcAft>
                <a:spcPts val="0"/>
              </a:spcAft>
              <a:buSzPct val="85000"/>
              <a:buChar char="⚫"/>
            </a:pPr>
            <a:r>
              <a:rPr b="1" lang="en-US"/>
              <a:t>Extensibility</a:t>
            </a:r>
            <a:r>
              <a:rPr lang="en-US"/>
              <a:t> − Using the existing operators, users can develop their own functions to read, process, and write data.</a:t>
            </a:r>
            <a:endParaRPr/>
          </a:p>
          <a:p>
            <a:pPr indent="-228600" lvl="1" marL="548640" rtl="0" algn="l">
              <a:lnSpc>
                <a:spcPct val="100000"/>
              </a:lnSpc>
              <a:spcBef>
                <a:spcPts val="370"/>
              </a:spcBef>
              <a:spcAft>
                <a:spcPts val="0"/>
              </a:spcAft>
              <a:buSzPct val="85000"/>
              <a:buChar char="⚫"/>
            </a:pPr>
            <a:r>
              <a:rPr b="1" lang="en-US"/>
              <a:t>UDF’s</a:t>
            </a:r>
            <a:r>
              <a:rPr lang="en-US"/>
              <a:t> − Pig provides the facility to create </a:t>
            </a:r>
            <a:r>
              <a:rPr b="1" lang="en-US"/>
              <a:t>User-defined Functions</a:t>
            </a:r>
            <a:r>
              <a:rPr lang="en-US"/>
              <a:t> in other programming languages such as Java and invoke or embed them in Pig Scripts.</a:t>
            </a:r>
            <a:endParaRPr/>
          </a:p>
          <a:p>
            <a:pPr indent="-228600" lvl="1" marL="548640" rtl="0" algn="l">
              <a:lnSpc>
                <a:spcPct val="100000"/>
              </a:lnSpc>
              <a:spcBef>
                <a:spcPts val="370"/>
              </a:spcBef>
              <a:spcAft>
                <a:spcPts val="0"/>
              </a:spcAft>
              <a:buSzPct val="85000"/>
              <a:buChar char="⚫"/>
            </a:pPr>
            <a:r>
              <a:rPr b="1" lang="en-US"/>
              <a:t>Handles all kinds of data</a:t>
            </a:r>
            <a:r>
              <a:rPr lang="en-US"/>
              <a:t> − Apache Pig analyzes all kinds of data, both structured as well as unstructured. It stores the results in HDFS.</a:t>
            </a:r>
            <a:endParaRPr/>
          </a:p>
          <a:p>
            <a:pPr indent="-144510" lvl="0" marL="274320" rtl="0" algn="l">
              <a:lnSpc>
                <a:spcPct val="100000"/>
              </a:lnSpc>
              <a:spcBef>
                <a:spcPts val="580"/>
              </a:spcBef>
              <a:spcAft>
                <a:spcPts val="0"/>
              </a:spcAft>
              <a:buSzPct val="85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graphicFrame>
        <p:nvGraphicFramePr>
          <p:cNvPr id="408" name="Google Shape;408;p50"/>
          <p:cNvGraphicFramePr/>
          <p:nvPr/>
        </p:nvGraphicFramePr>
        <p:xfrm>
          <a:off x="990600" y="1447800"/>
          <a:ext cx="3000000" cy="3000000"/>
        </p:xfrm>
        <a:graphic>
          <a:graphicData uri="http://schemas.openxmlformats.org/drawingml/2006/table">
            <a:tbl>
              <a:tblPr>
                <a:noFill/>
                <a:tableStyleId>{AF0EE219-F869-4513-BDD0-D819164DF9A9}</a:tableStyleId>
              </a:tblPr>
              <a:tblGrid>
                <a:gridCol w="1981200"/>
                <a:gridCol w="5715000"/>
              </a:tblGrid>
              <a:tr h="268950">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Grouping and Joining</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2689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JOIN</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join two or more relations.</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06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COGROUP</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group the data in two or more relations.</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06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GROUP</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group the data in a single relation.</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06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CROSS</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create the cross product of two or more relations.</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8950">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Sorting</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6723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ORDER</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arrange a relation in a sorted order based on one or more fields (ascending or descending).</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06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LIMIT</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get a limited number of tuples from a relation.</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8950">
                <a:tc gridSpan="2">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t>Combining and Splitting</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4706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UNION</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combine two or more relations into a single relation.</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7065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SPLIT</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t>To split a single relation into two or more relations.</a:t>
                      </a:r>
                      <a:endParaRPr sz="1400" u="none" cap="none" strike="noStrike"/>
                    </a:p>
                  </a:txBody>
                  <a:tcPr marT="33625" marB="33625" marR="67225" marL="67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graphicFrame>
        <p:nvGraphicFramePr>
          <p:cNvPr id="414" name="Google Shape;414;p51"/>
          <p:cNvGraphicFramePr/>
          <p:nvPr/>
        </p:nvGraphicFramePr>
        <p:xfrm>
          <a:off x="1066800" y="1996440"/>
          <a:ext cx="3000000" cy="3000000"/>
        </p:xfrm>
        <a:graphic>
          <a:graphicData uri="http://schemas.openxmlformats.org/drawingml/2006/table">
            <a:tbl>
              <a:tblPr>
                <a:noFill/>
                <a:tableStyleId>{AF0EE219-F869-4513-BDD0-D819164DF9A9}</a:tableStyleId>
              </a:tblPr>
              <a:tblGrid>
                <a:gridCol w="2133600"/>
                <a:gridCol w="5486400"/>
              </a:tblGrid>
              <a:tr h="22860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Diagnostic Operators</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DUMP</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 print the contents of a relation on the console.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DESCRIBE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 describe the schema of a relation.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EXPLAIN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 view the logical, physical, or MapReduce execution plans to compute a relation.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ILLUSTRATE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To view the step-by-step execution of a series of statements.</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15" name="Google Shape;415;p51"/>
          <p:cNvSpPr/>
          <p:nvPr/>
        </p:nvSpPr>
        <p:spPr>
          <a:xfrm>
            <a:off x="0" y="0"/>
            <a:ext cx="9144000" cy="15875"/>
          </a:xfrm>
          <a:prstGeom prst="rect">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a:p>
        </p:txBody>
      </p:sp>
      <p:sp>
        <p:nvSpPr>
          <p:cNvPr id="421" name="Google Shape;421;p5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In general, Apache Pig works on top of Hadoop. It is an analytical tool that analyzes large datasets that exist in the </a:t>
            </a:r>
            <a:r>
              <a:rPr b="1" lang="en-US"/>
              <a:t>H</a:t>
            </a:r>
            <a:r>
              <a:rPr lang="en-US"/>
              <a:t>adoop </a:t>
            </a:r>
            <a:r>
              <a:rPr b="1" lang="en-US"/>
              <a:t>F</a:t>
            </a:r>
            <a:r>
              <a:rPr lang="en-US"/>
              <a:t>ile </a:t>
            </a:r>
            <a:r>
              <a:rPr b="1" lang="en-US"/>
              <a:t>S</a:t>
            </a:r>
            <a:r>
              <a:rPr lang="en-US"/>
              <a:t>ystem. To analyze data using Apache Pig, we have to initially load the data into Apache Pig</a:t>
            </a:r>
            <a:endParaRPr/>
          </a:p>
          <a:p>
            <a:pPr indent="-274320" lvl="0" marL="274320" rtl="0" algn="l">
              <a:lnSpc>
                <a:spcPct val="100000"/>
              </a:lnSpc>
              <a:spcBef>
                <a:spcPts val="580"/>
              </a:spcBef>
              <a:spcAft>
                <a:spcPts val="0"/>
              </a:spcAft>
              <a:buSzPts val="2210"/>
              <a:buChar char="⚫"/>
            </a:pPr>
            <a:r>
              <a:rPr b="1" lang="en-US"/>
              <a:t>Preparing HDFS</a:t>
            </a:r>
            <a:endParaRPr/>
          </a:p>
          <a:p>
            <a:pPr indent="-274320" lvl="0" marL="274320" rtl="0" algn="l">
              <a:lnSpc>
                <a:spcPct val="100000"/>
              </a:lnSpc>
              <a:spcBef>
                <a:spcPts val="580"/>
              </a:spcBef>
              <a:spcAft>
                <a:spcPts val="0"/>
              </a:spcAft>
              <a:buSzPts val="2210"/>
              <a:buChar char="⚫"/>
            </a:pPr>
            <a:r>
              <a:rPr lang="en-US"/>
              <a:t>In MapReduce mode, Pig reads (loads) data from HDFS and stores the results back in HDFS. </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a:p>
        </p:txBody>
      </p:sp>
      <p:sp>
        <p:nvSpPr>
          <p:cNvPr id="427" name="Google Shape;427;p53"/>
          <p:cNvSpPr txBox="1"/>
          <p:nvPr>
            <p:ph idx="1" type="body"/>
          </p:nvPr>
        </p:nvSpPr>
        <p:spPr>
          <a:xfrm>
            <a:off x="914400" y="1447800"/>
            <a:ext cx="7772400" cy="52218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start HDFS and create the following sample data in HDFS.</a:t>
            </a:r>
            <a:endParaRPr/>
          </a:p>
        </p:txBody>
      </p:sp>
      <p:graphicFrame>
        <p:nvGraphicFramePr>
          <p:cNvPr id="428" name="Google Shape;428;p53"/>
          <p:cNvGraphicFramePr/>
          <p:nvPr/>
        </p:nvGraphicFramePr>
        <p:xfrm>
          <a:off x="1373050" y="1981200"/>
          <a:ext cx="3000000" cy="3000000"/>
        </p:xfrm>
        <a:graphic>
          <a:graphicData uri="http://schemas.openxmlformats.org/drawingml/2006/table">
            <a:tbl>
              <a:tblPr>
                <a:noFill/>
                <a:tableStyleId>{AF0EE219-F869-4513-BDD0-D819164DF9A9}</a:tableStyleId>
              </a:tblPr>
              <a:tblGrid>
                <a:gridCol w="1581700"/>
                <a:gridCol w="1326000"/>
                <a:gridCol w="1326000"/>
                <a:gridCol w="1326000"/>
                <a:gridCol w="1326000"/>
              </a:tblGrid>
              <a:tr h="6586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Student ID</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First Name</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Last Name</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Phone</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City</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162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001</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Rajiv</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Reddy</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9848022337</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Hyderabad</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162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002</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siddarth</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Battacharya</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9848022338</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Kolkata</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162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003</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Rajesh</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Khanna</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9848022339</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Delhi</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162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004</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Preethi</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Agarwal</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9848022330</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Pune</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162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005</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Trupthi</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Mohanthy</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9848022336</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Bhuwaneshwar</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7162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006</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Archana</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Mishra</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9848022335</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Chennai</a:t>
                      </a:r>
                      <a:endParaRPr sz="1400" u="none" cap="none" strike="noStrike"/>
                    </a:p>
                  </a:txBody>
                  <a:tcPr marT="44175" marB="44175" marR="88350" marL="88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a:p>
        </p:txBody>
      </p:sp>
      <p:sp>
        <p:nvSpPr>
          <p:cNvPr id="434" name="Google Shape;434;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Step 1: Verifying Hadoop</a:t>
            </a:r>
            <a:endParaRPr/>
          </a:p>
          <a:p>
            <a:pPr indent="-274320" lvl="0" marL="274320" rtl="0" algn="l">
              <a:lnSpc>
                <a:spcPct val="100000"/>
              </a:lnSpc>
              <a:spcBef>
                <a:spcPts val="580"/>
              </a:spcBef>
              <a:spcAft>
                <a:spcPts val="0"/>
              </a:spcAft>
              <a:buSzPts val="2210"/>
              <a:buChar char="⚫"/>
            </a:pPr>
            <a:r>
              <a:rPr lang="en-US"/>
              <a:t>First of all, verify the installation using Hadoop version command, as shown below.</a:t>
            </a:r>
            <a:endParaRPr/>
          </a:p>
          <a:p>
            <a:pPr indent="-274320" lvl="0" marL="274320" rtl="0" algn="l">
              <a:lnSpc>
                <a:spcPct val="100000"/>
              </a:lnSpc>
              <a:spcBef>
                <a:spcPts val="580"/>
              </a:spcBef>
              <a:spcAft>
                <a:spcPts val="0"/>
              </a:spcAft>
              <a:buSzPts val="2210"/>
              <a:buChar char="⚫"/>
            </a:pPr>
            <a:r>
              <a:rPr lang="en-US"/>
              <a:t>$ hadoop version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b="1"/>
          </a:p>
        </p:txBody>
      </p:sp>
      <p:sp>
        <p:nvSpPr>
          <p:cNvPr id="440" name="Google Shape;440;p55"/>
          <p:cNvSpPr txBox="1"/>
          <p:nvPr>
            <p:ph idx="1" type="body"/>
          </p:nvPr>
        </p:nvSpPr>
        <p:spPr>
          <a:xfrm>
            <a:off x="914400" y="1447800"/>
            <a:ext cx="7772400" cy="52578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lnSpc>
                <a:spcPct val="100000"/>
              </a:lnSpc>
              <a:spcBef>
                <a:spcPts val="0"/>
              </a:spcBef>
              <a:spcAft>
                <a:spcPts val="0"/>
              </a:spcAft>
              <a:buSzPct val="85000"/>
              <a:buChar char="⚫"/>
            </a:pPr>
            <a:r>
              <a:rPr b="1" lang="en-US"/>
              <a:t>Step 2: Starting HDFS</a:t>
            </a:r>
            <a:endParaRPr/>
          </a:p>
          <a:p>
            <a:pPr indent="-274320" lvl="0" marL="274320" rtl="0" algn="l">
              <a:lnSpc>
                <a:spcPct val="100000"/>
              </a:lnSpc>
              <a:spcBef>
                <a:spcPts val="580"/>
              </a:spcBef>
              <a:spcAft>
                <a:spcPts val="0"/>
              </a:spcAft>
              <a:buSzPct val="85000"/>
              <a:buChar char="⚫"/>
            </a:pPr>
            <a:r>
              <a:rPr lang="en-US"/>
              <a:t>Browse through the </a:t>
            </a:r>
            <a:r>
              <a:rPr b="1" lang="en-US"/>
              <a:t>sbin</a:t>
            </a:r>
            <a:r>
              <a:rPr lang="en-US"/>
              <a:t> directory of Hadoop and start </a:t>
            </a:r>
            <a:r>
              <a:rPr b="1" lang="en-US"/>
              <a:t>yarn</a:t>
            </a:r>
            <a:r>
              <a:rPr lang="en-US"/>
              <a:t> and Hadoop dfs (distributed file system) as shown below.</a:t>
            </a:r>
            <a:endParaRPr/>
          </a:p>
          <a:p>
            <a:pPr indent="-228600" lvl="1" marL="548640" rtl="0" algn="l">
              <a:lnSpc>
                <a:spcPct val="100000"/>
              </a:lnSpc>
              <a:spcBef>
                <a:spcPts val="370"/>
              </a:spcBef>
              <a:spcAft>
                <a:spcPts val="0"/>
              </a:spcAft>
              <a:buSzPct val="85000"/>
              <a:buChar char="⚫"/>
            </a:pPr>
            <a:r>
              <a:rPr lang="en-US"/>
              <a:t>cd /$Hadoop_Home/sbin/ </a:t>
            </a:r>
            <a:r>
              <a:rPr b="1" lang="en-US"/>
              <a:t>$ start-dfs.sh</a:t>
            </a:r>
            <a:r>
              <a:rPr lang="en-US"/>
              <a:t> </a:t>
            </a:r>
            <a:endParaRPr/>
          </a:p>
          <a:p>
            <a:pPr indent="-228600" lvl="1" marL="548640" rtl="0" algn="l">
              <a:lnSpc>
                <a:spcPct val="100000"/>
              </a:lnSpc>
              <a:spcBef>
                <a:spcPts val="370"/>
              </a:spcBef>
              <a:spcAft>
                <a:spcPts val="0"/>
              </a:spcAft>
              <a:buSzPct val="85000"/>
              <a:buNone/>
            </a:pPr>
            <a:r>
              <a:rPr lang="en-US"/>
              <a:t>localhost: starting namenode, logging to /home/Hadoop/hadoop/logs/hadoopHadoop-namenode-localhost.localdomain.out localhost: starting datanode, logging to /home/Hadoop/hadoop/logs/hadoopHadoop-datanode-localhost.localdomain.out </a:t>
            </a:r>
            <a:endParaRPr/>
          </a:p>
          <a:p>
            <a:pPr indent="-228600" lvl="1" marL="548640" rtl="0" algn="l">
              <a:lnSpc>
                <a:spcPct val="100000"/>
              </a:lnSpc>
              <a:spcBef>
                <a:spcPts val="370"/>
              </a:spcBef>
              <a:spcAft>
                <a:spcPts val="0"/>
              </a:spcAft>
              <a:buSzPct val="85000"/>
              <a:buNone/>
            </a:pPr>
            <a:r>
              <a:rPr lang="en-US"/>
              <a:t>Starting secondary namenodes [0.0.0.0] </a:t>
            </a:r>
            <a:endParaRPr/>
          </a:p>
          <a:p>
            <a:pPr indent="-228600" lvl="1" marL="548640" rtl="0" algn="l">
              <a:lnSpc>
                <a:spcPct val="100000"/>
              </a:lnSpc>
              <a:spcBef>
                <a:spcPts val="370"/>
              </a:spcBef>
              <a:spcAft>
                <a:spcPts val="0"/>
              </a:spcAft>
              <a:buSzPct val="85000"/>
              <a:buNone/>
            </a:pPr>
            <a:r>
              <a:rPr lang="en-US"/>
              <a:t>starting secondarynamenode, logging to /home/Hadoop/hadoop/logs/hadoop-Hadoopsecondarynamenode-localhost.localdomain.out </a:t>
            </a:r>
            <a:endParaRPr/>
          </a:p>
          <a:p>
            <a:pPr indent="-228600" lvl="1" marL="548640" rtl="0" algn="l">
              <a:lnSpc>
                <a:spcPct val="100000"/>
              </a:lnSpc>
              <a:spcBef>
                <a:spcPts val="370"/>
              </a:spcBef>
              <a:spcAft>
                <a:spcPts val="0"/>
              </a:spcAft>
              <a:buSzPct val="85000"/>
              <a:buNone/>
            </a:pPr>
            <a:r>
              <a:rPr b="1" lang="en-US"/>
              <a:t>$ start-yarn.sh</a:t>
            </a:r>
            <a:r>
              <a:rPr lang="en-US"/>
              <a:t> </a:t>
            </a:r>
            <a:endParaRPr/>
          </a:p>
          <a:p>
            <a:pPr indent="-228600" lvl="1" marL="548640" rtl="0" algn="l">
              <a:lnSpc>
                <a:spcPct val="100000"/>
              </a:lnSpc>
              <a:spcBef>
                <a:spcPts val="370"/>
              </a:spcBef>
              <a:spcAft>
                <a:spcPts val="0"/>
              </a:spcAft>
              <a:buSzPct val="85000"/>
              <a:buNone/>
            </a:pPr>
            <a:r>
              <a:rPr lang="en-US"/>
              <a:t>starting yarn daemons starting resourcemanager, logging to /home/Hadoop/hadoop/logs/yarn-Hadoopresourcemanager-localhost.localdomain.out </a:t>
            </a:r>
            <a:endParaRPr/>
          </a:p>
          <a:p>
            <a:pPr indent="-228600" lvl="1" marL="548640" rtl="0" algn="l">
              <a:lnSpc>
                <a:spcPct val="100000"/>
              </a:lnSpc>
              <a:spcBef>
                <a:spcPts val="370"/>
              </a:spcBef>
              <a:spcAft>
                <a:spcPts val="0"/>
              </a:spcAft>
              <a:buSzPct val="85000"/>
              <a:buNone/>
            </a:pPr>
            <a:r>
              <a:rPr lang="en-US"/>
              <a:t>localhost:starting nodemanager, logging to /home/Hadoop/hadoop/logs/yarnHadoop-nodemanager-localhost.localdomain.out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a:p>
        </p:txBody>
      </p:sp>
      <p:sp>
        <p:nvSpPr>
          <p:cNvPr id="446" name="Google Shape;446;p5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Step 3: Create a Directory in HDFS</a:t>
            </a:r>
            <a:endParaRPr/>
          </a:p>
          <a:p>
            <a:pPr indent="-274320" lvl="0" marL="274320" rtl="0" algn="l">
              <a:lnSpc>
                <a:spcPct val="100000"/>
              </a:lnSpc>
              <a:spcBef>
                <a:spcPts val="580"/>
              </a:spcBef>
              <a:spcAft>
                <a:spcPts val="0"/>
              </a:spcAft>
              <a:buSzPts val="2210"/>
              <a:buChar char="⚫"/>
            </a:pPr>
            <a:r>
              <a:rPr lang="en-US"/>
              <a:t>In Hadoop DFS, you can create directories using the command </a:t>
            </a:r>
            <a:r>
              <a:rPr b="1" lang="en-US"/>
              <a:t>mkdir</a:t>
            </a:r>
            <a:r>
              <a:rPr lang="en-US"/>
              <a:t>. Create a new directory in HDFS with the name </a:t>
            </a:r>
            <a:r>
              <a:rPr b="1" lang="en-US"/>
              <a:t>Pig_Data</a:t>
            </a:r>
            <a:r>
              <a:rPr lang="en-US"/>
              <a:t> in the required path as shown below.</a:t>
            </a:r>
            <a:endParaRPr/>
          </a:p>
          <a:p>
            <a:pPr indent="-274320" lvl="0" marL="274320" rtl="0" algn="l">
              <a:lnSpc>
                <a:spcPct val="100000"/>
              </a:lnSpc>
              <a:spcBef>
                <a:spcPts val="580"/>
              </a:spcBef>
              <a:spcAft>
                <a:spcPts val="0"/>
              </a:spcAft>
              <a:buSzPts val="2210"/>
              <a:buNone/>
            </a:pPr>
            <a:r>
              <a:rPr lang="en-US"/>
              <a:t>	$cd /$Hadoop_Home/bin/ </a:t>
            </a:r>
            <a:endParaRPr/>
          </a:p>
          <a:p>
            <a:pPr indent="-274320" lvl="0" marL="274320" rtl="0" algn="l">
              <a:lnSpc>
                <a:spcPct val="100000"/>
              </a:lnSpc>
              <a:spcBef>
                <a:spcPts val="580"/>
              </a:spcBef>
              <a:spcAft>
                <a:spcPts val="0"/>
              </a:spcAft>
              <a:buSzPts val="2210"/>
              <a:buNone/>
            </a:pPr>
            <a:r>
              <a:rPr lang="en-US"/>
              <a:t>	$ hdfs dfs -mkdir hdfs://localhost:9000/Pig_Data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a:p>
        </p:txBody>
      </p:sp>
      <p:sp>
        <p:nvSpPr>
          <p:cNvPr id="452" name="Google Shape;452;p5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b="1" lang="en-US"/>
              <a:t>Step 4: Placing the data in HDFS</a:t>
            </a:r>
            <a:endParaRPr/>
          </a:p>
          <a:p>
            <a:pPr indent="-274320" lvl="0" marL="274320" rtl="0" algn="l">
              <a:lnSpc>
                <a:spcPct val="100000"/>
              </a:lnSpc>
              <a:spcBef>
                <a:spcPts val="580"/>
              </a:spcBef>
              <a:spcAft>
                <a:spcPts val="0"/>
              </a:spcAft>
              <a:buSzPct val="85000"/>
              <a:buChar char="⚫"/>
            </a:pPr>
            <a:r>
              <a:rPr lang="en-US"/>
              <a:t>The input file of Pig contains each tuple/record in individual lines. And the entities of the record are separated by a delimiter (In our example we used </a:t>
            </a:r>
            <a:r>
              <a:rPr b="1" lang="en-US"/>
              <a:t>“,”</a:t>
            </a:r>
            <a:r>
              <a:rPr lang="en-US"/>
              <a:t>).</a:t>
            </a:r>
            <a:endParaRPr/>
          </a:p>
          <a:p>
            <a:pPr indent="-274320" lvl="0" marL="274320" rtl="0" algn="l">
              <a:lnSpc>
                <a:spcPct val="100000"/>
              </a:lnSpc>
              <a:spcBef>
                <a:spcPts val="580"/>
              </a:spcBef>
              <a:spcAft>
                <a:spcPts val="0"/>
              </a:spcAft>
              <a:buSzPct val="85000"/>
              <a:buChar char="⚫"/>
            </a:pPr>
            <a:r>
              <a:rPr lang="en-US"/>
              <a:t>In the local file system, create an input file </a:t>
            </a:r>
            <a:r>
              <a:rPr b="1" lang="en-US"/>
              <a:t>student_data.txt</a:t>
            </a:r>
            <a:r>
              <a:rPr lang="en-US"/>
              <a:t> containing data as shown below.</a:t>
            </a:r>
            <a:endParaRPr/>
          </a:p>
          <a:p>
            <a:pPr indent="-274320" lvl="0" marL="274320" rtl="0" algn="l">
              <a:lnSpc>
                <a:spcPct val="100000"/>
              </a:lnSpc>
              <a:spcBef>
                <a:spcPts val="580"/>
              </a:spcBef>
              <a:spcAft>
                <a:spcPts val="0"/>
              </a:spcAft>
              <a:buSzPct val="85000"/>
              <a:buNone/>
            </a:pPr>
            <a:r>
              <a:rPr lang="en-US"/>
              <a:t>	001,Rajiv,Reddy,9848022337,Hyderabad 002,siddarth,Battacharya,9848022338,Kolkata 003,Rajesh,Khanna,9848022339,Delhi 004,Preethi,Agarwal,9848022330,Pune 005,Trupthi,Mohanthy,9848022336,Bhuwaneshwar 006,Archana,Mishra,9848022335,Chennai.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a:p>
        </p:txBody>
      </p:sp>
      <p:sp>
        <p:nvSpPr>
          <p:cNvPr id="458" name="Google Shape;458;p5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Now, move the file from the local file system to HDFS using </a:t>
            </a:r>
            <a:r>
              <a:rPr b="1" lang="en-US"/>
              <a:t>put</a:t>
            </a:r>
            <a:r>
              <a:rPr lang="en-US"/>
              <a:t> command as shown below. (You can use </a:t>
            </a:r>
            <a:r>
              <a:rPr b="1" lang="en-US"/>
              <a:t>copyFromLocal</a:t>
            </a:r>
            <a:r>
              <a:rPr lang="en-US"/>
              <a:t> command as well.)</a:t>
            </a:r>
            <a:endParaRPr/>
          </a:p>
          <a:p>
            <a:pPr indent="-274320" lvl="0" marL="274320" rtl="0" algn="l">
              <a:lnSpc>
                <a:spcPct val="100000"/>
              </a:lnSpc>
              <a:spcBef>
                <a:spcPts val="580"/>
              </a:spcBef>
              <a:spcAft>
                <a:spcPts val="0"/>
              </a:spcAft>
              <a:buSzPts val="2210"/>
              <a:buNone/>
            </a:pPr>
            <a:r>
              <a:rPr lang="en-US"/>
              <a:t>	$ cd $HADOOP_HOME/bin </a:t>
            </a:r>
            <a:endParaRPr/>
          </a:p>
          <a:p>
            <a:pPr indent="-274320" lvl="0" marL="274320" rtl="0" algn="l">
              <a:lnSpc>
                <a:spcPct val="100000"/>
              </a:lnSpc>
              <a:spcBef>
                <a:spcPts val="580"/>
              </a:spcBef>
              <a:spcAft>
                <a:spcPts val="0"/>
              </a:spcAft>
              <a:buSzPts val="2210"/>
              <a:buNone/>
            </a:pPr>
            <a:r>
              <a:rPr lang="en-US"/>
              <a:t>	$ hdfs dfs -put /home/Hadoop/Pig/Pig_Data/student_data.txt dfs://localhost:9000/pig_data/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Reading Data</a:t>
            </a:r>
            <a:endParaRPr/>
          </a:p>
        </p:txBody>
      </p:sp>
      <p:sp>
        <p:nvSpPr>
          <p:cNvPr id="464" name="Google Shape;464;p5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Verifying the file</a:t>
            </a:r>
            <a:endParaRPr/>
          </a:p>
          <a:p>
            <a:pPr indent="-274320" lvl="0" marL="274320" rtl="0" algn="l">
              <a:lnSpc>
                <a:spcPct val="100000"/>
              </a:lnSpc>
              <a:spcBef>
                <a:spcPts val="580"/>
              </a:spcBef>
              <a:spcAft>
                <a:spcPts val="0"/>
              </a:spcAft>
              <a:buSzPts val="2210"/>
              <a:buChar char="⚫"/>
            </a:pPr>
            <a:r>
              <a:rPr lang="en-US"/>
              <a:t>You can use the </a:t>
            </a:r>
            <a:r>
              <a:rPr b="1" lang="en-US"/>
              <a:t>cat</a:t>
            </a:r>
            <a:r>
              <a:rPr lang="en-US"/>
              <a:t> command to verify whether the file has been moved into the HDFS, as shown below.</a:t>
            </a:r>
            <a:endParaRPr/>
          </a:p>
          <a:p>
            <a:pPr indent="-274320" lvl="0" marL="274320" rtl="0" algn="l">
              <a:lnSpc>
                <a:spcPct val="100000"/>
              </a:lnSpc>
              <a:spcBef>
                <a:spcPts val="580"/>
              </a:spcBef>
              <a:spcAft>
                <a:spcPts val="0"/>
              </a:spcAft>
              <a:buSzPts val="2210"/>
              <a:buNone/>
            </a:pPr>
            <a:r>
              <a:rPr lang="en-US"/>
              <a:t>	$ cd $HADOOP_HOME/bin </a:t>
            </a:r>
            <a:endParaRPr/>
          </a:p>
          <a:p>
            <a:pPr indent="-274320" lvl="0" marL="274320" rtl="0" algn="l">
              <a:lnSpc>
                <a:spcPct val="100000"/>
              </a:lnSpc>
              <a:spcBef>
                <a:spcPts val="580"/>
              </a:spcBef>
              <a:spcAft>
                <a:spcPts val="0"/>
              </a:spcAft>
              <a:buSzPts val="2210"/>
              <a:buNone/>
            </a:pPr>
            <a:r>
              <a:rPr lang="en-US"/>
              <a:t>	$ hdfs dfs -cat hdfs://localhost:9000/pig_data/student_data.txt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Vs MapReduce</a:t>
            </a:r>
            <a:endParaRPr/>
          </a:p>
        </p:txBody>
      </p:sp>
      <p:graphicFrame>
        <p:nvGraphicFramePr>
          <p:cNvPr id="137" name="Google Shape;137;p6"/>
          <p:cNvGraphicFramePr/>
          <p:nvPr/>
        </p:nvGraphicFramePr>
        <p:xfrm>
          <a:off x="838197" y="1414074"/>
          <a:ext cx="3000000" cy="3000000"/>
        </p:xfrm>
        <a:graphic>
          <a:graphicData uri="http://schemas.openxmlformats.org/drawingml/2006/table">
            <a:tbl>
              <a:tblPr>
                <a:noFill/>
                <a:tableStyleId>{AF0EE219-F869-4513-BDD0-D819164DF9A9}</a:tableStyleId>
              </a:tblPr>
              <a:tblGrid>
                <a:gridCol w="3962400"/>
                <a:gridCol w="3962400"/>
              </a:tblGrid>
              <a:tr h="34570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Apache Pig</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MapReduce</a:t>
                      </a:r>
                      <a:endParaRPr b="1" sz="18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7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Apache Pig is a data flow language.</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MapReduce is a data processing paradigm.</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5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 is a high level language.</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MapReduce is low level and rigid.</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535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Performing a Join operation in Apache Pig is pretty simple.</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It is quite difficult in MapReduce to perform a Join operation between datasets.</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535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Any novice programmer with a basic knowledge of SQL can work conveniently with Apache Pig.</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Exposure to Java is must to work with MapReduce.</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09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Apache Pig uses multi-query approach, thereby reducing the length of the codes to a great extent.</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MapReduce will require almost 20 times more the number of lines to perform the same task.</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09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There is no need for compilation. On execution, every Apache Pig operator is converted internally into a MapReduce job.</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MapReduce jobs have a long compilation process.</a:t>
                      </a:r>
                      <a:endParaRPr sz="1400" u="none" cap="none" strike="noStrike"/>
                    </a:p>
                  </a:txBody>
                  <a:tcPr marT="37475" marB="37475" marR="74950" marL="7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The Load Operator</a:t>
            </a:r>
            <a:endParaRPr/>
          </a:p>
        </p:txBody>
      </p:sp>
      <p:sp>
        <p:nvSpPr>
          <p:cNvPr id="470" name="Google Shape;470;p6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You can load data into Apache Pig from the file system (HDFS/ Local) using </a:t>
            </a:r>
            <a:r>
              <a:rPr b="1" lang="en-US"/>
              <a:t>LOAD</a:t>
            </a:r>
            <a:r>
              <a:rPr lang="en-US"/>
              <a:t> operator of </a:t>
            </a:r>
            <a:r>
              <a:rPr b="1" lang="en-US"/>
              <a:t>Pig Latin</a:t>
            </a:r>
            <a:r>
              <a:rPr lang="en-US"/>
              <a:t>.</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Char char="⚫"/>
            </a:pPr>
            <a:r>
              <a:rPr lang="en-US"/>
              <a:t>The load statement consists of two parts divided by the “=” operator. On the left-hand side, we need to mention the name of the relation </a:t>
            </a:r>
            <a:r>
              <a:rPr b="1" lang="en-US"/>
              <a:t>where</a:t>
            </a:r>
            <a:r>
              <a:rPr lang="en-US"/>
              <a:t> we want to store the data, and on the right-hand side, we have to define </a:t>
            </a:r>
            <a:r>
              <a:rPr b="1" lang="en-US"/>
              <a:t>how</a:t>
            </a:r>
            <a:r>
              <a:rPr lang="en-US"/>
              <a:t> we store the data. Given below is the syntax of the </a:t>
            </a:r>
            <a:r>
              <a:rPr b="1" lang="en-US"/>
              <a:t>Load</a:t>
            </a:r>
            <a:r>
              <a:rPr lang="en-US"/>
              <a:t> operator.</a:t>
            </a:r>
            <a:endParaRPr/>
          </a:p>
          <a:p>
            <a:pPr indent="-274320" lvl="0" marL="274320" rtl="0" algn="l">
              <a:lnSpc>
                <a:spcPct val="100000"/>
              </a:lnSpc>
              <a:spcBef>
                <a:spcPts val="580"/>
              </a:spcBef>
              <a:spcAft>
                <a:spcPts val="0"/>
              </a:spcAft>
              <a:buSzPts val="2210"/>
              <a:buChar char="⚫"/>
            </a:pPr>
            <a:r>
              <a:rPr b="1" lang="en-US"/>
              <a:t>Relation_name = LOAD 'Input file path' USING function AS schema;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The Load Operator</a:t>
            </a:r>
            <a:endParaRPr/>
          </a:p>
        </p:txBody>
      </p:sp>
      <p:sp>
        <p:nvSpPr>
          <p:cNvPr id="476" name="Google Shape;476;p61"/>
          <p:cNvSpPr txBox="1"/>
          <p:nvPr>
            <p:ph idx="1" type="body"/>
          </p:nvPr>
        </p:nvSpPr>
        <p:spPr>
          <a:xfrm>
            <a:off x="914400" y="1447800"/>
            <a:ext cx="7772400" cy="52578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Where,</a:t>
            </a:r>
            <a:endParaRPr/>
          </a:p>
          <a:p>
            <a:pPr indent="-228600" lvl="1" marL="548640" rtl="0" algn="l">
              <a:lnSpc>
                <a:spcPct val="100000"/>
              </a:lnSpc>
              <a:spcBef>
                <a:spcPts val="370"/>
              </a:spcBef>
              <a:spcAft>
                <a:spcPts val="0"/>
              </a:spcAft>
              <a:buSzPts val="2040"/>
              <a:buChar char="⚫"/>
            </a:pPr>
            <a:r>
              <a:rPr b="1" lang="en-US"/>
              <a:t>relation_name</a:t>
            </a:r>
            <a:r>
              <a:rPr lang="en-US"/>
              <a:t> − We have to mention the relation in which we want to store the data.</a:t>
            </a:r>
            <a:endParaRPr/>
          </a:p>
          <a:p>
            <a:pPr indent="-228600" lvl="1" marL="548640" rtl="0" algn="l">
              <a:lnSpc>
                <a:spcPct val="100000"/>
              </a:lnSpc>
              <a:spcBef>
                <a:spcPts val="370"/>
              </a:spcBef>
              <a:spcAft>
                <a:spcPts val="0"/>
              </a:spcAft>
              <a:buSzPts val="2040"/>
              <a:buChar char="⚫"/>
            </a:pPr>
            <a:r>
              <a:rPr b="1" lang="en-US"/>
              <a:t>Input file path</a:t>
            </a:r>
            <a:r>
              <a:rPr lang="en-US"/>
              <a:t> − We have to mention the HDFS directory where the file is stored. (In MapReduce mode)</a:t>
            </a:r>
            <a:endParaRPr/>
          </a:p>
          <a:p>
            <a:pPr indent="-228600" lvl="1" marL="548640" rtl="0" algn="l">
              <a:lnSpc>
                <a:spcPct val="100000"/>
              </a:lnSpc>
              <a:spcBef>
                <a:spcPts val="370"/>
              </a:spcBef>
              <a:spcAft>
                <a:spcPts val="0"/>
              </a:spcAft>
              <a:buSzPts val="2040"/>
              <a:buChar char="⚫"/>
            </a:pPr>
            <a:r>
              <a:rPr b="1" lang="en-US"/>
              <a:t>function</a:t>
            </a:r>
            <a:r>
              <a:rPr lang="en-US"/>
              <a:t> − We have to choose a function from the set of load functions provided by Apache Pig (</a:t>
            </a:r>
            <a:r>
              <a:rPr b="1" lang="en-US"/>
              <a:t>BinStorage, JsonLoader, PigStorage, TextLoader</a:t>
            </a:r>
            <a:r>
              <a:rPr lang="en-US"/>
              <a:t>).</a:t>
            </a:r>
            <a:endParaRPr/>
          </a:p>
          <a:p>
            <a:pPr indent="-228600" lvl="1" marL="548640" rtl="0" algn="l">
              <a:lnSpc>
                <a:spcPct val="100000"/>
              </a:lnSpc>
              <a:spcBef>
                <a:spcPts val="370"/>
              </a:spcBef>
              <a:spcAft>
                <a:spcPts val="0"/>
              </a:spcAft>
              <a:buSzPts val="2040"/>
              <a:buChar char="⚫"/>
            </a:pPr>
            <a:r>
              <a:rPr b="1" lang="en-US"/>
              <a:t>Schema</a:t>
            </a:r>
            <a:r>
              <a:rPr lang="en-US"/>
              <a:t> − We have to define the schema of the data. We can define the required schema as follows −</a:t>
            </a:r>
            <a:endParaRPr/>
          </a:p>
          <a:p>
            <a:pPr indent="-274320" lvl="0" marL="274320" rtl="0" algn="l">
              <a:lnSpc>
                <a:spcPct val="100000"/>
              </a:lnSpc>
              <a:spcBef>
                <a:spcPts val="580"/>
              </a:spcBef>
              <a:spcAft>
                <a:spcPts val="0"/>
              </a:spcAft>
              <a:buSzPts val="2210"/>
              <a:buNone/>
            </a:pPr>
            <a:r>
              <a:rPr lang="en-US"/>
              <a:t>		(column1 : data type, column2 : data type, column3 : 	data type);</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The Load Operator</a:t>
            </a:r>
            <a:endParaRPr/>
          </a:p>
        </p:txBody>
      </p:sp>
      <p:sp>
        <p:nvSpPr>
          <p:cNvPr id="482" name="Google Shape;482;p62"/>
          <p:cNvSpPr txBox="1"/>
          <p:nvPr>
            <p:ph idx="1" type="body"/>
          </p:nvPr>
        </p:nvSpPr>
        <p:spPr>
          <a:xfrm>
            <a:off x="914400" y="1447800"/>
            <a:ext cx="7772400" cy="52578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Note</a:t>
            </a:r>
            <a:r>
              <a:rPr lang="en-US"/>
              <a:t> − We load the data without specifying the schema. In that case, the columns will be addressed as $01, $02, etc… (check).</a:t>
            </a:r>
            <a:endParaRPr/>
          </a:p>
          <a:p>
            <a:pPr indent="-274320" lvl="0" marL="274320" rtl="0" algn="l">
              <a:lnSpc>
                <a:spcPct val="100000"/>
              </a:lnSpc>
              <a:spcBef>
                <a:spcPts val="580"/>
              </a:spcBef>
              <a:spcAft>
                <a:spcPts val="0"/>
              </a:spcAft>
              <a:buSzPts val="2210"/>
              <a:buChar char="⚫"/>
            </a:pPr>
            <a:r>
              <a:rPr b="1" lang="en-US"/>
              <a:t>Example</a:t>
            </a:r>
            <a:endParaRPr/>
          </a:p>
          <a:p>
            <a:pPr indent="-274320" lvl="0" marL="274320" rtl="0" algn="l">
              <a:lnSpc>
                <a:spcPct val="100000"/>
              </a:lnSpc>
              <a:spcBef>
                <a:spcPts val="580"/>
              </a:spcBef>
              <a:spcAft>
                <a:spcPts val="0"/>
              </a:spcAft>
              <a:buSzPts val="2210"/>
              <a:buChar char="⚫"/>
            </a:pPr>
            <a:r>
              <a:rPr lang="en-US"/>
              <a:t>As an example, let us load the data in </a:t>
            </a:r>
            <a:r>
              <a:rPr b="1" lang="en-US"/>
              <a:t>student_data.txt</a:t>
            </a:r>
            <a:r>
              <a:rPr lang="en-US"/>
              <a:t> in Pig under the schema named </a:t>
            </a:r>
            <a:r>
              <a:rPr b="1" lang="en-US"/>
              <a:t>Student</a:t>
            </a:r>
            <a:r>
              <a:rPr lang="en-US"/>
              <a:t> using the </a:t>
            </a:r>
            <a:r>
              <a:rPr b="1" lang="en-US"/>
              <a:t>LOAD</a:t>
            </a:r>
            <a:r>
              <a:rPr lang="en-US"/>
              <a:t> command.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488" name="Google Shape;488;p6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b="1" lang="en-US"/>
              <a:t>Start the Pig Grunt Shell</a:t>
            </a:r>
            <a:endParaRPr/>
          </a:p>
          <a:p>
            <a:pPr indent="-274320" lvl="0" marL="274320" rtl="0" algn="l">
              <a:lnSpc>
                <a:spcPct val="100000"/>
              </a:lnSpc>
              <a:spcBef>
                <a:spcPts val="580"/>
              </a:spcBef>
              <a:spcAft>
                <a:spcPts val="0"/>
              </a:spcAft>
              <a:buSzPts val="2210"/>
              <a:buChar char="⚫"/>
            </a:pPr>
            <a:r>
              <a:rPr lang="en-US"/>
              <a:t>First of all, open the Linux terminal. Start the Pig Grunt shell in MapReduce mode as shown below.</a:t>
            </a:r>
            <a:endParaRPr/>
          </a:p>
          <a:p>
            <a:pPr indent="-274320" lvl="0" marL="274320" rtl="0" algn="l">
              <a:lnSpc>
                <a:spcPct val="100000"/>
              </a:lnSpc>
              <a:spcBef>
                <a:spcPts val="580"/>
              </a:spcBef>
              <a:spcAft>
                <a:spcPts val="0"/>
              </a:spcAft>
              <a:buSzPts val="2210"/>
              <a:buNone/>
            </a:pPr>
            <a:r>
              <a:rPr lang="en-US"/>
              <a:t>	</a:t>
            </a:r>
            <a:r>
              <a:rPr b="1" lang="en-US"/>
              <a:t>$ pig –x mapreduce</a:t>
            </a:r>
            <a:endParaRPr b="1"/>
          </a:p>
          <a:p>
            <a:pPr indent="-274320" lvl="0" marL="274320" rtl="0" algn="l">
              <a:lnSpc>
                <a:spcPct val="100000"/>
              </a:lnSpc>
              <a:spcBef>
                <a:spcPts val="580"/>
              </a:spcBef>
              <a:spcAft>
                <a:spcPts val="0"/>
              </a:spcAft>
              <a:buSzPts val="2210"/>
              <a:buChar char="⚫"/>
            </a:pPr>
            <a:r>
              <a:rPr b="1" lang="en-US"/>
              <a:t>Execute the Load Statement</a:t>
            </a:r>
            <a:endParaRPr/>
          </a:p>
          <a:p>
            <a:pPr indent="-274320" lvl="0" marL="274320" rtl="0" algn="l">
              <a:lnSpc>
                <a:spcPct val="100000"/>
              </a:lnSpc>
              <a:spcBef>
                <a:spcPts val="580"/>
              </a:spcBef>
              <a:spcAft>
                <a:spcPts val="0"/>
              </a:spcAft>
              <a:buSzPts val="2210"/>
              <a:buChar char="⚫"/>
            </a:pPr>
            <a:r>
              <a:rPr lang="en-US"/>
              <a:t>Now load the data from the file </a:t>
            </a:r>
            <a:r>
              <a:rPr b="1" lang="en-US"/>
              <a:t>student_data.txt</a:t>
            </a:r>
            <a:r>
              <a:rPr lang="en-US"/>
              <a:t> into Pig by executing the following Pig Latin statement in the Grunt shell.</a:t>
            </a:r>
            <a:endParaRPr/>
          </a:p>
          <a:p>
            <a:pPr indent="-274320" lvl="0" marL="274320" rtl="0" algn="l">
              <a:lnSpc>
                <a:spcPct val="100000"/>
              </a:lnSpc>
              <a:spcBef>
                <a:spcPts val="580"/>
              </a:spcBef>
              <a:spcAft>
                <a:spcPts val="0"/>
              </a:spcAft>
              <a:buSzPts val="2210"/>
              <a:buNone/>
            </a:pPr>
            <a:r>
              <a:rPr lang="en-US"/>
              <a:t>	grunt&gt;</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graphicFrame>
        <p:nvGraphicFramePr>
          <p:cNvPr id="494" name="Google Shape;494;p64"/>
          <p:cNvGraphicFramePr/>
          <p:nvPr/>
        </p:nvGraphicFramePr>
        <p:xfrm>
          <a:off x="685800" y="1828800"/>
          <a:ext cx="3000000" cy="3000000"/>
        </p:xfrm>
        <a:graphic>
          <a:graphicData uri="http://schemas.openxmlformats.org/drawingml/2006/table">
            <a:tbl>
              <a:tblPr>
                <a:noFill/>
                <a:tableStyleId>{AF0EE219-F869-4513-BDD0-D819164DF9A9}</a:tableStyleId>
              </a:tblPr>
              <a:tblGrid>
                <a:gridCol w="1438825"/>
                <a:gridCol w="1358150"/>
                <a:gridCol w="1358150"/>
                <a:gridCol w="1358150"/>
                <a:gridCol w="1358150"/>
                <a:gridCol w="1358150"/>
              </a:tblGrid>
              <a:tr h="60832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Relation name</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We have stored the data in the schema </a:t>
                      </a:r>
                      <a:r>
                        <a:rPr b="1" lang="en-US" sz="2000" u="none" cap="none" strike="noStrike"/>
                        <a:t>student</a:t>
                      </a:r>
                      <a:r>
                        <a:rPr lang="en-US" sz="2000" u="none" cap="none" strike="noStrike"/>
                        <a:t>.</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r>
              <a:tr h="7363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Input file path</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We are reading data from the file </a:t>
                      </a:r>
                      <a:r>
                        <a:rPr b="1" lang="en-US" sz="2000" u="none" cap="none" strike="noStrike"/>
                        <a:t>student_data.txt,</a:t>
                      </a:r>
                      <a:r>
                        <a:rPr lang="en-US" sz="2000" u="none" cap="none" strike="noStrike"/>
                        <a:t> which is in the /pig_data/ directory of HDFS.</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r>
              <a:tr h="10885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Storage function</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We have used the </a:t>
                      </a:r>
                      <a:r>
                        <a:rPr b="1" lang="en-US" sz="2000" u="none" cap="none" strike="noStrike"/>
                        <a:t>PigStorage()</a:t>
                      </a:r>
                      <a:r>
                        <a:rPr lang="en-US" sz="2000" u="none" cap="none" strike="noStrike"/>
                        <a:t> function. It loads and stores data as structured text files. It takes a delimiter using which each entity of a tuple is separated, as a parameter. By default, it takes ‘\t’ as a parameter.</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r>
              <a:tr h="60832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schema</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We have stored the data using the following schema.</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r>
              <a:tr h="38420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column</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id</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firstname</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lastname</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phone</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city</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420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datatype</a:t>
                      </a:r>
                      <a:endParaRPr b="1" sz="20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int</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char array</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char array</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char array</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t>char array</a:t>
                      </a:r>
                      <a:endParaRPr sz="1400" u="none" cap="none" strike="noStrike"/>
                    </a:p>
                  </a:txBody>
                  <a:tcPr marT="13850" marB="13850" marR="27700" marL="27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Storing Data</a:t>
            </a:r>
            <a:endParaRPr/>
          </a:p>
        </p:txBody>
      </p:sp>
      <p:sp>
        <p:nvSpPr>
          <p:cNvPr id="500" name="Google Shape;500;p6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You can store the loaded data in the file system using the </a:t>
            </a:r>
            <a:r>
              <a:rPr b="1" lang="en-US"/>
              <a:t>store</a:t>
            </a:r>
            <a:r>
              <a:rPr lang="en-US"/>
              <a:t> operator.</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STORE Relation_name INTO ' required_directory_path ' [USING function]; </a:t>
            </a:r>
            <a:endParaRPr/>
          </a:p>
          <a:p>
            <a:pPr indent="-274320" lvl="0" marL="274320" rtl="0" algn="l">
              <a:lnSpc>
                <a:spcPct val="100000"/>
              </a:lnSpc>
              <a:spcBef>
                <a:spcPts val="580"/>
              </a:spcBef>
              <a:spcAft>
                <a:spcPts val="0"/>
              </a:spcAft>
              <a:buSzPts val="2210"/>
              <a:buNone/>
            </a:pPr>
            <a:r>
              <a:rPr lang="en-US"/>
              <a:t>Note:</a:t>
            </a:r>
            <a:endParaRPr/>
          </a:p>
          <a:p>
            <a:pPr indent="-274320" lvl="0" marL="274320" rtl="0" algn="l">
              <a:lnSpc>
                <a:spcPct val="100000"/>
              </a:lnSpc>
              <a:spcBef>
                <a:spcPts val="580"/>
              </a:spcBef>
              <a:spcAft>
                <a:spcPts val="0"/>
              </a:spcAft>
              <a:buSzPts val="2210"/>
              <a:buChar char="⚫"/>
            </a:pPr>
            <a:r>
              <a:rPr lang="en-US"/>
              <a:t>student = LOAD 'student.txt' USING PigStorage(',') as ( id:int, firstname:chararray, lastname:chararray)</a:t>
            </a:r>
            <a:endParaRPr/>
          </a:p>
          <a:p>
            <a:pPr indent="-274320" lvl="0" marL="274320" rtl="0" algn="l">
              <a:lnSpc>
                <a:spcPct val="100000"/>
              </a:lnSpc>
              <a:spcBef>
                <a:spcPts val="580"/>
              </a:spcBef>
              <a:spcAft>
                <a:spcPts val="0"/>
              </a:spcAft>
              <a:buSzPts val="2210"/>
              <a:buChar char="⚫"/>
            </a:pPr>
            <a:r>
              <a:rPr lang="en-US"/>
              <a:t>STORE student INTO 'pig_Output ' USING PigStorage (',');</a:t>
            </a:r>
            <a:endParaRPr/>
          </a:p>
          <a:p>
            <a:pPr indent="-274320" lvl="0" marL="274320" rtl="0" algn="l">
              <a:lnSpc>
                <a:spcPct val="100000"/>
              </a:lnSpc>
              <a:spcBef>
                <a:spcPts val="580"/>
              </a:spcBef>
              <a:spcAft>
                <a:spcPts val="0"/>
              </a:spcAft>
              <a:buSzPts val="221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Storing Data</a:t>
            </a:r>
            <a:endParaRPr/>
          </a:p>
        </p:txBody>
      </p:sp>
      <p:sp>
        <p:nvSpPr>
          <p:cNvPr id="506" name="Google Shape;506;p66"/>
          <p:cNvSpPr txBox="1"/>
          <p:nvPr>
            <p:ph idx="1" type="body"/>
          </p:nvPr>
        </p:nvSpPr>
        <p:spPr>
          <a:xfrm>
            <a:off x="914400" y="1447800"/>
            <a:ext cx="7772400" cy="51816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b="1" lang="en-US"/>
              <a:t>Example</a:t>
            </a:r>
            <a:endParaRPr/>
          </a:p>
          <a:p>
            <a:pPr indent="-274320" lvl="0" marL="274320" rtl="0" algn="l">
              <a:lnSpc>
                <a:spcPct val="100000"/>
              </a:lnSpc>
              <a:spcBef>
                <a:spcPts val="580"/>
              </a:spcBef>
              <a:spcAft>
                <a:spcPts val="0"/>
              </a:spcAft>
              <a:buSzPct val="85000"/>
              <a:buChar char="⚫"/>
            </a:pPr>
            <a:r>
              <a:rPr lang="en-US"/>
              <a:t>Assume we have a file </a:t>
            </a:r>
            <a:r>
              <a:rPr b="1" lang="en-US"/>
              <a:t>student_data.txt</a:t>
            </a:r>
            <a:r>
              <a:rPr lang="en-US"/>
              <a:t> in HDFS with the following content.</a:t>
            </a:r>
            <a:endParaRPr/>
          </a:p>
          <a:p>
            <a:pPr indent="-274320" lvl="0" marL="274320" rtl="0" algn="l">
              <a:lnSpc>
                <a:spcPct val="100000"/>
              </a:lnSpc>
              <a:spcBef>
                <a:spcPts val="580"/>
              </a:spcBef>
              <a:spcAft>
                <a:spcPts val="0"/>
              </a:spcAft>
              <a:buSzPct val="85000"/>
              <a:buNone/>
            </a:pPr>
            <a:r>
              <a:rPr lang="en-US"/>
              <a:t>	001,Rajiv,Reddy,9848022337,Hyderabad 002,siddarth,Battacharya,9848022338,Kolkata 003,Rajesh,Khanna,9848022339,Delhi 004,Preethi,Agarwal,9848022330,Pune 005,Trupthi,Mohanthy,9848022336,Bhuwaneshwar 006,Archana,Mishra,9848022335,Chennai. And we have read it into a relation </a:t>
            </a:r>
            <a:r>
              <a:rPr b="1" lang="en-US"/>
              <a:t>student</a:t>
            </a:r>
            <a:r>
              <a:rPr lang="en-US"/>
              <a:t> using the LOAD operator as shown below.</a:t>
            </a:r>
            <a:endParaRPr/>
          </a:p>
          <a:p>
            <a:pPr indent="-274320" lvl="0" marL="274320" rtl="0" algn="l">
              <a:lnSpc>
                <a:spcPct val="100000"/>
              </a:lnSpc>
              <a:spcBef>
                <a:spcPts val="580"/>
              </a:spcBef>
              <a:spcAft>
                <a:spcPts val="0"/>
              </a:spcAft>
              <a:buSzPct val="85000"/>
              <a:buChar char="⚫"/>
            </a:pPr>
            <a:r>
              <a:rPr lang="en-US"/>
              <a:t>grunt&gt; student = LOAD 'hdfs://localhost:9000/pig_data/student_data.txt' USING PigStorage(',') as ( id:int, firstname:chararray, lastname:chararray, phone:chararray, city:chararray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Storing Data</a:t>
            </a:r>
            <a:endParaRPr/>
          </a:p>
        </p:txBody>
      </p:sp>
      <p:sp>
        <p:nvSpPr>
          <p:cNvPr id="512" name="Google Shape;512;p67"/>
          <p:cNvSpPr txBox="1"/>
          <p:nvPr>
            <p:ph idx="1" type="body"/>
          </p:nvPr>
        </p:nvSpPr>
        <p:spPr>
          <a:xfrm>
            <a:off x="914400" y="1447800"/>
            <a:ext cx="7772400" cy="51816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grunt&gt; STORE student INTO ' hdfs://localhost:9000/pig_Output/ ' USING PigStorage (',');</a:t>
            </a:r>
            <a:endParaRPr/>
          </a:p>
          <a:p>
            <a:pPr indent="-274320" lvl="0" marL="274320" rtl="0" algn="l">
              <a:lnSpc>
                <a:spcPct val="100000"/>
              </a:lnSpc>
              <a:spcBef>
                <a:spcPts val="580"/>
              </a:spcBef>
              <a:spcAft>
                <a:spcPts val="0"/>
              </a:spcAft>
              <a:buSzPts val="2210"/>
              <a:buChar char="⚫"/>
            </a:pPr>
            <a:r>
              <a:rPr b="1" lang="en-US"/>
              <a:t>Output</a:t>
            </a:r>
            <a:endParaRPr/>
          </a:p>
          <a:p>
            <a:pPr indent="-274320" lvl="0" marL="274320" rtl="0" algn="l">
              <a:lnSpc>
                <a:spcPct val="100000"/>
              </a:lnSpc>
              <a:spcBef>
                <a:spcPts val="580"/>
              </a:spcBef>
              <a:spcAft>
                <a:spcPts val="0"/>
              </a:spcAft>
              <a:buSzPts val="2210"/>
              <a:buChar char="⚫"/>
            </a:pPr>
            <a:r>
              <a:rPr lang="en-US"/>
              <a:t>After executing the </a:t>
            </a:r>
            <a:r>
              <a:rPr b="1" lang="en-US"/>
              <a:t>store</a:t>
            </a:r>
            <a:r>
              <a:rPr lang="en-US"/>
              <a:t> statement, A directory is created with the specified name and the data will be stored in it.</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Storing Data</a:t>
            </a:r>
            <a:endParaRPr/>
          </a:p>
        </p:txBody>
      </p:sp>
      <p:sp>
        <p:nvSpPr>
          <p:cNvPr id="518" name="Google Shape;518;p68"/>
          <p:cNvSpPr txBox="1"/>
          <p:nvPr>
            <p:ph idx="1" type="body"/>
          </p:nvPr>
        </p:nvSpPr>
        <p:spPr>
          <a:xfrm>
            <a:off x="914400" y="1447800"/>
            <a:ext cx="7772400" cy="51816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b="1" lang="en-US"/>
              <a:t>Verification</a:t>
            </a:r>
            <a:endParaRPr/>
          </a:p>
          <a:p>
            <a:pPr indent="-274320" lvl="0" marL="274320" rtl="0" algn="l">
              <a:lnSpc>
                <a:spcPct val="100000"/>
              </a:lnSpc>
              <a:spcBef>
                <a:spcPts val="580"/>
              </a:spcBef>
              <a:spcAft>
                <a:spcPts val="0"/>
              </a:spcAft>
              <a:buSzPts val="2210"/>
              <a:buChar char="⚫"/>
            </a:pPr>
            <a:r>
              <a:rPr lang="en-US"/>
              <a:t>You can verify the stored data as shown below.</a:t>
            </a:r>
            <a:endParaRPr/>
          </a:p>
          <a:p>
            <a:pPr indent="-274320" lvl="0" marL="274320" rtl="0" algn="l">
              <a:lnSpc>
                <a:spcPct val="100000"/>
              </a:lnSpc>
              <a:spcBef>
                <a:spcPts val="580"/>
              </a:spcBef>
              <a:spcAft>
                <a:spcPts val="0"/>
              </a:spcAft>
              <a:buSzPts val="2210"/>
              <a:buChar char="⚫"/>
            </a:pPr>
            <a:r>
              <a:rPr b="1" lang="en-US"/>
              <a:t>Step 1</a:t>
            </a:r>
            <a:endParaRPr/>
          </a:p>
          <a:p>
            <a:pPr indent="-274320" lvl="0" marL="274320" rtl="0" algn="l">
              <a:lnSpc>
                <a:spcPct val="100000"/>
              </a:lnSpc>
              <a:spcBef>
                <a:spcPts val="580"/>
              </a:spcBef>
              <a:spcAft>
                <a:spcPts val="0"/>
              </a:spcAft>
              <a:buSzPts val="2210"/>
              <a:buChar char="⚫"/>
            </a:pPr>
            <a:r>
              <a:rPr lang="en-US"/>
              <a:t>First of all, list out the files in the directory named </a:t>
            </a:r>
            <a:r>
              <a:rPr b="1" lang="en-US"/>
              <a:t>pig_output</a:t>
            </a:r>
            <a:r>
              <a:rPr lang="en-US"/>
              <a:t> using the </a:t>
            </a:r>
            <a:r>
              <a:rPr b="1" lang="en-US"/>
              <a:t>ls</a:t>
            </a:r>
            <a:r>
              <a:rPr lang="en-US"/>
              <a:t> command as shown below.</a:t>
            </a:r>
            <a:endParaRPr/>
          </a:p>
          <a:p>
            <a:pPr indent="-274320" lvl="0" marL="274320" rtl="0" algn="l">
              <a:lnSpc>
                <a:spcPct val="100000"/>
              </a:lnSpc>
              <a:spcBef>
                <a:spcPts val="580"/>
              </a:spcBef>
              <a:spcAft>
                <a:spcPts val="0"/>
              </a:spcAft>
              <a:buSzPts val="2210"/>
              <a:buNone/>
            </a:pPr>
            <a:r>
              <a:rPr b="1" lang="en-US"/>
              <a:t>hdfs dfs -ls 'hdfs://localhost:9000/pig_Output/'</a:t>
            </a:r>
            <a:r>
              <a:rPr lang="en-US"/>
              <a:t> Found 2 items </a:t>
            </a:r>
            <a:endParaRPr/>
          </a:p>
          <a:p>
            <a:pPr indent="-274320" lvl="0" marL="274320" rtl="0" algn="l">
              <a:lnSpc>
                <a:spcPct val="100000"/>
              </a:lnSpc>
              <a:spcBef>
                <a:spcPts val="580"/>
              </a:spcBef>
              <a:spcAft>
                <a:spcPts val="0"/>
              </a:spcAft>
              <a:buSzPts val="2210"/>
              <a:buNone/>
            </a:pPr>
            <a:r>
              <a:rPr lang="en-US"/>
              <a:t>rw-r--r- 1 Hadoop supergroup 0 2015-10-05 13:03 hdfs://localhost:9000/pig_Output/_SUCCESS </a:t>
            </a:r>
            <a:endParaRPr/>
          </a:p>
          <a:p>
            <a:pPr indent="-274320" lvl="0" marL="274320" rtl="0" algn="l">
              <a:lnSpc>
                <a:spcPct val="100000"/>
              </a:lnSpc>
              <a:spcBef>
                <a:spcPts val="580"/>
              </a:spcBef>
              <a:spcAft>
                <a:spcPts val="0"/>
              </a:spcAft>
              <a:buSzPts val="2210"/>
              <a:buNone/>
            </a:pPr>
            <a:r>
              <a:rPr lang="en-US"/>
              <a:t>rw-r--r- 1 Hadoop supergroup 224 2015-10-05 13:03 hdfs://localhost:9000/pig_Output/part-m-00000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524" name="Google Shape;524;p6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b="1" lang="en-US"/>
              <a:t>Step 2</a:t>
            </a:r>
            <a:endParaRPr/>
          </a:p>
          <a:p>
            <a:pPr indent="-274320" lvl="0" marL="274320" rtl="0" algn="l">
              <a:lnSpc>
                <a:spcPct val="100000"/>
              </a:lnSpc>
              <a:spcBef>
                <a:spcPts val="580"/>
              </a:spcBef>
              <a:spcAft>
                <a:spcPts val="0"/>
              </a:spcAft>
              <a:buSzPts val="2210"/>
              <a:buChar char="⚫"/>
            </a:pPr>
            <a:r>
              <a:rPr lang="en-US"/>
              <a:t>Using </a:t>
            </a:r>
            <a:r>
              <a:rPr b="1" lang="en-US"/>
              <a:t>cat</a:t>
            </a:r>
            <a:r>
              <a:rPr lang="en-US"/>
              <a:t> command, list the contents of the file named </a:t>
            </a:r>
            <a:r>
              <a:rPr b="1" lang="en-US"/>
              <a:t>part-m-00000</a:t>
            </a:r>
            <a:r>
              <a:rPr lang="en-US"/>
              <a:t> as shown below.</a:t>
            </a:r>
            <a:endParaRPr/>
          </a:p>
          <a:p>
            <a:pPr indent="-274320" lvl="0" marL="274320" rtl="0" algn="l">
              <a:lnSpc>
                <a:spcPct val="100000"/>
              </a:lnSpc>
              <a:spcBef>
                <a:spcPts val="580"/>
              </a:spcBef>
              <a:spcAft>
                <a:spcPts val="0"/>
              </a:spcAft>
              <a:buSzPts val="2210"/>
              <a:buChar char="⚫"/>
            </a:pPr>
            <a:r>
              <a:rPr b="1" lang="en-US"/>
              <a:t>$ hdfs dfs -cat 'hdfs://localhost:9000/pig_Output/part-m-00000'</a:t>
            </a:r>
            <a:r>
              <a:rPr lang="en-US"/>
              <a:t> 1,Rajiv,Reddy,9848022337,Hyderabad 2,siddarth,Battacharya,9848022338,Kolkata 3,Rajesh,Khanna,9848022339,Delhi 4,Preethi,Agarwal,9848022330,Pune 5,Trupthi,Mohanthy,9848022336,Bhuwaneshwar 6,Archana,Mishra,9848022335,Chennai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Vs SQL</a:t>
            </a:r>
            <a:endParaRPr/>
          </a:p>
        </p:txBody>
      </p:sp>
      <p:graphicFrame>
        <p:nvGraphicFramePr>
          <p:cNvPr id="143" name="Google Shape;143;p7"/>
          <p:cNvGraphicFramePr/>
          <p:nvPr/>
        </p:nvGraphicFramePr>
        <p:xfrm>
          <a:off x="914400" y="1722120"/>
          <a:ext cx="3000000" cy="3000000"/>
        </p:xfrm>
        <a:graphic>
          <a:graphicData uri="http://schemas.openxmlformats.org/drawingml/2006/table">
            <a:tbl>
              <a:tblPr>
                <a:noFill/>
                <a:tableStyleId>{AF0EE219-F869-4513-BDD0-D819164DF9A9}</a:tableStyleId>
              </a:tblPr>
              <a:tblGrid>
                <a:gridCol w="3848100"/>
                <a:gridCol w="3848100"/>
              </a:tblGrid>
              <a:tr h="228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Pig</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SQL</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Pig Latin is a </a:t>
                      </a:r>
                      <a:r>
                        <a:rPr b="1" lang="en-US" sz="1800" u="none" cap="none" strike="noStrike"/>
                        <a:t>procedural</a:t>
                      </a:r>
                      <a:r>
                        <a:rPr lang="en-US" sz="1800" u="none" cap="none" strike="noStrike"/>
                        <a:t> language.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SQL is a </a:t>
                      </a:r>
                      <a:r>
                        <a:rPr b="1" lang="en-US" sz="1800" u="none" cap="none" strike="noStrike"/>
                        <a:t>declarative</a:t>
                      </a:r>
                      <a:r>
                        <a:rPr lang="en-US" sz="1800" u="none" cap="none" strike="noStrike"/>
                        <a:t> language.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 Apache Pig, </a:t>
                      </a:r>
                      <a:r>
                        <a:rPr b="1" lang="en-US" sz="1800" u="none" cap="none" strike="noStrike"/>
                        <a:t>schema</a:t>
                      </a:r>
                      <a:r>
                        <a:rPr lang="en-US" sz="1800" u="none" cap="none" strike="noStrike"/>
                        <a:t> is optional. We can store data without designing a schema (values are stored as $01, $02 etc.)</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Schema is mandatory in SQL.</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The data model in Apache Pig is </a:t>
                      </a:r>
                      <a:r>
                        <a:rPr b="1" lang="en-US" sz="1800" u="none" cap="none" strike="noStrike"/>
                        <a:t>nested relational</a:t>
                      </a: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The data model used in SQL </a:t>
                      </a:r>
                      <a:r>
                        <a:rPr b="1" lang="en-US" sz="1800" u="none" cap="none" strike="noStrike"/>
                        <a:t>is flat relational</a:t>
                      </a: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Apache Pig provides limited opportunity for </a:t>
                      </a:r>
                      <a:r>
                        <a:rPr b="1" lang="en-US" sz="1800" u="none" cap="none" strike="noStrike"/>
                        <a:t>Query optimization</a:t>
                      </a: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There is more opportunity for query optimization in SQL.</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0"/>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lang="en-US"/>
              <a:t>Apache Pig - Diagnostic Operators</a:t>
            </a:r>
            <a:endParaRPr/>
          </a:p>
        </p:txBody>
      </p:sp>
      <p:sp>
        <p:nvSpPr>
          <p:cNvPr id="530" name="Google Shape;530;p70"/>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Diagnostic Operators</a:t>
            </a:r>
            <a:endParaRPr/>
          </a:p>
        </p:txBody>
      </p:sp>
      <p:sp>
        <p:nvSpPr>
          <p:cNvPr id="536" name="Google Shape;536;p7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load</a:t>
            </a:r>
            <a:r>
              <a:rPr lang="en-US"/>
              <a:t> statement will simply load the data into the specified relation in Apache Pig. To verify the execution of the </a:t>
            </a:r>
            <a:r>
              <a:rPr b="1" lang="en-US"/>
              <a:t>Load</a:t>
            </a:r>
            <a:r>
              <a:rPr lang="en-US"/>
              <a:t> statement, you have to use the </a:t>
            </a:r>
            <a:r>
              <a:rPr b="1" lang="en-US"/>
              <a:t>Diagnostic Operators</a:t>
            </a:r>
            <a:r>
              <a:rPr lang="en-US"/>
              <a:t>. Pig Latin provides four different types of diagnostic operators −</a:t>
            </a:r>
            <a:endParaRPr/>
          </a:p>
          <a:p>
            <a:pPr indent="-228600" lvl="1" marL="548640" rtl="0" algn="l">
              <a:lnSpc>
                <a:spcPct val="100000"/>
              </a:lnSpc>
              <a:spcBef>
                <a:spcPts val="370"/>
              </a:spcBef>
              <a:spcAft>
                <a:spcPts val="0"/>
              </a:spcAft>
              <a:buSzPts val="2040"/>
              <a:buChar char="⚫"/>
            </a:pPr>
            <a:r>
              <a:rPr lang="en-US"/>
              <a:t>Dump operator</a:t>
            </a:r>
            <a:endParaRPr/>
          </a:p>
          <a:p>
            <a:pPr indent="-228600" lvl="1" marL="548640" rtl="0" algn="l">
              <a:lnSpc>
                <a:spcPct val="100000"/>
              </a:lnSpc>
              <a:spcBef>
                <a:spcPts val="370"/>
              </a:spcBef>
              <a:spcAft>
                <a:spcPts val="0"/>
              </a:spcAft>
              <a:buSzPts val="2040"/>
              <a:buChar char="⚫"/>
            </a:pPr>
            <a:r>
              <a:rPr lang="en-US"/>
              <a:t>Describe operator</a:t>
            </a:r>
            <a:endParaRPr/>
          </a:p>
          <a:p>
            <a:pPr indent="-228600" lvl="1" marL="548640" rtl="0" algn="l">
              <a:lnSpc>
                <a:spcPct val="100000"/>
              </a:lnSpc>
              <a:spcBef>
                <a:spcPts val="370"/>
              </a:spcBef>
              <a:spcAft>
                <a:spcPts val="0"/>
              </a:spcAft>
              <a:buSzPts val="2040"/>
              <a:buChar char="⚫"/>
            </a:pPr>
            <a:r>
              <a:rPr lang="en-US"/>
              <a:t>Explanation operator</a:t>
            </a:r>
            <a:endParaRPr/>
          </a:p>
          <a:p>
            <a:pPr indent="-228600" lvl="1" marL="548640" rtl="0" algn="l">
              <a:lnSpc>
                <a:spcPct val="100000"/>
              </a:lnSpc>
              <a:spcBef>
                <a:spcPts val="370"/>
              </a:spcBef>
              <a:spcAft>
                <a:spcPts val="0"/>
              </a:spcAft>
              <a:buSzPts val="2040"/>
              <a:buChar char="⚫"/>
            </a:pPr>
            <a:r>
              <a:rPr lang="en-US"/>
              <a:t>Illustration operator</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Dump Operator</a:t>
            </a:r>
            <a:endParaRPr/>
          </a:p>
        </p:txBody>
      </p:sp>
      <p:sp>
        <p:nvSpPr>
          <p:cNvPr id="542" name="Google Shape;542;p7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Dump</a:t>
            </a:r>
            <a:r>
              <a:rPr lang="en-US"/>
              <a:t> operator is used to run the Pig Latin statements and display the results on the screen. It is generally used for debugging Purpose.</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Char char="⚫"/>
            </a:pPr>
            <a:r>
              <a:rPr lang="en-US"/>
              <a:t>Given below is the syntax of the </a:t>
            </a:r>
            <a:r>
              <a:rPr b="1" lang="en-US"/>
              <a:t>Dump</a:t>
            </a:r>
            <a:r>
              <a:rPr lang="en-US"/>
              <a:t> operator.</a:t>
            </a:r>
            <a:endParaRPr/>
          </a:p>
          <a:p>
            <a:pPr indent="-274320" lvl="0" marL="274320" rtl="0" algn="l">
              <a:lnSpc>
                <a:spcPct val="100000"/>
              </a:lnSpc>
              <a:spcBef>
                <a:spcPts val="580"/>
              </a:spcBef>
              <a:spcAft>
                <a:spcPts val="0"/>
              </a:spcAft>
              <a:buSzPts val="2210"/>
              <a:buChar char="⚫"/>
            </a:pPr>
            <a:r>
              <a:rPr lang="en-US"/>
              <a:t>grunt&gt; Dump Relation_Name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Example</a:t>
            </a:r>
            <a:endParaRPr/>
          </a:p>
        </p:txBody>
      </p:sp>
      <p:sp>
        <p:nvSpPr>
          <p:cNvPr id="548" name="Google Shape;548;p73"/>
          <p:cNvSpPr txBox="1"/>
          <p:nvPr>
            <p:ph idx="1" type="body"/>
          </p:nvPr>
        </p:nvSpPr>
        <p:spPr>
          <a:xfrm>
            <a:off x="914400" y="1447800"/>
            <a:ext cx="7772400" cy="51054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lang="en-US"/>
              <a:t>Assume we have a file </a:t>
            </a:r>
            <a:r>
              <a:rPr b="1" lang="en-US"/>
              <a:t>student_data.txt</a:t>
            </a:r>
            <a:r>
              <a:rPr lang="en-US"/>
              <a:t> in HDFS with the following content.</a:t>
            </a:r>
            <a:endParaRPr/>
          </a:p>
          <a:p>
            <a:pPr indent="-274320" lvl="0" marL="274320" rtl="0" algn="l">
              <a:lnSpc>
                <a:spcPct val="100000"/>
              </a:lnSpc>
              <a:spcBef>
                <a:spcPts val="580"/>
              </a:spcBef>
              <a:spcAft>
                <a:spcPts val="0"/>
              </a:spcAft>
              <a:buSzPts val="2210"/>
              <a:buNone/>
            </a:pPr>
            <a:r>
              <a:rPr lang="en-US"/>
              <a:t>	001,Rajiv,Reddy,9848022337,Hyderabad 002,siddarth,Battacharya,9848022338,Kolkata 003,Rajesh,Khanna,9848022339,Delhi 004,Preethi,Agarwal,9848022330,Pune 005,Trupthi,Mohanthy,9848022336,Bhuwaneshwar 006,Archana,Mishra,9848022335,Chennai. And we have read it into a relation </a:t>
            </a:r>
            <a:r>
              <a:rPr b="1" lang="en-US"/>
              <a:t>student</a:t>
            </a:r>
            <a:r>
              <a:rPr lang="en-US"/>
              <a:t> using the LOAD operator as shown below.</a:t>
            </a:r>
            <a:endParaRPr/>
          </a:p>
          <a:p>
            <a:pPr indent="-274320" lvl="0" marL="274320" rtl="0" algn="l">
              <a:lnSpc>
                <a:spcPct val="100000"/>
              </a:lnSpc>
              <a:spcBef>
                <a:spcPts val="580"/>
              </a:spcBef>
              <a:spcAft>
                <a:spcPts val="0"/>
              </a:spcAft>
              <a:buSzPts val="2210"/>
              <a:buChar char="⚫"/>
            </a:pPr>
            <a:r>
              <a:rPr lang="en-US"/>
              <a:t>grunt&gt; student = LOAD 'student_data.txt' USING PigStorage(',') as ( id:int, firstname:chararray, lastname:chararray, phone:chararray, city:chararray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Example</a:t>
            </a:r>
            <a:endParaRPr/>
          </a:p>
        </p:txBody>
      </p:sp>
      <p:sp>
        <p:nvSpPr>
          <p:cNvPr id="554" name="Google Shape;554;p74"/>
          <p:cNvSpPr txBox="1"/>
          <p:nvPr>
            <p:ph idx="1" type="body"/>
          </p:nvPr>
        </p:nvSpPr>
        <p:spPr>
          <a:xfrm>
            <a:off x="914400" y="1447800"/>
            <a:ext cx="7772400" cy="51054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Now, let us print the contents of the relation using the </a:t>
            </a:r>
            <a:r>
              <a:rPr b="1" lang="en-US"/>
              <a:t>Dump operator</a:t>
            </a:r>
            <a:r>
              <a:rPr lang="en-US"/>
              <a:t> as shown below.</a:t>
            </a:r>
            <a:endParaRPr/>
          </a:p>
          <a:p>
            <a:pPr indent="-274320" lvl="0" marL="274320" rtl="0" algn="l">
              <a:lnSpc>
                <a:spcPct val="100000"/>
              </a:lnSpc>
              <a:spcBef>
                <a:spcPts val="580"/>
              </a:spcBef>
              <a:spcAft>
                <a:spcPts val="0"/>
              </a:spcAft>
              <a:buSzPts val="2210"/>
              <a:buChar char="⚫"/>
            </a:pPr>
            <a:r>
              <a:rPr lang="en-US"/>
              <a:t>grunt&gt; Dump student ;</a:t>
            </a:r>
            <a:endParaRPr/>
          </a:p>
          <a:p>
            <a:pPr indent="-274320" lvl="0" marL="274320" rtl="0" algn="l">
              <a:lnSpc>
                <a:spcPct val="100000"/>
              </a:lnSpc>
              <a:spcBef>
                <a:spcPts val="580"/>
              </a:spcBef>
              <a:spcAft>
                <a:spcPts val="0"/>
              </a:spcAft>
              <a:buSzPts val="2210"/>
              <a:buChar char="⚫"/>
            </a:pPr>
            <a:r>
              <a:rPr lang="en-US"/>
              <a:t>Once you execute the above </a:t>
            </a:r>
            <a:r>
              <a:rPr b="1" lang="en-US"/>
              <a:t>Pig Latin</a:t>
            </a:r>
            <a:r>
              <a:rPr lang="en-US"/>
              <a:t> statement, it will start a MapReduce job to read data from HDFS. It will produce the following output. </a:t>
            </a:r>
            <a:endParaRPr/>
          </a:p>
          <a:p>
            <a:pPr indent="-274320" lvl="0" marL="274320" rtl="0" algn="l">
              <a:lnSpc>
                <a:spcPct val="100000"/>
              </a:lnSpc>
              <a:spcBef>
                <a:spcPts val="580"/>
              </a:spcBef>
              <a:spcAft>
                <a:spcPts val="0"/>
              </a:spcAft>
              <a:buSzPts val="2210"/>
              <a:buNone/>
            </a:pPr>
            <a:r>
              <a:rPr b="1" lang="en-US"/>
              <a:t>	(1,Rajiv,Reddy,9848022337,Hyderabad) (2,siddarth,Battacharya,9848022338,Kolkata) (3,Rajesh,Khanna,9848022339,Delhi) (4,Preethi,Agarwal,9848022330,Pune) (5,Trupthi,Mohanthy,9848022336,Bhuwaneshwar) (6,Archana,Mishra,9848022335,Chennai)</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Describe Operator</a:t>
            </a:r>
            <a:endParaRPr/>
          </a:p>
        </p:txBody>
      </p:sp>
      <p:sp>
        <p:nvSpPr>
          <p:cNvPr id="560" name="Google Shape;560;p7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describe</a:t>
            </a:r>
            <a:r>
              <a:rPr lang="en-US"/>
              <a:t> operator is used to view the schema of a relation.</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None/>
            </a:pPr>
            <a:r>
              <a:rPr lang="en-US"/>
              <a:t>	grunt&gt; Describe Relation_name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Example</a:t>
            </a:r>
            <a:endParaRPr/>
          </a:p>
        </p:txBody>
      </p:sp>
      <p:sp>
        <p:nvSpPr>
          <p:cNvPr id="566" name="Google Shape;566;p76"/>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lang="en-US"/>
              <a:t>Assume we have a file </a:t>
            </a:r>
            <a:r>
              <a:rPr b="1" lang="en-US"/>
              <a:t>student_data.txt</a:t>
            </a:r>
            <a:r>
              <a:rPr lang="en-US"/>
              <a:t> in HDFS with the following content.</a:t>
            </a:r>
            <a:endParaRPr/>
          </a:p>
          <a:p>
            <a:pPr indent="-274320" lvl="0" marL="274320" rtl="0" algn="l">
              <a:lnSpc>
                <a:spcPct val="100000"/>
              </a:lnSpc>
              <a:spcBef>
                <a:spcPts val="580"/>
              </a:spcBef>
              <a:spcAft>
                <a:spcPts val="0"/>
              </a:spcAft>
              <a:buSzPct val="85000"/>
              <a:buNone/>
            </a:pPr>
            <a:r>
              <a:rPr lang="en-US"/>
              <a:t>	001,Rajiv,Reddy,9848022337,Hyderabad 002,siddarth,Battacharya,9848022338,Kolkata 003,Rajesh,Khanna,9848022339,Delhi 004,Preethi,Agarwal,9848022330,Pune 005,Trupthi,Mohanthy,9848022336,Bhuwaneshwar 006,Archana,Mishra,9848022335,Chennai. </a:t>
            </a:r>
            <a:endParaRPr/>
          </a:p>
          <a:p>
            <a:pPr indent="-274320" lvl="0" marL="274320" rtl="0" algn="l">
              <a:lnSpc>
                <a:spcPct val="100000"/>
              </a:lnSpc>
              <a:spcBef>
                <a:spcPts val="580"/>
              </a:spcBef>
              <a:spcAft>
                <a:spcPts val="0"/>
              </a:spcAft>
              <a:buSzPct val="85000"/>
              <a:buChar char="⚫"/>
            </a:pPr>
            <a:r>
              <a:rPr lang="en-US"/>
              <a:t>And we have read it into a relation </a:t>
            </a:r>
            <a:r>
              <a:rPr b="1" lang="en-US"/>
              <a:t>student</a:t>
            </a:r>
            <a:r>
              <a:rPr lang="en-US"/>
              <a:t> using the LOAD operator as shown below.</a:t>
            </a:r>
            <a:endParaRPr/>
          </a:p>
          <a:p>
            <a:pPr indent="-274320" lvl="0" marL="274320" rtl="0" algn="l">
              <a:lnSpc>
                <a:spcPct val="100000"/>
              </a:lnSpc>
              <a:spcBef>
                <a:spcPts val="580"/>
              </a:spcBef>
              <a:spcAft>
                <a:spcPts val="0"/>
              </a:spcAft>
              <a:buSzPct val="85000"/>
              <a:buNone/>
            </a:pPr>
            <a:r>
              <a:rPr lang="en-US"/>
              <a:t>	grunt&gt; student = LOAD 'hdfs://localhost:9000/pig_data/student_data.txt' USING PigStorage(',') as ( id:int, firstname:chararray, lastname:chararray, phone:chararray, city:chararray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572" name="Google Shape;572;p7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Now, let us describe the relation named </a:t>
            </a:r>
            <a:r>
              <a:rPr b="1" lang="en-US"/>
              <a:t>student</a:t>
            </a:r>
            <a:r>
              <a:rPr lang="en-US"/>
              <a:t> and verify the schema as shown below.</a:t>
            </a:r>
            <a:endParaRPr/>
          </a:p>
          <a:p>
            <a:pPr indent="-274320" lvl="0" marL="274320" rtl="0" algn="l">
              <a:lnSpc>
                <a:spcPct val="100000"/>
              </a:lnSpc>
              <a:spcBef>
                <a:spcPts val="580"/>
              </a:spcBef>
              <a:spcAft>
                <a:spcPts val="0"/>
              </a:spcAft>
              <a:buSzPts val="2210"/>
              <a:buNone/>
            </a:pPr>
            <a:r>
              <a:rPr lang="en-US"/>
              <a:t>	grunt&gt; describe student; </a:t>
            </a:r>
            <a:endParaRPr/>
          </a:p>
          <a:p>
            <a:pPr indent="-274320" lvl="0" marL="274320" rtl="0" algn="l">
              <a:lnSpc>
                <a:spcPct val="100000"/>
              </a:lnSpc>
              <a:spcBef>
                <a:spcPts val="580"/>
              </a:spcBef>
              <a:spcAft>
                <a:spcPts val="0"/>
              </a:spcAft>
              <a:buSzPts val="2210"/>
              <a:buChar char="⚫"/>
            </a:pPr>
            <a:r>
              <a:rPr b="1" lang="en-US"/>
              <a:t>Output</a:t>
            </a:r>
            <a:endParaRPr/>
          </a:p>
          <a:p>
            <a:pPr indent="-274320" lvl="0" marL="274320" rtl="0" algn="l">
              <a:lnSpc>
                <a:spcPct val="100000"/>
              </a:lnSpc>
              <a:spcBef>
                <a:spcPts val="580"/>
              </a:spcBef>
              <a:spcAft>
                <a:spcPts val="0"/>
              </a:spcAft>
              <a:buSzPts val="2210"/>
              <a:buChar char="⚫"/>
            </a:pPr>
            <a:r>
              <a:rPr lang="en-US"/>
              <a:t>Once you execute the above </a:t>
            </a:r>
            <a:r>
              <a:rPr b="1" lang="en-US"/>
              <a:t>Pig Latin</a:t>
            </a:r>
            <a:r>
              <a:rPr lang="en-US"/>
              <a:t> statement, it will produce the following output.</a:t>
            </a:r>
            <a:endParaRPr/>
          </a:p>
          <a:p>
            <a:pPr indent="-274320" lvl="0" marL="274320" rtl="0" algn="l">
              <a:lnSpc>
                <a:spcPct val="100000"/>
              </a:lnSpc>
              <a:spcBef>
                <a:spcPts val="580"/>
              </a:spcBef>
              <a:spcAft>
                <a:spcPts val="0"/>
              </a:spcAft>
              <a:buSzPts val="2210"/>
              <a:buNone/>
            </a:pPr>
            <a:r>
              <a:rPr lang="en-US"/>
              <a:t>	grunt&gt; student: { id: int, firstname: chararray, lastname: chararray, phone: chararray, city: chararray }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8"/>
          <p:cNvSpPr txBox="1"/>
          <p:nvPr>
            <p:ph type="title"/>
          </p:nvPr>
        </p:nvSpPr>
        <p:spPr>
          <a:xfrm>
            <a:off x="914400" y="-457200"/>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Explain Operator</a:t>
            </a:r>
            <a:endParaRPr/>
          </a:p>
        </p:txBody>
      </p:sp>
      <p:sp>
        <p:nvSpPr>
          <p:cNvPr id="578" name="Google Shape;578;p78"/>
          <p:cNvSpPr txBox="1"/>
          <p:nvPr>
            <p:ph idx="1" type="body"/>
          </p:nvPr>
        </p:nvSpPr>
        <p:spPr>
          <a:xfrm>
            <a:off x="304800" y="533400"/>
            <a:ext cx="8534400" cy="54864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1870"/>
              <a:buChar char="⚫"/>
            </a:pPr>
            <a:r>
              <a:rPr lang="en-US" sz="2200"/>
              <a:t>The </a:t>
            </a:r>
            <a:r>
              <a:rPr b="1" lang="en-US" sz="2200"/>
              <a:t>explain</a:t>
            </a:r>
            <a:r>
              <a:rPr lang="en-US" sz="2200"/>
              <a:t> operator is used to display the logical, physical, and MapReduce execution plans of a relation.</a:t>
            </a:r>
            <a:endParaRPr/>
          </a:p>
          <a:p>
            <a:pPr indent="-274320" lvl="0" marL="274320" rtl="0" algn="l">
              <a:lnSpc>
                <a:spcPct val="100000"/>
              </a:lnSpc>
              <a:spcBef>
                <a:spcPts val="580"/>
              </a:spcBef>
              <a:spcAft>
                <a:spcPts val="0"/>
              </a:spcAft>
              <a:buSzPts val="1870"/>
              <a:buChar char="⚫"/>
            </a:pPr>
            <a:r>
              <a:rPr b="1" lang="en-US" sz="2200"/>
              <a:t>Syntax</a:t>
            </a:r>
            <a:endParaRPr/>
          </a:p>
          <a:p>
            <a:pPr indent="-274320" lvl="0" marL="274320" rtl="0" algn="l">
              <a:lnSpc>
                <a:spcPct val="100000"/>
              </a:lnSpc>
              <a:spcBef>
                <a:spcPts val="580"/>
              </a:spcBef>
              <a:spcAft>
                <a:spcPts val="0"/>
              </a:spcAft>
              <a:buSzPts val="1870"/>
              <a:buNone/>
            </a:pPr>
            <a:r>
              <a:rPr lang="en-US" sz="2200"/>
              <a:t>	grunt&gt; explain Relation_name; </a:t>
            </a:r>
            <a:endParaRPr/>
          </a:p>
          <a:p>
            <a:pPr indent="-274320" lvl="0" marL="274320" rtl="0" algn="l">
              <a:lnSpc>
                <a:spcPct val="100000"/>
              </a:lnSpc>
              <a:spcBef>
                <a:spcPts val="580"/>
              </a:spcBef>
              <a:spcAft>
                <a:spcPts val="0"/>
              </a:spcAft>
              <a:buSzPts val="1870"/>
              <a:buChar char="⚫"/>
            </a:pPr>
            <a:r>
              <a:rPr b="1" lang="en-US" sz="2200"/>
              <a:t>Example</a:t>
            </a:r>
            <a:endParaRPr/>
          </a:p>
          <a:p>
            <a:pPr indent="-274320" lvl="0" marL="274320" rtl="0" algn="l">
              <a:lnSpc>
                <a:spcPct val="100000"/>
              </a:lnSpc>
              <a:spcBef>
                <a:spcPts val="580"/>
              </a:spcBef>
              <a:spcAft>
                <a:spcPts val="0"/>
              </a:spcAft>
              <a:buSzPts val="1870"/>
              <a:buChar char="⚫"/>
            </a:pPr>
            <a:r>
              <a:rPr lang="en-US" sz="2200"/>
              <a:t>Assume we have a file </a:t>
            </a:r>
            <a:r>
              <a:rPr b="1" lang="en-US" sz="2200"/>
              <a:t>student_data.txt</a:t>
            </a:r>
            <a:r>
              <a:rPr lang="en-US" sz="2200"/>
              <a:t> in HDFS with the following content.</a:t>
            </a:r>
            <a:endParaRPr/>
          </a:p>
          <a:p>
            <a:pPr indent="-274320" lvl="0" marL="274320" rtl="0" algn="l">
              <a:lnSpc>
                <a:spcPct val="100000"/>
              </a:lnSpc>
              <a:spcBef>
                <a:spcPts val="580"/>
              </a:spcBef>
              <a:spcAft>
                <a:spcPts val="0"/>
              </a:spcAft>
              <a:buSzPts val="1870"/>
              <a:buChar char="⚫"/>
            </a:pPr>
            <a:r>
              <a:rPr lang="en-US" sz="2200"/>
              <a:t>001,Rajiv,Reddy,9848022337,Hyderabad 002,siddarth,Battacharya,9848022338,Kolkata 003,Rajesh,Khanna,9848022339,Delhi 004,Preethi,Agarwal,9848022330,Pune 005,Trupthi,Mohanthy,9848022336,Bhuwaneshwar 006,Archana,Mishra,9848022335,Chennai. </a:t>
            </a:r>
            <a:endParaRPr/>
          </a:p>
          <a:p>
            <a:pPr indent="-274320" lvl="0" marL="274320" rtl="0" algn="l">
              <a:lnSpc>
                <a:spcPct val="100000"/>
              </a:lnSpc>
              <a:spcBef>
                <a:spcPts val="580"/>
              </a:spcBef>
              <a:spcAft>
                <a:spcPts val="0"/>
              </a:spcAft>
              <a:buSzPts val="1870"/>
              <a:buChar char="⚫"/>
            </a:pPr>
            <a:r>
              <a:rPr lang="en-US" sz="2200"/>
              <a:t>And we have read it into a relation </a:t>
            </a:r>
            <a:r>
              <a:rPr b="1" lang="en-US" sz="2200"/>
              <a:t>student</a:t>
            </a:r>
            <a:r>
              <a:rPr lang="en-US" sz="2200"/>
              <a:t> using the LOAD operator as shown below.</a:t>
            </a:r>
            <a:endParaRPr/>
          </a:p>
          <a:p>
            <a:pPr indent="-274320" lvl="0" marL="274320" rtl="0" algn="l">
              <a:lnSpc>
                <a:spcPct val="100000"/>
              </a:lnSpc>
              <a:spcBef>
                <a:spcPts val="580"/>
              </a:spcBef>
              <a:spcAft>
                <a:spcPts val="0"/>
              </a:spcAft>
              <a:buSzPts val="1870"/>
              <a:buNone/>
            </a:pPr>
            <a:r>
              <a:rPr lang="en-US" sz="2200"/>
              <a:t>	grunt&gt; student = LOAD 'hdfs://localhost:9000/pig_data/student_data.txt' USING PigStorage(',') as ( id:int, firstname:chararray, lastname:chararray, phone:chararray, city:chararray ); </a:t>
            </a:r>
            <a:r>
              <a:rPr lang="en-US" sz="2400"/>
              <a:t>grunt&gt; explain student;</a:t>
            </a:r>
            <a:endParaRPr sz="22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Illustrate Operator</a:t>
            </a:r>
            <a:endParaRPr/>
          </a:p>
        </p:txBody>
      </p:sp>
      <p:sp>
        <p:nvSpPr>
          <p:cNvPr id="584" name="Google Shape;584;p7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The </a:t>
            </a:r>
            <a:r>
              <a:rPr b="1" lang="en-US"/>
              <a:t>illustrate</a:t>
            </a:r>
            <a:r>
              <a:rPr lang="en-US"/>
              <a:t> operator gives you the step-by-step execution of a sequence of statements.</a:t>
            </a:r>
            <a:endParaRPr/>
          </a:p>
          <a:p>
            <a:pPr indent="-274320" lvl="0" marL="274320" rtl="0" algn="l">
              <a:lnSpc>
                <a:spcPct val="100000"/>
              </a:lnSpc>
              <a:spcBef>
                <a:spcPts val="580"/>
              </a:spcBef>
              <a:spcAft>
                <a:spcPts val="0"/>
              </a:spcAft>
              <a:buSzPct val="85000"/>
              <a:buChar char="⚫"/>
            </a:pPr>
            <a:r>
              <a:rPr b="1" lang="en-US"/>
              <a:t>Syntax</a:t>
            </a:r>
            <a:endParaRPr/>
          </a:p>
          <a:p>
            <a:pPr indent="-274320" lvl="0" marL="274320" rtl="0" algn="l">
              <a:lnSpc>
                <a:spcPct val="100000"/>
              </a:lnSpc>
              <a:spcBef>
                <a:spcPts val="580"/>
              </a:spcBef>
              <a:spcAft>
                <a:spcPts val="0"/>
              </a:spcAft>
              <a:buSzPct val="85000"/>
              <a:buChar char="⚫"/>
            </a:pPr>
            <a:r>
              <a:rPr lang="en-US"/>
              <a:t>Given below is the syntax of the </a:t>
            </a:r>
            <a:r>
              <a:rPr b="1" lang="en-US"/>
              <a:t>illustrate</a:t>
            </a:r>
            <a:r>
              <a:rPr lang="en-US"/>
              <a:t> operator.</a:t>
            </a:r>
            <a:endParaRPr/>
          </a:p>
          <a:p>
            <a:pPr indent="-274320" lvl="0" marL="274320" rtl="0" algn="l">
              <a:lnSpc>
                <a:spcPct val="100000"/>
              </a:lnSpc>
              <a:spcBef>
                <a:spcPts val="580"/>
              </a:spcBef>
              <a:spcAft>
                <a:spcPts val="0"/>
              </a:spcAft>
              <a:buSzPct val="85000"/>
              <a:buNone/>
            </a:pPr>
            <a:r>
              <a:rPr lang="en-US"/>
              <a:t>	grunt&gt; illustrate Relation_name; </a:t>
            </a:r>
            <a:r>
              <a:rPr b="1" lang="en-US"/>
              <a:t>Example</a:t>
            </a:r>
            <a:endParaRPr/>
          </a:p>
          <a:p>
            <a:pPr indent="-274320" lvl="0" marL="274320" rtl="0" algn="l">
              <a:lnSpc>
                <a:spcPct val="100000"/>
              </a:lnSpc>
              <a:spcBef>
                <a:spcPts val="580"/>
              </a:spcBef>
              <a:spcAft>
                <a:spcPts val="0"/>
              </a:spcAft>
              <a:buSzPct val="85000"/>
              <a:buChar char="⚫"/>
            </a:pPr>
            <a:r>
              <a:rPr lang="en-US"/>
              <a:t>Assume we have a file </a:t>
            </a:r>
            <a:r>
              <a:rPr b="1" lang="en-US"/>
              <a:t>student_data.txt</a:t>
            </a:r>
            <a:r>
              <a:rPr lang="en-US"/>
              <a:t> in HDFS with the following content.</a:t>
            </a:r>
            <a:endParaRPr/>
          </a:p>
          <a:p>
            <a:pPr indent="-274320" lvl="0" marL="274320" rtl="0" algn="l">
              <a:lnSpc>
                <a:spcPct val="100000"/>
              </a:lnSpc>
              <a:spcBef>
                <a:spcPts val="580"/>
              </a:spcBef>
              <a:spcAft>
                <a:spcPts val="0"/>
              </a:spcAft>
              <a:buSzPct val="85000"/>
              <a:buChar char="⚫"/>
            </a:pPr>
            <a:r>
              <a:rPr lang="en-US"/>
              <a:t>001,Rajiv,Reddy,9848022337,Hyderabad 002,siddarth,Battacharya,9848022338,Kolkata 003,Rajesh,Khanna,9848022339,Delhi 004,Preethi,Agarwal,9848022330,Pune 005,Trupthi,Mohanthy,9848022336,Bhuwaneshwar 006,Archana,Mishra,9848022335,Chennai.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Vs Hive</a:t>
            </a:r>
            <a:endParaRPr/>
          </a:p>
        </p:txBody>
      </p:sp>
      <p:graphicFrame>
        <p:nvGraphicFramePr>
          <p:cNvPr id="149" name="Google Shape;149;p8"/>
          <p:cNvGraphicFramePr/>
          <p:nvPr/>
        </p:nvGraphicFramePr>
        <p:xfrm>
          <a:off x="990600" y="1996440"/>
          <a:ext cx="3000000" cy="3000000"/>
        </p:xfrm>
        <a:graphic>
          <a:graphicData uri="http://schemas.openxmlformats.org/drawingml/2006/table">
            <a:tbl>
              <a:tblPr>
                <a:noFill/>
                <a:tableStyleId>{AF0EE219-F869-4513-BDD0-D819164DF9A9}</a:tableStyleId>
              </a:tblPr>
              <a:tblGrid>
                <a:gridCol w="3848100"/>
                <a:gridCol w="3848100"/>
              </a:tblGrid>
              <a:tr h="228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Apache Pig</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Hive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Apache Pig uses a language called </a:t>
                      </a:r>
                      <a:r>
                        <a:rPr b="1" lang="en-US" sz="1800" u="none" cap="none" strike="noStrike"/>
                        <a:t>Pig Latin</a:t>
                      </a:r>
                      <a:r>
                        <a:rPr lang="en-US" sz="1800" u="none" cap="none" strike="noStrike"/>
                        <a:t>. It was originally created at </a:t>
                      </a:r>
                      <a:r>
                        <a:rPr b="1" lang="en-US" sz="1800" u="none" cap="none" strike="noStrike"/>
                        <a:t>Yahoo</a:t>
                      </a: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Hive uses a language called </a:t>
                      </a:r>
                      <a:r>
                        <a:rPr b="1" lang="en-US" sz="1800" u="none" cap="none" strike="noStrike"/>
                        <a:t>HiveQL</a:t>
                      </a:r>
                      <a:r>
                        <a:rPr lang="en-US" sz="1800" u="none" cap="none" strike="noStrike"/>
                        <a:t>. It was originally created at </a:t>
                      </a:r>
                      <a:r>
                        <a:rPr b="1" lang="en-US" sz="1800" u="none" cap="none" strike="noStrike"/>
                        <a:t>Facebook</a:t>
                      </a:r>
                      <a:r>
                        <a:rPr lang="en-US" sz="1800" u="none" cap="none" strike="noStrike"/>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Pig Latin is a data flow language.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HiveQL is a query processing language.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Pig Latin is a procedural language and it fits in pipeline paradigm.</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HiveQL is a declarative language.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286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Apache Pig can handle structured, unstructured, and semi-structured data.</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Hive is mostly for structured data.</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590" name="Google Shape;590;p8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And we have read it into a relation </a:t>
            </a:r>
            <a:r>
              <a:rPr b="1" lang="en-US"/>
              <a:t>student</a:t>
            </a:r>
            <a:r>
              <a:rPr lang="en-US"/>
              <a:t> using the LOAD operator as shown below.</a:t>
            </a:r>
            <a:endParaRPr/>
          </a:p>
          <a:p>
            <a:pPr indent="-274320" lvl="0" marL="274320" rtl="0" algn="l">
              <a:lnSpc>
                <a:spcPct val="100000"/>
              </a:lnSpc>
              <a:spcBef>
                <a:spcPts val="580"/>
              </a:spcBef>
              <a:spcAft>
                <a:spcPts val="0"/>
              </a:spcAft>
              <a:buSzPts val="2210"/>
              <a:buNone/>
            </a:pPr>
            <a:r>
              <a:rPr lang="en-US"/>
              <a:t>	grunt&gt; student = LOAD 'hdfs://localhost:9000/pig_data/student_data.txt' USING PigStorage(',') as ( id:int, firstname:chararray, lastname:chararray, phone:chararray, city:chararray ); </a:t>
            </a:r>
            <a:endParaRPr/>
          </a:p>
          <a:p>
            <a:pPr indent="-274320" lvl="0" marL="274320" rtl="0" algn="l">
              <a:lnSpc>
                <a:spcPct val="100000"/>
              </a:lnSpc>
              <a:spcBef>
                <a:spcPts val="580"/>
              </a:spcBef>
              <a:spcAft>
                <a:spcPts val="0"/>
              </a:spcAft>
              <a:buSzPts val="2210"/>
              <a:buChar char="⚫"/>
            </a:pPr>
            <a:r>
              <a:rPr lang="en-US"/>
              <a:t>grunt&gt; illustrate student;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1"/>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Grouping &amp; Joining</a:t>
            </a:r>
            <a:endParaRPr/>
          </a:p>
        </p:txBody>
      </p:sp>
      <p:sp>
        <p:nvSpPr>
          <p:cNvPr id="596" name="Google Shape;596;p81"/>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Group Operator</a:t>
            </a:r>
            <a:endParaRPr/>
          </a:p>
        </p:txBody>
      </p:sp>
      <p:sp>
        <p:nvSpPr>
          <p:cNvPr id="602" name="Google Shape;602;p8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GROUP</a:t>
            </a:r>
            <a:r>
              <a:rPr lang="en-US"/>
              <a:t> operator is used to group the data in one or more relations. It collects the data having the same key.</a:t>
            </a:r>
            <a:endParaRPr/>
          </a:p>
          <a:p>
            <a:pPr indent="-274320" lvl="0" marL="274320" rtl="0" algn="l">
              <a:lnSpc>
                <a:spcPct val="100000"/>
              </a:lnSpc>
              <a:spcBef>
                <a:spcPts val="580"/>
              </a:spcBef>
              <a:spcAft>
                <a:spcPts val="0"/>
              </a:spcAft>
              <a:buSzPts val="2210"/>
              <a:buChar char="⚫"/>
            </a:pPr>
            <a:r>
              <a:rPr b="1" lang="en-US"/>
              <a:t>Syntax</a:t>
            </a:r>
            <a:endParaRPr/>
          </a:p>
          <a:p>
            <a:pPr indent="-274320" lvl="0" marL="274320" rtl="0" algn="l">
              <a:lnSpc>
                <a:spcPct val="100000"/>
              </a:lnSpc>
              <a:spcBef>
                <a:spcPts val="580"/>
              </a:spcBef>
              <a:spcAft>
                <a:spcPts val="0"/>
              </a:spcAft>
              <a:buSzPts val="2210"/>
              <a:buChar char="⚫"/>
            </a:pPr>
            <a:r>
              <a:rPr lang="en-US"/>
              <a:t>grunt&gt; Group_data = GROUP Relation_name BY age;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Group Operator</a:t>
            </a:r>
            <a:endParaRPr/>
          </a:p>
        </p:txBody>
      </p:sp>
      <p:sp>
        <p:nvSpPr>
          <p:cNvPr id="608" name="Google Shape;608;p8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85000"/>
              <a:buChar char="⚫"/>
            </a:pPr>
            <a:r>
              <a:rPr b="1" lang="en-US"/>
              <a:t>Example</a:t>
            </a:r>
            <a:endParaRPr/>
          </a:p>
          <a:p>
            <a:pPr indent="-274320" lvl="0" marL="274320" rtl="0" algn="l">
              <a:lnSpc>
                <a:spcPct val="100000"/>
              </a:lnSpc>
              <a:spcBef>
                <a:spcPts val="580"/>
              </a:spcBef>
              <a:spcAft>
                <a:spcPts val="0"/>
              </a:spcAft>
              <a:buSzPct val="85000"/>
              <a:buChar char="⚫"/>
            </a:pPr>
            <a:r>
              <a:rPr lang="en-US"/>
              <a:t>Assume that we have a file named </a:t>
            </a:r>
            <a:r>
              <a:rPr b="1" lang="en-US"/>
              <a:t>student_details.txt</a:t>
            </a:r>
            <a:r>
              <a:rPr lang="en-US"/>
              <a:t> in the HDFS directory </a:t>
            </a:r>
            <a:r>
              <a:rPr b="1" lang="en-US"/>
              <a:t>/pig_data/</a:t>
            </a:r>
            <a:r>
              <a:rPr lang="en-US"/>
              <a:t> as shown below.</a:t>
            </a:r>
            <a:endParaRPr/>
          </a:p>
          <a:p>
            <a:pPr indent="-274320" lvl="0" marL="274320" rtl="0" algn="l">
              <a:lnSpc>
                <a:spcPct val="100000"/>
              </a:lnSpc>
              <a:spcBef>
                <a:spcPts val="580"/>
              </a:spcBef>
              <a:spcAft>
                <a:spcPts val="0"/>
              </a:spcAft>
              <a:buSzPct val="85000"/>
              <a:buChar char="⚫"/>
            </a:pPr>
            <a:r>
              <a:rPr b="1" lang="en-US"/>
              <a:t>student_details.txt</a:t>
            </a:r>
            <a:endParaRPr/>
          </a:p>
          <a:p>
            <a:pPr indent="-274320" lvl="0" marL="274320" rtl="0" algn="l">
              <a:lnSpc>
                <a:spcPct val="100000"/>
              </a:lnSpc>
              <a:spcBef>
                <a:spcPts val="580"/>
              </a:spcBef>
              <a:spcAft>
                <a:spcPts val="0"/>
              </a:spcAft>
              <a:buSzPct val="85000"/>
              <a:buNone/>
            </a:pPr>
            <a:r>
              <a:rPr lang="en-US"/>
              <a:t>	001,Rajiv,Reddy,21,9848022337,Hyderabad 002,siddarth,Battacharya,22,9848022338,Kolkata 003,Rajesh,Khanna,22,9848022339,Delhi 004,Preethi,Agarwal,21,9848022330,Pune 005,Trupthi,Mohanthy,23,9848022336,Bhuwaneshwar 006,Archana,Mishra,23,9848022335,Chennai 007,Komal,Nayak,24,9848022334,trivendram 008,Bharathi,Nambiayar,24,9848022333,Chennai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14" name="Google Shape;614;p8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And we have loaded this file into Apache Pig with the relation name </a:t>
            </a:r>
            <a:r>
              <a:rPr b="1" lang="en-US"/>
              <a:t>student_details</a:t>
            </a:r>
            <a:r>
              <a:rPr lang="en-US"/>
              <a:t> as shown below.</a:t>
            </a:r>
            <a:endParaRPr/>
          </a:p>
          <a:p>
            <a:pPr indent="-274320" lvl="0" marL="274320" rtl="0" algn="l">
              <a:lnSpc>
                <a:spcPct val="100000"/>
              </a:lnSpc>
              <a:spcBef>
                <a:spcPts val="580"/>
              </a:spcBef>
              <a:spcAft>
                <a:spcPts val="0"/>
              </a:spcAft>
              <a:buSzPct val="85000"/>
              <a:buNone/>
            </a:pPr>
            <a:r>
              <a:rPr lang="en-US"/>
              <a:t>	grunt&gt; student_details = LOAD 'hdfs://localhost:9000/pig_data/student_details.txt' USING PigStorage(',') as (id:int, firstname:chararray, lastname:chararray, age:int, phone:chararray, city:chararray); </a:t>
            </a:r>
            <a:endParaRPr/>
          </a:p>
          <a:p>
            <a:pPr indent="-274320" lvl="0" marL="274320" rtl="0" algn="l">
              <a:lnSpc>
                <a:spcPct val="100000"/>
              </a:lnSpc>
              <a:spcBef>
                <a:spcPts val="580"/>
              </a:spcBef>
              <a:spcAft>
                <a:spcPts val="0"/>
              </a:spcAft>
              <a:buSzPct val="85000"/>
              <a:buChar char="⚫"/>
            </a:pPr>
            <a:r>
              <a:rPr lang="en-US"/>
              <a:t>Now, let us group the records/tuples in the relation by age as shown below.</a:t>
            </a:r>
            <a:endParaRPr/>
          </a:p>
          <a:p>
            <a:pPr indent="-274320" lvl="0" marL="274320" rtl="0" algn="l">
              <a:lnSpc>
                <a:spcPct val="100000"/>
              </a:lnSpc>
              <a:spcBef>
                <a:spcPts val="580"/>
              </a:spcBef>
              <a:spcAft>
                <a:spcPts val="0"/>
              </a:spcAft>
              <a:buSzPct val="85000"/>
              <a:buNone/>
            </a:pPr>
            <a:r>
              <a:rPr lang="en-US"/>
              <a:t>	grunt&gt; group_data = GROUP student_details by age; </a:t>
            </a:r>
            <a:endParaRPr/>
          </a:p>
          <a:p>
            <a:pPr indent="-274320" lvl="0" marL="274320" rtl="0" algn="l">
              <a:lnSpc>
                <a:spcPct val="100000"/>
              </a:lnSpc>
              <a:spcBef>
                <a:spcPts val="580"/>
              </a:spcBef>
              <a:spcAft>
                <a:spcPts val="0"/>
              </a:spcAft>
              <a:buSzPct val="85000"/>
              <a:buNone/>
            </a:pPr>
            <a:r>
              <a:rPr b="1" lang="en-US"/>
              <a:t>Verification</a:t>
            </a:r>
            <a:endParaRPr/>
          </a:p>
          <a:p>
            <a:pPr indent="-274320" lvl="0" marL="274320" rtl="0" algn="l">
              <a:lnSpc>
                <a:spcPct val="100000"/>
              </a:lnSpc>
              <a:spcBef>
                <a:spcPts val="580"/>
              </a:spcBef>
              <a:spcAft>
                <a:spcPts val="0"/>
              </a:spcAft>
              <a:buSzPct val="85000"/>
              <a:buChar char="⚫"/>
            </a:pPr>
            <a:r>
              <a:rPr lang="en-US"/>
              <a:t>Verify the relation </a:t>
            </a:r>
            <a:r>
              <a:rPr b="1" lang="en-US"/>
              <a:t>group_data</a:t>
            </a:r>
            <a:r>
              <a:rPr lang="en-US"/>
              <a:t> using the </a:t>
            </a:r>
            <a:r>
              <a:rPr b="1" lang="en-US"/>
              <a:t>DUMP</a:t>
            </a:r>
            <a:r>
              <a:rPr lang="en-US"/>
              <a:t> operator as shown below.</a:t>
            </a:r>
            <a:endParaRPr/>
          </a:p>
          <a:p>
            <a:pPr indent="-274320" lvl="0" marL="274320" rtl="0" algn="l">
              <a:lnSpc>
                <a:spcPct val="100000"/>
              </a:lnSpc>
              <a:spcBef>
                <a:spcPts val="580"/>
              </a:spcBef>
              <a:spcAft>
                <a:spcPts val="0"/>
              </a:spcAft>
              <a:buSzPct val="85000"/>
              <a:buChar char="⚫"/>
            </a:pPr>
            <a:r>
              <a:rPr lang="en-US"/>
              <a:t>grunt&gt; Dump group_data;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20" name="Google Shape;620;p8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lnSpc>
                <a:spcPct val="100000"/>
              </a:lnSpc>
              <a:spcBef>
                <a:spcPts val="0"/>
              </a:spcBef>
              <a:spcAft>
                <a:spcPts val="0"/>
              </a:spcAft>
              <a:buSzPct val="85000"/>
              <a:buChar char="⚫"/>
            </a:pPr>
            <a:r>
              <a:rPr b="1" lang="en-US"/>
              <a:t>Output</a:t>
            </a:r>
            <a:endParaRPr/>
          </a:p>
          <a:p>
            <a:pPr indent="-274320" lvl="0" marL="274320" rtl="0" algn="l">
              <a:lnSpc>
                <a:spcPct val="100000"/>
              </a:lnSpc>
              <a:spcBef>
                <a:spcPts val="580"/>
              </a:spcBef>
              <a:spcAft>
                <a:spcPts val="0"/>
              </a:spcAft>
              <a:buSzPct val="85000"/>
              <a:buChar char="⚫"/>
            </a:pPr>
            <a:r>
              <a:rPr lang="en-US"/>
              <a:t>Then you will get output displaying the contents of the relation named </a:t>
            </a:r>
            <a:r>
              <a:rPr b="1" lang="en-US"/>
              <a:t>group_data</a:t>
            </a:r>
            <a:r>
              <a:rPr lang="en-US"/>
              <a:t> as shown below. Here you can observe that the resulting schema has two columns −</a:t>
            </a:r>
            <a:endParaRPr/>
          </a:p>
          <a:p>
            <a:pPr indent="-274320" lvl="0" marL="274320" rtl="0" algn="l">
              <a:lnSpc>
                <a:spcPct val="100000"/>
              </a:lnSpc>
              <a:spcBef>
                <a:spcPts val="580"/>
              </a:spcBef>
              <a:spcAft>
                <a:spcPts val="0"/>
              </a:spcAft>
              <a:buSzPct val="85000"/>
              <a:buChar char="⚫"/>
            </a:pPr>
            <a:r>
              <a:rPr lang="en-US"/>
              <a:t>One is </a:t>
            </a:r>
            <a:r>
              <a:rPr b="1" lang="en-US"/>
              <a:t>age</a:t>
            </a:r>
            <a:r>
              <a:rPr lang="en-US"/>
              <a:t>, by which we have grouped the relation.</a:t>
            </a:r>
            <a:endParaRPr/>
          </a:p>
          <a:p>
            <a:pPr indent="-274320" lvl="0" marL="274320" rtl="0" algn="l">
              <a:lnSpc>
                <a:spcPct val="100000"/>
              </a:lnSpc>
              <a:spcBef>
                <a:spcPts val="580"/>
              </a:spcBef>
              <a:spcAft>
                <a:spcPts val="0"/>
              </a:spcAft>
              <a:buSzPct val="85000"/>
              <a:buChar char="⚫"/>
            </a:pPr>
            <a:r>
              <a:rPr lang="en-US"/>
              <a:t>The other is a </a:t>
            </a:r>
            <a:r>
              <a:rPr b="1" lang="en-US"/>
              <a:t>bag</a:t>
            </a:r>
            <a:r>
              <a:rPr lang="en-US"/>
              <a:t>, which contains the group of tuples, student records with the respective age.</a:t>
            </a:r>
            <a:endParaRPr/>
          </a:p>
          <a:p>
            <a:pPr indent="-274320" lvl="0" marL="274320" rtl="0" algn="l">
              <a:lnSpc>
                <a:spcPct val="100000"/>
              </a:lnSpc>
              <a:spcBef>
                <a:spcPts val="580"/>
              </a:spcBef>
              <a:spcAft>
                <a:spcPts val="0"/>
              </a:spcAft>
              <a:buSzPct val="85000"/>
              <a:buNone/>
            </a:pPr>
            <a:r>
              <a:rPr lang="en-US"/>
              <a:t>	(21,{(4,Preethi,Agarwal,21,9848022330,Pune),(1,Rajiv,Reddy,21,9848022337,Hydera bad)}) (22,{(3,Rajesh,Khanna,22,9848022339,Delhi),(2,siddarth,Battacharya,22,984802233 8,Kolkata)}) (23,{(6,Archana,Mishra,23,9848022335,Chennai),(5,Trupthi,Mohanthy,23,9848022336 ,Bhuwaneshwar)}) (24,{(8,Bharathi,Nambiayar,24,9848022333,Chennai),(7,Komal,Nayak,24,9848022334, trivendram)})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26" name="Google Shape;626;p86"/>
          <p:cNvSpPr txBox="1"/>
          <p:nvPr>
            <p:ph idx="1" type="body"/>
          </p:nvPr>
        </p:nvSpPr>
        <p:spPr>
          <a:xfrm>
            <a:off x="304800" y="1447800"/>
            <a:ext cx="8382000" cy="525780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210"/>
              <a:buChar char="⚫"/>
            </a:pPr>
            <a:r>
              <a:rPr lang="en-US"/>
              <a:t>You can see the schema of the table after grouping the data using the </a:t>
            </a:r>
            <a:r>
              <a:rPr b="1" lang="en-US"/>
              <a:t>describe</a:t>
            </a:r>
            <a:r>
              <a:rPr lang="en-US"/>
              <a:t> command as shown below.</a:t>
            </a:r>
            <a:endParaRPr/>
          </a:p>
          <a:p>
            <a:pPr indent="-274320" lvl="0" marL="274320" rtl="0" algn="l">
              <a:lnSpc>
                <a:spcPct val="100000"/>
              </a:lnSpc>
              <a:spcBef>
                <a:spcPts val="580"/>
              </a:spcBef>
              <a:spcAft>
                <a:spcPts val="0"/>
              </a:spcAft>
              <a:buSzPts val="2210"/>
              <a:buNone/>
            </a:pPr>
            <a:r>
              <a:rPr b="1" lang="en-US"/>
              <a:t>	grunt&gt; Describe group_data;</a:t>
            </a:r>
            <a:r>
              <a:rPr lang="en-US"/>
              <a:t> </a:t>
            </a:r>
            <a:endParaRPr/>
          </a:p>
          <a:p>
            <a:pPr indent="-274320" lvl="0" marL="274320" rtl="0" algn="l">
              <a:lnSpc>
                <a:spcPct val="100000"/>
              </a:lnSpc>
              <a:spcBef>
                <a:spcPts val="580"/>
              </a:spcBef>
              <a:spcAft>
                <a:spcPts val="0"/>
              </a:spcAft>
              <a:buSzPts val="2210"/>
              <a:buNone/>
            </a:pPr>
            <a:r>
              <a:rPr lang="en-US"/>
              <a:t>	group_data: {group: int,student_details: {(id: int,firstname: chararray, lastname: chararray,age: int,phone: chararray,city: chararray)}}</a:t>
            </a:r>
            <a:endParaRPr/>
          </a:p>
          <a:p>
            <a:pPr indent="-274320" lvl="0" marL="274320" rtl="0" algn="l">
              <a:lnSpc>
                <a:spcPct val="100000"/>
              </a:lnSpc>
              <a:spcBef>
                <a:spcPts val="580"/>
              </a:spcBef>
              <a:spcAft>
                <a:spcPts val="0"/>
              </a:spcAft>
              <a:buSzPts val="2210"/>
              <a:buNone/>
            </a:pPr>
            <a:r>
              <a:rPr lang="en-US"/>
              <a:t>	 In the same way, you can get the sample illustration of the schema using the </a:t>
            </a:r>
            <a:r>
              <a:rPr b="1" lang="en-US"/>
              <a:t>illustrate</a:t>
            </a:r>
            <a:r>
              <a:rPr lang="en-US"/>
              <a:t> command as shown below.</a:t>
            </a:r>
            <a:endParaRPr/>
          </a:p>
          <a:p>
            <a:pPr indent="-274320" lvl="0" marL="274320" rtl="0" algn="l">
              <a:lnSpc>
                <a:spcPct val="100000"/>
              </a:lnSpc>
              <a:spcBef>
                <a:spcPts val="580"/>
              </a:spcBef>
              <a:spcAft>
                <a:spcPts val="0"/>
              </a:spcAft>
              <a:buSzPts val="2210"/>
              <a:buNone/>
            </a:pPr>
            <a:r>
              <a:rPr lang="en-US"/>
              <a:t>	$ Illustrate group_data; It will produce the following output −</a:t>
            </a:r>
            <a:endParaRPr/>
          </a:p>
          <a:p>
            <a:pPr indent="-274320" lvl="0" marL="274320" rtl="0" algn="l">
              <a:lnSpc>
                <a:spcPct val="100000"/>
              </a:lnSpc>
              <a:spcBef>
                <a:spcPts val="580"/>
              </a:spcBef>
              <a:spcAft>
                <a:spcPts val="0"/>
              </a:spcAft>
              <a:buSzPts val="2210"/>
              <a:buNone/>
            </a:pPr>
            <a:r>
              <a:rPr lang="en-US"/>
              <a:t>	</a:t>
            </a:r>
            <a:r>
              <a:rPr lang="en-US" sz="1200"/>
              <a:t>------------------------------------------------------------------------------------------------- </a:t>
            </a:r>
            <a:endParaRPr/>
          </a:p>
          <a:p>
            <a:pPr indent="-274320" lvl="0" marL="274320" rtl="0" algn="l">
              <a:lnSpc>
                <a:spcPct val="100000"/>
              </a:lnSpc>
              <a:spcBef>
                <a:spcPts val="580"/>
              </a:spcBef>
              <a:spcAft>
                <a:spcPts val="0"/>
              </a:spcAft>
              <a:buSzPts val="1020"/>
              <a:buNone/>
            </a:pPr>
            <a:r>
              <a:rPr lang="en-US" sz="1200"/>
              <a:t>	|group_data| group:int | student_details:bag{:tuple(id:int,firstname:chararray,lastname:chararray,age:int,phone:chararray,city:chararray)}| -------------------------------------------------------------------------------------------------</a:t>
            </a:r>
            <a:endParaRPr/>
          </a:p>
          <a:p>
            <a:pPr indent="-274320" lvl="0" marL="274320" rtl="0" algn="l">
              <a:lnSpc>
                <a:spcPct val="100000"/>
              </a:lnSpc>
              <a:spcBef>
                <a:spcPts val="580"/>
              </a:spcBef>
              <a:spcAft>
                <a:spcPts val="0"/>
              </a:spcAft>
              <a:buSzPts val="1020"/>
              <a:buNone/>
            </a:pPr>
            <a:r>
              <a:rPr lang="en-US" sz="1200"/>
              <a:t>	| 	     | 21 | { 4, Preethi, Agarwal, 21, 9848022330, Pune), (1, Rajiv, Reddy, 21, 9848022337, Hyderabad)}| </a:t>
            </a:r>
            <a:endParaRPr/>
          </a:p>
          <a:p>
            <a:pPr indent="-274320" lvl="0" marL="274320" rtl="0" algn="l">
              <a:lnSpc>
                <a:spcPct val="100000"/>
              </a:lnSpc>
              <a:spcBef>
                <a:spcPts val="580"/>
              </a:spcBef>
              <a:spcAft>
                <a:spcPts val="0"/>
              </a:spcAft>
              <a:buSzPts val="1020"/>
              <a:buNone/>
            </a:pPr>
            <a:r>
              <a:rPr lang="en-US" sz="1200"/>
              <a:t>	| 	     | 2 | {(2,siddarth,Battacharya,22,9848022338,Kolkata),(003,Rajesh,Khanna,22,9848022339,Delhi)}| </a:t>
            </a:r>
            <a:endParaRPr/>
          </a:p>
          <a:p>
            <a:pPr indent="-274320" lvl="0" marL="274320" rtl="0" algn="l">
              <a:lnSpc>
                <a:spcPct val="100000"/>
              </a:lnSpc>
              <a:spcBef>
                <a:spcPts val="580"/>
              </a:spcBef>
              <a:spcAft>
                <a:spcPts val="0"/>
              </a:spcAft>
              <a:buSzPts val="1020"/>
              <a:buNone/>
            </a:pPr>
            <a:r>
              <a:rPr lang="en-US" sz="1200"/>
              <a:t>	------------------------------------------------------------------------------------------------- </a:t>
            </a:r>
            <a:endParaRPr b="1" sz="12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Grouping by Multiple Columns</a:t>
            </a:r>
            <a:endParaRPr/>
          </a:p>
        </p:txBody>
      </p:sp>
      <p:sp>
        <p:nvSpPr>
          <p:cNvPr id="632" name="Google Shape;632;p8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lnSpc>
                <a:spcPct val="100000"/>
              </a:lnSpc>
              <a:spcBef>
                <a:spcPts val="0"/>
              </a:spcBef>
              <a:spcAft>
                <a:spcPts val="0"/>
              </a:spcAft>
              <a:buSzPct val="85000"/>
              <a:buChar char="⚫"/>
            </a:pPr>
            <a:r>
              <a:rPr lang="en-US"/>
              <a:t>Let us group the relation by age and city as shown below.</a:t>
            </a:r>
            <a:endParaRPr/>
          </a:p>
          <a:p>
            <a:pPr indent="-274320" lvl="0" marL="274320" rtl="0" algn="l">
              <a:lnSpc>
                <a:spcPct val="100000"/>
              </a:lnSpc>
              <a:spcBef>
                <a:spcPts val="580"/>
              </a:spcBef>
              <a:spcAft>
                <a:spcPts val="0"/>
              </a:spcAft>
              <a:buSzPct val="85000"/>
              <a:buNone/>
            </a:pPr>
            <a:r>
              <a:rPr lang="en-US"/>
              <a:t>	grunt&gt; group_multiple = GROUP student_details by (age, city); </a:t>
            </a:r>
            <a:endParaRPr/>
          </a:p>
          <a:p>
            <a:pPr indent="-274320" lvl="0" marL="274320" rtl="0" algn="l">
              <a:lnSpc>
                <a:spcPct val="100000"/>
              </a:lnSpc>
              <a:spcBef>
                <a:spcPts val="580"/>
              </a:spcBef>
              <a:spcAft>
                <a:spcPts val="0"/>
              </a:spcAft>
              <a:buSzPct val="85000"/>
              <a:buChar char="⚫"/>
            </a:pPr>
            <a:r>
              <a:rPr lang="en-US"/>
              <a:t>You can verify the content of the relation named </a:t>
            </a:r>
            <a:r>
              <a:rPr b="1" lang="en-US"/>
              <a:t>group_multiple</a:t>
            </a:r>
            <a:r>
              <a:rPr lang="en-US"/>
              <a:t> using the Dump operator as shown below.</a:t>
            </a:r>
            <a:endParaRPr/>
          </a:p>
          <a:p>
            <a:pPr indent="-274320" lvl="0" marL="274320" rtl="0" algn="l">
              <a:lnSpc>
                <a:spcPct val="100000"/>
              </a:lnSpc>
              <a:spcBef>
                <a:spcPts val="580"/>
              </a:spcBef>
              <a:spcAft>
                <a:spcPts val="0"/>
              </a:spcAft>
              <a:buSzPct val="85000"/>
              <a:buChar char="⚫"/>
            </a:pPr>
            <a:r>
              <a:rPr b="1" lang="en-US"/>
              <a:t>grunt&gt; Dump group_multiple;</a:t>
            </a:r>
            <a:r>
              <a:rPr lang="en-US"/>
              <a:t> ((21,Pune),{(4,Preethi,Agarwal,21,9848022330,Pune)}) ((21,Hyderabad),{(1,Rajiv,Reddy,21,9848022337,Hyderabad)}) ((22,Delhi),{(3,Rajesh,Khanna,22,9848022339,Delhi)}) ((22,Kolkata),{(2,siddarth,Battacharya,22,9848022338,Kolkata)}) ((23,Chennai),{(6,Archana,Mishra,23,9848022335,Chennai)}) ((23,Bhuwaneshwar),{(5,Trupthi,Mohanthy,23,9848022336,Bhuwaneshwar)}) ((24,Chennai),{(8,Bharathi,Nambiayar,24,9848022333,Chennai)}) (24,trivendram),{(7,Komal,Nayak,24,9848022334,trivendram)})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Group All</a:t>
            </a:r>
            <a:endParaRPr/>
          </a:p>
        </p:txBody>
      </p:sp>
      <p:sp>
        <p:nvSpPr>
          <p:cNvPr id="638" name="Google Shape;638;p8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You can group a relation by all the columns as shown below.</a:t>
            </a:r>
            <a:endParaRPr/>
          </a:p>
          <a:p>
            <a:pPr indent="-274320" lvl="0" marL="274320" rtl="0" algn="l">
              <a:lnSpc>
                <a:spcPct val="100000"/>
              </a:lnSpc>
              <a:spcBef>
                <a:spcPts val="580"/>
              </a:spcBef>
              <a:spcAft>
                <a:spcPts val="0"/>
              </a:spcAft>
              <a:buSzPct val="85000"/>
              <a:buNone/>
            </a:pPr>
            <a:r>
              <a:rPr lang="en-US"/>
              <a:t>	grunt&gt; </a:t>
            </a:r>
            <a:r>
              <a:rPr b="1" lang="en-US"/>
              <a:t>group_all</a:t>
            </a:r>
            <a:r>
              <a:rPr lang="en-US"/>
              <a:t> = GROUP </a:t>
            </a:r>
            <a:r>
              <a:rPr b="1" lang="en-US"/>
              <a:t>student_details</a:t>
            </a:r>
            <a:r>
              <a:rPr lang="en-US"/>
              <a:t> All; </a:t>
            </a:r>
            <a:endParaRPr/>
          </a:p>
          <a:p>
            <a:pPr indent="-274320" lvl="0" marL="274320" rtl="0" algn="l">
              <a:lnSpc>
                <a:spcPct val="100000"/>
              </a:lnSpc>
              <a:spcBef>
                <a:spcPts val="580"/>
              </a:spcBef>
              <a:spcAft>
                <a:spcPts val="0"/>
              </a:spcAft>
              <a:buSzPct val="85000"/>
              <a:buChar char="⚫"/>
            </a:pPr>
            <a:r>
              <a:rPr lang="en-US"/>
              <a:t>Now, verify the content of the relation </a:t>
            </a:r>
            <a:r>
              <a:rPr b="1" lang="en-US"/>
              <a:t>group_all</a:t>
            </a:r>
            <a:r>
              <a:rPr lang="en-US"/>
              <a:t> as shown below.</a:t>
            </a:r>
            <a:endParaRPr/>
          </a:p>
          <a:p>
            <a:pPr indent="-274320" lvl="0" marL="274320" rtl="0" algn="l">
              <a:lnSpc>
                <a:spcPct val="100000"/>
              </a:lnSpc>
              <a:spcBef>
                <a:spcPts val="580"/>
              </a:spcBef>
              <a:spcAft>
                <a:spcPts val="0"/>
              </a:spcAft>
              <a:buSzPct val="85000"/>
              <a:buChar char="⚫"/>
            </a:pPr>
            <a:r>
              <a:rPr b="1" lang="en-US"/>
              <a:t>grunt&gt; Dump group_all;</a:t>
            </a:r>
            <a:r>
              <a:rPr lang="en-US"/>
              <a:t> (all,{(8,Bharathi,Nambiayar,24,9848022333,Chennai),(7,Komal,Nayak,24,9848022334 ,trivendram), (6,Archana,Mishra,23,9848022335,Chennai),(5,Trupthi,Mohanthy,23,9848022336,Bhuw aneshwar), (4,Preethi,Agarwal,21,9848022330,Pune),(3,Rajesh,Khanna,22,9848022339,Delhi), (2,siddarth,Battacharya,22,9848022338,Kolkata),(1,Rajiv,Reddy,21,9848022337,Hyderabad)})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Cogroup Operator</a:t>
            </a:r>
            <a:endParaRPr/>
          </a:p>
        </p:txBody>
      </p:sp>
      <p:sp>
        <p:nvSpPr>
          <p:cNvPr id="644" name="Google Shape;644;p8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COGROUP</a:t>
            </a:r>
            <a:r>
              <a:rPr lang="en-US"/>
              <a:t> operator works more or less in the same way as the GROUP operator. The only difference between the two operators is that the </a:t>
            </a:r>
            <a:r>
              <a:rPr b="1" lang="en-US"/>
              <a:t>group</a:t>
            </a:r>
            <a:r>
              <a:rPr lang="en-US"/>
              <a:t> operator is normally used with one relation, while the </a:t>
            </a:r>
            <a:r>
              <a:rPr b="1" lang="en-US"/>
              <a:t>cogroup</a:t>
            </a:r>
            <a:r>
              <a:rPr lang="en-US"/>
              <a:t> operator is used in statements involving two or more relations.</a:t>
            </a:r>
            <a:endParaRPr/>
          </a:p>
          <a:p>
            <a:pPr indent="-274320" lvl="0" marL="274320" rtl="0" algn="l">
              <a:lnSpc>
                <a:spcPct val="100000"/>
              </a:lnSpc>
              <a:spcBef>
                <a:spcPts val="580"/>
              </a:spcBef>
              <a:spcAft>
                <a:spcPts val="0"/>
              </a:spcAft>
              <a:buSzPts val="2210"/>
              <a:buChar char="⚫"/>
            </a:pPr>
            <a:r>
              <a:rPr b="1" lang="en-US"/>
              <a:t>Grouping Two Relations using Cogroup</a:t>
            </a:r>
            <a:endParaRPr b="1"/>
          </a:p>
          <a:p>
            <a:pPr indent="-274320" lvl="0" marL="274320" rtl="0" algn="l">
              <a:lnSpc>
                <a:spcPct val="100000"/>
              </a:lnSpc>
              <a:spcBef>
                <a:spcPts val="580"/>
              </a:spcBef>
              <a:spcAft>
                <a:spcPts val="0"/>
              </a:spcAft>
              <a:buSzPts val="2210"/>
              <a:buChar char="⚫"/>
            </a:pPr>
            <a:r>
              <a:rPr lang="en-US"/>
              <a:t>Assume that we have two files namely </a:t>
            </a:r>
            <a:r>
              <a:rPr b="1" lang="en-US"/>
              <a:t>student_details.txt</a:t>
            </a:r>
            <a:r>
              <a:rPr lang="en-US"/>
              <a:t> and </a:t>
            </a:r>
            <a:r>
              <a:rPr b="1" lang="en-US"/>
              <a:t>employee_details.txt</a:t>
            </a:r>
            <a:r>
              <a:rPr lang="en-US"/>
              <a:t> in the HDFS directory </a:t>
            </a:r>
            <a:r>
              <a:rPr b="1" lang="en-US"/>
              <a:t>/pig_data/</a:t>
            </a:r>
            <a:r>
              <a:rPr lang="en-US"/>
              <a:t> </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Applications of Apache Pig</a:t>
            </a:r>
            <a:endParaRPr/>
          </a:p>
        </p:txBody>
      </p:sp>
      <p:sp>
        <p:nvSpPr>
          <p:cNvPr id="155" name="Google Shape;155;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Apache Pig is generally used by data scientists for performing tasks involving ad-hoc processing and quick prototyping. Apache Pig is used −</a:t>
            </a:r>
            <a:endParaRPr/>
          </a:p>
          <a:p>
            <a:pPr indent="-228600" lvl="1" marL="548640" rtl="0" algn="l">
              <a:lnSpc>
                <a:spcPct val="100000"/>
              </a:lnSpc>
              <a:spcBef>
                <a:spcPts val="370"/>
              </a:spcBef>
              <a:spcAft>
                <a:spcPts val="0"/>
              </a:spcAft>
              <a:buSzPts val="2040"/>
              <a:buChar char="⚫"/>
            </a:pPr>
            <a:r>
              <a:rPr lang="en-US"/>
              <a:t>To process huge data sources such as web logs.</a:t>
            </a:r>
            <a:endParaRPr/>
          </a:p>
          <a:p>
            <a:pPr indent="-228600" lvl="1" marL="548640" rtl="0" algn="l">
              <a:lnSpc>
                <a:spcPct val="100000"/>
              </a:lnSpc>
              <a:spcBef>
                <a:spcPts val="370"/>
              </a:spcBef>
              <a:spcAft>
                <a:spcPts val="0"/>
              </a:spcAft>
              <a:buSzPts val="2040"/>
              <a:buChar char="⚫"/>
            </a:pPr>
            <a:r>
              <a:rPr lang="en-US"/>
              <a:t>To perform data processing for search platforms.</a:t>
            </a:r>
            <a:endParaRPr/>
          </a:p>
          <a:p>
            <a:pPr indent="-228600" lvl="1" marL="548640" rtl="0" algn="l">
              <a:lnSpc>
                <a:spcPct val="100000"/>
              </a:lnSpc>
              <a:spcBef>
                <a:spcPts val="370"/>
              </a:spcBef>
              <a:spcAft>
                <a:spcPts val="0"/>
              </a:spcAft>
              <a:buSzPts val="2040"/>
              <a:buChar char="⚫"/>
            </a:pPr>
            <a:r>
              <a:rPr lang="en-US"/>
              <a:t>To process time sensitive data loads.</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Cogroup Operator</a:t>
            </a:r>
            <a:endParaRPr/>
          </a:p>
        </p:txBody>
      </p:sp>
      <p:sp>
        <p:nvSpPr>
          <p:cNvPr id="650" name="Google Shape;650;p9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COGROUP</a:t>
            </a:r>
            <a:r>
              <a:rPr lang="en-US"/>
              <a:t> operator works more or less in the same way as the GROUP operator. The only difference between the two operators is that the </a:t>
            </a:r>
            <a:r>
              <a:rPr b="1" lang="en-US"/>
              <a:t>group</a:t>
            </a:r>
            <a:r>
              <a:rPr lang="en-US"/>
              <a:t> operator is normally used with one relation, while the </a:t>
            </a:r>
            <a:r>
              <a:rPr b="1" lang="en-US"/>
              <a:t>cogroup</a:t>
            </a:r>
            <a:r>
              <a:rPr lang="en-US"/>
              <a:t> operator is used in statements involving two or more relations.</a:t>
            </a:r>
            <a:endParaRPr/>
          </a:p>
          <a:p>
            <a:pPr indent="-274320" lvl="0" marL="274320" rtl="0" algn="l">
              <a:lnSpc>
                <a:spcPct val="100000"/>
              </a:lnSpc>
              <a:spcBef>
                <a:spcPts val="580"/>
              </a:spcBef>
              <a:spcAft>
                <a:spcPts val="0"/>
              </a:spcAft>
              <a:buSzPts val="2210"/>
              <a:buChar char="⚫"/>
            </a:pPr>
            <a:r>
              <a:rPr b="1" lang="en-US"/>
              <a:t>Grouping Two Relations using Cogroup</a:t>
            </a:r>
            <a:endParaRPr b="1"/>
          </a:p>
          <a:p>
            <a:pPr indent="-274320" lvl="0" marL="274320" rtl="0" algn="l">
              <a:lnSpc>
                <a:spcPct val="100000"/>
              </a:lnSpc>
              <a:spcBef>
                <a:spcPts val="580"/>
              </a:spcBef>
              <a:spcAft>
                <a:spcPts val="0"/>
              </a:spcAft>
              <a:buSzPts val="2210"/>
              <a:buChar char="⚫"/>
            </a:pPr>
            <a:r>
              <a:rPr lang="en-US"/>
              <a:t>Assume that we have two files namely </a:t>
            </a:r>
            <a:r>
              <a:rPr b="1" lang="en-US"/>
              <a:t>student_details.txt</a:t>
            </a:r>
            <a:r>
              <a:rPr lang="en-US"/>
              <a:t> and </a:t>
            </a:r>
            <a:r>
              <a:rPr b="1" lang="en-US"/>
              <a:t>employee_details.txt</a:t>
            </a:r>
            <a:r>
              <a:rPr lang="en-US"/>
              <a:t> in the HDFS directory </a:t>
            </a:r>
            <a:r>
              <a:rPr b="1" lang="en-US"/>
              <a:t>/pig_data/</a:t>
            </a:r>
            <a:r>
              <a:rPr lang="en-US"/>
              <a:t> </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56" name="Google Shape;656;p91"/>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b="1" lang="en-US"/>
              <a:t>student_details.txt</a:t>
            </a:r>
            <a:endParaRPr/>
          </a:p>
          <a:p>
            <a:pPr indent="-274320" lvl="0" marL="274320" rtl="0" algn="l">
              <a:lnSpc>
                <a:spcPct val="100000"/>
              </a:lnSpc>
              <a:spcBef>
                <a:spcPts val="580"/>
              </a:spcBef>
              <a:spcAft>
                <a:spcPts val="0"/>
              </a:spcAft>
              <a:buSzPct val="85000"/>
              <a:buNone/>
            </a:pPr>
            <a:r>
              <a:rPr lang="en-US"/>
              <a:t>	001,Rajiv,Reddy,21,9848022337,Hyderabad 002,siddarth,Battacharya,22,9848022338,Kolkata 003,Rajesh,Khanna,22,9848022339,Delhi 004,Preethi,Agarwal,21,9848022330,Pune 005,Trupthi,Mohanthy,23,9848022336,Bhuwaneshwar 006,Archana,Mishra,23,9848022335,Chennai 007,Komal,Nayak,24,9848022334,trivendram 008,Bharathi,Nambiayar,24,9848022333,Chennai </a:t>
            </a:r>
            <a:r>
              <a:rPr b="1" lang="en-US"/>
              <a:t>employee_details.txt</a:t>
            </a:r>
            <a:endParaRPr/>
          </a:p>
          <a:p>
            <a:pPr indent="-274320" lvl="0" marL="274320" rtl="0" algn="l">
              <a:lnSpc>
                <a:spcPct val="100000"/>
              </a:lnSpc>
              <a:spcBef>
                <a:spcPts val="580"/>
              </a:spcBef>
              <a:spcAft>
                <a:spcPts val="0"/>
              </a:spcAft>
              <a:buSzPct val="85000"/>
              <a:buNone/>
            </a:pPr>
            <a:r>
              <a:rPr lang="en-US"/>
              <a:t>	001,Robin,22,newyork </a:t>
            </a:r>
            <a:endParaRPr/>
          </a:p>
          <a:p>
            <a:pPr indent="-274320" lvl="0" marL="274320" rtl="0" algn="l">
              <a:lnSpc>
                <a:spcPct val="100000"/>
              </a:lnSpc>
              <a:spcBef>
                <a:spcPts val="580"/>
              </a:spcBef>
              <a:spcAft>
                <a:spcPts val="0"/>
              </a:spcAft>
              <a:buSzPct val="85000"/>
              <a:buNone/>
            </a:pPr>
            <a:r>
              <a:rPr lang="en-US"/>
              <a:t>	002,BOB,23,Kolkata </a:t>
            </a:r>
            <a:endParaRPr/>
          </a:p>
          <a:p>
            <a:pPr indent="-274320" lvl="0" marL="274320" rtl="0" algn="l">
              <a:lnSpc>
                <a:spcPct val="100000"/>
              </a:lnSpc>
              <a:spcBef>
                <a:spcPts val="580"/>
              </a:spcBef>
              <a:spcAft>
                <a:spcPts val="0"/>
              </a:spcAft>
              <a:buSzPct val="85000"/>
              <a:buNone/>
            </a:pPr>
            <a:r>
              <a:rPr lang="en-US"/>
              <a:t>	003,Maya,23,Tokyo </a:t>
            </a:r>
            <a:endParaRPr/>
          </a:p>
          <a:p>
            <a:pPr indent="-274320" lvl="0" marL="274320" rtl="0" algn="l">
              <a:lnSpc>
                <a:spcPct val="100000"/>
              </a:lnSpc>
              <a:spcBef>
                <a:spcPts val="580"/>
              </a:spcBef>
              <a:spcAft>
                <a:spcPts val="0"/>
              </a:spcAft>
              <a:buSzPct val="85000"/>
              <a:buNone/>
            </a:pPr>
            <a:r>
              <a:rPr lang="en-US"/>
              <a:t>	004,Sara,25,London </a:t>
            </a:r>
            <a:endParaRPr/>
          </a:p>
          <a:p>
            <a:pPr indent="-274320" lvl="0" marL="274320" rtl="0" algn="l">
              <a:lnSpc>
                <a:spcPct val="100000"/>
              </a:lnSpc>
              <a:spcBef>
                <a:spcPts val="580"/>
              </a:spcBef>
              <a:spcAft>
                <a:spcPts val="0"/>
              </a:spcAft>
              <a:buSzPct val="85000"/>
              <a:buNone/>
            </a:pPr>
            <a:r>
              <a:rPr lang="en-US"/>
              <a:t>	005,David,23,Bhuwaneshwar </a:t>
            </a:r>
            <a:endParaRPr/>
          </a:p>
          <a:p>
            <a:pPr indent="-274320" lvl="0" marL="274320" rtl="0" algn="l">
              <a:lnSpc>
                <a:spcPct val="100000"/>
              </a:lnSpc>
              <a:spcBef>
                <a:spcPts val="580"/>
              </a:spcBef>
              <a:spcAft>
                <a:spcPts val="0"/>
              </a:spcAft>
              <a:buSzPct val="85000"/>
              <a:buNone/>
            </a:pPr>
            <a:r>
              <a:rPr lang="en-US"/>
              <a:t>	006,Maggy,22,Chennai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62" name="Google Shape;662;p9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We have loaded these files into Pig with the relation names </a:t>
            </a:r>
            <a:r>
              <a:rPr b="1" lang="en-US"/>
              <a:t>student_details</a:t>
            </a:r>
            <a:r>
              <a:rPr lang="en-US"/>
              <a:t> and </a:t>
            </a:r>
            <a:r>
              <a:rPr b="1" lang="en-US"/>
              <a:t>employee_details</a:t>
            </a:r>
            <a:r>
              <a:rPr lang="en-US"/>
              <a:t> respectively, as shown below.</a:t>
            </a:r>
            <a:endParaRPr/>
          </a:p>
          <a:p>
            <a:pPr indent="-228600" lvl="1" marL="548640" rtl="0" algn="l">
              <a:lnSpc>
                <a:spcPct val="100000"/>
              </a:lnSpc>
              <a:spcBef>
                <a:spcPts val="370"/>
              </a:spcBef>
              <a:spcAft>
                <a:spcPts val="0"/>
              </a:spcAft>
              <a:buSzPct val="85000"/>
              <a:buChar char="⚫"/>
            </a:pPr>
            <a:r>
              <a:rPr lang="en-US"/>
              <a:t>grunt&gt; student_details = LOAD 'hdfs://localhost:9000/pig_data/student_details.txt' USING PigStorage(',') as (id:int, firstname:chararray, lastname:chararray, age:int, phone:chararray, city:chararray); </a:t>
            </a:r>
            <a:endParaRPr/>
          </a:p>
          <a:p>
            <a:pPr indent="-228600" lvl="1" marL="548640" rtl="0" algn="l">
              <a:lnSpc>
                <a:spcPct val="100000"/>
              </a:lnSpc>
              <a:spcBef>
                <a:spcPts val="370"/>
              </a:spcBef>
              <a:spcAft>
                <a:spcPts val="0"/>
              </a:spcAft>
              <a:buSzPct val="85000"/>
              <a:buChar char="⚫"/>
            </a:pPr>
            <a:r>
              <a:rPr lang="en-US"/>
              <a:t>grunt&gt; employee_details = LOAD 'hdfs://localhost:9000/pig_data/employee_details.txt' USING PigStorage(',') as (id:int, name:chararray, age:int, city:chararray); </a:t>
            </a:r>
            <a:endParaRPr/>
          </a:p>
          <a:p>
            <a:pPr indent="-274320" lvl="0" marL="274320" rtl="0" algn="l">
              <a:lnSpc>
                <a:spcPct val="100000"/>
              </a:lnSpc>
              <a:spcBef>
                <a:spcPts val="580"/>
              </a:spcBef>
              <a:spcAft>
                <a:spcPts val="0"/>
              </a:spcAft>
              <a:buSzPct val="85000"/>
              <a:buChar char="⚫"/>
            </a:pPr>
            <a:r>
              <a:rPr lang="en-US"/>
              <a:t>Now, let us group the records/tuples of the relations </a:t>
            </a:r>
            <a:r>
              <a:rPr b="1" lang="en-US"/>
              <a:t>student_details</a:t>
            </a:r>
            <a:r>
              <a:rPr lang="en-US"/>
              <a:t> and </a:t>
            </a:r>
            <a:r>
              <a:rPr b="1" lang="en-US"/>
              <a:t>employee_details</a:t>
            </a:r>
            <a:r>
              <a:rPr lang="en-US"/>
              <a:t> with the key age, as shown below.</a:t>
            </a:r>
            <a:endParaRPr/>
          </a:p>
          <a:p>
            <a:pPr indent="-228600" lvl="1" marL="548640" rtl="0" algn="l">
              <a:lnSpc>
                <a:spcPct val="100000"/>
              </a:lnSpc>
              <a:spcBef>
                <a:spcPts val="370"/>
              </a:spcBef>
              <a:spcAft>
                <a:spcPts val="0"/>
              </a:spcAft>
              <a:buSzPct val="85000"/>
              <a:buChar char="⚫"/>
            </a:pPr>
            <a:r>
              <a:rPr lang="en-US"/>
              <a:t>grunt&gt; cogroup_data = COGROUP student_details by age, employee_details by age;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68" name="Google Shape;668;p93"/>
          <p:cNvSpPr txBox="1"/>
          <p:nvPr>
            <p:ph idx="1" type="body"/>
          </p:nvPr>
        </p:nvSpPr>
        <p:spPr>
          <a:xfrm>
            <a:off x="381000" y="1447800"/>
            <a:ext cx="8610600" cy="54102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lnSpc>
                <a:spcPct val="100000"/>
              </a:lnSpc>
              <a:spcBef>
                <a:spcPts val="0"/>
              </a:spcBef>
              <a:spcAft>
                <a:spcPts val="0"/>
              </a:spcAft>
              <a:buSzPct val="85000"/>
              <a:buChar char="⚫"/>
            </a:pPr>
            <a:r>
              <a:rPr b="1" lang="en-US"/>
              <a:t>Verification</a:t>
            </a:r>
            <a:endParaRPr/>
          </a:p>
          <a:p>
            <a:pPr indent="-274320" lvl="0" marL="274320" rtl="0" algn="l">
              <a:lnSpc>
                <a:spcPct val="100000"/>
              </a:lnSpc>
              <a:spcBef>
                <a:spcPts val="580"/>
              </a:spcBef>
              <a:spcAft>
                <a:spcPts val="0"/>
              </a:spcAft>
              <a:buSzPct val="85000"/>
              <a:buChar char="⚫"/>
            </a:pPr>
            <a:r>
              <a:rPr lang="en-US"/>
              <a:t>Verify the relation </a:t>
            </a:r>
            <a:r>
              <a:rPr b="1" lang="en-US"/>
              <a:t>cogroup_data</a:t>
            </a:r>
            <a:r>
              <a:rPr lang="en-US"/>
              <a:t> using the </a:t>
            </a:r>
            <a:r>
              <a:rPr b="1" lang="en-US"/>
              <a:t>DUMP</a:t>
            </a:r>
            <a:r>
              <a:rPr lang="en-US"/>
              <a:t> operator as shown below.</a:t>
            </a:r>
            <a:endParaRPr/>
          </a:p>
          <a:p>
            <a:pPr indent="-228599" lvl="1" marL="548640" rtl="0" algn="l">
              <a:lnSpc>
                <a:spcPct val="100000"/>
              </a:lnSpc>
              <a:spcBef>
                <a:spcPts val="370"/>
              </a:spcBef>
              <a:spcAft>
                <a:spcPts val="0"/>
              </a:spcAft>
              <a:buSzPct val="85000"/>
              <a:buChar char="⚫"/>
            </a:pPr>
            <a:r>
              <a:rPr lang="en-US"/>
              <a:t>grunt&gt; Dump cogroup_data; </a:t>
            </a:r>
            <a:r>
              <a:rPr b="1" lang="en-US"/>
              <a:t>Output</a:t>
            </a:r>
            <a:endParaRPr/>
          </a:p>
          <a:p>
            <a:pPr indent="-274320" lvl="0" marL="274320" rtl="0" algn="l">
              <a:lnSpc>
                <a:spcPct val="100000"/>
              </a:lnSpc>
              <a:spcBef>
                <a:spcPts val="580"/>
              </a:spcBef>
              <a:spcAft>
                <a:spcPts val="0"/>
              </a:spcAft>
              <a:buSzPct val="85000"/>
              <a:buChar char="⚫"/>
            </a:pPr>
            <a:r>
              <a:rPr lang="en-US"/>
              <a:t>It will produce the following output, displaying the contents of the relation named </a:t>
            </a:r>
            <a:r>
              <a:rPr b="1" lang="en-US"/>
              <a:t>cogroup_data</a:t>
            </a:r>
            <a:r>
              <a:rPr lang="en-US"/>
              <a:t> as shown below.</a:t>
            </a:r>
            <a:endParaRPr/>
          </a:p>
          <a:p>
            <a:pPr indent="-274320" lvl="0" marL="274320" rtl="0" algn="l">
              <a:lnSpc>
                <a:spcPct val="100000"/>
              </a:lnSpc>
              <a:spcBef>
                <a:spcPts val="580"/>
              </a:spcBef>
              <a:spcAft>
                <a:spcPts val="0"/>
              </a:spcAft>
              <a:buSzPct val="85000"/>
              <a:buNone/>
            </a:pPr>
            <a:r>
              <a:rPr lang="en-US"/>
              <a:t>	(21,{(4,Preethi,Agarwal,21,9848022330,Pune), 	(1,Rajiv,Reddy,21,9848022337,Hyderabad)}, { }) </a:t>
            </a:r>
            <a:endParaRPr/>
          </a:p>
          <a:p>
            <a:pPr indent="-274320" lvl="0" marL="274320" rtl="0" algn="l">
              <a:lnSpc>
                <a:spcPct val="100000"/>
              </a:lnSpc>
              <a:spcBef>
                <a:spcPts val="580"/>
              </a:spcBef>
              <a:spcAft>
                <a:spcPts val="0"/>
              </a:spcAft>
              <a:buSzPct val="85000"/>
              <a:buNone/>
            </a:pPr>
            <a:r>
              <a:rPr lang="en-US"/>
              <a:t>	(22,{ (3,Rajesh,Khanna,22,9848022339,Delhi), 	(2,siddarth,Battacharya,22,9848022338,Kolkata)}, 				{(6,Maggy,22,Chennai),(1,Robin,22,newyork) }) (23,{(6,Archana,Mishra,23,9848022335,Chennai),(5,Trupthi,Mohanthy,	23,9848022336 ,Bhuwaneshwar)}, {(5,David,23,Bhuwaneshwar), 	(3,Maya,23,Tokyo),(2,BOB,23,Kolkata)}) (24,{(8,Bharathi,Nambiayar,24,9848022333,Chennai),(7,Komal,Nayak,2	4,9848022334, trivendram)}, { })    	                   	</a:t>
            </a:r>
            <a:endParaRPr/>
          </a:p>
          <a:p>
            <a:pPr indent="-274320" lvl="0" marL="274320" rtl="0" algn="l">
              <a:lnSpc>
                <a:spcPct val="100000"/>
              </a:lnSpc>
              <a:spcBef>
                <a:spcPts val="580"/>
              </a:spcBef>
              <a:spcAft>
                <a:spcPts val="0"/>
              </a:spcAft>
              <a:buSzPct val="85000"/>
              <a:buNone/>
            </a:pPr>
            <a:r>
              <a:rPr lang="en-US"/>
              <a:t>	(25,{ }, {(4,Sara,25,London)})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74" name="Google Shape;674;p9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cogroup</a:t>
            </a:r>
            <a:r>
              <a:rPr lang="en-US"/>
              <a:t> operator groups the tuples from each relation according to age where each group depicts a particular age value.</a:t>
            </a:r>
            <a:endParaRPr/>
          </a:p>
          <a:p>
            <a:pPr indent="-274320" lvl="0" marL="274320" rtl="0" algn="l">
              <a:lnSpc>
                <a:spcPct val="100000"/>
              </a:lnSpc>
              <a:spcBef>
                <a:spcPts val="580"/>
              </a:spcBef>
              <a:spcAft>
                <a:spcPts val="0"/>
              </a:spcAft>
              <a:buSzPts val="2210"/>
              <a:buChar char="⚫"/>
            </a:pPr>
            <a:r>
              <a:rPr lang="en-US"/>
              <a:t>For example, if we consider the 1st tuple of the result, it is grouped by age 21. And it contains two bags −</a:t>
            </a:r>
            <a:endParaRPr/>
          </a:p>
          <a:p>
            <a:pPr indent="-228600" lvl="1" marL="548640" rtl="0" algn="l">
              <a:lnSpc>
                <a:spcPct val="100000"/>
              </a:lnSpc>
              <a:spcBef>
                <a:spcPts val="370"/>
              </a:spcBef>
              <a:spcAft>
                <a:spcPts val="0"/>
              </a:spcAft>
              <a:buSzPts val="2040"/>
              <a:buChar char="⚫"/>
            </a:pPr>
            <a:r>
              <a:rPr lang="en-US"/>
              <a:t>the first bag holds all the tuples from the first relation (</a:t>
            </a:r>
            <a:r>
              <a:rPr b="1" lang="en-US"/>
              <a:t>student_details</a:t>
            </a:r>
            <a:r>
              <a:rPr lang="en-US"/>
              <a:t> in this case) having age 21, and</a:t>
            </a:r>
            <a:endParaRPr/>
          </a:p>
          <a:p>
            <a:pPr indent="-228600" lvl="1" marL="548640" rtl="0" algn="l">
              <a:lnSpc>
                <a:spcPct val="100000"/>
              </a:lnSpc>
              <a:spcBef>
                <a:spcPts val="370"/>
              </a:spcBef>
              <a:spcAft>
                <a:spcPts val="0"/>
              </a:spcAft>
              <a:buSzPts val="2040"/>
              <a:buChar char="⚫"/>
            </a:pPr>
            <a:r>
              <a:rPr lang="en-US"/>
              <a:t>the second bag contains all the tuples from the second relation (</a:t>
            </a:r>
            <a:r>
              <a:rPr b="1" lang="en-US"/>
              <a:t>employee_details</a:t>
            </a:r>
            <a:r>
              <a:rPr lang="en-US"/>
              <a:t> in this case) having age 21. </a:t>
            </a:r>
            <a:endParaRPr/>
          </a:p>
          <a:p>
            <a:pPr indent="-228600" lvl="1" marL="548640" rtl="0" algn="l">
              <a:lnSpc>
                <a:spcPct val="100000"/>
              </a:lnSpc>
              <a:spcBef>
                <a:spcPts val="370"/>
              </a:spcBef>
              <a:spcAft>
                <a:spcPts val="0"/>
              </a:spcAft>
              <a:buSzPts val="2040"/>
              <a:buChar char="⚫"/>
            </a:pPr>
            <a:r>
              <a:rPr lang="en-US"/>
              <a:t>In case a relation doesn’t have tuples having the age value 21, it returns an empty bag.</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Apache Pig - Join Operator</a:t>
            </a:r>
            <a:endParaRPr/>
          </a:p>
        </p:txBody>
      </p:sp>
      <p:sp>
        <p:nvSpPr>
          <p:cNvPr id="680" name="Google Shape;680;p9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The </a:t>
            </a:r>
            <a:r>
              <a:rPr b="1" lang="en-US"/>
              <a:t>JOIN</a:t>
            </a:r>
            <a:r>
              <a:rPr lang="en-US"/>
              <a:t> operator is used to combine records from two or more relations. While performing a join operation, we declare one (or a group of) tuple(s) from each relation, as keys. When these keys match, the two particular tuples are matched, else the records are dropped. Joins can be of the following types −</a:t>
            </a:r>
            <a:endParaRPr/>
          </a:p>
          <a:p>
            <a:pPr indent="-228600" lvl="1" marL="548640" rtl="0" algn="l">
              <a:lnSpc>
                <a:spcPct val="100000"/>
              </a:lnSpc>
              <a:spcBef>
                <a:spcPts val="370"/>
              </a:spcBef>
              <a:spcAft>
                <a:spcPts val="0"/>
              </a:spcAft>
              <a:buSzPts val="2040"/>
              <a:buChar char="⚫"/>
            </a:pPr>
            <a:r>
              <a:rPr lang="en-US"/>
              <a:t>Self-join</a:t>
            </a:r>
            <a:endParaRPr/>
          </a:p>
          <a:p>
            <a:pPr indent="-228600" lvl="1" marL="548640" rtl="0" algn="l">
              <a:lnSpc>
                <a:spcPct val="100000"/>
              </a:lnSpc>
              <a:spcBef>
                <a:spcPts val="370"/>
              </a:spcBef>
              <a:spcAft>
                <a:spcPts val="0"/>
              </a:spcAft>
              <a:buSzPts val="2040"/>
              <a:buChar char="⚫"/>
            </a:pPr>
            <a:r>
              <a:rPr lang="en-US"/>
              <a:t>Inner-join</a:t>
            </a:r>
            <a:endParaRPr/>
          </a:p>
          <a:p>
            <a:pPr indent="-228600" lvl="1" marL="548640" rtl="0" algn="l">
              <a:lnSpc>
                <a:spcPct val="100000"/>
              </a:lnSpc>
              <a:spcBef>
                <a:spcPts val="370"/>
              </a:spcBef>
              <a:spcAft>
                <a:spcPts val="0"/>
              </a:spcAft>
              <a:buSzPts val="2040"/>
              <a:buChar char="⚫"/>
            </a:pPr>
            <a:r>
              <a:rPr lang="en-US"/>
              <a:t>Outer-join − left join, right join, and full join</a:t>
            </a:r>
            <a:endParaRPr/>
          </a:p>
          <a:p>
            <a:pPr indent="-133985" lvl="0" marL="274320" rtl="0" algn="l">
              <a:lnSpc>
                <a:spcPct val="100000"/>
              </a:lnSpc>
              <a:spcBef>
                <a:spcPts val="580"/>
              </a:spcBef>
              <a:spcAft>
                <a:spcPts val="0"/>
              </a:spcAft>
              <a:buSzPts val="2210"/>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86" name="Google Shape;686;p9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lang="en-US"/>
              <a:t>Assume that we have two files namely </a:t>
            </a:r>
            <a:r>
              <a:rPr b="1" lang="en-US"/>
              <a:t>customers.txt</a:t>
            </a:r>
            <a:r>
              <a:rPr lang="en-US"/>
              <a:t> and </a:t>
            </a:r>
            <a:r>
              <a:rPr b="1" lang="en-US"/>
              <a:t>orders.txt</a:t>
            </a:r>
            <a:r>
              <a:rPr lang="en-US"/>
              <a:t> in the </a:t>
            </a:r>
            <a:r>
              <a:rPr b="1" lang="en-US"/>
              <a:t>/pig_data/</a:t>
            </a:r>
            <a:r>
              <a:rPr lang="en-US"/>
              <a:t> directory of HDFS as shown below.</a:t>
            </a:r>
            <a:endParaRPr/>
          </a:p>
          <a:p>
            <a:pPr indent="-274320" lvl="0" marL="274320" rtl="0" algn="l">
              <a:lnSpc>
                <a:spcPct val="100000"/>
              </a:lnSpc>
              <a:spcBef>
                <a:spcPts val="580"/>
              </a:spcBef>
              <a:spcAft>
                <a:spcPts val="0"/>
              </a:spcAft>
              <a:buSzPct val="85000"/>
              <a:buChar char="⚫"/>
            </a:pPr>
            <a:r>
              <a:rPr b="1" lang="en-US"/>
              <a:t>customers.txt</a:t>
            </a:r>
            <a:endParaRPr/>
          </a:p>
          <a:p>
            <a:pPr indent="-274320" lvl="0" marL="274320" rtl="0" algn="l">
              <a:lnSpc>
                <a:spcPct val="100000"/>
              </a:lnSpc>
              <a:spcBef>
                <a:spcPts val="580"/>
              </a:spcBef>
              <a:spcAft>
                <a:spcPts val="0"/>
              </a:spcAft>
              <a:buSzPct val="85000"/>
              <a:buNone/>
            </a:pPr>
            <a:r>
              <a:rPr lang="en-US"/>
              <a:t>	1,Ramesh,32,Ahmedabad,2000.00 2,Khilan,25,Delhi,1500.00 3,kaushik,23,Kota,2000.00 4,Chaitali,25,Mumbai,6500.00 5,Hardik,27,Bhopal,8500.00 6,Komal,22,MP,4500.00 7,Muffy,24,Indore,10000.00 </a:t>
            </a:r>
            <a:endParaRPr/>
          </a:p>
          <a:p>
            <a:pPr indent="-274320" lvl="0" marL="274320" rtl="0" algn="l">
              <a:lnSpc>
                <a:spcPct val="100000"/>
              </a:lnSpc>
              <a:spcBef>
                <a:spcPts val="580"/>
              </a:spcBef>
              <a:spcAft>
                <a:spcPts val="0"/>
              </a:spcAft>
              <a:buSzPct val="85000"/>
              <a:buChar char="⚫"/>
            </a:pPr>
            <a:r>
              <a:rPr b="1" lang="en-US"/>
              <a:t>orders.txt</a:t>
            </a:r>
            <a:endParaRPr/>
          </a:p>
          <a:p>
            <a:pPr indent="-274320" lvl="0" marL="274320" rtl="0" algn="l">
              <a:lnSpc>
                <a:spcPct val="100000"/>
              </a:lnSpc>
              <a:spcBef>
                <a:spcPts val="580"/>
              </a:spcBef>
              <a:spcAft>
                <a:spcPts val="0"/>
              </a:spcAft>
              <a:buSzPct val="85000"/>
              <a:buNone/>
            </a:pPr>
            <a:r>
              <a:rPr lang="en-US"/>
              <a:t>	102,2009-10-08 00:00:00,3,3000 </a:t>
            </a:r>
            <a:endParaRPr/>
          </a:p>
          <a:p>
            <a:pPr indent="-274320" lvl="0" marL="274320" rtl="0" algn="l">
              <a:lnSpc>
                <a:spcPct val="100000"/>
              </a:lnSpc>
              <a:spcBef>
                <a:spcPts val="580"/>
              </a:spcBef>
              <a:spcAft>
                <a:spcPts val="0"/>
              </a:spcAft>
              <a:buSzPct val="85000"/>
              <a:buNone/>
            </a:pPr>
            <a:r>
              <a:rPr lang="en-US"/>
              <a:t>	100,2009-10-08 00:00:00,3,1500 </a:t>
            </a:r>
            <a:endParaRPr/>
          </a:p>
          <a:p>
            <a:pPr indent="-274320" lvl="0" marL="274320" rtl="0" algn="l">
              <a:lnSpc>
                <a:spcPct val="100000"/>
              </a:lnSpc>
              <a:spcBef>
                <a:spcPts val="580"/>
              </a:spcBef>
              <a:spcAft>
                <a:spcPts val="0"/>
              </a:spcAft>
              <a:buSzPct val="85000"/>
              <a:buNone/>
            </a:pPr>
            <a:r>
              <a:rPr lang="en-US"/>
              <a:t>	101,2009-11-20 00:00:00,2,1560 </a:t>
            </a:r>
            <a:endParaRPr/>
          </a:p>
          <a:p>
            <a:pPr indent="-274320" lvl="0" marL="274320" rtl="0" algn="l">
              <a:lnSpc>
                <a:spcPct val="100000"/>
              </a:lnSpc>
              <a:spcBef>
                <a:spcPts val="580"/>
              </a:spcBef>
              <a:spcAft>
                <a:spcPts val="0"/>
              </a:spcAft>
              <a:buSzPct val="85000"/>
              <a:buNone/>
            </a:pPr>
            <a:r>
              <a:rPr lang="en-US"/>
              <a:t>	103,2008-05-20 00:00:00,4,2060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t/>
            </a:r>
            <a:endParaRPr/>
          </a:p>
        </p:txBody>
      </p:sp>
      <p:sp>
        <p:nvSpPr>
          <p:cNvPr id="692" name="Google Shape;692;p9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Char char="⚫"/>
            </a:pPr>
            <a:r>
              <a:rPr lang="en-US"/>
              <a:t>We have loaded these two files into Pig with the relations </a:t>
            </a:r>
            <a:r>
              <a:rPr b="1" lang="en-US"/>
              <a:t>customers</a:t>
            </a:r>
            <a:r>
              <a:rPr lang="en-US"/>
              <a:t> and </a:t>
            </a:r>
            <a:r>
              <a:rPr b="1" lang="en-US"/>
              <a:t>orders</a:t>
            </a:r>
            <a:r>
              <a:rPr lang="en-US"/>
              <a:t> as shown below.</a:t>
            </a:r>
            <a:endParaRPr/>
          </a:p>
          <a:p>
            <a:pPr indent="-228600" lvl="1" marL="548640" rtl="0" algn="l">
              <a:lnSpc>
                <a:spcPct val="100000"/>
              </a:lnSpc>
              <a:spcBef>
                <a:spcPts val="370"/>
              </a:spcBef>
              <a:spcAft>
                <a:spcPts val="0"/>
              </a:spcAft>
              <a:buSzPts val="2040"/>
              <a:buChar char="⚫"/>
            </a:pPr>
            <a:r>
              <a:rPr lang="en-US"/>
              <a:t>grunt&gt; customers = LOAD 'hdfs://localhost:9000/pig_data/customers.txt' USING PigStorage(',') as (id:int, name:chararray, age:int, address:chararray, salary:int);</a:t>
            </a:r>
            <a:endParaRPr/>
          </a:p>
          <a:p>
            <a:pPr indent="-228600" lvl="1" marL="548640" rtl="0" algn="l">
              <a:lnSpc>
                <a:spcPct val="100000"/>
              </a:lnSpc>
              <a:spcBef>
                <a:spcPts val="370"/>
              </a:spcBef>
              <a:spcAft>
                <a:spcPts val="0"/>
              </a:spcAft>
              <a:buSzPts val="2040"/>
              <a:buChar char="⚫"/>
            </a:pPr>
            <a:r>
              <a:rPr lang="en-US"/>
              <a:t>grunt&gt; orders = LOAD 'hdfs://localhost:9000/pig_data/orders.txt' USING PigStorage(',') as (oid:int, date:chararray, customer_id:int, amount:int);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t/>
            </a:r>
            <a:endParaRPr/>
          </a:p>
        </p:txBody>
      </p:sp>
      <p:sp>
        <p:nvSpPr>
          <p:cNvPr id="698" name="Google Shape;698;p9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Self - join</a:t>
            </a:r>
            <a:endParaRPr/>
          </a:p>
        </p:txBody>
      </p:sp>
      <p:sp>
        <p:nvSpPr>
          <p:cNvPr id="704" name="Google Shape;704;p9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100000"/>
              </a:lnSpc>
              <a:spcBef>
                <a:spcPts val="0"/>
              </a:spcBef>
              <a:spcAft>
                <a:spcPts val="0"/>
              </a:spcAft>
              <a:buSzPct val="85000"/>
              <a:buChar char="⚫"/>
            </a:pPr>
            <a:r>
              <a:rPr b="1" lang="en-US"/>
              <a:t>Self-join</a:t>
            </a:r>
            <a:r>
              <a:rPr lang="en-US"/>
              <a:t> is used to join a table with itself as if the table were two relations, temporarily renaming at least one relation.</a:t>
            </a:r>
            <a:endParaRPr/>
          </a:p>
          <a:p>
            <a:pPr indent="-274320" lvl="0" marL="274320" rtl="0" algn="l">
              <a:lnSpc>
                <a:spcPct val="100000"/>
              </a:lnSpc>
              <a:spcBef>
                <a:spcPts val="580"/>
              </a:spcBef>
              <a:spcAft>
                <a:spcPts val="0"/>
              </a:spcAft>
              <a:buSzPct val="85000"/>
              <a:buChar char="⚫"/>
            </a:pPr>
            <a:r>
              <a:rPr lang="en-US"/>
              <a:t>Generally, in Apache Pig, to perform self-join, we will load the same data multiple times, under different aliases (names). Therefore let us load the contents of the file </a:t>
            </a:r>
            <a:r>
              <a:rPr b="1" lang="en-US"/>
              <a:t>customers.txt</a:t>
            </a:r>
            <a:r>
              <a:rPr lang="en-US"/>
              <a:t> as two tables as shown below.</a:t>
            </a:r>
            <a:endParaRPr/>
          </a:p>
          <a:p>
            <a:pPr indent="-228600" lvl="1" marL="548640" rtl="0" algn="l">
              <a:lnSpc>
                <a:spcPct val="100000"/>
              </a:lnSpc>
              <a:spcBef>
                <a:spcPts val="370"/>
              </a:spcBef>
              <a:spcAft>
                <a:spcPts val="0"/>
              </a:spcAft>
              <a:buSzPct val="85000"/>
              <a:buChar char="⚫"/>
            </a:pPr>
            <a:r>
              <a:rPr lang="en-US"/>
              <a:t>grunt&gt; customers1 = LOAD 'hdfs://localhost:9000/pig_data/customers.txt' USING PigStorage(',') as (id:int, name:chararray, age:int, address:chararray, salary:int);</a:t>
            </a:r>
            <a:endParaRPr/>
          </a:p>
          <a:p>
            <a:pPr indent="-228600" lvl="1" marL="548640" rtl="0" algn="l">
              <a:lnSpc>
                <a:spcPct val="100000"/>
              </a:lnSpc>
              <a:spcBef>
                <a:spcPts val="370"/>
              </a:spcBef>
              <a:spcAft>
                <a:spcPts val="0"/>
              </a:spcAft>
              <a:buSzPct val="85000"/>
              <a:buChar char="⚫"/>
            </a:pPr>
            <a:r>
              <a:rPr lang="en-US"/>
              <a:t> grunt&gt; customers2 = LOAD 'hdfs://localhost:9000/pig_data/customers.txt' USING PigStorage(',') as (id:int, name:chararray, age:int, address:chararray, salary:int);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Hemal</dc:creator>
</cp:coreProperties>
</file>