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82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143998" y="2260315"/>
            <a:ext cx="5208749" cy="3282759"/>
          </a:xfrm>
          <a:prstGeom prst="rect">
            <a:avLst/>
          </a:prstGeom>
        </p:spPr>
      </p:pic>
      <p:sp>
        <p:nvSpPr>
          <p:cNvPr id="6"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Introduction to SpamShieldPro</a:t>
            </a:r>
            <a:endParaRPr lang="en-US" sz="6036" dirty="0"/>
          </a:p>
        </p:txBody>
      </p:sp>
      <p:sp>
        <p:nvSpPr>
          <p:cNvPr id="7" name="Text 3"/>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SpamShieldPro is a cutting-edge machine learning platform designed to revolutionize email security. Leveraging advanced artificial intelligence, it proactively identifies and blocks sophisticated spam, phishing, and malware threats before they reach your inbox.</a:t>
            </a:r>
            <a:endParaRPr lang="en-US" sz="1750" dirty="0"/>
          </a:p>
        </p:txBody>
      </p:sp>
      <p:sp>
        <p:nvSpPr>
          <p:cNvPr id="8" name="Shape 4"/>
          <p:cNvSpPr/>
          <p:nvPr/>
        </p:nvSpPr>
        <p:spPr>
          <a:xfrm>
            <a:off x="833199" y="5897642"/>
            <a:ext cx="355402" cy="355402"/>
          </a:xfrm>
          <a:prstGeom prst="roundRect">
            <a:avLst>
              <a:gd name="adj" fmla="val 25726039"/>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840819" y="5905262"/>
            <a:ext cx="340162" cy="340162"/>
          </a:xfrm>
          <a:prstGeom prst="rect">
            <a:avLst/>
          </a:prstGeom>
        </p:spPr>
      </p:pic>
      <p:sp>
        <p:nvSpPr>
          <p:cNvPr id="10" name="Text 5"/>
          <p:cNvSpPr/>
          <p:nvPr/>
        </p:nvSpPr>
        <p:spPr>
          <a:xfrm>
            <a:off x="1299686" y="5880973"/>
            <a:ext cx="2406610" cy="388858"/>
          </a:xfrm>
          <a:prstGeom prst="rect">
            <a:avLst/>
          </a:prstGeom>
          <a:noFill/>
          <a:ln/>
        </p:spPr>
        <p:txBody>
          <a:bodyPr wrap="none" rtlCol="0" anchor="t"/>
          <a:lstStyle/>
          <a:p>
            <a:pPr marL="0" indent="0" algn="l">
              <a:lnSpc>
                <a:spcPts val="3062"/>
              </a:lnSpc>
              <a:buNone/>
            </a:pPr>
            <a:r>
              <a:rPr lang="en-US" sz="2187" b="1" dirty="0">
                <a:solidFill>
                  <a:srgbClr val="746558"/>
                </a:solidFill>
                <a:latin typeface="Gelasio" pitchFamily="34" charset="0"/>
                <a:ea typeface="Gelasio" pitchFamily="34" charset="-122"/>
                <a:cs typeface="Gelasio" pitchFamily="34" charset="-120"/>
              </a:rPr>
              <a:t>by Dishank Rane</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685562"/>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a:t>
            </a:r>
            <a:endParaRPr lang="en-US" sz="4374" dirty="0"/>
          </a:p>
        </p:txBody>
      </p:sp>
      <p:sp>
        <p:nvSpPr>
          <p:cNvPr id="6" name="Text 3"/>
          <p:cNvSpPr/>
          <p:nvPr/>
        </p:nvSpPr>
        <p:spPr>
          <a:xfrm>
            <a:off x="6319599" y="1713190"/>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 conclusion, SpamShieldPro has revolutionized the way we combat spam in the digital age. By leveraging the power of machine learning, this cutting-edge solution has proven to be highly effective in identifying and filtering out unwanted messages, keeping our inboxes clean and secure.</a:t>
            </a:r>
            <a:endParaRPr lang="en-US" sz="1750" dirty="0"/>
          </a:p>
        </p:txBody>
      </p:sp>
      <p:sp>
        <p:nvSpPr>
          <p:cNvPr id="7" name="Text 4"/>
          <p:cNvSpPr/>
          <p:nvPr/>
        </p:nvSpPr>
        <p:spPr>
          <a:xfrm>
            <a:off x="6319599" y="3384709"/>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With its robust data cleaning, exploratory analysis, and advanced text preprocessing capabilities, SpamShieldPro provides a comprehensive approach to spam detection. The carefully crafted machine learning models, trained on vast datasets, ensure a high level of accuracy and reliability, making it a valuable tool for individuals and businesses alike.</a:t>
            </a:r>
            <a:endParaRPr lang="en-US" sz="1750" dirty="0"/>
          </a:p>
        </p:txBody>
      </p:sp>
      <p:sp>
        <p:nvSpPr>
          <p:cNvPr id="8" name="Text 5"/>
          <p:cNvSpPr/>
          <p:nvPr/>
        </p:nvSpPr>
        <p:spPr>
          <a:xfrm>
            <a:off x="6319599" y="5411629"/>
            <a:ext cx="7477601"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As we move forward, the continued refinement and improvement of SpamShieldPro will ensure that it remains at the forefront of the fight against spam, protecting us from the ever-evolving tactics of cybercriminals. With its user-friendly and lightweight interface, this solution is set to become the preferred choice for those looking to streamline their digital experience and concentrate on the essentials.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84878"/>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The Problem: Combating Spam in the Digital Age</a:t>
            </a:r>
            <a:endParaRPr lang="en-US" sz="4374" dirty="0"/>
          </a:p>
        </p:txBody>
      </p:sp>
      <p:sp>
        <p:nvSpPr>
          <p:cNvPr id="6" name="Text 3"/>
          <p:cNvSpPr/>
          <p:nvPr/>
        </p:nvSpPr>
        <p:spPr>
          <a:xfrm>
            <a:off x="833199" y="3606879"/>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 today's hyper-connected world, spam emails have become a persistent nuisance, compromising productivity and security. Sophisticated spammers exploit vulnerabilities to deliver harmful content, costing businesses and individuals dearly.</a:t>
            </a:r>
            <a:endParaRPr lang="en-US" sz="1750" dirty="0"/>
          </a:p>
        </p:txBody>
      </p:sp>
      <p:sp>
        <p:nvSpPr>
          <p:cNvPr id="7" name="Text 4"/>
          <p:cNvSpPr/>
          <p:nvPr/>
        </p:nvSpPr>
        <p:spPr>
          <a:xfrm>
            <a:off x="833199" y="5278398"/>
            <a:ext cx="747760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Conventional spam filters struggle to keep up, as spammers devise new tactics to evade detection. A groundbreaking solution is needed to effectively combat this growing threat in the digital landscape.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757476"/>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Machine Learning: The Core of SpamShieldPro</a:t>
            </a:r>
            <a:endParaRPr lang="en-US" sz="4374" dirty="0"/>
          </a:p>
        </p:txBody>
      </p:sp>
      <p:sp>
        <p:nvSpPr>
          <p:cNvPr id="5" name="Shape 3"/>
          <p:cNvSpPr/>
          <p:nvPr/>
        </p:nvSpPr>
        <p:spPr>
          <a:xfrm>
            <a:off x="2037993" y="2764155"/>
            <a:ext cx="499943" cy="499943"/>
          </a:xfrm>
          <a:prstGeom prst="roundRect">
            <a:avLst>
              <a:gd name="adj" fmla="val 26667"/>
            </a:avLst>
          </a:prstGeom>
          <a:solidFill>
            <a:srgbClr val="EFE7D6"/>
          </a:solidFill>
          <a:ln/>
        </p:spPr>
      </p:sp>
      <p:sp>
        <p:nvSpPr>
          <p:cNvPr id="6" name="Text 4"/>
          <p:cNvSpPr/>
          <p:nvPr/>
        </p:nvSpPr>
        <p:spPr>
          <a:xfrm>
            <a:off x="2209324" y="2805827"/>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2840474"/>
            <a:ext cx="2947511"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Advanced Algorithms</a:t>
            </a:r>
            <a:endParaRPr lang="en-US" sz="2187" dirty="0"/>
          </a:p>
        </p:txBody>
      </p:sp>
      <p:sp>
        <p:nvSpPr>
          <p:cNvPr id="8" name="Text 6"/>
          <p:cNvSpPr/>
          <p:nvPr/>
        </p:nvSpPr>
        <p:spPr>
          <a:xfrm>
            <a:off x="2760107" y="3320891"/>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heart of SpamShieldPro is its powerful machine learning algorithms that analyze millions of email messages to detect and block spam with unparalleled accuracy.</a:t>
            </a:r>
            <a:endParaRPr lang="en-US" sz="1750" dirty="0"/>
          </a:p>
        </p:txBody>
      </p:sp>
      <p:sp>
        <p:nvSpPr>
          <p:cNvPr id="9" name="Shape 7"/>
          <p:cNvSpPr/>
          <p:nvPr/>
        </p:nvSpPr>
        <p:spPr>
          <a:xfrm>
            <a:off x="7426285" y="2764155"/>
            <a:ext cx="499943" cy="499943"/>
          </a:xfrm>
          <a:prstGeom prst="roundRect">
            <a:avLst>
              <a:gd name="adj" fmla="val 26667"/>
            </a:avLst>
          </a:prstGeom>
          <a:solidFill>
            <a:srgbClr val="EFE7D6"/>
          </a:solidFill>
          <a:ln/>
        </p:spPr>
      </p:sp>
      <p:sp>
        <p:nvSpPr>
          <p:cNvPr id="10" name="Text 8"/>
          <p:cNvSpPr/>
          <p:nvPr/>
        </p:nvSpPr>
        <p:spPr>
          <a:xfrm>
            <a:off x="7575233" y="2805827"/>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2840474"/>
            <a:ext cx="2987159"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Simple User Interface</a:t>
            </a:r>
            <a:endParaRPr lang="en-US" sz="2187" dirty="0"/>
          </a:p>
        </p:txBody>
      </p:sp>
      <p:sp>
        <p:nvSpPr>
          <p:cNvPr id="12" name="Text 10"/>
          <p:cNvSpPr/>
          <p:nvPr/>
        </p:nvSpPr>
        <p:spPr>
          <a:xfrm>
            <a:off x="8148399" y="3320891"/>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SpamShieldPro boasts a minimalist and intuitive user interface, enabling users to effortlessly navigate and quickly identify unwanted content with just a few clicks.</a:t>
            </a:r>
            <a:endParaRPr lang="en-US" sz="1750" dirty="0"/>
          </a:p>
        </p:txBody>
      </p:sp>
      <p:sp>
        <p:nvSpPr>
          <p:cNvPr id="13" name="Shape 11"/>
          <p:cNvSpPr/>
          <p:nvPr/>
        </p:nvSpPr>
        <p:spPr>
          <a:xfrm>
            <a:off x="2037993" y="5138261"/>
            <a:ext cx="499943" cy="499943"/>
          </a:xfrm>
          <a:prstGeom prst="roundRect">
            <a:avLst>
              <a:gd name="adj" fmla="val 26667"/>
            </a:avLst>
          </a:prstGeom>
          <a:solidFill>
            <a:srgbClr val="EFE7D6"/>
          </a:solidFill>
          <a:ln/>
        </p:spPr>
      </p:sp>
      <p:sp>
        <p:nvSpPr>
          <p:cNvPr id="14" name="Text 12"/>
          <p:cNvSpPr/>
          <p:nvPr/>
        </p:nvSpPr>
        <p:spPr>
          <a:xfrm>
            <a:off x="2187535" y="5179933"/>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214580"/>
            <a:ext cx="334839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Intelligent Classification</a:t>
            </a:r>
            <a:endParaRPr lang="en-US" sz="2187" dirty="0"/>
          </a:p>
        </p:txBody>
      </p:sp>
      <p:sp>
        <p:nvSpPr>
          <p:cNvPr id="16" name="Text 14"/>
          <p:cNvSpPr/>
          <p:nvPr/>
        </p:nvSpPr>
        <p:spPr>
          <a:xfrm>
            <a:off x="2760107" y="5694997"/>
            <a:ext cx="4444008"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Sophisticated natural language processing and sentiment analysis allow SpamShieldPro to distinguish legitimate emails from malicious spam with a high degree of precision.</a:t>
            </a:r>
            <a:endParaRPr lang="en-US" sz="1750" dirty="0"/>
          </a:p>
        </p:txBody>
      </p:sp>
      <p:sp>
        <p:nvSpPr>
          <p:cNvPr id="17" name="Shape 15"/>
          <p:cNvSpPr/>
          <p:nvPr/>
        </p:nvSpPr>
        <p:spPr>
          <a:xfrm>
            <a:off x="7426285" y="5138261"/>
            <a:ext cx="499943" cy="499943"/>
          </a:xfrm>
          <a:prstGeom prst="roundRect">
            <a:avLst>
              <a:gd name="adj" fmla="val 26667"/>
            </a:avLst>
          </a:prstGeom>
          <a:solidFill>
            <a:srgbClr val="EFE7D6"/>
          </a:solidFill>
          <a:ln/>
        </p:spPr>
      </p:sp>
      <p:sp>
        <p:nvSpPr>
          <p:cNvPr id="18" name="Text 16"/>
          <p:cNvSpPr/>
          <p:nvPr/>
        </p:nvSpPr>
        <p:spPr>
          <a:xfrm>
            <a:off x="7572256" y="5179933"/>
            <a:ext cx="207883"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214580"/>
            <a:ext cx="2925604"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Scalable Architecture</a:t>
            </a:r>
            <a:endParaRPr lang="en-US" sz="2187" dirty="0"/>
          </a:p>
        </p:txBody>
      </p:sp>
      <p:sp>
        <p:nvSpPr>
          <p:cNvPr id="20" name="Text 18"/>
          <p:cNvSpPr/>
          <p:nvPr/>
        </p:nvSpPr>
        <p:spPr>
          <a:xfrm>
            <a:off x="8148399" y="5694997"/>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system is built on a robust infrastructure that can handle the exponential growth of email data, ensuring seamless protection at scale.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1143476"/>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Data Cleaning</a:t>
            </a:r>
            <a:endParaRPr lang="en-US" sz="4374" dirty="0"/>
          </a:p>
        </p:txBody>
      </p:sp>
      <p:sp>
        <p:nvSpPr>
          <p:cNvPr id="7" name="Shape 4"/>
          <p:cNvSpPr/>
          <p:nvPr/>
        </p:nvSpPr>
        <p:spPr>
          <a:xfrm>
            <a:off x="7293054" y="2171105"/>
            <a:ext cx="44410" cy="4915019"/>
          </a:xfrm>
          <a:prstGeom prst="rect">
            <a:avLst/>
          </a:prstGeom>
          <a:solidFill>
            <a:srgbClr val="D2CCC5"/>
          </a:solidFill>
          <a:ln/>
        </p:spPr>
      </p:sp>
      <p:sp>
        <p:nvSpPr>
          <p:cNvPr id="8" name="Shape 5"/>
          <p:cNvSpPr/>
          <p:nvPr/>
        </p:nvSpPr>
        <p:spPr>
          <a:xfrm>
            <a:off x="6287631" y="2572405"/>
            <a:ext cx="777597" cy="44410"/>
          </a:xfrm>
          <a:prstGeom prst="rect">
            <a:avLst/>
          </a:prstGeom>
          <a:solidFill>
            <a:srgbClr val="D2CCC5"/>
          </a:solidFill>
          <a:ln/>
        </p:spPr>
      </p:sp>
      <p:sp>
        <p:nvSpPr>
          <p:cNvPr id="9" name="Shape 6"/>
          <p:cNvSpPr/>
          <p:nvPr/>
        </p:nvSpPr>
        <p:spPr>
          <a:xfrm>
            <a:off x="7065228" y="2344698"/>
            <a:ext cx="499943" cy="499943"/>
          </a:xfrm>
          <a:prstGeom prst="roundRect">
            <a:avLst>
              <a:gd name="adj" fmla="val 26667"/>
            </a:avLst>
          </a:prstGeom>
          <a:solidFill>
            <a:srgbClr val="EFE7D6"/>
          </a:solidFill>
          <a:ln/>
        </p:spPr>
      </p:sp>
      <p:sp>
        <p:nvSpPr>
          <p:cNvPr id="10" name="Text 7"/>
          <p:cNvSpPr/>
          <p:nvPr/>
        </p:nvSpPr>
        <p:spPr>
          <a:xfrm>
            <a:off x="7236559" y="2386370"/>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11" name="Text 8"/>
          <p:cNvSpPr/>
          <p:nvPr/>
        </p:nvSpPr>
        <p:spPr>
          <a:xfrm>
            <a:off x="3315653" y="2393275"/>
            <a:ext cx="2777490" cy="347186"/>
          </a:xfrm>
          <a:prstGeom prst="rect">
            <a:avLst/>
          </a:prstGeom>
          <a:noFill/>
          <a:ln/>
        </p:spPr>
        <p:txBody>
          <a:bodyPr wrap="none" rtlCol="0" anchor="t"/>
          <a:lstStyle/>
          <a:p>
            <a:pPr marL="0" indent="0" algn="r">
              <a:lnSpc>
                <a:spcPts val="2734"/>
              </a:lnSpc>
              <a:buNone/>
            </a:pPr>
            <a:r>
              <a:rPr lang="en-US" sz="2187" b="1" dirty="0">
                <a:solidFill>
                  <a:srgbClr val="484237"/>
                </a:solidFill>
                <a:latin typeface="Gelasio" pitchFamily="34" charset="0"/>
                <a:ea typeface="Gelasio" pitchFamily="34" charset="-122"/>
                <a:cs typeface="Gelasio" pitchFamily="34" charset="-120"/>
              </a:rPr>
              <a:t>Identifying Outliers</a:t>
            </a:r>
            <a:endParaRPr lang="en-US" sz="2187" dirty="0"/>
          </a:p>
        </p:txBody>
      </p:sp>
      <p:sp>
        <p:nvSpPr>
          <p:cNvPr id="12" name="Text 9"/>
          <p:cNvSpPr/>
          <p:nvPr/>
        </p:nvSpPr>
        <p:spPr>
          <a:xfrm>
            <a:off x="2037993" y="2873693"/>
            <a:ext cx="4055150" cy="1421606"/>
          </a:xfrm>
          <a:prstGeom prst="rect">
            <a:avLst/>
          </a:prstGeom>
          <a:noFill/>
          <a:ln/>
        </p:spPr>
        <p:txBody>
          <a:bodyPr wrap="square" rtlCol="0" anchor="t"/>
          <a:lstStyle/>
          <a:p>
            <a:pPr marL="0" indent="0" algn="r">
              <a:lnSpc>
                <a:spcPts val="2799"/>
              </a:lnSpc>
              <a:buNone/>
            </a:pPr>
            <a:r>
              <a:rPr lang="en-US" sz="1750" dirty="0">
                <a:solidFill>
                  <a:srgbClr val="000000"/>
                </a:solidFill>
                <a:latin typeface="Gelasio" pitchFamily="34" charset="0"/>
                <a:ea typeface="Gelasio" pitchFamily="34" charset="-122"/>
                <a:cs typeface="Gelasio" pitchFamily="34" charset="-120"/>
              </a:rPr>
              <a:t>Detecting and removing outliers, or data points that deviate significantly from the norm, is a crucial first step to ensure model accuracy.</a:t>
            </a:r>
            <a:endParaRPr lang="en-US" sz="1750" dirty="0"/>
          </a:p>
        </p:txBody>
      </p:sp>
      <p:sp>
        <p:nvSpPr>
          <p:cNvPr id="13" name="Shape 10"/>
          <p:cNvSpPr/>
          <p:nvPr/>
        </p:nvSpPr>
        <p:spPr>
          <a:xfrm>
            <a:off x="7565172" y="3683258"/>
            <a:ext cx="777597" cy="44410"/>
          </a:xfrm>
          <a:prstGeom prst="rect">
            <a:avLst/>
          </a:prstGeom>
          <a:solidFill>
            <a:srgbClr val="D2CCC5"/>
          </a:solidFill>
          <a:ln/>
        </p:spPr>
      </p:sp>
      <p:sp>
        <p:nvSpPr>
          <p:cNvPr id="14" name="Shape 11"/>
          <p:cNvSpPr/>
          <p:nvPr/>
        </p:nvSpPr>
        <p:spPr>
          <a:xfrm>
            <a:off x="7065228" y="3455551"/>
            <a:ext cx="499943" cy="499943"/>
          </a:xfrm>
          <a:prstGeom prst="roundRect">
            <a:avLst>
              <a:gd name="adj" fmla="val 26667"/>
            </a:avLst>
          </a:prstGeom>
          <a:solidFill>
            <a:srgbClr val="EFE7D6"/>
          </a:solidFill>
          <a:ln/>
        </p:spPr>
      </p:sp>
      <p:sp>
        <p:nvSpPr>
          <p:cNvPr id="15" name="Text 12"/>
          <p:cNvSpPr/>
          <p:nvPr/>
        </p:nvSpPr>
        <p:spPr>
          <a:xfrm>
            <a:off x="7214175" y="3497223"/>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6" name="Text 13"/>
          <p:cNvSpPr/>
          <p:nvPr/>
        </p:nvSpPr>
        <p:spPr>
          <a:xfrm>
            <a:off x="8537258" y="3504128"/>
            <a:ext cx="3411736"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Handling Missing Values</a:t>
            </a:r>
            <a:endParaRPr lang="en-US" sz="2187" dirty="0"/>
          </a:p>
        </p:txBody>
      </p:sp>
      <p:sp>
        <p:nvSpPr>
          <p:cNvPr id="17" name="Text 14"/>
          <p:cNvSpPr/>
          <p:nvPr/>
        </p:nvSpPr>
        <p:spPr>
          <a:xfrm>
            <a:off x="8537258" y="3984546"/>
            <a:ext cx="4055150" cy="1421606"/>
          </a:xfrm>
          <a:prstGeom prst="rect">
            <a:avLst/>
          </a:prstGeom>
          <a:noFill/>
          <a:ln/>
        </p:spPr>
        <p:txBody>
          <a:bodyPr wrap="square" rtlCol="0" anchor="t"/>
          <a:lstStyle/>
          <a:p>
            <a:pPr marL="0" indent="0" algn="l">
              <a:lnSpc>
                <a:spcPts val="2799"/>
              </a:lnSpc>
              <a:buNone/>
            </a:pPr>
            <a:r>
              <a:rPr lang="en-US" sz="1750" dirty="0">
                <a:solidFill>
                  <a:srgbClr val="000000"/>
                </a:solidFill>
                <a:latin typeface="Gelasio" pitchFamily="34" charset="0"/>
                <a:ea typeface="Gelasio" pitchFamily="34" charset="-122"/>
                <a:cs typeface="Gelasio" pitchFamily="34" charset="-120"/>
              </a:rPr>
              <a:t>Imputing or replacing missing data points using statistical techniques like mean or median imputation helps create a complete dataset for analysis.</a:t>
            </a:r>
            <a:endParaRPr lang="en-US" sz="1750" dirty="0"/>
          </a:p>
        </p:txBody>
      </p:sp>
      <p:sp>
        <p:nvSpPr>
          <p:cNvPr id="18" name="Shape 15"/>
          <p:cNvSpPr/>
          <p:nvPr/>
        </p:nvSpPr>
        <p:spPr>
          <a:xfrm>
            <a:off x="6287631" y="5140940"/>
            <a:ext cx="777597" cy="44410"/>
          </a:xfrm>
          <a:prstGeom prst="rect">
            <a:avLst/>
          </a:prstGeom>
          <a:solidFill>
            <a:srgbClr val="D2CCC5"/>
          </a:solidFill>
          <a:ln/>
        </p:spPr>
      </p:sp>
      <p:sp>
        <p:nvSpPr>
          <p:cNvPr id="19" name="Shape 16"/>
          <p:cNvSpPr/>
          <p:nvPr/>
        </p:nvSpPr>
        <p:spPr>
          <a:xfrm>
            <a:off x="7065228" y="4913233"/>
            <a:ext cx="499943" cy="499943"/>
          </a:xfrm>
          <a:prstGeom prst="roundRect">
            <a:avLst>
              <a:gd name="adj" fmla="val 26667"/>
            </a:avLst>
          </a:prstGeom>
          <a:solidFill>
            <a:srgbClr val="EFE7D6"/>
          </a:solidFill>
          <a:ln/>
        </p:spPr>
      </p:sp>
      <p:sp>
        <p:nvSpPr>
          <p:cNvPr id="20" name="Text 17"/>
          <p:cNvSpPr/>
          <p:nvPr/>
        </p:nvSpPr>
        <p:spPr>
          <a:xfrm>
            <a:off x="7214771" y="4954905"/>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21" name="Text 18"/>
          <p:cNvSpPr/>
          <p:nvPr/>
        </p:nvSpPr>
        <p:spPr>
          <a:xfrm>
            <a:off x="2942272" y="4961811"/>
            <a:ext cx="3150870" cy="347186"/>
          </a:xfrm>
          <a:prstGeom prst="rect">
            <a:avLst/>
          </a:prstGeom>
          <a:noFill/>
          <a:ln/>
        </p:spPr>
        <p:txBody>
          <a:bodyPr wrap="none" rtlCol="0" anchor="t"/>
          <a:lstStyle/>
          <a:p>
            <a:pPr marL="0" indent="0" algn="r">
              <a:lnSpc>
                <a:spcPts val="2734"/>
              </a:lnSpc>
              <a:buNone/>
            </a:pPr>
            <a:r>
              <a:rPr lang="en-US" sz="2187" b="1" dirty="0">
                <a:solidFill>
                  <a:srgbClr val="484237"/>
                </a:solidFill>
                <a:latin typeface="Gelasio" pitchFamily="34" charset="0"/>
                <a:ea typeface="Gelasio" pitchFamily="34" charset="-122"/>
                <a:cs typeface="Gelasio" pitchFamily="34" charset="-120"/>
              </a:rPr>
              <a:t>Standardizing Formats</a:t>
            </a:r>
            <a:endParaRPr lang="en-US" sz="2187" dirty="0"/>
          </a:p>
        </p:txBody>
      </p:sp>
      <p:sp>
        <p:nvSpPr>
          <p:cNvPr id="22" name="Text 19"/>
          <p:cNvSpPr/>
          <p:nvPr/>
        </p:nvSpPr>
        <p:spPr>
          <a:xfrm>
            <a:off x="2037993" y="5442228"/>
            <a:ext cx="4055150" cy="1421606"/>
          </a:xfrm>
          <a:prstGeom prst="rect">
            <a:avLst/>
          </a:prstGeom>
          <a:noFill/>
          <a:ln/>
        </p:spPr>
        <p:txBody>
          <a:bodyPr wrap="square" rtlCol="0" anchor="t"/>
          <a:lstStyle/>
          <a:p>
            <a:pPr marL="0" indent="0" algn="r">
              <a:lnSpc>
                <a:spcPts val="2799"/>
              </a:lnSpc>
              <a:buNone/>
            </a:pPr>
            <a:r>
              <a:rPr lang="en-US" sz="1750" dirty="0">
                <a:solidFill>
                  <a:srgbClr val="000000"/>
                </a:solidFill>
                <a:latin typeface="Gelasio" pitchFamily="34" charset="0"/>
                <a:ea typeface="Gelasio" pitchFamily="34" charset="-122"/>
                <a:cs typeface="Gelasio" pitchFamily="34" charset="-120"/>
              </a:rPr>
              <a:t>Ensuring consistent formatting across data points, such as date/time, currency, and units of measurement, makes the data more usable for modeling.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0076"/>
          </a:xfrm>
          <a:prstGeom prst="rect">
            <a:avLst/>
          </a:prstGeom>
          <a:solidFill>
            <a:srgbClr val="F9F6F0"/>
          </a:solidFill>
          <a:ln/>
        </p:spPr>
      </p:sp>
      <p:sp>
        <p:nvSpPr>
          <p:cNvPr id="4" name="Text 2"/>
          <p:cNvSpPr/>
          <p:nvPr/>
        </p:nvSpPr>
        <p:spPr>
          <a:xfrm>
            <a:off x="2280404" y="582930"/>
            <a:ext cx="6814899" cy="662345"/>
          </a:xfrm>
          <a:prstGeom prst="rect">
            <a:avLst/>
          </a:prstGeom>
          <a:noFill/>
          <a:ln/>
        </p:spPr>
        <p:txBody>
          <a:bodyPr wrap="none" rtlCol="0" anchor="t"/>
          <a:lstStyle/>
          <a:p>
            <a:pPr marL="0" indent="0">
              <a:lnSpc>
                <a:spcPts val="5216"/>
              </a:lnSpc>
              <a:buNone/>
            </a:pPr>
            <a:r>
              <a:rPr lang="en-US" sz="4173" b="1" dirty="0">
                <a:solidFill>
                  <a:srgbClr val="484237"/>
                </a:solidFill>
                <a:latin typeface="Gelasio" pitchFamily="34" charset="0"/>
                <a:ea typeface="Gelasio" pitchFamily="34" charset="-122"/>
                <a:cs typeface="Gelasio" pitchFamily="34" charset="-120"/>
              </a:rPr>
              <a:t>Exploratory Data Analysis</a:t>
            </a:r>
            <a:endParaRPr lang="en-US" sz="4173" dirty="0"/>
          </a:p>
        </p:txBody>
      </p:sp>
      <p:sp>
        <p:nvSpPr>
          <p:cNvPr id="5" name="Text 3"/>
          <p:cNvSpPr/>
          <p:nvPr/>
        </p:nvSpPr>
        <p:spPr>
          <a:xfrm>
            <a:off x="2280404" y="1753910"/>
            <a:ext cx="4776192" cy="2967871"/>
          </a:xfrm>
          <a:prstGeom prst="rect">
            <a:avLst/>
          </a:prstGeom>
          <a:noFill/>
          <a:ln/>
        </p:spPr>
        <p:txBody>
          <a:bodyPr wrap="square" rtlCol="0" anchor="t"/>
          <a:lstStyle/>
          <a:p>
            <a:pPr marL="0" indent="0">
              <a:lnSpc>
                <a:spcPts val="3338"/>
              </a:lnSpc>
              <a:buNone/>
            </a:pPr>
            <a:r>
              <a:rPr lang="en-US" sz="2087" dirty="0">
                <a:solidFill>
                  <a:srgbClr val="746558"/>
                </a:solidFill>
                <a:latin typeface="Gelasio" pitchFamily="34" charset="0"/>
                <a:ea typeface="Gelasio" pitchFamily="34" charset="-122"/>
                <a:cs typeface="Gelasio" pitchFamily="34" charset="-120"/>
              </a:rPr>
              <a:t>Exploratory Data Analysis (EDA) is a crucial step in the machine learning process. It involves thoroughly examining the dataset to uncover hidden patterns, identify data anomalies, and gain a deep understanding of the variables and their relationships.</a:t>
            </a:r>
            <a:endParaRPr lang="en-US" sz="2087" dirty="0"/>
          </a:p>
        </p:txBody>
      </p:sp>
      <p:sp>
        <p:nvSpPr>
          <p:cNvPr id="6" name="Text 4"/>
          <p:cNvSpPr/>
          <p:nvPr/>
        </p:nvSpPr>
        <p:spPr>
          <a:xfrm>
            <a:off x="2280404" y="4912519"/>
            <a:ext cx="4776192" cy="2543889"/>
          </a:xfrm>
          <a:prstGeom prst="rect">
            <a:avLst/>
          </a:prstGeom>
          <a:noFill/>
          <a:ln/>
        </p:spPr>
        <p:txBody>
          <a:bodyPr wrap="square" rtlCol="0" anchor="t"/>
          <a:lstStyle/>
          <a:p>
            <a:pPr marL="0" indent="0">
              <a:lnSpc>
                <a:spcPts val="3338"/>
              </a:lnSpc>
              <a:buNone/>
            </a:pPr>
            <a:r>
              <a:rPr lang="en-US" sz="2087" dirty="0">
                <a:solidFill>
                  <a:srgbClr val="746558"/>
                </a:solidFill>
                <a:latin typeface="Gelasio" pitchFamily="34" charset="0"/>
                <a:ea typeface="Gelasio" pitchFamily="34" charset="-122"/>
                <a:cs typeface="Gelasio" pitchFamily="34" charset="-120"/>
              </a:rPr>
              <a:t>During EDA, we'll leverage various statistical techniques and visualization tools to extract valuable insights from the data, informing our feature engineering and model selection decisions.</a:t>
            </a:r>
            <a:endParaRPr lang="en-US" sz="2087" dirty="0"/>
          </a:p>
        </p:txBody>
      </p:sp>
      <p:pic>
        <p:nvPicPr>
          <p:cNvPr id="7" name="Image 0" descr="preencoded.png"/>
          <p:cNvPicPr>
            <a:picLocks noChangeAspect="1"/>
          </p:cNvPicPr>
          <p:nvPr/>
        </p:nvPicPr>
        <p:blipFill>
          <a:blip r:embed="rId3"/>
          <a:stretch>
            <a:fillRect/>
          </a:stretch>
        </p:blipFill>
        <p:spPr>
          <a:xfrm>
            <a:off x="7581424" y="1801654"/>
            <a:ext cx="4776192" cy="47736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34760"/>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Text Preprocessing</a:t>
            </a:r>
            <a:endParaRPr lang="en-US" sz="4374" dirty="0"/>
          </a:p>
        </p:txBody>
      </p:sp>
      <p:pic>
        <p:nvPicPr>
          <p:cNvPr id="5" name="Image 0" descr="preencoded.png"/>
          <p:cNvPicPr>
            <a:picLocks noChangeAspect="1"/>
          </p:cNvPicPr>
          <p:nvPr/>
        </p:nvPicPr>
        <p:blipFill>
          <a:blip r:embed="rId3"/>
          <a:stretch>
            <a:fillRect/>
          </a:stretch>
        </p:blipFill>
        <p:spPr>
          <a:xfrm>
            <a:off x="2037993" y="1962388"/>
            <a:ext cx="1110972" cy="1777484"/>
          </a:xfrm>
          <a:prstGeom prst="rect">
            <a:avLst/>
          </a:prstGeom>
        </p:spPr>
      </p:pic>
      <p:sp>
        <p:nvSpPr>
          <p:cNvPr id="6" name="Text 3"/>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Tokenization</a:t>
            </a:r>
            <a:endParaRPr lang="en-US" sz="2187" dirty="0"/>
          </a:p>
        </p:txBody>
      </p:sp>
      <p:sp>
        <p:nvSpPr>
          <p:cNvPr id="7" name="Text 4"/>
          <p:cNvSpPr/>
          <p:nvPr/>
        </p:nvSpPr>
        <p:spPr>
          <a:xfrm>
            <a:off x="3482221" y="2664976"/>
            <a:ext cx="9110186" cy="710803"/>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Break down text into individual words, phrases, or other meaningful elements to prepare for analysis.</a:t>
            </a:r>
            <a:endParaRPr lang="en-US" sz="1750" dirty="0"/>
          </a:p>
        </p:txBody>
      </p:sp>
      <p:pic>
        <p:nvPicPr>
          <p:cNvPr id="8" name="Image 1" descr="preencoded.png"/>
          <p:cNvPicPr>
            <a:picLocks noChangeAspect="1"/>
          </p:cNvPicPr>
          <p:nvPr/>
        </p:nvPicPr>
        <p:blipFill>
          <a:blip r:embed="rId4"/>
          <a:stretch>
            <a:fillRect/>
          </a:stretch>
        </p:blipFill>
        <p:spPr>
          <a:xfrm>
            <a:off x="2037993" y="3739872"/>
            <a:ext cx="1110972" cy="1777484"/>
          </a:xfrm>
          <a:prstGeom prst="rect">
            <a:avLst/>
          </a:prstGeom>
        </p:spPr>
      </p:pic>
      <p:sp>
        <p:nvSpPr>
          <p:cNvPr id="9" name="Text 5"/>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Stop Word Removal</a:t>
            </a:r>
            <a:endParaRPr lang="en-US" sz="2187" dirty="0"/>
          </a:p>
        </p:txBody>
      </p:sp>
      <p:sp>
        <p:nvSpPr>
          <p:cNvPr id="10" name="Text 6"/>
          <p:cNvSpPr/>
          <p:nvPr/>
        </p:nvSpPr>
        <p:spPr>
          <a:xfrm>
            <a:off x="3482221" y="4442460"/>
            <a:ext cx="9110186" cy="355402"/>
          </a:xfrm>
          <a:prstGeom prst="rect">
            <a:avLst/>
          </a:prstGeom>
          <a:noFill/>
          <a:ln/>
        </p:spPr>
        <p:txBody>
          <a:bodyPr wrap="non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Eliminate common words that don't contribute to the meaning, like "the", "and", and "a".</a:t>
            </a:r>
            <a:endParaRPr lang="en-US" sz="1750" dirty="0"/>
          </a:p>
        </p:txBody>
      </p:sp>
      <p:pic>
        <p:nvPicPr>
          <p:cNvPr id="11" name="Image 2" descr="preencoded.png"/>
          <p:cNvPicPr>
            <a:picLocks noChangeAspect="1"/>
          </p:cNvPicPr>
          <p:nvPr/>
        </p:nvPicPr>
        <p:blipFill>
          <a:blip r:embed="rId5"/>
          <a:stretch>
            <a:fillRect/>
          </a:stretch>
        </p:blipFill>
        <p:spPr>
          <a:xfrm>
            <a:off x="2037993" y="5517356"/>
            <a:ext cx="1110972" cy="1777484"/>
          </a:xfrm>
          <a:prstGeom prst="rect">
            <a:avLst/>
          </a:prstGeom>
        </p:spPr>
      </p:pic>
      <p:sp>
        <p:nvSpPr>
          <p:cNvPr id="12" name="Text 7"/>
          <p:cNvSpPr/>
          <p:nvPr/>
        </p:nvSpPr>
        <p:spPr>
          <a:xfrm>
            <a:off x="3482221" y="5739527"/>
            <a:ext cx="3611999"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Stemming/Lemmatization</a:t>
            </a:r>
            <a:endParaRPr lang="en-US" sz="2187" dirty="0"/>
          </a:p>
        </p:txBody>
      </p:sp>
      <p:sp>
        <p:nvSpPr>
          <p:cNvPr id="13" name="Text 8"/>
          <p:cNvSpPr/>
          <p:nvPr/>
        </p:nvSpPr>
        <p:spPr>
          <a:xfrm>
            <a:off x="3482221" y="6219944"/>
            <a:ext cx="9110186" cy="355402"/>
          </a:xfrm>
          <a:prstGeom prst="rect">
            <a:avLst/>
          </a:prstGeom>
          <a:noFill/>
          <a:ln/>
        </p:spPr>
        <p:txBody>
          <a:bodyPr wrap="non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Reduce words to their base or root form to group similar terms together.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061084"/>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Model building</a:t>
            </a:r>
            <a:endParaRPr lang="en-US" sz="4374" dirty="0"/>
          </a:p>
        </p:txBody>
      </p:sp>
      <p:sp>
        <p:nvSpPr>
          <p:cNvPr id="5" name="Shape 3"/>
          <p:cNvSpPr/>
          <p:nvPr/>
        </p:nvSpPr>
        <p:spPr>
          <a:xfrm>
            <a:off x="2037993" y="2816541"/>
            <a:ext cx="5166122" cy="4508933"/>
          </a:xfrm>
          <a:prstGeom prst="roundRect">
            <a:avLst>
              <a:gd name="adj" fmla="val 5682"/>
            </a:avLst>
          </a:prstGeom>
          <a:solidFill>
            <a:srgbClr val="EFE7D6"/>
          </a:solidFill>
          <a:ln/>
        </p:spPr>
      </p:sp>
      <p:sp>
        <p:nvSpPr>
          <p:cNvPr id="6" name="Text 4"/>
          <p:cNvSpPr/>
          <p:nvPr/>
        </p:nvSpPr>
        <p:spPr>
          <a:xfrm>
            <a:off x="2260163" y="3135784"/>
            <a:ext cx="443888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Supervised Learning Algorithms</a:t>
            </a:r>
            <a:endParaRPr lang="en-US" sz="2187" dirty="0"/>
          </a:p>
        </p:txBody>
      </p:sp>
      <p:sp>
        <p:nvSpPr>
          <p:cNvPr id="7" name="Text 5"/>
          <p:cNvSpPr/>
          <p:nvPr/>
        </p:nvSpPr>
        <p:spPr>
          <a:xfrm>
            <a:off x="2260163" y="4213503"/>
            <a:ext cx="4721781" cy="1421606"/>
          </a:xfrm>
          <a:prstGeom prst="rect">
            <a:avLst/>
          </a:prstGeom>
          <a:noFill/>
          <a:ln/>
        </p:spPr>
        <p:txBody>
          <a:bodyPr wrap="square" rtlCol="0" anchor="t"/>
          <a:lstStyle/>
          <a:p>
            <a:pPr marL="0" indent="0">
              <a:lnSpc>
                <a:spcPts val="2799"/>
              </a:lnSpc>
              <a:buNone/>
            </a:pPr>
            <a:r>
              <a:rPr lang="en-US" sz="2400" dirty="0">
                <a:solidFill>
                  <a:srgbClr val="746558"/>
                </a:solidFill>
                <a:latin typeface="Gelasio" pitchFamily="34" charset="0"/>
                <a:ea typeface="Gelasio" pitchFamily="34" charset="-122"/>
                <a:cs typeface="Gelasio" pitchFamily="34" charset="-120"/>
              </a:rPr>
              <a:t>Leveraging techniques like Naive Bayes, Logistic Regression, and Support Vector Machines to accurately classify emails as spam or ham.</a:t>
            </a:r>
            <a:endParaRPr lang="en-US" sz="2400" dirty="0"/>
          </a:p>
        </p:txBody>
      </p:sp>
      <p:sp>
        <p:nvSpPr>
          <p:cNvPr id="8" name="Shape 6"/>
          <p:cNvSpPr/>
          <p:nvPr/>
        </p:nvSpPr>
        <p:spPr>
          <a:xfrm>
            <a:off x="7426285" y="2816541"/>
            <a:ext cx="5166122" cy="4508933"/>
          </a:xfrm>
          <a:prstGeom prst="roundRect">
            <a:avLst>
              <a:gd name="adj" fmla="val 5682"/>
            </a:avLst>
          </a:prstGeom>
          <a:solidFill>
            <a:srgbClr val="EFE7D6"/>
          </a:solidFill>
          <a:ln/>
        </p:spPr>
      </p:sp>
      <p:sp>
        <p:nvSpPr>
          <p:cNvPr id="9" name="Text 7"/>
          <p:cNvSpPr/>
          <p:nvPr/>
        </p:nvSpPr>
        <p:spPr>
          <a:xfrm>
            <a:off x="7648456" y="313578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Ensemble Methods</a:t>
            </a:r>
            <a:endParaRPr lang="en-US" sz="2187" dirty="0"/>
          </a:p>
        </p:txBody>
      </p:sp>
      <p:sp>
        <p:nvSpPr>
          <p:cNvPr id="10" name="Text 8"/>
          <p:cNvSpPr/>
          <p:nvPr/>
        </p:nvSpPr>
        <p:spPr>
          <a:xfrm>
            <a:off x="7648455" y="4213503"/>
            <a:ext cx="4721781" cy="1421606"/>
          </a:xfrm>
          <a:prstGeom prst="rect">
            <a:avLst/>
          </a:prstGeom>
          <a:noFill/>
          <a:ln/>
        </p:spPr>
        <p:txBody>
          <a:bodyPr wrap="square" rtlCol="0" anchor="t"/>
          <a:lstStyle/>
          <a:p>
            <a:pPr marL="0" indent="0">
              <a:lnSpc>
                <a:spcPts val="2799"/>
              </a:lnSpc>
              <a:buNone/>
            </a:pPr>
            <a:r>
              <a:rPr lang="en-US" sz="2400" dirty="0">
                <a:solidFill>
                  <a:srgbClr val="746558"/>
                </a:solidFill>
                <a:latin typeface="Gelasio" pitchFamily="34" charset="0"/>
                <a:ea typeface="Gelasio" pitchFamily="34" charset="-122"/>
                <a:cs typeface="Gelasio" pitchFamily="34" charset="-120"/>
              </a:rPr>
              <a:t>Combining multiple models, such as Random Forest and Gradient Boosting, to enhance the predictive power and robustness of the spam detection system.</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76908"/>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Evaluation</a:t>
            </a:r>
            <a:endParaRPr lang="en-US" sz="4374" dirty="0"/>
          </a:p>
        </p:txBody>
      </p:sp>
      <p:sp>
        <p:nvSpPr>
          <p:cNvPr id="5" name="Text 3"/>
          <p:cNvSpPr/>
          <p:nvPr/>
        </p:nvSpPr>
        <p:spPr>
          <a:xfrm>
            <a:off x="2037993" y="2226707"/>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Accuracy Metrics</a:t>
            </a:r>
            <a:endParaRPr lang="en-US" sz="2187" dirty="0"/>
          </a:p>
        </p:txBody>
      </p:sp>
      <p:sp>
        <p:nvSpPr>
          <p:cNvPr id="6" name="Text 4"/>
          <p:cNvSpPr/>
          <p:nvPr/>
        </p:nvSpPr>
        <p:spPr>
          <a:xfrm>
            <a:off x="2037993" y="3143250"/>
            <a:ext cx="2232065" cy="3909417"/>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We'll evaluate the performance of our spam detection model using key metrics like precision, recall, and F1-score. These will help us understand how effectively the model is identifying spam and non-spam messages.</a:t>
            </a:r>
            <a:endParaRPr lang="en-US" sz="1750" dirty="0"/>
          </a:p>
        </p:txBody>
      </p:sp>
      <p:sp>
        <p:nvSpPr>
          <p:cNvPr id="7" name="Text 5"/>
          <p:cNvSpPr/>
          <p:nvPr/>
        </p:nvSpPr>
        <p:spPr>
          <a:xfrm>
            <a:off x="4819650" y="2226707"/>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Cross-Validation</a:t>
            </a:r>
            <a:endParaRPr lang="en-US" sz="2187" dirty="0"/>
          </a:p>
        </p:txBody>
      </p:sp>
      <p:sp>
        <p:nvSpPr>
          <p:cNvPr id="8" name="Text 6"/>
          <p:cNvSpPr/>
          <p:nvPr/>
        </p:nvSpPr>
        <p:spPr>
          <a:xfrm>
            <a:off x="4819650" y="3143250"/>
            <a:ext cx="2232065" cy="3909417"/>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To ensure the model's robustness, we'll implement cross-validation techniques. This will allow us to assess the model's performance on unseen data and identify any potential overfitting or underfitting issues.</a:t>
            </a:r>
            <a:endParaRPr lang="en-US" sz="1750" dirty="0"/>
          </a:p>
        </p:txBody>
      </p:sp>
      <p:sp>
        <p:nvSpPr>
          <p:cNvPr id="9" name="Text 7"/>
          <p:cNvSpPr/>
          <p:nvPr/>
        </p:nvSpPr>
        <p:spPr>
          <a:xfrm>
            <a:off x="7601307" y="2226707"/>
            <a:ext cx="2232065"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Real-World Testing</a:t>
            </a:r>
            <a:endParaRPr lang="en-US" sz="2187" dirty="0"/>
          </a:p>
        </p:txBody>
      </p:sp>
      <p:sp>
        <p:nvSpPr>
          <p:cNvPr id="10" name="Text 8"/>
          <p:cNvSpPr/>
          <p:nvPr/>
        </p:nvSpPr>
        <p:spPr>
          <a:xfrm>
            <a:off x="7601307" y="3143250"/>
            <a:ext cx="2232065" cy="355401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We'll also test the model on real-world spam and ham (non-spam) messages to gauge its effectiveness in a live environment. This will help us fine-tune the model and address any gaps in its performance.</a:t>
            </a:r>
            <a:endParaRPr lang="en-US" sz="1750" dirty="0"/>
          </a:p>
        </p:txBody>
      </p:sp>
      <p:sp>
        <p:nvSpPr>
          <p:cNvPr id="11" name="Text 9"/>
          <p:cNvSpPr/>
          <p:nvPr/>
        </p:nvSpPr>
        <p:spPr>
          <a:xfrm>
            <a:off x="10382964" y="2226707"/>
            <a:ext cx="2232065"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User Feedback</a:t>
            </a:r>
            <a:endParaRPr lang="en-US" sz="2187" dirty="0"/>
          </a:p>
        </p:txBody>
      </p:sp>
      <p:sp>
        <p:nvSpPr>
          <p:cNvPr id="12" name="Text 10"/>
          <p:cNvSpPr/>
          <p:nvPr/>
        </p:nvSpPr>
        <p:spPr>
          <a:xfrm>
            <a:off x="10382964" y="2796064"/>
            <a:ext cx="2232065" cy="355401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Gathering feedback from users on the model's accuracy and user experience will be crucial. This will help us continuously improve the system and ensure it meets the needs of our customers.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3432810" y="451366"/>
            <a:ext cx="4086701" cy="510778"/>
          </a:xfrm>
          <a:prstGeom prst="rect">
            <a:avLst/>
          </a:prstGeom>
          <a:noFill/>
          <a:ln/>
        </p:spPr>
        <p:txBody>
          <a:bodyPr wrap="none" rtlCol="0" anchor="t"/>
          <a:lstStyle/>
          <a:p>
            <a:pPr marL="0" indent="0">
              <a:lnSpc>
                <a:spcPts val="4022"/>
              </a:lnSpc>
              <a:buNone/>
            </a:pPr>
            <a:r>
              <a:rPr lang="en-US" sz="3218" b="1" dirty="0">
                <a:solidFill>
                  <a:srgbClr val="484237"/>
                </a:solidFill>
                <a:latin typeface="Gelasio" pitchFamily="34" charset="0"/>
                <a:ea typeface="Gelasio" pitchFamily="34" charset="-122"/>
                <a:cs typeface="Gelasio" pitchFamily="34" charset="-120"/>
              </a:rPr>
              <a:t>Improvement</a:t>
            </a:r>
            <a:endParaRPr lang="en-US" sz="3218" dirty="0"/>
          </a:p>
        </p:txBody>
      </p:sp>
      <p:pic>
        <p:nvPicPr>
          <p:cNvPr id="5" name="Image 0" descr="preencoded.png"/>
          <p:cNvPicPr>
            <a:picLocks noChangeAspect="1"/>
          </p:cNvPicPr>
          <p:nvPr/>
        </p:nvPicPr>
        <p:blipFill>
          <a:blip r:embed="rId3"/>
          <a:stretch>
            <a:fillRect/>
          </a:stretch>
        </p:blipFill>
        <p:spPr>
          <a:xfrm>
            <a:off x="4733330" y="1288971"/>
            <a:ext cx="1281112" cy="1725930"/>
          </a:xfrm>
          <a:prstGeom prst="rect">
            <a:avLst/>
          </a:prstGeom>
        </p:spPr>
      </p:pic>
      <p:sp>
        <p:nvSpPr>
          <p:cNvPr id="6" name="Text 3"/>
          <p:cNvSpPr/>
          <p:nvPr/>
        </p:nvSpPr>
        <p:spPr>
          <a:xfrm>
            <a:off x="5325666" y="2222778"/>
            <a:ext cx="96322" cy="326827"/>
          </a:xfrm>
          <a:prstGeom prst="rect">
            <a:avLst/>
          </a:prstGeom>
          <a:noFill/>
          <a:ln/>
        </p:spPr>
        <p:txBody>
          <a:bodyPr wrap="none" rtlCol="0" anchor="t"/>
          <a:lstStyle/>
          <a:p>
            <a:pPr marL="0" indent="0" algn="ctr">
              <a:lnSpc>
                <a:spcPts val="2574"/>
              </a:lnSpc>
              <a:buNone/>
            </a:pPr>
            <a:r>
              <a:rPr lang="en-US" sz="1609" b="1" dirty="0">
                <a:solidFill>
                  <a:srgbClr val="484237"/>
                </a:solidFill>
                <a:latin typeface="Gelasio" pitchFamily="34" charset="0"/>
                <a:ea typeface="Gelasio" pitchFamily="34" charset="-122"/>
                <a:cs typeface="Gelasio" pitchFamily="34" charset="-120"/>
              </a:rPr>
              <a:t>1</a:t>
            </a:r>
            <a:endParaRPr lang="en-US" sz="1609" dirty="0"/>
          </a:p>
        </p:txBody>
      </p:sp>
      <p:sp>
        <p:nvSpPr>
          <p:cNvPr id="7" name="Text 4"/>
          <p:cNvSpPr/>
          <p:nvPr/>
        </p:nvSpPr>
        <p:spPr>
          <a:xfrm>
            <a:off x="6177796" y="1713786"/>
            <a:ext cx="2093357" cy="255389"/>
          </a:xfrm>
          <a:prstGeom prst="rect">
            <a:avLst/>
          </a:prstGeom>
          <a:noFill/>
          <a:ln/>
        </p:spPr>
        <p:txBody>
          <a:bodyPr wrap="none" rtlCol="0" anchor="t"/>
          <a:lstStyle/>
          <a:p>
            <a:pPr marL="0" indent="0" algn="l">
              <a:lnSpc>
                <a:spcPts val="2011"/>
              </a:lnSpc>
              <a:buNone/>
            </a:pPr>
            <a:r>
              <a:rPr lang="en-US" sz="1609" b="1" dirty="0">
                <a:solidFill>
                  <a:srgbClr val="484237"/>
                </a:solidFill>
                <a:latin typeface="Gelasio" pitchFamily="34" charset="0"/>
                <a:ea typeface="Gelasio" pitchFamily="34" charset="-122"/>
                <a:cs typeface="Gelasio" pitchFamily="34" charset="-120"/>
              </a:rPr>
              <a:t>Iterative Refinement</a:t>
            </a:r>
            <a:endParaRPr lang="en-US" sz="1609" dirty="0"/>
          </a:p>
        </p:txBody>
      </p:sp>
      <p:sp>
        <p:nvSpPr>
          <p:cNvPr id="8" name="Text 5"/>
          <p:cNvSpPr/>
          <p:nvPr/>
        </p:nvSpPr>
        <p:spPr>
          <a:xfrm>
            <a:off x="6177796" y="2067163"/>
            <a:ext cx="4856440" cy="522922"/>
          </a:xfrm>
          <a:prstGeom prst="rect">
            <a:avLst/>
          </a:prstGeom>
          <a:noFill/>
          <a:ln/>
        </p:spPr>
        <p:txBody>
          <a:bodyPr wrap="square" rtlCol="0" anchor="t"/>
          <a:lstStyle/>
          <a:p>
            <a:pPr marL="0" indent="0" algn="l">
              <a:lnSpc>
                <a:spcPts val="2059"/>
              </a:lnSpc>
              <a:buNone/>
            </a:pPr>
            <a:r>
              <a:rPr lang="en-US" sz="1287" dirty="0">
                <a:solidFill>
                  <a:srgbClr val="746558"/>
                </a:solidFill>
                <a:latin typeface="Gelasio" pitchFamily="34" charset="0"/>
                <a:ea typeface="Gelasio" pitchFamily="34" charset="-122"/>
                <a:cs typeface="Gelasio" pitchFamily="34" charset="-120"/>
              </a:rPr>
              <a:t>Continuously refine the machine learning model based on feedback and new data</a:t>
            </a:r>
            <a:endParaRPr lang="en-US" sz="1287" dirty="0"/>
          </a:p>
        </p:txBody>
      </p:sp>
      <p:sp>
        <p:nvSpPr>
          <p:cNvPr id="9" name="Shape 6"/>
          <p:cNvSpPr/>
          <p:nvPr/>
        </p:nvSpPr>
        <p:spPr>
          <a:xfrm>
            <a:off x="6055281" y="3018413"/>
            <a:ext cx="5101471" cy="16312"/>
          </a:xfrm>
          <a:prstGeom prst="rect">
            <a:avLst/>
          </a:prstGeom>
          <a:solidFill>
            <a:srgbClr val="D2CCC5"/>
          </a:solidFill>
          <a:ln/>
        </p:spPr>
      </p:sp>
      <p:pic>
        <p:nvPicPr>
          <p:cNvPr id="10" name="Image 1" descr="preencoded.png"/>
          <p:cNvPicPr>
            <a:picLocks noChangeAspect="1"/>
          </p:cNvPicPr>
          <p:nvPr/>
        </p:nvPicPr>
        <p:blipFill>
          <a:blip r:embed="rId4"/>
          <a:stretch>
            <a:fillRect/>
          </a:stretch>
        </p:blipFill>
        <p:spPr>
          <a:xfrm>
            <a:off x="4092773" y="3055739"/>
            <a:ext cx="2562344" cy="1725930"/>
          </a:xfrm>
          <a:prstGeom prst="rect">
            <a:avLst/>
          </a:prstGeom>
        </p:spPr>
      </p:pic>
      <p:sp>
        <p:nvSpPr>
          <p:cNvPr id="11" name="Text 7"/>
          <p:cNvSpPr/>
          <p:nvPr/>
        </p:nvSpPr>
        <p:spPr>
          <a:xfrm>
            <a:off x="5311973" y="3755231"/>
            <a:ext cx="123825" cy="326827"/>
          </a:xfrm>
          <a:prstGeom prst="rect">
            <a:avLst/>
          </a:prstGeom>
          <a:noFill/>
          <a:ln/>
        </p:spPr>
        <p:txBody>
          <a:bodyPr wrap="none" rtlCol="0" anchor="t"/>
          <a:lstStyle/>
          <a:p>
            <a:pPr marL="0" indent="0" algn="ctr">
              <a:lnSpc>
                <a:spcPts val="2574"/>
              </a:lnSpc>
              <a:buNone/>
            </a:pPr>
            <a:r>
              <a:rPr lang="en-US" sz="1609" b="1" dirty="0">
                <a:solidFill>
                  <a:srgbClr val="484237"/>
                </a:solidFill>
                <a:latin typeface="Gelasio" pitchFamily="34" charset="0"/>
                <a:ea typeface="Gelasio" pitchFamily="34" charset="-122"/>
                <a:cs typeface="Gelasio" pitchFamily="34" charset="-120"/>
              </a:rPr>
              <a:t>2</a:t>
            </a:r>
            <a:endParaRPr lang="en-US" sz="1609" dirty="0"/>
          </a:p>
        </p:txBody>
      </p:sp>
      <p:sp>
        <p:nvSpPr>
          <p:cNvPr id="12" name="Text 8"/>
          <p:cNvSpPr/>
          <p:nvPr/>
        </p:nvSpPr>
        <p:spPr>
          <a:xfrm>
            <a:off x="6818471" y="3480554"/>
            <a:ext cx="2064187" cy="255389"/>
          </a:xfrm>
          <a:prstGeom prst="rect">
            <a:avLst/>
          </a:prstGeom>
          <a:noFill/>
          <a:ln/>
        </p:spPr>
        <p:txBody>
          <a:bodyPr wrap="none" rtlCol="0" anchor="t"/>
          <a:lstStyle/>
          <a:p>
            <a:pPr marL="0" indent="0" algn="l">
              <a:lnSpc>
                <a:spcPts val="2011"/>
              </a:lnSpc>
              <a:buNone/>
            </a:pPr>
            <a:r>
              <a:rPr lang="en-US" sz="1609" b="1" dirty="0">
                <a:solidFill>
                  <a:srgbClr val="484237"/>
                </a:solidFill>
                <a:latin typeface="Gelasio" pitchFamily="34" charset="0"/>
                <a:ea typeface="Gelasio" pitchFamily="34" charset="-122"/>
                <a:cs typeface="Gelasio" pitchFamily="34" charset="-120"/>
              </a:rPr>
              <a:t>Feature Engineering</a:t>
            </a:r>
            <a:endParaRPr lang="en-US" sz="1609" dirty="0"/>
          </a:p>
        </p:txBody>
      </p:sp>
      <p:sp>
        <p:nvSpPr>
          <p:cNvPr id="13" name="Text 9"/>
          <p:cNvSpPr/>
          <p:nvPr/>
        </p:nvSpPr>
        <p:spPr>
          <a:xfrm>
            <a:off x="6818471" y="3833932"/>
            <a:ext cx="4215765" cy="522922"/>
          </a:xfrm>
          <a:prstGeom prst="rect">
            <a:avLst/>
          </a:prstGeom>
          <a:noFill/>
          <a:ln/>
        </p:spPr>
        <p:txBody>
          <a:bodyPr wrap="square" rtlCol="0" anchor="t"/>
          <a:lstStyle/>
          <a:p>
            <a:pPr marL="0" indent="0" algn="l">
              <a:lnSpc>
                <a:spcPts val="2059"/>
              </a:lnSpc>
              <a:buNone/>
            </a:pPr>
            <a:r>
              <a:rPr lang="en-US" sz="1287" dirty="0">
                <a:solidFill>
                  <a:srgbClr val="746558"/>
                </a:solidFill>
                <a:latin typeface="Gelasio" pitchFamily="34" charset="0"/>
                <a:ea typeface="Gelasio" pitchFamily="34" charset="-122"/>
                <a:cs typeface="Gelasio" pitchFamily="34" charset="-120"/>
              </a:rPr>
              <a:t>Experiment with additional data features to enhance model performance</a:t>
            </a:r>
            <a:endParaRPr lang="en-US" sz="1287" dirty="0"/>
          </a:p>
        </p:txBody>
      </p:sp>
      <p:sp>
        <p:nvSpPr>
          <p:cNvPr id="14" name="Shape 10"/>
          <p:cNvSpPr/>
          <p:nvPr/>
        </p:nvSpPr>
        <p:spPr>
          <a:xfrm>
            <a:off x="6695956" y="4785181"/>
            <a:ext cx="4460796" cy="16312"/>
          </a:xfrm>
          <a:prstGeom prst="rect">
            <a:avLst/>
          </a:prstGeom>
          <a:solidFill>
            <a:srgbClr val="D2CCC5"/>
          </a:solidFill>
          <a:ln/>
        </p:spPr>
      </p:sp>
      <p:pic>
        <p:nvPicPr>
          <p:cNvPr id="15" name="Image 2" descr="preencoded.png"/>
          <p:cNvPicPr>
            <a:picLocks noChangeAspect="1"/>
          </p:cNvPicPr>
          <p:nvPr/>
        </p:nvPicPr>
        <p:blipFill>
          <a:blip r:embed="rId5"/>
          <a:stretch>
            <a:fillRect/>
          </a:stretch>
        </p:blipFill>
        <p:spPr>
          <a:xfrm>
            <a:off x="3452217" y="4822508"/>
            <a:ext cx="3843457" cy="1725930"/>
          </a:xfrm>
          <a:prstGeom prst="rect">
            <a:avLst/>
          </a:prstGeom>
        </p:spPr>
      </p:pic>
      <p:sp>
        <p:nvSpPr>
          <p:cNvPr id="16" name="Text 11"/>
          <p:cNvSpPr/>
          <p:nvPr/>
        </p:nvSpPr>
        <p:spPr>
          <a:xfrm>
            <a:off x="5312331" y="5522000"/>
            <a:ext cx="123111" cy="326827"/>
          </a:xfrm>
          <a:prstGeom prst="rect">
            <a:avLst/>
          </a:prstGeom>
          <a:noFill/>
          <a:ln/>
        </p:spPr>
        <p:txBody>
          <a:bodyPr wrap="none" rtlCol="0" anchor="t"/>
          <a:lstStyle/>
          <a:p>
            <a:pPr marL="0" indent="0" algn="ctr">
              <a:lnSpc>
                <a:spcPts val="2574"/>
              </a:lnSpc>
              <a:buNone/>
            </a:pPr>
            <a:r>
              <a:rPr lang="en-US" sz="1609" b="1" dirty="0">
                <a:solidFill>
                  <a:srgbClr val="484237"/>
                </a:solidFill>
                <a:latin typeface="Gelasio" pitchFamily="34" charset="0"/>
                <a:ea typeface="Gelasio" pitchFamily="34" charset="-122"/>
                <a:cs typeface="Gelasio" pitchFamily="34" charset="-120"/>
              </a:rPr>
              <a:t>3</a:t>
            </a:r>
            <a:endParaRPr lang="en-US" sz="1609" dirty="0"/>
          </a:p>
        </p:txBody>
      </p:sp>
      <p:sp>
        <p:nvSpPr>
          <p:cNvPr id="17" name="Text 12"/>
          <p:cNvSpPr/>
          <p:nvPr/>
        </p:nvSpPr>
        <p:spPr>
          <a:xfrm>
            <a:off x="7459027" y="4985861"/>
            <a:ext cx="2043351" cy="255389"/>
          </a:xfrm>
          <a:prstGeom prst="rect">
            <a:avLst/>
          </a:prstGeom>
          <a:noFill/>
          <a:ln/>
        </p:spPr>
        <p:txBody>
          <a:bodyPr wrap="none" rtlCol="0" anchor="t"/>
          <a:lstStyle/>
          <a:p>
            <a:pPr marL="0" indent="0" algn="l">
              <a:lnSpc>
                <a:spcPts val="2011"/>
              </a:lnSpc>
              <a:buNone/>
            </a:pPr>
            <a:r>
              <a:rPr lang="en-US" sz="1609" b="1" dirty="0">
                <a:solidFill>
                  <a:srgbClr val="484237"/>
                </a:solidFill>
                <a:latin typeface="Gelasio" pitchFamily="34" charset="0"/>
                <a:ea typeface="Gelasio" pitchFamily="34" charset="-122"/>
                <a:cs typeface="Gelasio" pitchFamily="34" charset="-120"/>
              </a:rPr>
              <a:t>Flask Integration</a:t>
            </a:r>
            <a:endParaRPr lang="en-US" sz="1609" dirty="0"/>
          </a:p>
        </p:txBody>
      </p:sp>
      <p:sp>
        <p:nvSpPr>
          <p:cNvPr id="18" name="Text 13"/>
          <p:cNvSpPr/>
          <p:nvPr/>
        </p:nvSpPr>
        <p:spPr>
          <a:xfrm>
            <a:off x="7459027" y="5339239"/>
            <a:ext cx="3575209" cy="1045845"/>
          </a:xfrm>
          <a:prstGeom prst="rect">
            <a:avLst/>
          </a:prstGeom>
          <a:noFill/>
          <a:ln/>
        </p:spPr>
        <p:txBody>
          <a:bodyPr wrap="square" rtlCol="0" anchor="t"/>
          <a:lstStyle/>
          <a:p>
            <a:pPr marL="0" indent="0" algn="l">
              <a:lnSpc>
                <a:spcPts val="2059"/>
              </a:lnSpc>
              <a:buNone/>
            </a:pPr>
            <a:r>
              <a:rPr lang="en-US" sz="1287" dirty="0">
                <a:solidFill>
                  <a:srgbClr val="746558"/>
                </a:solidFill>
                <a:latin typeface="Gelasio" pitchFamily="34" charset="0"/>
                <a:ea typeface="Gelasio" pitchFamily="34" charset="-122"/>
                <a:cs typeface="Gelasio" pitchFamily="34" charset="-120"/>
              </a:rPr>
              <a:t>By implementing a Flask server, I was able to enhance my website's user experience through dynamic content generation and efficient server-side scripting.</a:t>
            </a:r>
            <a:endParaRPr lang="en-US" sz="1287" dirty="0"/>
          </a:p>
        </p:txBody>
      </p:sp>
      <p:sp>
        <p:nvSpPr>
          <p:cNvPr id="19" name="Text 14"/>
          <p:cNvSpPr/>
          <p:nvPr/>
        </p:nvSpPr>
        <p:spPr>
          <a:xfrm>
            <a:off x="3432810" y="6732270"/>
            <a:ext cx="7764780" cy="1045845"/>
          </a:xfrm>
          <a:prstGeom prst="rect">
            <a:avLst/>
          </a:prstGeom>
          <a:noFill/>
          <a:ln/>
        </p:spPr>
        <p:txBody>
          <a:bodyPr wrap="square" rtlCol="0" anchor="t"/>
          <a:lstStyle/>
          <a:p>
            <a:pPr marL="0" indent="0">
              <a:lnSpc>
                <a:spcPts val="2059"/>
              </a:lnSpc>
              <a:buNone/>
            </a:pPr>
            <a:r>
              <a:rPr lang="en-US" sz="1287" dirty="0">
                <a:solidFill>
                  <a:srgbClr val="746558"/>
                </a:solidFill>
                <a:latin typeface="Gelasio" pitchFamily="34" charset="0"/>
                <a:ea typeface="Gelasio" pitchFamily="34" charset="-122"/>
                <a:cs typeface="Gelasio" pitchFamily="34" charset="-120"/>
              </a:rPr>
              <a:t>To continuously improve the performance of SpamShieldPro, we employ an iterative refinement process. This involves regularly re-training the machine learning model with new data, experimenting with additional feature engineering, and optimizing hyperparameters. By staying agile and responsive, we ensure that SpamShieldPro remains at the cutting-edge of spam detection technology.</a:t>
            </a:r>
            <a:endParaRPr lang="en-US" sz="12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950</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Nico Robin</cp:lastModifiedBy>
  <cp:revision>3</cp:revision>
  <dcterms:created xsi:type="dcterms:W3CDTF">2024-04-07T05:44:26Z</dcterms:created>
  <dcterms:modified xsi:type="dcterms:W3CDTF">2024-04-07T14:38:58Z</dcterms:modified>
</cp:coreProperties>
</file>