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9" r:id="rId3"/>
    <p:sldId id="260" r:id="rId4"/>
    <p:sldId id="261" r:id="rId5"/>
    <p:sldId id="262"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7F0F2-AE1A-47E6-BF05-13B750DCACEA}" v="530" dt="2024-03-04T17:48:56.182"/>
    <p1510:client id="{D197F75E-9D95-4A65-8481-AD8C993D7E3E}" v="82" dt="2024-03-03T18:48:25.379"/>
    <p1510:client id="{F51151B9-7B60-4FC7-B07D-FE2BCF638436}" v="160" dt="2024-03-04T17:23:41.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3/4/2024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125000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18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7014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6836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3/4/2024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551416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8775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2210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439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288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191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9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3/4/2024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2178997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pic>
        <p:nvPicPr>
          <p:cNvPr id="5" name="Picture 4" descr="A blue sign with white text&#10;&#10;Description automatically generated">
            <a:extLst>
              <a:ext uri="{FF2B5EF4-FFF2-40B4-BE49-F238E27FC236}">
                <a16:creationId xmlns:a16="http://schemas.microsoft.com/office/drawing/2014/main" id="{B1F7FEE0-3C77-5B95-CB2A-6ECCD87B875D}"/>
              </a:ext>
            </a:extLst>
          </p:cNvPr>
          <p:cNvPicPr>
            <a:picLocks noChangeAspect="1"/>
          </p:cNvPicPr>
          <p:nvPr/>
        </p:nvPicPr>
        <p:blipFill rotWithShape="1">
          <a:blip r:embed="rId2">
            <a:alphaModFix amt="85000"/>
          </a:blip>
          <a:srcRect l="3213" r="3008" b="-1"/>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8A3844E6-D96A-41C1-870D-EE39760D7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4000"/>
            </a:schemeClr>
          </a:solidFill>
          <a:ln w="6350" cap="flat" cmpd="sng" algn="ctr">
            <a:noFill/>
            <a:prstDash val="solid"/>
          </a:ln>
          <a:effectLst>
            <a:softEdge rad="0"/>
          </a:effectLst>
        </p:spPr>
      </p:sp>
      <p:sp>
        <p:nvSpPr>
          <p:cNvPr id="33" name="Rectangle 32">
            <a:extLst>
              <a:ext uri="{FF2B5EF4-FFF2-40B4-BE49-F238E27FC236}">
                <a16:creationId xmlns:a16="http://schemas.microsoft.com/office/drawing/2014/main" id="{F2A92315-CB5C-4EB8-992E-4AA0C5DBC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561708" y="2091263"/>
            <a:ext cx="9068586" cy="2461504"/>
          </a:xfrm>
        </p:spPr>
        <p:txBody>
          <a:bodyPr>
            <a:normAutofit/>
          </a:bodyPr>
          <a:lstStyle/>
          <a:p>
            <a:r>
              <a:rPr lang="en-US" dirty="0">
                <a:solidFill>
                  <a:schemeClr val="accent1"/>
                </a:solidFill>
              </a:rPr>
              <a:t>Walmart Data Analysis Project</a:t>
            </a:r>
          </a:p>
        </p:txBody>
      </p:sp>
      <p:sp>
        <p:nvSpPr>
          <p:cNvPr id="3" name="Subtitle 2"/>
          <p:cNvSpPr>
            <a:spLocks noGrp="1"/>
          </p:cNvSpPr>
          <p:nvPr>
            <p:ph type="subTitle" idx="1"/>
          </p:nvPr>
        </p:nvSpPr>
        <p:spPr>
          <a:xfrm>
            <a:off x="1562100" y="4682062"/>
            <a:ext cx="9070848" cy="457201"/>
          </a:xfrm>
        </p:spPr>
        <p:txBody>
          <a:bodyPr vert="horz" lIns="91440" tIns="45720" rIns="91440" bIns="45720" rtlCol="0">
            <a:normAutofit/>
          </a:bodyPr>
          <a:lstStyle/>
          <a:p>
            <a:pPr>
              <a:spcAft>
                <a:spcPts val="600"/>
              </a:spcAft>
            </a:pPr>
            <a:r>
              <a:rPr lang="en-US" b="1"/>
              <a:t>Dishant Salunke</a:t>
            </a:r>
          </a:p>
        </p:txBody>
      </p:sp>
      <p:sp>
        <p:nvSpPr>
          <p:cNvPr id="35" name="Rectangle 34">
            <a:extLst>
              <a:ext uri="{FF2B5EF4-FFF2-40B4-BE49-F238E27FC236}">
                <a16:creationId xmlns:a16="http://schemas.microsoft.com/office/drawing/2014/main" id="{79FECA57-A5E2-44A8-96B6-A95724F80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BD4DE04D-ED96-4A1A-AA20-E4BBEECBF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6D8CE3E-8596-4FB7-A9A6-0B18C146B9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78D154-D736-4782-853A-1EC344B8E8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439E5C96-5084-CEA1-CC1F-05A049B78632}"/>
              </a:ext>
            </a:extLst>
          </p:cNvPr>
          <p:cNvPicPr>
            <a:picLocks noChangeAspect="1"/>
          </p:cNvPicPr>
          <p:nvPr/>
        </p:nvPicPr>
        <p:blipFill>
          <a:blip r:embed="rId2"/>
          <a:stretch>
            <a:fillRect/>
          </a:stretch>
        </p:blipFill>
        <p:spPr>
          <a:xfrm>
            <a:off x="4667497" y="1344748"/>
            <a:ext cx="6880072" cy="4007642"/>
          </a:xfrm>
          <a:prstGeom prst="rect">
            <a:avLst/>
          </a:prstGeom>
        </p:spPr>
      </p:pic>
      <p:sp>
        <p:nvSpPr>
          <p:cNvPr id="26" name="Rectangle 25">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Content Placeholder 18">
            <a:extLst>
              <a:ext uri="{FF2B5EF4-FFF2-40B4-BE49-F238E27FC236}">
                <a16:creationId xmlns:a16="http://schemas.microsoft.com/office/drawing/2014/main" id="{80A1B901-6A3F-313D-FFB9-924AEF766409}"/>
              </a:ext>
            </a:extLst>
          </p:cNvPr>
          <p:cNvSpPr>
            <a:spLocks noGrp="1"/>
          </p:cNvSpPr>
          <p:nvPr>
            <p:ph idx="1"/>
          </p:nvPr>
        </p:nvSpPr>
        <p:spPr>
          <a:xfrm>
            <a:off x="486099" y="865655"/>
            <a:ext cx="2888439" cy="3869634"/>
          </a:xfrm>
        </p:spPr>
        <p:txBody>
          <a:bodyPr vert="horz" lIns="91440" tIns="45720" rIns="91440" bIns="45720" rtlCol="0" anchor="t">
            <a:normAutofit/>
          </a:bodyPr>
          <a:lstStyle/>
          <a:p>
            <a:r>
              <a:rPr lang="en-US" sz="2800" dirty="0">
                <a:solidFill>
                  <a:srgbClr val="FFFFFF"/>
                </a:solidFill>
                <a:ea typeface="+mn-lt"/>
                <a:cs typeface="+mn-lt"/>
              </a:rPr>
              <a:t>which product line has the largest revenue</a:t>
            </a:r>
          </a:p>
        </p:txBody>
      </p:sp>
    </p:spTree>
    <p:extLst>
      <p:ext uri="{BB962C8B-B14F-4D97-AF65-F5344CB8AC3E}">
        <p14:creationId xmlns:p14="http://schemas.microsoft.com/office/powerpoint/2010/main" val="350000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7AAC972-16FD-7E51-EF88-EF8B90CDA487}"/>
              </a:ext>
            </a:extLst>
          </p:cNvPr>
          <p:cNvSpPr>
            <a:spLocks noGrp="1"/>
          </p:cNvSpPr>
          <p:nvPr>
            <p:ph type="title"/>
          </p:nvPr>
        </p:nvSpPr>
        <p:spPr>
          <a:xfrm>
            <a:off x="1175512" y="870132"/>
            <a:ext cx="9792208" cy="1527078"/>
          </a:xfrm>
        </p:spPr>
        <p:txBody>
          <a:bodyPr>
            <a:normAutofit/>
          </a:bodyPr>
          <a:lstStyle/>
          <a:p>
            <a:r>
              <a:rPr lang="en-US" b="1" dirty="0">
                <a:ea typeface="+mj-lt"/>
                <a:cs typeface="+mj-lt"/>
              </a:rPr>
              <a:t>Purposes Of The Project</a:t>
            </a:r>
            <a:endParaRPr lang="en-US" dirty="0">
              <a:ea typeface="+mj-lt"/>
              <a:cs typeface="+mj-lt"/>
            </a:endParaRPr>
          </a:p>
        </p:txBody>
      </p:sp>
      <p:sp>
        <p:nvSpPr>
          <p:cNvPr id="3" name="Content Placeholder 2">
            <a:extLst>
              <a:ext uri="{FF2B5EF4-FFF2-40B4-BE49-F238E27FC236}">
                <a16:creationId xmlns:a16="http://schemas.microsoft.com/office/drawing/2014/main" id="{C3F09138-44CA-4592-1A06-E873D33267AC}"/>
              </a:ext>
            </a:extLst>
          </p:cNvPr>
          <p:cNvSpPr>
            <a:spLocks noGrp="1"/>
          </p:cNvSpPr>
          <p:nvPr>
            <p:ph idx="1"/>
          </p:nvPr>
        </p:nvSpPr>
        <p:spPr>
          <a:xfrm>
            <a:off x="1175512" y="2557849"/>
            <a:ext cx="9792208" cy="3407862"/>
          </a:xfrm>
        </p:spPr>
        <p:txBody>
          <a:bodyPr vert="horz" lIns="91440" tIns="45720" rIns="91440" bIns="45720" rtlCol="0" anchor="t">
            <a:normAutofit/>
          </a:bodyPr>
          <a:lstStyle/>
          <a:p>
            <a:r>
              <a:rPr lang="en-US" sz="2400" dirty="0">
                <a:ea typeface="+mn-lt"/>
                <a:cs typeface="+mn-lt"/>
              </a:rPr>
              <a:t> The major aim of this project is to gain insight into the sales data of Walmart to understand the different factors that affect sales of the different branches.</a:t>
            </a:r>
            <a:endParaRPr lang="en-US" sz="2400" dirty="0"/>
          </a:p>
          <a:p>
            <a:pPr marL="0" indent="0">
              <a:buNone/>
            </a:pPr>
            <a:br>
              <a:rPr lang="en-US" dirty="0"/>
            </a:br>
            <a:endParaRPr lang="en-US" dirty="0"/>
          </a:p>
        </p:txBody>
      </p:sp>
    </p:spTree>
    <p:extLst>
      <p:ext uri="{BB962C8B-B14F-4D97-AF65-F5344CB8AC3E}">
        <p14:creationId xmlns:p14="http://schemas.microsoft.com/office/powerpoint/2010/main" val="4845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5A48206-ACB1-7ACC-CFA7-1FE415E90FB7}"/>
              </a:ext>
            </a:extLst>
          </p:cNvPr>
          <p:cNvSpPr>
            <a:spLocks noGrp="1"/>
          </p:cNvSpPr>
          <p:nvPr>
            <p:ph type="title"/>
          </p:nvPr>
        </p:nvSpPr>
        <p:spPr>
          <a:xfrm>
            <a:off x="1175512" y="870132"/>
            <a:ext cx="9792208" cy="1527078"/>
          </a:xfrm>
        </p:spPr>
        <p:txBody>
          <a:bodyPr>
            <a:normAutofit/>
          </a:bodyPr>
          <a:lstStyle/>
          <a:p>
            <a:r>
              <a:rPr lang="en-US" b="1" dirty="0"/>
              <a:t>About the Data </a:t>
            </a:r>
          </a:p>
        </p:txBody>
      </p:sp>
      <p:sp>
        <p:nvSpPr>
          <p:cNvPr id="6" name="Content Placeholder 5">
            <a:extLst>
              <a:ext uri="{FF2B5EF4-FFF2-40B4-BE49-F238E27FC236}">
                <a16:creationId xmlns:a16="http://schemas.microsoft.com/office/drawing/2014/main" id="{1A14CE47-75AF-3989-E4CB-66F58E9F94E8}"/>
              </a:ext>
            </a:extLst>
          </p:cNvPr>
          <p:cNvSpPr>
            <a:spLocks noGrp="1"/>
          </p:cNvSpPr>
          <p:nvPr>
            <p:ph idx="1"/>
          </p:nvPr>
        </p:nvSpPr>
        <p:spPr>
          <a:xfrm>
            <a:off x="1175512" y="2557849"/>
            <a:ext cx="9792208" cy="3407862"/>
          </a:xfrm>
        </p:spPr>
        <p:txBody>
          <a:bodyPr vert="horz" lIns="91440" tIns="45720" rIns="91440" bIns="45720" rtlCol="0" anchor="t">
            <a:normAutofit/>
          </a:bodyPr>
          <a:lstStyle/>
          <a:p>
            <a:r>
              <a:rPr lang="en-US" sz="2400" dirty="0">
                <a:ea typeface="+mn-lt"/>
                <a:cs typeface="+mn-lt"/>
              </a:rPr>
              <a:t>About Data The dataset was obtained from the Kaggle Walmart Sales Forecasting Competition. </a:t>
            </a:r>
          </a:p>
          <a:p>
            <a:pPr>
              <a:buClr>
                <a:srgbClr val="262626"/>
              </a:buClr>
            </a:pPr>
            <a:r>
              <a:rPr lang="en-US" sz="2400" dirty="0">
                <a:ea typeface="+mn-lt"/>
                <a:cs typeface="+mn-lt"/>
              </a:rPr>
              <a:t>This dataset contains sales transactions from a three different branches of Walmart, respectively located in Mandalay, Yangon and Naypyitaw. </a:t>
            </a:r>
            <a:endParaRPr lang="en-US" sz="2400">
              <a:ea typeface="+mn-lt"/>
              <a:cs typeface="+mn-lt"/>
            </a:endParaRPr>
          </a:p>
          <a:p>
            <a:pPr>
              <a:buClr>
                <a:srgbClr val="262626"/>
              </a:buClr>
            </a:pPr>
            <a:r>
              <a:rPr lang="en-US" sz="2400" dirty="0">
                <a:ea typeface="+mn-lt"/>
                <a:cs typeface="+mn-lt"/>
              </a:rPr>
              <a:t>The data contains 17 columns and 1000 rows</a:t>
            </a:r>
          </a:p>
        </p:txBody>
      </p:sp>
    </p:spTree>
    <p:extLst>
      <p:ext uri="{BB962C8B-B14F-4D97-AF65-F5344CB8AC3E}">
        <p14:creationId xmlns:p14="http://schemas.microsoft.com/office/powerpoint/2010/main" val="161703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4" name="Picture 3" descr="A screenshot of a computer&#10;&#10;Description automatically generated">
            <a:extLst>
              <a:ext uri="{FF2B5EF4-FFF2-40B4-BE49-F238E27FC236}">
                <a16:creationId xmlns:a16="http://schemas.microsoft.com/office/drawing/2014/main" id="{8F62CF37-7B96-AF88-538B-F89D851E5C93}"/>
              </a:ext>
            </a:extLst>
          </p:cNvPr>
          <p:cNvPicPr>
            <a:picLocks noChangeAspect="1"/>
          </p:cNvPicPr>
          <p:nvPr/>
        </p:nvPicPr>
        <p:blipFill>
          <a:blip r:embed="rId2"/>
          <a:stretch>
            <a:fillRect/>
          </a:stretch>
        </p:blipFill>
        <p:spPr>
          <a:xfrm>
            <a:off x="385412" y="0"/>
            <a:ext cx="10905706" cy="6129618"/>
          </a:xfrm>
          <a:prstGeom prst="rect">
            <a:avLst/>
          </a:prstGeom>
        </p:spPr>
      </p:pic>
    </p:spTree>
    <p:extLst>
      <p:ext uri="{BB962C8B-B14F-4D97-AF65-F5344CB8AC3E}">
        <p14:creationId xmlns:p14="http://schemas.microsoft.com/office/powerpoint/2010/main" val="421579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BE90C2D-6A62-E4D5-8F53-016393C0D03E}"/>
              </a:ext>
            </a:extLst>
          </p:cNvPr>
          <p:cNvSpPr>
            <a:spLocks noGrp="1"/>
          </p:cNvSpPr>
          <p:nvPr>
            <p:ph type="title"/>
          </p:nvPr>
        </p:nvSpPr>
        <p:spPr>
          <a:xfrm>
            <a:off x="1175512" y="870132"/>
            <a:ext cx="9792208" cy="1527078"/>
          </a:xfrm>
        </p:spPr>
        <p:txBody>
          <a:bodyPr>
            <a:normAutofit/>
          </a:bodyPr>
          <a:lstStyle/>
          <a:p>
            <a:r>
              <a:rPr lang="en-US" b="1" dirty="0"/>
              <a:t>Analysis List</a:t>
            </a:r>
          </a:p>
          <a:p>
            <a:pPr marL="285750" indent="-285750">
              <a:buFont typeface="Arial"/>
              <a:buChar char="•"/>
            </a:pPr>
            <a:r>
              <a:rPr lang="en-US" sz="1200" dirty="0">
                <a:solidFill>
                  <a:srgbClr val="E6EDF3"/>
                </a:solidFill>
                <a:ea typeface="+mj-lt"/>
                <a:cs typeface="+mj-lt"/>
              </a:rPr>
              <a:t>Product Analysis</a:t>
            </a:r>
            <a:endParaRPr lang="en-US" dirty="0"/>
          </a:p>
          <a:p>
            <a:pPr marL="285750" indent="-285750">
              <a:buFont typeface="Arial"/>
              <a:buChar char="•"/>
            </a:pPr>
            <a:endParaRPr lang="en-US"/>
          </a:p>
        </p:txBody>
      </p:sp>
      <p:sp>
        <p:nvSpPr>
          <p:cNvPr id="3" name="Content Placeholder 2">
            <a:extLst>
              <a:ext uri="{FF2B5EF4-FFF2-40B4-BE49-F238E27FC236}">
                <a16:creationId xmlns:a16="http://schemas.microsoft.com/office/drawing/2014/main" id="{DBA3770B-B9CD-F535-8479-0652F3BDD4F0}"/>
              </a:ext>
            </a:extLst>
          </p:cNvPr>
          <p:cNvSpPr>
            <a:spLocks noGrp="1"/>
          </p:cNvSpPr>
          <p:nvPr>
            <p:ph idx="1"/>
          </p:nvPr>
        </p:nvSpPr>
        <p:spPr>
          <a:xfrm>
            <a:off x="1085865" y="2300114"/>
            <a:ext cx="9792208" cy="3407862"/>
          </a:xfrm>
        </p:spPr>
        <p:txBody>
          <a:bodyPr vert="horz" lIns="91440" tIns="45720" rIns="91440" bIns="45720" rtlCol="0" anchor="t">
            <a:normAutofit fontScale="92500" lnSpcReduction="10000"/>
          </a:bodyPr>
          <a:lstStyle/>
          <a:p>
            <a:pPr marL="0" indent="0">
              <a:lnSpc>
                <a:spcPct val="90000"/>
              </a:lnSpc>
              <a:spcBef>
                <a:spcPct val="0"/>
              </a:spcBef>
              <a:buNone/>
            </a:pPr>
            <a:r>
              <a:rPr lang="en-US" sz="2400" dirty="0">
                <a:ea typeface="+mn-lt"/>
                <a:cs typeface="+mn-lt"/>
              </a:rPr>
              <a:t>1.Product Analysis</a:t>
            </a:r>
          </a:p>
          <a:p>
            <a:pPr>
              <a:lnSpc>
                <a:spcPct val="90000"/>
              </a:lnSpc>
              <a:spcBef>
                <a:spcPct val="0"/>
              </a:spcBef>
              <a:buClr>
                <a:srgbClr val="262626"/>
              </a:buClr>
            </a:pPr>
            <a:r>
              <a:rPr lang="en-US" sz="2400" dirty="0">
                <a:ea typeface="+mn-lt"/>
                <a:cs typeface="+mn-lt"/>
              </a:rPr>
              <a:t>Conduct analysis on the data to understand the different product lines, the products lines performing best and the product lines that need to be improved.</a:t>
            </a:r>
            <a:endParaRPr lang="en-US"/>
          </a:p>
          <a:p>
            <a:pPr marL="0" indent="0">
              <a:lnSpc>
                <a:spcPct val="90000"/>
              </a:lnSpc>
              <a:spcBef>
                <a:spcPct val="0"/>
              </a:spcBef>
              <a:buClr>
                <a:srgbClr val="262626"/>
              </a:buClr>
              <a:buNone/>
            </a:pPr>
            <a:r>
              <a:rPr lang="en-US" sz="2400" dirty="0">
                <a:ea typeface="+mn-lt"/>
                <a:cs typeface="+mn-lt"/>
              </a:rPr>
              <a:t>2.Sales Analysis</a:t>
            </a:r>
          </a:p>
          <a:p>
            <a:pPr>
              <a:lnSpc>
                <a:spcPct val="90000"/>
              </a:lnSpc>
              <a:spcBef>
                <a:spcPct val="0"/>
              </a:spcBef>
              <a:buClr>
                <a:srgbClr val="262626"/>
              </a:buClr>
            </a:pPr>
            <a:r>
              <a:rPr lang="en-US" sz="2400" dirty="0">
                <a:ea typeface="+mn-lt"/>
                <a:cs typeface="+mn-lt"/>
              </a:rPr>
              <a:t>This analysis aims to answer the question of the sales trends of product. The result of this can help use measure the effectiveness of each sales strategy the business applies and what </a:t>
            </a:r>
            <a:r>
              <a:rPr lang="en-US" sz="2400" err="1">
                <a:ea typeface="+mn-lt"/>
                <a:cs typeface="+mn-lt"/>
              </a:rPr>
              <a:t>modificatoins</a:t>
            </a:r>
            <a:r>
              <a:rPr lang="en-US" sz="2400" dirty="0">
                <a:ea typeface="+mn-lt"/>
                <a:cs typeface="+mn-lt"/>
              </a:rPr>
              <a:t> are needed to gain more sales.</a:t>
            </a:r>
          </a:p>
          <a:p>
            <a:pPr marL="0" indent="0">
              <a:lnSpc>
                <a:spcPct val="90000"/>
              </a:lnSpc>
              <a:spcBef>
                <a:spcPct val="0"/>
              </a:spcBef>
              <a:buClr>
                <a:srgbClr val="262626"/>
              </a:buClr>
              <a:buNone/>
            </a:pPr>
            <a:r>
              <a:rPr lang="en-US" sz="2400" dirty="0">
                <a:ea typeface="+mn-lt"/>
                <a:cs typeface="+mn-lt"/>
              </a:rPr>
              <a:t>3. Customer Analysis</a:t>
            </a:r>
          </a:p>
          <a:p>
            <a:pPr>
              <a:lnSpc>
                <a:spcPct val="90000"/>
              </a:lnSpc>
              <a:spcBef>
                <a:spcPct val="0"/>
              </a:spcBef>
              <a:buClr>
                <a:srgbClr val="262626"/>
              </a:buClr>
            </a:pPr>
            <a:r>
              <a:rPr lang="en-US" sz="2400" dirty="0">
                <a:ea typeface="+mn-lt"/>
                <a:cs typeface="+mn-lt"/>
              </a:rPr>
              <a:t>This analysis aims to uncover the different customers segments, purchase trends and the profitability of each customer segment.</a:t>
            </a:r>
          </a:p>
          <a:p>
            <a:pPr>
              <a:lnSpc>
                <a:spcPct val="90000"/>
              </a:lnSpc>
              <a:spcBef>
                <a:spcPct val="0"/>
              </a:spcBef>
              <a:buClr>
                <a:srgbClr val="262626"/>
              </a:buClr>
            </a:pPr>
            <a:endParaRPr lang="en-US" sz="4300" dirty="0"/>
          </a:p>
          <a:p>
            <a:pPr>
              <a:buClr>
                <a:srgbClr val="262626"/>
              </a:buClr>
            </a:pPr>
            <a:endParaRPr lang="en-US" dirty="0"/>
          </a:p>
        </p:txBody>
      </p:sp>
    </p:spTree>
    <p:extLst>
      <p:ext uri="{BB962C8B-B14F-4D97-AF65-F5344CB8AC3E}">
        <p14:creationId xmlns:p14="http://schemas.microsoft.com/office/powerpoint/2010/main" val="80670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427BCB6-091A-BE48-DBCA-B5078ADF9EF0}"/>
              </a:ext>
            </a:extLst>
          </p:cNvPr>
          <p:cNvSpPr>
            <a:spLocks noGrp="1"/>
          </p:cNvSpPr>
          <p:nvPr>
            <p:ph type="title"/>
          </p:nvPr>
        </p:nvSpPr>
        <p:spPr>
          <a:xfrm>
            <a:off x="1089077" y="806152"/>
            <a:ext cx="9792208" cy="1527078"/>
          </a:xfrm>
        </p:spPr>
        <p:txBody>
          <a:bodyPr>
            <a:normAutofit/>
          </a:bodyPr>
          <a:lstStyle/>
          <a:p>
            <a:r>
              <a:rPr lang="en-US" b="1" dirty="0"/>
              <a:t>Approach Used</a:t>
            </a:r>
          </a:p>
          <a:p>
            <a:endParaRPr lang="en-US"/>
          </a:p>
        </p:txBody>
      </p:sp>
      <p:sp>
        <p:nvSpPr>
          <p:cNvPr id="3" name="Content Placeholder 2">
            <a:extLst>
              <a:ext uri="{FF2B5EF4-FFF2-40B4-BE49-F238E27FC236}">
                <a16:creationId xmlns:a16="http://schemas.microsoft.com/office/drawing/2014/main" id="{32D58BB4-048B-0851-0DC1-F4830815C17C}"/>
              </a:ext>
            </a:extLst>
          </p:cNvPr>
          <p:cNvSpPr>
            <a:spLocks noGrp="1"/>
          </p:cNvSpPr>
          <p:nvPr>
            <p:ph idx="1"/>
          </p:nvPr>
        </p:nvSpPr>
        <p:spPr>
          <a:xfrm>
            <a:off x="1175512" y="2557849"/>
            <a:ext cx="9792208" cy="3407862"/>
          </a:xfrm>
        </p:spPr>
        <p:txBody>
          <a:bodyPr vert="horz" lIns="91440" tIns="45720" rIns="91440" bIns="45720" rtlCol="0" anchor="t">
            <a:normAutofit/>
          </a:bodyPr>
          <a:lstStyle/>
          <a:p>
            <a:r>
              <a:rPr lang="en-US">
                <a:ea typeface="+mn-lt"/>
                <a:cs typeface="+mn-lt"/>
              </a:rPr>
              <a:t>Data Wrangling</a:t>
            </a:r>
          </a:p>
          <a:p>
            <a:pPr>
              <a:buClr>
                <a:srgbClr val="262626"/>
              </a:buClr>
            </a:pPr>
            <a:r>
              <a:rPr lang="en-US" dirty="0">
                <a:ea typeface="+mn-lt"/>
                <a:cs typeface="+mn-lt"/>
              </a:rPr>
              <a:t>Feature Engineering</a:t>
            </a:r>
          </a:p>
          <a:p>
            <a:pPr>
              <a:buClr>
                <a:srgbClr val="262626"/>
              </a:buClr>
            </a:pPr>
            <a:r>
              <a:rPr lang="en-US" dirty="0">
                <a:ea typeface="+mn-lt"/>
                <a:cs typeface="+mn-lt"/>
              </a:rPr>
              <a:t>Exploratory Data Analysis (EDA)</a:t>
            </a:r>
          </a:p>
        </p:txBody>
      </p:sp>
    </p:spTree>
    <p:extLst>
      <p:ext uri="{BB962C8B-B14F-4D97-AF65-F5344CB8AC3E}">
        <p14:creationId xmlns:p14="http://schemas.microsoft.com/office/powerpoint/2010/main" val="187532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4AF81B5-CA58-ACE6-6691-619420FB9582}"/>
              </a:ext>
            </a:extLst>
          </p:cNvPr>
          <p:cNvSpPr>
            <a:spLocks noGrp="1"/>
          </p:cNvSpPr>
          <p:nvPr>
            <p:ph type="title"/>
          </p:nvPr>
        </p:nvSpPr>
        <p:spPr>
          <a:xfrm>
            <a:off x="1175512" y="870132"/>
            <a:ext cx="9792208" cy="1527078"/>
          </a:xfrm>
        </p:spPr>
        <p:txBody>
          <a:bodyPr>
            <a:normAutofit/>
          </a:bodyPr>
          <a:lstStyle/>
          <a:p>
            <a:r>
              <a:rPr lang="en-US" b="1">
                <a:solidFill>
                  <a:srgbClr val="000000"/>
                </a:solidFill>
              </a:rPr>
              <a:t>Data Wrangling</a:t>
            </a:r>
            <a:endParaRPr lang="en-US"/>
          </a:p>
        </p:txBody>
      </p:sp>
      <p:sp>
        <p:nvSpPr>
          <p:cNvPr id="3" name="Content Placeholder 2">
            <a:extLst>
              <a:ext uri="{FF2B5EF4-FFF2-40B4-BE49-F238E27FC236}">
                <a16:creationId xmlns:a16="http://schemas.microsoft.com/office/drawing/2014/main" id="{3E734EFC-2BCA-0932-6225-F20512583406}"/>
              </a:ext>
            </a:extLst>
          </p:cNvPr>
          <p:cNvSpPr>
            <a:spLocks noGrp="1"/>
          </p:cNvSpPr>
          <p:nvPr>
            <p:ph idx="1"/>
          </p:nvPr>
        </p:nvSpPr>
        <p:spPr>
          <a:xfrm>
            <a:off x="1175512" y="2557849"/>
            <a:ext cx="9792208" cy="3407862"/>
          </a:xfrm>
        </p:spPr>
        <p:txBody>
          <a:bodyPr vert="horz" lIns="91440" tIns="45720" rIns="91440" bIns="45720" rtlCol="0" anchor="t">
            <a:normAutofit/>
          </a:bodyPr>
          <a:lstStyle/>
          <a:p>
            <a:r>
              <a:rPr lang="en-US" dirty="0">
                <a:ea typeface="+mn-lt"/>
                <a:cs typeface="+mn-lt"/>
              </a:rPr>
              <a:t>This is the first step where inspection of data is done to make sure </a:t>
            </a:r>
            <a:r>
              <a:rPr lang="en-US" b="1" dirty="0">
                <a:ea typeface="+mn-lt"/>
                <a:cs typeface="+mn-lt"/>
              </a:rPr>
              <a:t>NULL</a:t>
            </a:r>
            <a:r>
              <a:rPr lang="en-US" dirty="0">
                <a:ea typeface="+mn-lt"/>
                <a:cs typeface="+mn-lt"/>
              </a:rPr>
              <a:t> values and missing values are detected and data replacement methods are used to replace, missing or </a:t>
            </a:r>
            <a:r>
              <a:rPr lang="en-US" b="1" dirty="0">
                <a:ea typeface="+mn-lt"/>
                <a:cs typeface="+mn-lt"/>
              </a:rPr>
              <a:t>NULL</a:t>
            </a:r>
            <a:r>
              <a:rPr lang="en-US" dirty="0">
                <a:ea typeface="+mn-lt"/>
                <a:cs typeface="+mn-lt"/>
              </a:rPr>
              <a:t> values.</a:t>
            </a:r>
          </a:p>
          <a:p>
            <a:r>
              <a:rPr lang="en-US" dirty="0">
                <a:ea typeface="+mn-lt"/>
                <a:cs typeface="+mn-lt"/>
              </a:rPr>
              <a:t>Build a database</a:t>
            </a:r>
          </a:p>
          <a:p>
            <a:r>
              <a:rPr lang="en-US" dirty="0">
                <a:ea typeface="+mn-lt"/>
                <a:cs typeface="+mn-lt"/>
              </a:rPr>
              <a:t>Create table and insert the data.</a:t>
            </a:r>
          </a:p>
          <a:p>
            <a:r>
              <a:rPr lang="en-US" dirty="0">
                <a:ea typeface="+mn-lt"/>
                <a:cs typeface="+mn-lt"/>
              </a:rPr>
              <a:t>Select columns with null values in them. There are no null values in our database as in creating the tables, we set </a:t>
            </a:r>
            <a:r>
              <a:rPr lang="en-US" b="1" dirty="0">
                <a:ea typeface="+mn-lt"/>
                <a:cs typeface="+mn-lt"/>
              </a:rPr>
              <a:t>NOT NULL</a:t>
            </a:r>
            <a:r>
              <a:rPr lang="en-US" dirty="0">
                <a:ea typeface="+mn-lt"/>
                <a:cs typeface="+mn-lt"/>
              </a:rPr>
              <a:t> for each field, hence null values are filtered out.</a:t>
            </a:r>
          </a:p>
          <a:p>
            <a:pPr>
              <a:buClr>
                <a:srgbClr val="262626"/>
              </a:buClr>
            </a:pPr>
            <a:endParaRPr lang="en-US" dirty="0"/>
          </a:p>
        </p:txBody>
      </p:sp>
    </p:spTree>
    <p:extLst>
      <p:ext uri="{BB962C8B-B14F-4D97-AF65-F5344CB8AC3E}">
        <p14:creationId xmlns:p14="http://schemas.microsoft.com/office/powerpoint/2010/main" val="256980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2928A48-2B58-D729-3C1E-331CCECDAA1C}"/>
              </a:ext>
            </a:extLst>
          </p:cNvPr>
          <p:cNvSpPr>
            <a:spLocks noGrp="1"/>
          </p:cNvSpPr>
          <p:nvPr>
            <p:ph type="title"/>
          </p:nvPr>
        </p:nvSpPr>
        <p:spPr>
          <a:xfrm>
            <a:off x="1175512" y="870132"/>
            <a:ext cx="9792208" cy="1527078"/>
          </a:xfrm>
        </p:spPr>
        <p:txBody>
          <a:bodyPr vert="horz" lIns="91440" tIns="45720" rIns="91440" bIns="45720" rtlCol="0">
            <a:normAutofit/>
          </a:bodyPr>
          <a:lstStyle/>
          <a:p>
            <a:r>
              <a:rPr lang="en-US" b="1">
                <a:ea typeface="+mj-lt"/>
                <a:cs typeface="+mj-lt"/>
              </a:rPr>
              <a:t>Feature Engineering</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1DE1995E-7E5F-7D7D-0D25-A9981CB52F24}"/>
              </a:ext>
            </a:extLst>
          </p:cNvPr>
          <p:cNvSpPr>
            <a:spLocks noGrp="1"/>
          </p:cNvSpPr>
          <p:nvPr>
            <p:ph idx="1"/>
          </p:nvPr>
        </p:nvSpPr>
        <p:spPr>
          <a:xfrm>
            <a:off x="1175512" y="2557849"/>
            <a:ext cx="9792208" cy="3407862"/>
          </a:xfrm>
        </p:spPr>
        <p:txBody>
          <a:bodyPr vert="horz" lIns="91440" tIns="45720" rIns="91440" bIns="45720" rtlCol="0" anchor="t">
            <a:normAutofit/>
          </a:bodyPr>
          <a:lstStyle/>
          <a:p>
            <a:r>
              <a:rPr lang="en-US" dirty="0">
                <a:ea typeface="+mn-lt"/>
                <a:cs typeface="+mn-lt"/>
              </a:rPr>
              <a:t>This will help use generate some new columns from existing ones.</a:t>
            </a:r>
          </a:p>
          <a:p>
            <a:pPr>
              <a:buClr>
                <a:srgbClr val="262626"/>
              </a:buClr>
            </a:pPr>
            <a:r>
              <a:rPr lang="en-US" dirty="0">
                <a:ea typeface="+mn-lt"/>
                <a:cs typeface="+mn-lt"/>
              </a:rPr>
              <a:t>Add a new column named '</a:t>
            </a:r>
            <a:r>
              <a:rPr lang="en-US" dirty="0" err="1">
                <a:latin typeface="Consolas"/>
                <a:ea typeface="+mn-lt"/>
                <a:cs typeface="+mn-lt"/>
              </a:rPr>
              <a:t>time_of_day</a:t>
            </a:r>
            <a:r>
              <a:rPr lang="en-US" dirty="0">
                <a:latin typeface="Consolas"/>
                <a:ea typeface="+mn-lt"/>
                <a:cs typeface="+mn-lt"/>
              </a:rPr>
              <a:t>'</a:t>
            </a:r>
            <a:r>
              <a:rPr lang="en-US" dirty="0">
                <a:ea typeface="+mn-lt"/>
                <a:cs typeface="+mn-lt"/>
              </a:rPr>
              <a:t> to give insight of sales in the Morning, Afternoon and Evening. This will help answer the question on which part of the day most sales are made.</a:t>
            </a:r>
          </a:p>
          <a:p>
            <a:pPr>
              <a:buClr>
                <a:srgbClr val="262626"/>
              </a:buClr>
            </a:pPr>
            <a:r>
              <a:rPr lang="en-US" dirty="0">
                <a:ea typeface="+mn-lt"/>
                <a:cs typeface="+mn-lt"/>
              </a:rPr>
              <a:t>Add a new column named </a:t>
            </a:r>
            <a:r>
              <a:rPr lang="en-US" dirty="0" err="1">
                <a:latin typeface="Consolas"/>
                <a:ea typeface="+mn-lt"/>
                <a:cs typeface="+mn-lt"/>
              </a:rPr>
              <a:t>day_name</a:t>
            </a:r>
            <a:r>
              <a:rPr lang="en-US" dirty="0">
                <a:ea typeface="+mn-lt"/>
                <a:cs typeface="+mn-lt"/>
              </a:rPr>
              <a:t> that contains the extracted days of the week on which the given transaction took place (Mon, Tue, Wed, </a:t>
            </a:r>
            <a:r>
              <a:rPr lang="en-US" dirty="0" err="1">
                <a:ea typeface="+mn-lt"/>
                <a:cs typeface="+mn-lt"/>
              </a:rPr>
              <a:t>Thur</a:t>
            </a:r>
            <a:r>
              <a:rPr lang="en-US" dirty="0">
                <a:ea typeface="+mn-lt"/>
                <a:cs typeface="+mn-lt"/>
              </a:rPr>
              <a:t>, Fri). This will help answer the question on which week of the day each branch is busiest.</a:t>
            </a:r>
          </a:p>
          <a:p>
            <a:r>
              <a:rPr lang="en-US" dirty="0">
                <a:ea typeface="+mn-lt"/>
                <a:cs typeface="+mn-lt"/>
              </a:rPr>
              <a:t>Add a new column named </a:t>
            </a:r>
            <a:r>
              <a:rPr lang="en-US" dirty="0" err="1">
                <a:latin typeface="Consolas"/>
                <a:ea typeface="+mn-lt"/>
                <a:cs typeface="+mn-lt"/>
              </a:rPr>
              <a:t>month_name</a:t>
            </a:r>
            <a:r>
              <a:rPr lang="en-US" dirty="0">
                <a:ea typeface="+mn-lt"/>
                <a:cs typeface="+mn-lt"/>
              </a:rPr>
              <a:t> that contains the extracted months of the year on which the given transaction took place (Jan, Feb, Mar). Help determine which month of the year has the most sales and profit.</a:t>
            </a:r>
          </a:p>
          <a:p>
            <a:pPr>
              <a:buClr>
                <a:srgbClr val="262626"/>
              </a:buClr>
            </a:pPr>
            <a:endParaRPr lang="en-US" dirty="0">
              <a:ea typeface="+mn-lt"/>
              <a:cs typeface="+mn-lt"/>
            </a:endParaRPr>
          </a:p>
          <a:p>
            <a:pPr>
              <a:buClr>
                <a:srgbClr val="262626"/>
              </a:buClr>
            </a:pPr>
            <a:endParaRPr lang="en-US" dirty="0">
              <a:ea typeface="+mn-lt"/>
              <a:cs typeface="+mn-lt"/>
            </a:endParaRPr>
          </a:p>
        </p:txBody>
      </p:sp>
    </p:spTree>
    <p:extLst>
      <p:ext uri="{BB962C8B-B14F-4D97-AF65-F5344CB8AC3E}">
        <p14:creationId xmlns:p14="http://schemas.microsoft.com/office/powerpoint/2010/main" val="218354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3250ABC6-86EE-2CD5-C3B2-81A2F0C333C9}"/>
              </a:ext>
            </a:extLst>
          </p:cNvPr>
          <p:cNvSpPr>
            <a:spLocks noGrp="1"/>
          </p:cNvSpPr>
          <p:nvPr>
            <p:ph type="title"/>
          </p:nvPr>
        </p:nvSpPr>
        <p:spPr>
          <a:xfrm>
            <a:off x="1175512" y="870132"/>
            <a:ext cx="9792208" cy="1527078"/>
          </a:xfrm>
        </p:spPr>
        <p:txBody>
          <a:bodyPr>
            <a:normAutofit/>
          </a:bodyPr>
          <a:lstStyle/>
          <a:p>
            <a:r>
              <a:rPr lang="en-US"/>
              <a:t>Conclusion/Findings</a:t>
            </a:r>
          </a:p>
        </p:txBody>
      </p:sp>
      <p:graphicFrame>
        <p:nvGraphicFramePr>
          <p:cNvPr id="5" name="Content Placeholder 4">
            <a:extLst>
              <a:ext uri="{FF2B5EF4-FFF2-40B4-BE49-F238E27FC236}">
                <a16:creationId xmlns:a16="http://schemas.microsoft.com/office/drawing/2014/main" id="{3D4E70B7-A220-A728-F4EE-D01C02CB2F07}"/>
              </a:ext>
            </a:extLst>
          </p:cNvPr>
          <p:cNvGraphicFramePr>
            <a:graphicFrameLocks noGrp="1"/>
          </p:cNvGraphicFramePr>
          <p:nvPr>
            <p:ph idx="1"/>
            <p:extLst>
              <p:ext uri="{D42A27DB-BD31-4B8C-83A1-F6EECF244321}">
                <p14:modId xmlns:p14="http://schemas.microsoft.com/office/powerpoint/2010/main" val="2834010925"/>
              </p:ext>
            </p:extLst>
          </p:nvPr>
        </p:nvGraphicFramePr>
        <p:xfrm>
          <a:off x="1066800" y="2103438"/>
          <a:ext cx="10058400" cy="3588944"/>
        </p:xfrm>
        <a:graphic>
          <a:graphicData uri="http://schemas.openxmlformats.org/drawingml/2006/table">
            <a:tbl>
              <a:tblPr bandRow="1">
                <a:tableStyleId>{5C22544A-7EE6-4342-B048-85BDC9FD1C3A}</a:tableStyleId>
              </a:tblPr>
              <a:tblGrid>
                <a:gridCol w="10058400">
                  <a:extLst>
                    <a:ext uri="{9D8B030D-6E8A-4147-A177-3AD203B41FA5}">
                      <a16:colId xmlns:a16="http://schemas.microsoft.com/office/drawing/2014/main" val="984479746"/>
                    </a:ext>
                  </a:extLst>
                </a:gridCol>
              </a:tblGrid>
              <a:tr h="1179285">
                <a:tc>
                  <a:txBody>
                    <a:bodyPr/>
                    <a:lstStyle/>
                    <a:p>
                      <a:r>
                        <a:rPr lang="en-US" dirty="0"/>
                        <a:t>There are 3 unique cities in the data Yangon, Naypyitaw, Mandalay </a:t>
                      </a:r>
                    </a:p>
                    <a:p>
                      <a:pPr lvl="0">
                        <a:buNone/>
                      </a:pPr>
                      <a:r>
                        <a:rPr lang="en-US" dirty="0"/>
                        <a:t>There are 6 product category in data amongst Fashion and accessories is the most selling product followed by Food and beverages.</a:t>
                      </a:r>
                    </a:p>
                    <a:p>
                      <a:pPr lvl="0">
                        <a:buNone/>
                      </a:pPr>
                      <a:r>
                        <a:rPr lang="en-US" dirty="0"/>
                        <a:t>January has the most selling month in the year having revenue 116291 $</a:t>
                      </a:r>
                    </a:p>
                    <a:p>
                      <a:pPr lvl="0">
                        <a:buNone/>
                      </a:pPr>
                      <a:endParaRPr lang="en-US" dirty="0"/>
                    </a:p>
                  </a:txBody>
                  <a:tcPr anchor="ctr">
                    <a:lnL>
                      <a:noFill/>
                    </a:lnL>
                    <a:lnR>
                      <a:noFill/>
                    </a:lnR>
                    <a:lnT>
                      <a:noFill/>
                    </a:lnT>
                    <a:lnB>
                      <a:noFill/>
                    </a:lnB>
                    <a:noFill/>
                  </a:tcPr>
                </a:tc>
                <a:extLst>
                  <a:ext uri="{0D108BD9-81ED-4DB2-BD59-A6C34878D82A}">
                    <a16:rowId xmlns:a16="http://schemas.microsoft.com/office/drawing/2014/main" val="1909441231"/>
                  </a:ext>
                </a:extLst>
              </a:tr>
              <a:tr h="1062952">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1839747568"/>
                  </a:ext>
                </a:extLst>
              </a:tr>
              <a:tr h="1062952">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1659236446"/>
                  </a:ext>
                </a:extLst>
              </a:tr>
            </a:tbl>
          </a:graphicData>
        </a:graphic>
      </p:graphicFrame>
    </p:spTree>
    <p:extLst>
      <p:ext uri="{BB962C8B-B14F-4D97-AF65-F5344CB8AC3E}">
        <p14:creationId xmlns:p14="http://schemas.microsoft.com/office/powerpoint/2010/main" val="3929152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lpstr>
      <vt:lpstr>Walmart Data Analysis Project</vt:lpstr>
      <vt:lpstr>Purposes Of The Project</vt:lpstr>
      <vt:lpstr>About the Data </vt:lpstr>
      <vt:lpstr>PowerPoint Presentation</vt:lpstr>
      <vt:lpstr>Analysis List Product Analysis </vt:lpstr>
      <vt:lpstr>Approach Used </vt:lpstr>
      <vt:lpstr>Data Wrangling</vt:lpstr>
      <vt:lpstr>Feature Engineering </vt:lpstr>
      <vt:lpstr>Conclusion/Findings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254</cp:revision>
  <dcterms:created xsi:type="dcterms:W3CDTF">2024-03-03T18:39:18Z</dcterms:created>
  <dcterms:modified xsi:type="dcterms:W3CDTF">2024-03-04T17:52:26Z</dcterms:modified>
</cp:coreProperties>
</file>