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7" r:id="rId2"/>
    <p:sldId id="259" r:id="rId3"/>
    <p:sldId id="302" r:id="rId4"/>
    <p:sldId id="260" r:id="rId5"/>
    <p:sldId id="269" r:id="rId6"/>
    <p:sldId id="298" r:id="rId7"/>
    <p:sldId id="292" r:id="rId8"/>
    <p:sldId id="293" r:id="rId9"/>
    <p:sldId id="294" r:id="rId10"/>
    <p:sldId id="295" r:id="rId11"/>
    <p:sldId id="296" r:id="rId12"/>
    <p:sldId id="297" r:id="rId13"/>
    <p:sldId id="29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7"/>
    <p:restoredTop sz="90884"/>
  </p:normalViewPr>
  <p:slideViewPr>
    <p:cSldViewPr>
      <p:cViewPr varScale="1">
        <p:scale>
          <a:sx n="110" d="100"/>
          <a:sy n="110" d="100"/>
        </p:scale>
        <p:origin x="9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64744-A3C2-B348-80BF-EDDCDF9BB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6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114A4-E8A1-1346-93D7-D5965C6C4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35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75082-AC88-EC4C-BAF0-2D5169DC9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6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813" y="1905000"/>
            <a:ext cx="39782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813" y="4076700"/>
            <a:ext cx="39782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6A442-4126-D249-9AF5-6AF9D820A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6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71538" y="192088"/>
            <a:ext cx="8162925" cy="5903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CE50-BAA3-C84D-BAB5-BE8BD290F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1E0D8-EECB-A948-B3AD-1605130EF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30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76A78-6AA0-8543-8B50-71A85C3E8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7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89261-E5E8-1F4D-868B-CD102A6846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60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1749E-2F83-D241-8F5E-9804E02D7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04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8B8E6-D7B1-E44F-9FBE-3662B546D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5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D1901-86B2-3C4D-A81F-DCC90FF5E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7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7DFF5-7462-BD40-BCC1-CB9342A62A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6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F67D6-6A1F-3948-A07E-84E6BCB4E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5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EA22D1-8BE8-3942-924A-85A05442BE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s.uregina.ca/~dbd/cs831/notes/ml/dtrees/4_dtrees2.html" TargetMode="External"/><Relationship Id="rId4" Type="http://schemas.openxmlformats.org/officeDocument/2006/relationships/hyperlink" Target="http://cs.sjsu.edu/~lee/cs157b/cs157b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ms.irb.hr/tutorial/tut_dtree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4.wmf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14" Type="http://schemas.openxmlformats.org/officeDocument/2006/relationships/oleObject" Target="../embeddings/oleObject4.bin"/><Relationship Id="rId15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4.w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766888"/>
            <a:ext cx="7678737" cy="762000"/>
          </a:xfrm>
        </p:spPr>
        <p:txBody>
          <a:bodyPr/>
          <a:lstStyle/>
          <a:p>
            <a:pPr eaLnBrk="1" hangingPunct="1"/>
            <a:r>
              <a:rPr lang="en-US" altLang="en-US"/>
              <a:t>ID3 Algorithm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67600" y="6324600"/>
            <a:ext cx="1524000" cy="381001"/>
          </a:xfrm>
        </p:spPr>
        <p:txBody>
          <a:bodyPr/>
          <a:lstStyle/>
          <a:p>
            <a:pPr eaLnBrk="1" hangingPunct="1"/>
            <a:r>
              <a:rPr lang="en-US" altLang="en-US" sz="800" dirty="0" smtClean="0"/>
              <a:t>Courtesy Allan </a:t>
            </a:r>
            <a:r>
              <a:rPr lang="en-US" altLang="en-US" sz="800" dirty="0" err="1"/>
              <a:t>Neymark</a:t>
            </a:r>
            <a:endParaRPr lang="en-US" altLang="en-US" sz="800" dirty="0"/>
          </a:p>
          <a:p>
            <a:pPr eaLnBrk="1" hangingPunct="1"/>
            <a:endParaRPr lang="en-US" altLang="en-US" sz="800" dirty="0"/>
          </a:p>
          <a:p>
            <a:pPr eaLnBrk="1" hangingPunct="1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5237163" y="182563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4710113" y="2181225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 flipH="1">
            <a:off x="569277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3796" name="Picture 5" descr="maggi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98583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 descr="homer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468313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7" descr="margehopef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30480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8" descr="lisawa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8016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9" descr="bart_l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79216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0" descr="krus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49530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1" descr="a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547688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2" descr="ot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55625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13" descr="selm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8" y="593725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02" name="Rectangle 14"/>
          <p:cNvSpPr>
            <a:spLocks noChangeArrowheads="1"/>
          </p:cNvSpPr>
          <p:nvPr/>
        </p:nvSpPr>
        <p:spPr bwMode="auto">
          <a:xfrm flipH="1">
            <a:off x="7119938" y="2181225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>
            <a:off x="750252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175375" y="1792288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>
                <a:latin typeface="Times New Roman" charset="0"/>
              </a:rPr>
              <a:t>Weight &lt;= 160?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5767388" y="1555750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7666038" y="150812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pic>
        <p:nvPicPr>
          <p:cNvPr id="33810" name="Picture 19" descr="homerth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23066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1" name="Picture 20" descr="bart_l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77336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2" name="Picture 21" descr="maggi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95751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3" name="Picture 22" descr="a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2376488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4" name="Picture 23" descr="margehopef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2193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24" descr="krus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223837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6" name="Picture 25" descr="lisawa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7806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7" name="Picture 26" descr="selm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222250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8" name="Picture 27" descr="ot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2536825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5919788" y="4171950"/>
            <a:ext cx="12684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>
            <a:off x="441642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 flipH="1">
            <a:off x="4205288" y="4171950"/>
            <a:ext cx="8016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622617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4806950" y="3783013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>
                <a:latin typeface="Times New Roman" charset="0"/>
              </a:rPr>
              <a:t>Hair Length &lt;= 2?</a:t>
            </a:r>
          </a:p>
        </p:txBody>
      </p:sp>
      <p:sp>
        <p:nvSpPr>
          <p:cNvPr id="114721" name="Text Box 33"/>
          <p:cNvSpPr txBox="1">
            <a:spLocks noChangeArrowheads="1"/>
          </p:cNvSpPr>
          <p:nvPr/>
        </p:nvSpPr>
        <p:spPr bwMode="auto">
          <a:xfrm>
            <a:off x="4491038" y="3546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4722" name="Text Box 34"/>
          <p:cNvSpPr txBox="1">
            <a:spLocks noChangeArrowheads="1"/>
          </p:cNvSpPr>
          <p:nvPr/>
        </p:nvSpPr>
        <p:spPr bwMode="auto">
          <a:xfrm>
            <a:off x="6389688" y="3498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pic>
        <p:nvPicPr>
          <p:cNvPr id="33826" name="Picture 35" descr="bart_l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458311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7" name="Picture 36" descr="maggi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494823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8" name="Picture 37" descr="margehopef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421005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9" name="Picture 38" descr="lisawa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42687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30" name="Picture 39" descr="selm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1846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728" name="Text Box 40"/>
          <p:cNvSpPr txBox="1">
            <a:spLocks noChangeArrowheads="1"/>
          </p:cNvSpPr>
          <p:nvPr/>
        </p:nvSpPr>
        <p:spPr bwMode="auto">
          <a:xfrm>
            <a:off x="0" y="155575"/>
            <a:ext cx="45227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Of the 3 features we had, </a:t>
            </a:r>
            <a:r>
              <a:rPr lang="en-US" altLang="en-US" i="1">
                <a:latin typeface="Times New Roman" charset="0"/>
              </a:rPr>
              <a:t>Weight</a:t>
            </a:r>
            <a:r>
              <a:rPr lang="en-US" altLang="en-US">
                <a:latin typeface="Times New Roman" charset="0"/>
              </a:rPr>
              <a:t> was best. But while people who weigh over 160 are perfectly classified (as males), the under 160 people are not perfectly classified… So we simply recurse!</a:t>
            </a:r>
          </a:p>
        </p:txBody>
      </p:sp>
      <p:sp>
        <p:nvSpPr>
          <p:cNvPr id="114729" name="Text Box 41"/>
          <p:cNvSpPr txBox="1">
            <a:spLocks noChangeArrowheads="1"/>
          </p:cNvSpPr>
          <p:nvPr/>
        </p:nvSpPr>
        <p:spPr bwMode="auto">
          <a:xfrm>
            <a:off x="0" y="2584450"/>
            <a:ext cx="3783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This time we find that we can split on </a:t>
            </a:r>
            <a:r>
              <a:rPr lang="en-US" altLang="en-US" i="1">
                <a:latin typeface="Times New Roman" charset="0"/>
              </a:rPr>
              <a:t>Hair length,</a:t>
            </a:r>
            <a:r>
              <a:rPr lang="en-US" altLang="en-US">
                <a:latin typeface="Times New Roman" charset="0"/>
              </a:rPr>
              <a:t> and we are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5932488" y="182563"/>
            <a:ext cx="206533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576763" y="2181225"/>
            <a:ext cx="204946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 flipH="1">
            <a:off x="569277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 flipH="1">
            <a:off x="7119938" y="2181225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7502525" y="1406525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5973763" y="487363"/>
            <a:ext cx="1897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>
                <a:latin typeface="Times New Roman" charset="0"/>
              </a:rPr>
              <a:t>Weight &lt;= 160?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5786438" y="154622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7666038" y="154622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5919788" y="4171950"/>
            <a:ext cx="179228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>
            <a:off x="441642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 flipH="1">
            <a:off x="3843338" y="4171950"/>
            <a:ext cx="14970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6226175" y="3397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4597400" y="254952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800" b="1">
                <a:latin typeface="Times New Roman" charset="0"/>
              </a:rPr>
              <a:t>Hair Length &lt;= 2?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4491038" y="3546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6399213" y="355600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0" y="155575"/>
            <a:ext cx="4808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We need don’t need to keep the data around, just the test conditions.</a:t>
            </a: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7585075" y="2559050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>
                <a:solidFill>
                  <a:srgbClr val="0000FF"/>
                </a:solidFill>
                <a:latin typeface="Times New Roman" charset="0"/>
              </a:rPr>
              <a:t>Male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070350" y="4578350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>
                <a:solidFill>
                  <a:srgbClr val="0000FF"/>
                </a:solidFill>
                <a:latin typeface="Times New Roman" charset="0"/>
              </a:rPr>
              <a:t>Male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6083300" y="4578350"/>
            <a:ext cx="1422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>
                <a:solidFill>
                  <a:srgbClr val="FF0000"/>
                </a:solidFill>
                <a:latin typeface="Times New Roman" charset="0"/>
              </a:rPr>
              <a:t>Female</a:t>
            </a:r>
          </a:p>
        </p:txBody>
      </p:sp>
      <p:pic>
        <p:nvPicPr>
          <p:cNvPr id="34836" name="Picture 21" descr="comicbookgu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427413"/>
            <a:ext cx="10652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22" descr="hansmole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3895725"/>
            <a:ext cx="927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8" name="Picture 23" descr="jan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607050"/>
            <a:ext cx="506412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165100" y="2193925"/>
            <a:ext cx="202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How would these people be classified?</a:t>
            </a:r>
          </a:p>
        </p:txBody>
      </p:sp>
      <p:pic>
        <p:nvPicPr>
          <p:cNvPr id="34840" name="Picture 25" descr="jimbojon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343525"/>
            <a:ext cx="46831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0" y="155575"/>
            <a:ext cx="4522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It is trivial to convert Decision Trees to rules… 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932488" y="182563"/>
            <a:ext cx="2065337" cy="858837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4576763" y="1585913"/>
            <a:ext cx="2049462" cy="858837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>
            <a:off x="5692775" y="1041400"/>
            <a:ext cx="700088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 flipH="1">
            <a:off x="7119938" y="1585913"/>
            <a:ext cx="1849437" cy="858837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7502525" y="1041400"/>
            <a:ext cx="700088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5973763" y="396875"/>
            <a:ext cx="1897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>
                <a:latin typeface="Times New Roman" charset="0"/>
              </a:rPr>
              <a:t>Weight &lt;= 160?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5929313" y="113982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7666038" y="1139825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5919788" y="2984500"/>
            <a:ext cx="1792287" cy="858838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 flipH="1">
            <a:off x="4416425" y="2439988"/>
            <a:ext cx="700088" cy="549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 flipH="1">
            <a:off x="3843338" y="2984500"/>
            <a:ext cx="1497012" cy="858838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6226175" y="2439988"/>
            <a:ext cx="700088" cy="549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4597400" y="18446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800" b="1">
                <a:latin typeface="Times New Roman" charset="0"/>
              </a:rPr>
              <a:t>Hair Length &lt;= 2?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4633913" y="2563813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6323013" y="2532063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7585075" y="1851025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>
                <a:solidFill>
                  <a:srgbClr val="0000FF"/>
                </a:solidFill>
                <a:latin typeface="Times New Roman" charset="0"/>
              </a:rPr>
              <a:t>Male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070350" y="3268663"/>
            <a:ext cx="9906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>
                <a:solidFill>
                  <a:srgbClr val="0000FF"/>
                </a:solidFill>
                <a:latin typeface="Times New Roman" charset="0"/>
              </a:rPr>
              <a:t>Male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6083300" y="3268663"/>
            <a:ext cx="1422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 sz="3600" b="1">
                <a:solidFill>
                  <a:srgbClr val="FF0000"/>
                </a:solidFill>
                <a:latin typeface="Times New Roman" charset="0"/>
              </a:rPr>
              <a:t>Female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1290638" y="4652963"/>
            <a:ext cx="6297612" cy="1616075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 b="1">
                <a:latin typeface="Times New Roman" charset="0"/>
              </a:rPr>
              <a:t>Rules to Classify Males/Females</a:t>
            </a:r>
          </a:p>
          <a:p>
            <a:pPr eaLnBrk="1" hangingPunct="1">
              <a:defRPr/>
            </a:pPr>
            <a:endParaRPr lang="en-US" altLang="en-US" sz="2000" b="1">
              <a:latin typeface="Times New Roman" charset="0"/>
            </a:endParaRPr>
          </a:p>
          <a:p>
            <a:pPr eaLnBrk="1" hangingPunct="1">
              <a:defRPr/>
            </a:pPr>
            <a:r>
              <a:rPr lang="en-US" altLang="en-US" sz="2000" b="1">
                <a:latin typeface="Times New Roman" charset="0"/>
              </a:rPr>
              <a:t>If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i="1">
                <a:latin typeface="Times New Roman" charset="0"/>
              </a:rPr>
              <a:t>Weight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greater than</a:t>
            </a:r>
            <a:r>
              <a:rPr lang="en-US" altLang="en-US" sz="2000">
                <a:latin typeface="Times New Roman" charset="0"/>
              </a:rPr>
              <a:t> 160, classify as </a:t>
            </a:r>
            <a:r>
              <a:rPr lang="en-US" altLang="en-US" sz="2000" b="1">
                <a:solidFill>
                  <a:srgbClr val="0000FF"/>
                </a:solidFill>
                <a:latin typeface="Times New Roman" charset="0"/>
              </a:rPr>
              <a:t>Male</a:t>
            </a:r>
          </a:p>
          <a:p>
            <a:pPr eaLnBrk="1" hangingPunct="1">
              <a:defRPr/>
            </a:pPr>
            <a:r>
              <a:rPr lang="en-US" altLang="en-US" sz="2000" b="1">
                <a:latin typeface="Times New Roman" charset="0"/>
              </a:rPr>
              <a:t>Elseif </a:t>
            </a:r>
            <a:r>
              <a:rPr lang="en-US" altLang="en-US" sz="2000" i="1">
                <a:latin typeface="Times New Roman" charset="0"/>
              </a:rPr>
              <a:t>Hair Length</a:t>
            </a:r>
            <a:r>
              <a:rPr lang="en-US" altLang="en-US" sz="2000">
                <a:latin typeface="Times New Roman" charset="0"/>
              </a:rPr>
              <a:t> </a:t>
            </a:r>
            <a:r>
              <a:rPr lang="en-US" altLang="en-US" sz="2000" b="1">
                <a:latin typeface="Times New Roman" charset="0"/>
              </a:rPr>
              <a:t>less than or equal</a:t>
            </a:r>
            <a:r>
              <a:rPr lang="en-US" altLang="en-US" sz="2000">
                <a:latin typeface="Times New Roman" charset="0"/>
              </a:rPr>
              <a:t> to 2, classify as </a:t>
            </a:r>
            <a:r>
              <a:rPr lang="en-US" altLang="en-US" sz="2000" b="1">
                <a:solidFill>
                  <a:srgbClr val="0000FF"/>
                </a:solidFill>
                <a:latin typeface="Times New Roman" charset="0"/>
              </a:rPr>
              <a:t>Male</a:t>
            </a:r>
            <a:endParaRPr lang="en-US" altLang="en-US" sz="2000">
              <a:latin typeface="Times New Roman" charset="0"/>
            </a:endParaRPr>
          </a:p>
          <a:p>
            <a:pPr eaLnBrk="1" hangingPunct="1">
              <a:defRPr/>
            </a:pPr>
            <a:r>
              <a:rPr lang="en-US" altLang="en-US" sz="2000" b="1">
                <a:latin typeface="Times New Roman" charset="0"/>
              </a:rPr>
              <a:t>Else</a:t>
            </a:r>
            <a:r>
              <a:rPr lang="en-US" altLang="en-US" sz="2000">
                <a:latin typeface="Times New Roman" charset="0"/>
              </a:rPr>
              <a:t> classify as </a:t>
            </a:r>
            <a:r>
              <a:rPr lang="en-US" altLang="en-US" sz="2000" b="1">
                <a:solidFill>
                  <a:srgbClr val="FF0000"/>
                </a:solidFill>
                <a:latin typeface="Times New Roman" charset="0"/>
              </a:rPr>
              <a:t>Female</a:t>
            </a:r>
            <a:r>
              <a:rPr lang="en-US" altLang="en-US" sz="2000" b="1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92088"/>
            <a:ext cx="8162925" cy="1114425"/>
          </a:xfrm>
        </p:spPr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</a:rPr>
              <a:t>Quinlan, J.R. 1986, Machine Learning, 1, 81</a:t>
            </a:r>
          </a:p>
          <a:p>
            <a:pPr eaLnBrk="1" hangingPunct="1">
              <a:buFont typeface="Wingdings" charset="2"/>
              <a:buNone/>
            </a:pPr>
            <a:endParaRPr lang="en-US" altLang="en-US" sz="240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  <a:hlinkClick r:id="rId2"/>
              </a:rPr>
              <a:t>http://dms.irb.hr/tutorial/tut_dtrees.php</a:t>
            </a:r>
            <a:endParaRPr lang="en-US" altLang="en-US" sz="240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en-US" sz="240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400">
                <a:latin typeface="Times New Roman" charset="0"/>
              </a:rPr>
              <a:t>http://www.dcs.napier.ac.uk/~peter/vldb/dm/node11.html</a:t>
            </a:r>
            <a:endParaRPr lang="en-US" altLang="en-US" sz="240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en-US" sz="240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  <a:hlinkClick r:id="rId3"/>
              </a:rPr>
              <a:t>http://www2.cs.uregina.ca/~dbd/cs831/notes/ml/dtrees/4_dtrees2.html</a:t>
            </a:r>
            <a:endParaRPr lang="en-US" altLang="en-US" sz="240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en-US" sz="2400">
              <a:latin typeface="Times New Roman" charset="0"/>
            </a:endParaRPr>
          </a:p>
          <a:p>
            <a:pPr eaLnBrk="1" hangingPunct="1"/>
            <a:r>
              <a:rPr lang="en-US" altLang="en-US" sz="2400">
                <a:latin typeface="Times New Roman" charset="0"/>
              </a:rPr>
              <a:t>Professor Sin-Min Lee, SJSU. </a:t>
            </a:r>
            <a:r>
              <a:rPr lang="en-US" altLang="en-US" sz="2400">
                <a:latin typeface="Times New Roman" charset="0"/>
                <a:hlinkClick r:id="rId4"/>
              </a:rPr>
              <a:t>http://cs.sjsu.edu/~lee/cs157b/cs157b.html</a:t>
            </a:r>
            <a:endParaRPr lang="en-US" altLang="en-US" sz="2400">
              <a:latin typeface="Times New Roman" charset="0"/>
            </a:endParaRPr>
          </a:p>
          <a:p>
            <a:pPr eaLnBrk="1" hangingPunct="1"/>
            <a:endParaRPr lang="en-US" alt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charset="0"/>
                <a:ea typeface="Times New Roman" charset="0"/>
                <a:cs typeface="Times New Roman" charset="0"/>
              </a:rPr>
              <a:t>Rules for classifying data using attributes.</a:t>
            </a:r>
          </a:p>
          <a:p>
            <a:pPr eaLnBrk="1" hangingPunct="1"/>
            <a:r>
              <a:rPr lang="en-US" altLang="en-US" sz="2800">
                <a:latin typeface="Arial" charset="0"/>
                <a:ea typeface="Times New Roman" charset="0"/>
                <a:cs typeface="Times New Roman" charset="0"/>
              </a:rPr>
              <a:t>The tree consists of decision nodes and leaf nodes.</a:t>
            </a:r>
          </a:p>
          <a:p>
            <a:pPr eaLnBrk="1" hangingPunct="1"/>
            <a:r>
              <a:rPr lang="en-US" altLang="en-US" sz="2800">
                <a:latin typeface="Arial" charset="0"/>
                <a:ea typeface="Times New Roman" charset="0"/>
                <a:cs typeface="Times New Roman" charset="0"/>
              </a:rPr>
              <a:t>A decision node has two or more branches, each representing values for the attribute tested.</a:t>
            </a:r>
          </a:p>
          <a:p>
            <a:pPr eaLnBrk="1" hangingPunct="1"/>
            <a:r>
              <a:rPr lang="en-US" altLang="en-US" sz="2800">
                <a:latin typeface="Arial" charset="0"/>
                <a:ea typeface="Times New Roman" charset="0"/>
                <a:cs typeface="Times New Roman" charset="0"/>
              </a:rPr>
              <a:t>A leaf node attribute produces a homogeneous result (all in one class), which does not require additional classification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8434" name="Rectangle 38"/>
          <p:cNvSpPr>
            <a:spLocks noGrp="1" noChangeArrowheads="1"/>
          </p:cNvSpPr>
          <p:nvPr>
            <p:ph type="body" idx="4294967295"/>
          </p:nvPr>
        </p:nvSpPr>
        <p:spPr>
          <a:xfrm>
            <a:off x="1033463" y="1905000"/>
            <a:ext cx="8110537" cy="41910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sz="2400">
              <a:latin typeface="Arial" charset="0"/>
              <a:ea typeface="Times New Roman" charset="0"/>
              <a:cs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en-US" sz="2400"/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300413" y="3097213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overcast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066800" y="49784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high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520950" y="4978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normal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434138" y="499268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false</a:t>
            </a: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5186363" y="5006975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true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2436813" y="2506663"/>
            <a:ext cx="968375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H="1">
            <a:off x="3960813" y="26590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4341813" y="2506663"/>
            <a:ext cx="137160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2081213" y="2811463"/>
            <a:ext cx="925512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sunny</a:t>
            </a: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5594350" y="2963863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>
                <a:latin typeface="Times New Roman" charset="0"/>
                <a:ea typeface="PMingLiU" charset="-120"/>
              </a:rPr>
              <a:t>rain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H="1">
            <a:off x="1477963" y="4565650"/>
            <a:ext cx="493712" cy="515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2606675" y="4611688"/>
            <a:ext cx="420688" cy="423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5408613" y="4716463"/>
            <a:ext cx="304800" cy="379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6551613" y="4716463"/>
            <a:ext cx="20955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1428750" y="544988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6813550" y="540385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5514975" y="5419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3043238" y="5419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3900488" y="3514725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150938" y="5854700"/>
            <a:ext cx="5572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Times New Roman" charset="0"/>
                <a:ea typeface="PMingLiU" charset="-120"/>
              </a:rPr>
              <a:t>No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5235575" y="5854700"/>
            <a:ext cx="5572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Times New Roman" charset="0"/>
                <a:ea typeface="PMingLiU" charset="-120"/>
              </a:rPr>
              <a:t>No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2706688" y="5854700"/>
            <a:ext cx="671512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Times New Roman" charset="0"/>
                <a:ea typeface="PMingLiU" charset="-120"/>
              </a:rPr>
              <a:t>Yes</a:t>
            </a: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6478588" y="5854700"/>
            <a:ext cx="671512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Times New Roman" charset="0"/>
                <a:ea typeface="PMingLiU" charset="-120"/>
              </a:rPr>
              <a:t>Yes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3565525" y="4014788"/>
            <a:ext cx="671513" cy="469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Times New Roman" charset="0"/>
                <a:ea typeface="PMingLiU" charset="-120"/>
              </a:rPr>
              <a:t>Yes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3351213" y="2049463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>
                <a:latin typeface="Times New Roman" charset="0"/>
              </a:rPr>
              <a:t>Outlook</a:t>
            </a:r>
          </a:p>
        </p:txBody>
      </p:sp>
      <p:sp>
        <p:nvSpPr>
          <p:cNvPr id="121884" name="AutoShape 28"/>
          <p:cNvSpPr>
            <a:spLocks noChangeArrowheads="1"/>
          </p:cNvSpPr>
          <p:nvPr/>
        </p:nvSpPr>
        <p:spPr bwMode="auto">
          <a:xfrm>
            <a:off x="1446213" y="3878263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1674813" y="4030663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latin typeface="Times New Roman" charset="0"/>
              </a:rPr>
              <a:t>Humidity</a:t>
            </a:r>
          </a:p>
        </p:txBody>
      </p:sp>
      <p:sp>
        <p:nvSpPr>
          <p:cNvPr id="121886" name="AutoShape 30"/>
          <p:cNvSpPr>
            <a:spLocks noChangeArrowheads="1"/>
          </p:cNvSpPr>
          <p:nvPr/>
        </p:nvSpPr>
        <p:spPr bwMode="auto">
          <a:xfrm>
            <a:off x="5180013" y="4030663"/>
            <a:ext cx="17526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5484813" y="425926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latin typeface="Times New Roman" charset="0"/>
              </a:rPr>
              <a:t>Windy</a:t>
            </a:r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2360613" y="31924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6018213" y="33448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21890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10953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1891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8475"/>
            <a:ext cx="1009650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1892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12192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Arial" charset="0"/>
                <a:cs typeface="Arial" charset="0"/>
              </a:rPr>
              <a:t>What is ID3?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</a:rPr>
              <a:t>A mathematical algorithm for building the decision tree.</a:t>
            </a:r>
          </a:p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</a:rPr>
              <a:t>Invented by J. Ross Quinlan in 1979.</a:t>
            </a:r>
          </a:p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</a:rPr>
              <a:t>Uses Information Theory invented by Shannon in 1948.</a:t>
            </a:r>
          </a:p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</a:rPr>
              <a:t>Builds the tree from the top down, with no backtracking.</a:t>
            </a:r>
          </a:p>
          <a:p>
            <a:pPr eaLnBrk="1" hangingPunct="1"/>
            <a:r>
              <a:rPr lang="en-US" altLang="en-US" sz="2400">
                <a:latin typeface="Arial" charset="0"/>
                <a:ea typeface="Arial" charset="0"/>
                <a:cs typeface="Arial" charset="0"/>
              </a:rPr>
              <a:t>Information Gain is used to select the most useful attribute for classification.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Example: The Simpsons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865" name="Group 105"/>
          <p:cNvGraphicFramePr>
            <a:graphicFrameLocks noGrp="1"/>
          </p:cNvGraphicFramePr>
          <p:nvPr/>
        </p:nvGraphicFramePr>
        <p:xfrm>
          <a:off x="1687513" y="144463"/>
          <a:ext cx="7229475" cy="5526095"/>
        </p:xfrm>
        <a:graphic>
          <a:graphicData uri="http://schemas.openxmlformats.org/drawingml/2006/table">
            <a:tbl>
              <a:tblPr/>
              <a:tblGrid>
                <a:gridCol w="2409825"/>
                <a:gridCol w="1281112"/>
                <a:gridCol w="1319213"/>
                <a:gridCol w="942975"/>
                <a:gridCol w="1276350"/>
              </a:tblGrid>
              <a:tr h="82294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Person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Hair Length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Weight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Class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        Homer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0”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250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charset="0"/>
                        </a:rPr>
                        <a:t>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Marge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150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Bart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90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charset="0"/>
                        </a:rPr>
                        <a:t>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Lisa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Maggie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Abe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170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charset="0"/>
                        </a:rPr>
                        <a:t>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Selma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160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Otto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180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charset="0"/>
                        </a:rPr>
                        <a:t>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Krusty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6”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charset="0"/>
                        </a:rPr>
                        <a:t>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830" name="Rectangle 70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1" name="Rectangle 71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2" name="Rectangle 72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3" name="Rectangle 73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4" name="Rectangle 74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5" name="Rectangle 75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6" name="Rectangle 76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7837" name="Rectangle 77"/>
          <p:cNvSpPr>
            <a:spLocks noChangeArrowheads="1"/>
          </p:cNvSpPr>
          <p:nvPr/>
        </p:nvSpPr>
        <p:spPr bwMode="auto">
          <a:xfrm>
            <a:off x="3195638" y="1100138"/>
            <a:ext cx="754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29773" name="Group 78"/>
          <p:cNvGrpSpPr>
            <a:grpSpLocks/>
          </p:cNvGrpSpPr>
          <p:nvPr/>
        </p:nvGrpSpPr>
        <p:grpSpPr bwMode="auto">
          <a:xfrm>
            <a:off x="2074863" y="1014413"/>
            <a:ext cx="566737" cy="4667250"/>
            <a:chOff x="1011" y="744"/>
            <a:chExt cx="423" cy="3469"/>
          </a:xfrm>
        </p:grpSpPr>
        <p:pic>
          <p:nvPicPr>
            <p:cNvPr id="29790" name="Picture 79" descr="hom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744"/>
              <a:ext cx="40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1" name="Picture 80" descr="marg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1099"/>
              <a:ext cx="41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2" name="Picture 81" descr="bart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501"/>
              <a:ext cx="40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3" name="Picture 82" descr="lisa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67"/>
            <a:stretch>
              <a:fillRect/>
            </a:stretch>
          </p:blipFill>
          <p:spPr bwMode="auto">
            <a:xfrm>
              <a:off x="1019" y="1884"/>
              <a:ext cx="39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4" name="Picture 83" descr="maggi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851"/>
            <a:stretch>
              <a:fillRect/>
            </a:stretch>
          </p:blipFill>
          <p:spPr bwMode="auto">
            <a:xfrm>
              <a:off x="1019" y="2258"/>
              <a:ext cx="399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5" name="Picture 84" descr="grandpa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69" b="41739"/>
            <a:stretch>
              <a:fillRect/>
            </a:stretch>
          </p:blipFill>
          <p:spPr bwMode="auto">
            <a:xfrm>
              <a:off x="1019" y="2677"/>
              <a:ext cx="39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6" name="Picture 85" descr="patty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5" b="41739"/>
            <a:stretch>
              <a:fillRect/>
            </a:stretch>
          </p:blipFill>
          <p:spPr bwMode="auto">
            <a:xfrm>
              <a:off x="1019" y="3060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7" name="Picture 86" descr="otto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1" r="13150" b="41290"/>
            <a:stretch>
              <a:fillRect/>
            </a:stretch>
          </p:blipFill>
          <p:spPr bwMode="auto">
            <a:xfrm>
              <a:off x="1017" y="3443"/>
              <a:ext cx="40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98" name="Picture 87" descr="krusty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65CBFF"/>
                </a:clrFrom>
                <a:clrTo>
                  <a:srgbClr val="65CB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1" t="1613" r="16872" b="39247"/>
            <a:stretch>
              <a:fillRect/>
            </a:stretch>
          </p:blipFill>
          <p:spPr bwMode="auto">
            <a:xfrm>
              <a:off x="1011" y="3818"/>
              <a:ext cx="419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848" name="Rectangle 88"/>
          <p:cNvSpPr>
            <a:spLocks noChangeArrowheads="1"/>
          </p:cNvSpPr>
          <p:nvPr/>
        </p:nvSpPr>
        <p:spPr bwMode="auto">
          <a:xfrm>
            <a:off x="71438" y="2736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9775" name="Picture 89" descr="Comic Book Gu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603885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7850" name="Group 90"/>
          <p:cNvGraphicFramePr>
            <a:graphicFrameLocks noGrp="1"/>
          </p:cNvGraphicFramePr>
          <p:nvPr/>
        </p:nvGraphicFramePr>
        <p:xfrm>
          <a:off x="1411288" y="6005513"/>
          <a:ext cx="7229475" cy="517880"/>
        </p:xfrm>
        <a:graphic>
          <a:graphicData uri="http://schemas.openxmlformats.org/drawingml/2006/table">
            <a:tbl>
              <a:tblPr/>
              <a:tblGrid>
                <a:gridCol w="2409825"/>
                <a:gridCol w="1281112"/>
                <a:gridCol w="1319213"/>
                <a:gridCol w="942975"/>
                <a:gridCol w="127635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Comic</a:t>
                      </a: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8”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290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38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Verdana" charset="0"/>
                        </a:rPr>
                        <a:t>?</a:t>
                      </a: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715963" y="268288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88913" y="2266950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H="1">
            <a:off x="117157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0725" name="Picture 6" descr="magg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0715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homerth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40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 descr="margehopef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5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9" descr="lisawal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8874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 descr="bart_l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778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 descr="krus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8102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2" descr="a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334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3" descr="ot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413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4" descr="selm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794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1" name="Rectangle 15"/>
          <p:cNvSpPr>
            <a:spLocks noChangeArrowheads="1"/>
          </p:cNvSpPr>
          <p:nvPr/>
        </p:nvSpPr>
        <p:spPr bwMode="auto">
          <a:xfrm flipH="1">
            <a:off x="2598738" y="2266950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298132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1633" name="Rectangle 17"/>
          <p:cNvSpPr>
            <a:spLocks noChangeArrowheads="1"/>
          </p:cNvSpPr>
          <p:nvPr/>
        </p:nvSpPr>
        <p:spPr bwMode="auto">
          <a:xfrm>
            <a:off x="1560513" y="1878013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>
                <a:latin typeface="Times New Roman" charset="0"/>
              </a:rPr>
              <a:t>Hair Length &lt;= 5?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1246188" y="1641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3144838" y="1593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pic>
        <p:nvPicPr>
          <p:cNvPr id="30739" name="Picture 20" descr="homerth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3828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Picture 21" descr="bart_l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33521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Picture 22" descr="magg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30527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23" descr="a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566988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24" descr="margehopef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235267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4" name="Picture 25" descr="krus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232410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Picture 26" descr="lisawal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22971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6" name="Picture 27" descr="selm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708275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7" name="Picture 28" descr="ot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6606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4076700" y="1009650"/>
            <a:ext cx="4738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,5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-(4/9)log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(4/9) - (5/9)log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(5/9)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  <a:latin typeface="Times New Roman" charset="0"/>
              </a:rPr>
              <a:t>0.9911</a:t>
            </a:r>
            <a:r>
              <a:rPr lang="en-US" altLang="en-US" sz="1800">
                <a:latin typeface="Times New Roman" charset="0"/>
              </a:rPr>
              <a:t>	</a:t>
            </a:r>
            <a:endParaRPr lang="en-US" altLang="en-US" sz="2000">
              <a:latin typeface="Times New Roman" charset="0"/>
            </a:endParaRP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 rot="703679">
            <a:off x="177800" y="4033838"/>
            <a:ext cx="473868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(1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,3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-(1/4)log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(1/4) - (3/4)log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(3/4)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  <a:latin typeface="Times New Roman" charset="0"/>
              </a:rPr>
              <a:t>0.8113</a:t>
            </a: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 rot="814016">
            <a:off x="3681413" y="4019550"/>
            <a:ext cx="47386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(3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,2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-(3/5)log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(3/5) - (2/5)log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(2/5)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  <a:latin typeface="Times New Roman" charset="0"/>
              </a:rPr>
              <a:t>0.9710</a:t>
            </a:r>
          </a:p>
        </p:txBody>
      </p:sp>
      <p:graphicFrame>
        <p:nvGraphicFramePr>
          <p:cNvPr id="30751" name="Object 32"/>
          <p:cNvGraphicFramePr>
            <a:graphicFrameLocks noChangeAspect="1"/>
          </p:cNvGraphicFramePr>
          <p:nvPr/>
        </p:nvGraphicFramePr>
        <p:xfrm>
          <a:off x="4116388" y="169863"/>
          <a:ext cx="4841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2" imgW="3594100" imgH="457200" progId="Equation.3">
                  <p:embed/>
                </p:oleObj>
              </mc:Choice>
              <mc:Fallback>
                <p:oleObj name="Equation" r:id="rId12" imgW="35941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9863"/>
                        <a:ext cx="4841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136525" y="6116638"/>
            <a:ext cx="9293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2200" i="1">
                <a:latin typeface="Times New Roman" charset="0"/>
              </a:rPr>
              <a:t>Gain</a:t>
            </a:r>
            <a:r>
              <a:rPr lang="en-US" altLang="en-US" sz="2200">
                <a:latin typeface="Times New Roman" charset="0"/>
              </a:rPr>
              <a:t>(Hair Length &lt;= 5) = </a:t>
            </a:r>
            <a:r>
              <a:rPr lang="en-US" altLang="en-US" sz="2200" b="1">
                <a:solidFill>
                  <a:srgbClr val="FF33CC"/>
                </a:solidFill>
                <a:latin typeface="Times New Roman" charset="0"/>
              </a:rPr>
              <a:t>0.9911</a:t>
            </a:r>
            <a:r>
              <a:rPr lang="en-US" altLang="en-US" sz="2200">
                <a:latin typeface="Times New Roman" charset="0"/>
              </a:rPr>
              <a:t> – (4/9 * </a:t>
            </a:r>
            <a:r>
              <a:rPr lang="en-US" altLang="en-US" sz="2200" b="1">
                <a:solidFill>
                  <a:srgbClr val="006600"/>
                </a:solidFill>
                <a:latin typeface="Times New Roman" charset="0"/>
              </a:rPr>
              <a:t>0.8113</a:t>
            </a:r>
            <a:r>
              <a:rPr lang="en-US" altLang="en-US" sz="2200">
                <a:latin typeface="Times New Roman" charset="0"/>
              </a:rPr>
              <a:t> + 5/9 * </a:t>
            </a:r>
            <a:r>
              <a:rPr lang="en-US" altLang="en-US" sz="2200" b="1">
                <a:solidFill>
                  <a:srgbClr val="990099"/>
                </a:solidFill>
                <a:latin typeface="Times New Roman" charset="0"/>
              </a:rPr>
              <a:t>0.9710</a:t>
            </a:r>
            <a:r>
              <a:rPr lang="en-US" altLang="en-US" sz="2200">
                <a:latin typeface="Times New Roman" charset="0"/>
              </a:rPr>
              <a:t> ) = </a:t>
            </a:r>
            <a:r>
              <a:rPr lang="en-US" altLang="en-US" sz="2200" b="1">
                <a:latin typeface="Times New Roman" charset="0"/>
              </a:rPr>
              <a:t>0.0911</a:t>
            </a:r>
          </a:p>
        </p:txBody>
      </p:sp>
      <p:graphicFrame>
        <p:nvGraphicFramePr>
          <p:cNvPr id="30753" name="Object 34"/>
          <p:cNvGraphicFramePr>
            <a:graphicFrameLocks noChangeAspect="1"/>
          </p:cNvGraphicFramePr>
          <p:nvPr/>
        </p:nvGraphicFramePr>
        <p:xfrm>
          <a:off x="254000" y="5553075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4" imgW="3022600" imgH="254000" progId="Equation.3">
                  <p:embed/>
                </p:oleObj>
              </mc:Choice>
              <mc:Fallback>
                <p:oleObj name="Equation" r:id="rId14" imgW="30226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553075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6111875" y="2336800"/>
            <a:ext cx="2509838" cy="82232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Let us try splitting on </a:t>
            </a:r>
            <a:r>
              <a:rPr lang="en-US" altLang="en-US" i="1">
                <a:latin typeface="Times New Roman" charset="0"/>
              </a:rPr>
              <a:t>Hair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715963" y="268288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88913" y="2266950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>
            <a:off x="117157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1749" name="Picture 6" descr="magg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0715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7" descr="homerth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40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8" descr="margehopef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5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9" descr="lisawal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8874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0" descr="bart_l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778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1" descr="krus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8102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2" descr="a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334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3" descr="ot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413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4" descr="selm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794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5" name="Rectangle 15"/>
          <p:cNvSpPr>
            <a:spLocks noChangeArrowheads="1"/>
          </p:cNvSpPr>
          <p:nvPr/>
        </p:nvSpPr>
        <p:spPr bwMode="auto">
          <a:xfrm flipH="1">
            <a:off x="2598738" y="2266950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298132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1654175" y="1878013"/>
            <a:ext cx="150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>
                <a:latin typeface="Times New Roman" charset="0"/>
              </a:rPr>
              <a:t>Weight &lt;= 160?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246188" y="1641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3144838" y="1593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pic>
        <p:nvPicPr>
          <p:cNvPr id="31763" name="Picture 20" descr="homerth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392363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Picture 21" descr="bart_l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28590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5" name="Picture 22" descr="magg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04323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Picture 23" descr="a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4622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7" name="Picture 24" descr="margehopef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0505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8" name="Picture 25" descr="krus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32410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9" name="Picture 26" descr="lisawal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3637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0" name="Picture 27" descr="selm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308225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1" name="Picture 28" descr="ot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26225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4076700" y="1009650"/>
            <a:ext cx="4738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,5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-(4/9)log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(4/9) - (5/9)log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(5/9)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  <a:latin typeface="Times New Roman" charset="0"/>
              </a:rPr>
              <a:t>0.9911</a:t>
            </a:r>
            <a:r>
              <a:rPr lang="en-US" altLang="en-US" sz="1800">
                <a:latin typeface="Times New Roman" charset="0"/>
              </a:rPr>
              <a:t>	</a:t>
            </a:r>
            <a:endParaRPr lang="en-US" altLang="en-US" sz="2000">
              <a:latin typeface="Times New Roman" charset="0"/>
            </a:endParaRP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 rot="703679">
            <a:off x="177800" y="4033838"/>
            <a:ext cx="473868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,1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-(4/5)log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(4/5) - (1/5)log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(1/5)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  <a:latin typeface="Times New Roman" charset="0"/>
              </a:rPr>
              <a:t>0.7219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 rot="814016">
            <a:off x="3681413" y="4019550"/>
            <a:ext cx="47386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(0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,4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-(0/4)log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(0/4) - (4/4)log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(4/4)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  <a:latin typeface="Times New Roman" charset="0"/>
              </a:rPr>
              <a:t>0</a:t>
            </a:r>
          </a:p>
        </p:txBody>
      </p:sp>
      <p:graphicFrame>
        <p:nvGraphicFramePr>
          <p:cNvPr id="31775" name="Object 32"/>
          <p:cNvGraphicFramePr>
            <a:graphicFrameLocks noChangeAspect="1"/>
          </p:cNvGraphicFramePr>
          <p:nvPr/>
        </p:nvGraphicFramePr>
        <p:xfrm>
          <a:off x="4116388" y="169863"/>
          <a:ext cx="4841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12" imgW="3594100" imgH="457200" progId="Equation.3">
                  <p:embed/>
                </p:oleObj>
              </mc:Choice>
              <mc:Fallback>
                <p:oleObj name="Equation" r:id="rId12" imgW="35941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9863"/>
                        <a:ext cx="4841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136525" y="6116638"/>
            <a:ext cx="92932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2200" i="1">
                <a:latin typeface="Times New Roman" charset="0"/>
              </a:rPr>
              <a:t>Gain</a:t>
            </a:r>
            <a:r>
              <a:rPr lang="en-US" altLang="en-US" sz="2200">
                <a:latin typeface="Times New Roman" charset="0"/>
              </a:rPr>
              <a:t>(Weight &lt;= 160) = </a:t>
            </a:r>
            <a:r>
              <a:rPr lang="en-US" altLang="en-US" sz="2200" b="1">
                <a:solidFill>
                  <a:srgbClr val="FF33CC"/>
                </a:solidFill>
                <a:latin typeface="Times New Roman" charset="0"/>
              </a:rPr>
              <a:t>0.9911</a:t>
            </a:r>
            <a:r>
              <a:rPr lang="en-US" altLang="en-US" sz="2200">
                <a:latin typeface="Times New Roman" charset="0"/>
              </a:rPr>
              <a:t> – (5/9 * </a:t>
            </a:r>
            <a:r>
              <a:rPr lang="en-US" altLang="en-US" sz="2000" b="1">
                <a:solidFill>
                  <a:srgbClr val="006600"/>
                </a:solidFill>
                <a:latin typeface="Times New Roman" charset="0"/>
              </a:rPr>
              <a:t>0.7219</a:t>
            </a:r>
            <a:r>
              <a:rPr lang="en-US" altLang="en-US" sz="2200">
                <a:latin typeface="Times New Roman" charset="0"/>
              </a:rPr>
              <a:t> + 4/9 * </a:t>
            </a:r>
            <a:r>
              <a:rPr lang="en-US" altLang="en-US" sz="2200" b="1">
                <a:solidFill>
                  <a:srgbClr val="990099"/>
                </a:solidFill>
                <a:latin typeface="Times New Roman" charset="0"/>
              </a:rPr>
              <a:t>0</a:t>
            </a:r>
            <a:r>
              <a:rPr lang="en-US" altLang="en-US" sz="2200">
                <a:latin typeface="Times New Roman" charset="0"/>
              </a:rPr>
              <a:t> ) = </a:t>
            </a:r>
            <a:r>
              <a:rPr lang="en-US" altLang="en-US" sz="2200" b="1">
                <a:latin typeface="Times New Roman" charset="0"/>
              </a:rPr>
              <a:t>0.5900</a:t>
            </a:r>
          </a:p>
        </p:txBody>
      </p:sp>
      <p:graphicFrame>
        <p:nvGraphicFramePr>
          <p:cNvPr id="31777" name="Object 34"/>
          <p:cNvGraphicFramePr>
            <a:graphicFrameLocks noChangeAspect="1"/>
          </p:cNvGraphicFramePr>
          <p:nvPr/>
        </p:nvGraphicFramePr>
        <p:xfrm>
          <a:off x="254000" y="5553075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4" imgW="3022600" imgH="254000" progId="Equation.3">
                  <p:embed/>
                </p:oleObj>
              </mc:Choice>
              <mc:Fallback>
                <p:oleObj name="Equation" r:id="rId14" imgW="3022600" imgH="254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553075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6111875" y="2336800"/>
            <a:ext cx="2509838" cy="82232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Let us try splitting on </a:t>
            </a:r>
            <a:r>
              <a:rPr lang="en-US" altLang="en-US" i="1">
                <a:latin typeface="Times New Roman" charset="0"/>
              </a:rPr>
              <a:t>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61925" y="5419725"/>
            <a:ext cx="8782050" cy="1238250"/>
          </a:xfrm>
          <a:prstGeom prst="rect">
            <a:avLst/>
          </a:prstGeom>
          <a:solidFill>
            <a:srgbClr val="FFFF99"/>
          </a:solidFill>
          <a:ln w="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715963" y="268288"/>
            <a:ext cx="3303587" cy="1223962"/>
          </a:xfrm>
          <a:prstGeom prst="rect">
            <a:avLst/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88913" y="2266950"/>
            <a:ext cx="1801812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 flipH="1">
            <a:off x="117157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2773" name="Picture 6" descr="magg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071563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 descr="homerth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54038"/>
            <a:ext cx="46990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 descr="margehopef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0525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9" descr="lisawal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887413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0" descr="bart_l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877888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1" descr="krus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581025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2" descr="a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334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13" descr="ot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41350"/>
            <a:ext cx="420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4" descr="selm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67945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9" name="Rectangle 15"/>
          <p:cNvSpPr>
            <a:spLocks noChangeArrowheads="1"/>
          </p:cNvSpPr>
          <p:nvPr/>
        </p:nvSpPr>
        <p:spPr bwMode="auto">
          <a:xfrm flipH="1">
            <a:off x="2598738" y="2266950"/>
            <a:ext cx="1849437" cy="1223963"/>
          </a:xfrm>
          <a:prstGeom prst="rect">
            <a:avLst/>
          </a:prstGeom>
          <a:solidFill>
            <a:schemeClr val="bg1"/>
          </a:solidFill>
          <a:ln w="0">
            <a:solidFill>
              <a:srgbClr val="80808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2981325" y="1492250"/>
            <a:ext cx="700088" cy="782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3681" name="Rectangle 17"/>
          <p:cNvSpPr>
            <a:spLocks noChangeArrowheads="1"/>
          </p:cNvSpPr>
          <p:nvPr/>
        </p:nvSpPr>
        <p:spPr bwMode="auto">
          <a:xfrm>
            <a:off x="1863725" y="1878013"/>
            <a:ext cx="1090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1600">
                <a:latin typeface="Times New Roman" charset="0"/>
              </a:rPr>
              <a:t>age &lt;= 40?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1246188" y="1641475"/>
            <a:ext cx="4064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yes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3144838" y="1593850"/>
            <a:ext cx="304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en-US">
                <a:latin typeface="Times New Roman" charset="0"/>
              </a:rPr>
              <a:t>no</a:t>
            </a:r>
          </a:p>
        </p:txBody>
      </p:sp>
      <p:pic>
        <p:nvPicPr>
          <p:cNvPr id="32787" name="Picture 20" descr="homerthi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457450"/>
            <a:ext cx="450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Picture 21" descr="maggi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38388"/>
            <a:ext cx="2381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22" descr="a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500313"/>
            <a:ext cx="300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0" name="Picture 23" descr="margehopefu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05050"/>
            <a:ext cx="3095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1" name="Picture 24" descr="krus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457450"/>
            <a:ext cx="44291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2" name="Picture 25" descr="lisawal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2897188"/>
            <a:ext cx="45243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3" name="Picture 26" descr="selm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2641600"/>
            <a:ext cx="38576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4" name="Picture 27" descr="ot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279650"/>
            <a:ext cx="40163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4076700" y="1009650"/>
            <a:ext cx="47386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(4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,5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-(4/9)log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(4/9) - (5/9)log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(5/9)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1800" b="1">
                <a:solidFill>
                  <a:srgbClr val="FF33CC"/>
                </a:solidFill>
                <a:latin typeface="Times New Roman" charset="0"/>
              </a:rPr>
              <a:t>0.9911</a:t>
            </a:r>
            <a:r>
              <a:rPr lang="en-US" altLang="en-US" sz="1800">
                <a:latin typeface="Times New Roman" charset="0"/>
              </a:rPr>
              <a:t>	</a:t>
            </a:r>
            <a:endParaRPr lang="en-US" altLang="en-US" sz="2000">
              <a:latin typeface="Times New Roman" charset="0"/>
            </a:endParaRP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 rot="703679">
            <a:off x="177800" y="4033838"/>
            <a:ext cx="4738688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(3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,3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-(3/6)log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(3/6) - (3/6)log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(3/6)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2000" b="1">
                <a:solidFill>
                  <a:srgbClr val="006600"/>
                </a:solidFill>
                <a:latin typeface="Times New Roman" charset="0"/>
              </a:rPr>
              <a:t>1</a:t>
            </a:r>
          </a:p>
        </p:txBody>
      </p:sp>
      <p:sp>
        <p:nvSpPr>
          <p:cNvPr id="113694" name="Text Box 30"/>
          <p:cNvSpPr txBox="1">
            <a:spLocks noChangeArrowheads="1"/>
          </p:cNvSpPr>
          <p:nvPr/>
        </p:nvSpPr>
        <p:spPr bwMode="auto">
          <a:xfrm rot="814016">
            <a:off x="3681413" y="4019550"/>
            <a:ext cx="47386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i="1">
                <a:latin typeface="Times New Roman" charset="0"/>
              </a:rPr>
              <a:t>Entropy</a:t>
            </a:r>
            <a:r>
              <a:rPr lang="en-US" altLang="en-US" sz="1800">
                <a:latin typeface="Times New Roman" charset="0"/>
              </a:rPr>
              <a:t>(1</a:t>
            </a:r>
            <a:r>
              <a:rPr lang="en-US" altLang="en-US" sz="1800" b="1">
                <a:solidFill>
                  <a:srgbClr val="FF0000"/>
                </a:solidFill>
                <a:latin typeface="Times New Roman" charset="0"/>
              </a:rPr>
              <a:t>F</a:t>
            </a:r>
            <a:r>
              <a:rPr lang="en-US" altLang="en-US" sz="1800">
                <a:latin typeface="Times New Roman" charset="0"/>
              </a:rPr>
              <a:t>,2</a:t>
            </a:r>
            <a:r>
              <a:rPr lang="en-US" altLang="en-US" sz="1800" b="1">
                <a:solidFill>
                  <a:srgbClr val="0000FF"/>
                </a:solidFill>
                <a:latin typeface="Times New Roman" charset="0"/>
              </a:rPr>
              <a:t>M</a:t>
            </a:r>
            <a:r>
              <a:rPr lang="en-US" altLang="en-US" sz="1800">
                <a:latin typeface="Times New Roman" charset="0"/>
              </a:rPr>
              <a:t>) = -(1/3)log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(1/3) - (2/3)log</a:t>
            </a:r>
            <a:r>
              <a:rPr lang="en-US" altLang="en-US" sz="1800" baseline="-25000">
                <a:latin typeface="Times New Roman" charset="0"/>
              </a:rPr>
              <a:t>2</a:t>
            </a:r>
            <a:r>
              <a:rPr lang="en-US" altLang="en-US" sz="1800">
                <a:latin typeface="Times New Roman" charset="0"/>
              </a:rPr>
              <a:t>(2/3)</a:t>
            </a:r>
          </a:p>
          <a:p>
            <a:pPr>
              <a:defRPr/>
            </a:pPr>
            <a:r>
              <a:rPr lang="en-US" altLang="en-US" sz="1800">
                <a:latin typeface="Times New Roman" charset="0"/>
              </a:rPr>
              <a:t>	            =  </a:t>
            </a:r>
            <a:r>
              <a:rPr lang="en-US" altLang="en-US" sz="2000" b="1">
                <a:solidFill>
                  <a:srgbClr val="990099"/>
                </a:solidFill>
                <a:latin typeface="Times New Roman" charset="0"/>
              </a:rPr>
              <a:t>0.9183</a:t>
            </a:r>
          </a:p>
        </p:txBody>
      </p:sp>
      <p:graphicFrame>
        <p:nvGraphicFramePr>
          <p:cNvPr id="32798" name="Object 31"/>
          <p:cNvGraphicFramePr>
            <a:graphicFrameLocks noChangeAspect="1"/>
          </p:cNvGraphicFramePr>
          <p:nvPr/>
        </p:nvGraphicFramePr>
        <p:xfrm>
          <a:off x="4116388" y="169863"/>
          <a:ext cx="4841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12" imgW="3594100" imgH="457200" progId="Equation.3">
                  <p:embed/>
                </p:oleObj>
              </mc:Choice>
              <mc:Fallback>
                <p:oleObj name="Equation" r:id="rId12" imgW="35941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69863"/>
                        <a:ext cx="4841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36525" y="6116638"/>
            <a:ext cx="8616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2200" i="1">
                <a:latin typeface="Times New Roman" charset="0"/>
              </a:rPr>
              <a:t>Gain</a:t>
            </a:r>
            <a:r>
              <a:rPr lang="en-US" altLang="en-US" sz="2200">
                <a:latin typeface="Times New Roman" charset="0"/>
              </a:rPr>
              <a:t>(Age &lt;= 40) = </a:t>
            </a:r>
            <a:r>
              <a:rPr lang="en-US" altLang="en-US" sz="2200" b="1">
                <a:solidFill>
                  <a:srgbClr val="FF33CC"/>
                </a:solidFill>
                <a:latin typeface="Times New Roman" charset="0"/>
              </a:rPr>
              <a:t>0.9911</a:t>
            </a:r>
            <a:r>
              <a:rPr lang="en-US" altLang="en-US" sz="2200">
                <a:latin typeface="Times New Roman" charset="0"/>
              </a:rPr>
              <a:t> – (6/9 * </a:t>
            </a:r>
            <a:r>
              <a:rPr lang="en-US" altLang="en-US" sz="2000" b="1">
                <a:solidFill>
                  <a:srgbClr val="006600"/>
                </a:solidFill>
                <a:latin typeface="Times New Roman" charset="0"/>
              </a:rPr>
              <a:t>1</a:t>
            </a:r>
            <a:r>
              <a:rPr lang="en-US" altLang="en-US" sz="2200">
                <a:latin typeface="Times New Roman" charset="0"/>
              </a:rPr>
              <a:t> + 3/9 * </a:t>
            </a:r>
            <a:r>
              <a:rPr lang="en-US" altLang="en-US" sz="2000" b="1">
                <a:solidFill>
                  <a:srgbClr val="990099"/>
                </a:solidFill>
                <a:latin typeface="Times New Roman" charset="0"/>
              </a:rPr>
              <a:t>0.9183</a:t>
            </a:r>
            <a:r>
              <a:rPr lang="en-US" altLang="en-US" sz="2200">
                <a:latin typeface="Times New Roman" charset="0"/>
              </a:rPr>
              <a:t> ) = </a:t>
            </a:r>
            <a:r>
              <a:rPr lang="en-US" altLang="en-US" sz="2200" b="1">
                <a:latin typeface="Times New Roman" charset="0"/>
              </a:rPr>
              <a:t>0.0183</a:t>
            </a:r>
          </a:p>
        </p:txBody>
      </p:sp>
      <p:graphicFrame>
        <p:nvGraphicFramePr>
          <p:cNvPr id="32800" name="Object 33"/>
          <p:cNvGraphicFramePr>
            <a:graphicFrameLocks noChangeAspect="1"/>
          </p:cNvGraphicFramePr>
          <p:nvPr/>
        </p:nvGraphicFramePr>
        <p:xfrm>
          <a:off x="254000" y="5553075"/>
          <a:ext cx="5746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14" imgW="3022600" imgH="254000" progId="Equation.3">
                  <p:embed/>
                </p:oleObj>
              </mc:Choice>
              <mc:Fallback>
                <p:oleObj name="Equation" r:id="rId14" imgW="30226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5553075"/>
                        <a:ext cx="5746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01" name="Picture 34" descr="bart_loo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887663"/>
            <a:ext cx="2905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6111875" y="2336800"/>
            <a:ext cx="2509838" cy="822325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07763" dir="8100000" algn="ctr" rotWithShape="0">
              <a:srgbClr val="000000">
                <a:alpha val="74997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>
                <a:latin typeface="Times New Roman" charset="0"/>
              </a:rPr>
              <a:t>Let us try splitting on </a:t>
            </a:r>
            <a:r>
              <a:rPr lang="en-US" altLang="en-US" i="1">
                <a:latin typeface="Times New Roman" charset="0"/>
              </a:rPr>
              <a:t>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591</Words>
  <Application>Microsoft Macintosh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PMingLiU</vt:lpstr>
      <vt:lpstr>Times New Roman</vt:lpstr>
      <vt:lpstr>Verdana</vt:lpstr>
      <vt:lpstr>Wingdings</vt:lpstr>
      <vt:lpstr>Arial</vt:lpstr>
      <vt:lpstr>Office Theme</vt:lpstr>
      <vt:lpstr>Equation</vt:lpstr>
      <vt:lpstr>ID3 Algorithm</vt:lpstr>
      <vt:lpstr>Decision Trees</vt:lpstr>
      <vt:lpstr>Decision Tree Example</vt:lpstr>
      <vt:lpstr>What is ID3?</vt:lpstr>
      <vt:lpstr>Example: The Simpsons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Algorithm</dc:title>
  <dc:creator>Allan Neymark</dc:creator>
  <cp:lastModifiedBy>Nagar, Anurag</cp:lastModifiedBy>
  <cp:revision>24</cp:revision>
  <dcterms:created xsi:type="dcterms:W3CDTF">2007-05-08T12:53:20Z</dcterms:created>
  <dcterms:modified xsi:type="dcterms:W3CDTF">2016-09-19T21:50:13Z</dcterms:modified>
</cp:coreProperties>
</file>