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6" r:id="rId9"/>
    <p:sldId id="268" r:id="rId10"/>
    <p:sldId id="269" r:id="rId11"/>
    <p:sldId id="270" r:id="rId12"/>
    <p:sldId id="271" r:id="rId13"/>
    <p:sldId id="263" r:id="rId14"/>
    <p:sldId id="267"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62" d="100"/>
          <a:sy n="62" d="100"/>
        </p:scale>
        <p:origin x="93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F114E-B27F-E3FA-50BA-689F71BE9A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A5E9E76-DD91-FF66-60C1-0FF80A591F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9239FA-1668-0C7B-8F84-C2A34111A422}"/>
              </a:ext>
            </a:extLst>
          </p:cNvPr>
          <p:cNvSpPr>
            <a:spLocks noGrp="1"/>
          </p:cNvSpPr>
          <p:nvPr>
            <p:ph type="dt" sz="half" idx="10"/>
          </p:nvPr>
        </p:nvSpPr>
        <p:spPr/>
        <p:txBody>
          <a:bodyPr/>
          <a:lstStyle/>
          <a:p>
            <a:fld id="{8CC77ABB-058B-44C0-A247-8BCA49C4F65A}" type="datetimeFigureOut">
              <a:rPr lang="en-IN" smtClean="0"/>
              <a:t>24-04-2025</a:t>
            </a:fld>
            <a:endParaRPr lang="en-IN"/>
          </a:p>
        </p:txBody>
      </p:sp>
      <p:sp>
        <p:nvSpPr>
          <p:cNvPr id="5" name="Footer Placeholder 4">
            <a:extLst>
              <a:ext uri="{FF2B5EF4-FFF2-40B4-BE49-F238E27FC236}">
                <a16:creationId xmlns:a16="http://schemas.microsoft.com/office/drawing/2014/main" id="{630A3D09-85C7-07DB-D5A0-01238B8817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25285F-1D78-8950-BE61-4E3EFAAB93AF}"/>
              </a:ext>
            </a:extLst>
          </p:cNvPr>
          <p:cNvSpPr>
            <a:spLocks noGrp="1"/>
          </p:cNvSpPr>
          <p:nvPr>
            <p:ph type="sldNum" sz="quarter" idx="12"/>
          </p:nvPr>
        </p:nvSpPr>
        <p:spPr/>
        <p:txBody>
          <a:bodyPr/>
          <a:lstStyle/>
          <a:p>
            <a:fld id="{FB50D861-8BBA-4306-8BE3-FE517C069467}" type="slidenum">
              <a:rPr lang="en-IN" smtClean="0"/>
              <a:t>‹#›</a:t>
            </a:fld>
            <a:endParaRPr lang="en-IN"/>
          </a:p>
        </p:txBody>
      </p:sp>
    </p:spTree>
    <p:extLst>
      <p:ext uri="{BB962C8B-B14F-4D97-AF65-F5344CB8AC3E}">
        <p14:creationId xmlns:p14="http://schemas.microsoft.com/office/powerpoint/2010/main" val="773359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BAD8-3968-D11D-C4A1-13CFA1DE17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001F75-EF67-9E9E-57A1-0908E1C6DE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8D9167-81FE-2C8F-AA2F-114B3C038FD1}"/>
              </a:ext>
            </a:extLst>
          </p:cNvPr>
          <p:cNvSpPr>
            <a:spLocks noGrp="1"/>
          </p:cNvSpPr>
          <p:nvPr>
            <p:ph type="dt" sz="half" idx="10"/>
          </p:nvPr>
        </p:nvSpPr>
        <p:spPr/>
        <p:txBody>
          <a:bodyPr/>
          <a:lstStyle/>
          <a:p>
            <a:fld id="{8CC77ABB-058B-44C0-A247-8BCA49C4F65A}" type="datetimeFigureOut">
              <a:rPr lang="en-IN" smtClean="0"/>
              <a:t>24-04-2025</a:t>
            </a:fld>
            <a:endParaRPr lang="en-IN"/>
          </a:p>
        </p:txBody>
      </p:sp>
      <p:sp>
        <p:nvSpPr>
          <p:cNvPr id="5" name="Footer Placeholder 4">
            <a:extLst>
              <a:ext uri="{FF2B5EF4-FFF2-40B4-BE49-F238E27FC236}">
                <a16:creationId xmlns:a16="http://schemas.microsoft.com/office/drawing/2014/main" id="{80036E25-D319-1D33-EA9E-406358A70A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B8AD39-A27F-B934-C04C-B4103BAA9FF0}"/>
              </a:ext>
            </a:extLst>
          </p:cNvPr>
          <p:cNvSpPr>
            <a:spLocks noGrp="1"/>
          </p:cNvSpPr>
          <p:nvPr>
            <p:ph type="sldNum" sz="quarter" idx="12"/>
          </p:nvPr>
        </p:nvSpPr>
        <p:spPr/>
        <p:txBody>
          <a:bodyPr/>
          <a:lstStyle/>
          <a:p>
            <a:fld id="{FB50D861-8BBA-4306-8BE3-FE517C069467}" type="slidenum">
              <a:rPr lang="en-IN" smtClean="0"/>
              <a:t>‹#›</a:t>
            </a:fld>
            <a:endParaRPr lang="en-IN"/>
          </a:p>
        </p:txBody>
      </p:sp>
    </p:spTree>
    <p:extLst>
      <p:ext uri="{BB962C8B-B14F-4D97-AF65-F5344CB8AC3E}">
        <p14:creationId xmlns:p14="http://schemas.microsoft.com/office/powerpoint/2010/main" val="2894051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52C0C2-16C6-2756-0A5B-46042F2905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A583CB-4456-5E6C-BD4F-9B0DA8813D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080C81-5519-7067-AE0C-5A2FCF1E247A}"/>
              </a:ext>
            </a:extLst>
          </p:cNvPr>
          <p:cNvSpPr>
            <a:spLocks noGrp="1"/>
          </p:cNvSpPr>
          <p:nvPr>
            <p:ph type="dt" sz="half" idx="10"/>
          </p:nvPr>
        </p:nvSpPr>
        <p:spPr/>
        <p:txBody>
          <a:bodyPr/>
          <a:lstStyle/>
          <a:p>
            <a:fld id="{8CC77ABB-058B-44C0-A247-8BCA49C4F65A}" type="datetimeFigureOut">
              <a:rPr lang="en-IN" smtClean="0"/>
              <a:t>24-04-2025</a:t>
            </a:fld>
            <a:endParaRPr lang="en-IN"/>
          </a:p>
        </p:txBody>
      </p:sp>
      <p:sp>
        <p:nvSpPr>
          <p:cNvPr id="5" name="Footer Placeholder 4">
            <a:extLst>
              <a:ext uri="{FF2B5EF4-FFF2-40B4-BE49-F238E27FC236}">
                <a16:creationId xmlns:a16="http://schemas.microsoft.com/office/drawing/2014/main" id="{B2869FEC-B190-D26B-4643-729EBFF6E0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6C0A98-4486-B3AC-08D0-EB997D0D3E0F}"/>
              </a:ext>
            </a:extLst>
          </p:cNvPr>
          <p:cNvSpPr>
            <a:spLocks noGrp="1"/>
          </p:cNvSpPr>
          <p:nvPr>
            <p:ph type="sldNum" sz="quarter" idx="12"/>
          </p:nvPr>
        </p:nvSpPr>
        <p:spPr/>
        <p:txBody>
          <a:bodyPr/>
          <a:lstStyle/>
          <a:p>
            <a:fld id="{FB50D861-8BBA-4306-8BE3-FE517C069467}" type="slidenum">
              <a:rPr lang="en-IN" smtClean="0"/>
              <a:t>‹#›</a:t>
            </a:fld>
            <a:endParaRPr lang="en-IN"/>
          </a:p>
        </p:txBody>
      </p:sp>
    </p:spTree>
    <p:extLst>
      <p:ext uri="{BB962C8B-B14F-4D97-AF65-F5344CB8AC3E}">
        <p14:creationId xmlns:p14="http://schemas.microsoft.com/office/powerpoint/2010/main" val="854171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B85D7-853F-D801-D9D1-D0C79DB5C4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FF76D9-F29D-9E00-94A9-D13E7325FE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A05FD4-0EEC-7436-321B-614C91E9F94C}"/>
              </a:ext>
            </a:extLst>
          </p:cNvPr>
          <p:cNvSpPr>
            <a:spLocks noGrp="1"/>
          </p:cNvSpPr>
          <p:nvPr>
            <p:ph type="dt" sz="half" idx="10"/>
          </p:nvPr>
        </p:nvSpPr>
        <p:spPr/>
        <p:txBody>
          <a:bodyPr/>
          <a:lstStyle/>
          <a:p>
            <a:fld id="{8CC77ABB-058B-44C0-A247-8BCA49C4F65A}" type="datetimeFigureOut">
              <a:rPr lang="en-IN" smtClean="0"/>
              <a:t>24-04-2025</a:t>
            </a:fld>
            <a:endParaRPr lang="en-IN"/>
          </a:p>
        </p:txBody>
      </p:sp>
      <p:sp>
        <p:nvSpPr>
          <p:cNvPr id="5" name="Footer Placeholder 4">
            <a:extLst>
              <a:ext uri="{FF2B5EF4-FFF2-40B4-BE49-F238E27FC236}">
                <a16:creationId xmlns:a16="http://schemas.microsoft.com/office/drawing/2014/main" id="{AF3D4410-22B5-CA34-4FD7-B8C11ADAE2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7FD3DE-59A3-3EDF-AE6D-CC1425FE3575}"/>
              </a:ext>
            </a:extLst>
          </p:cNvPr>
          <p:cNvSpPr>
            <a:spLocks noGrp="1"/>
          </p:cNvSpPr>
          <p:nvPr>
            <p:ph type="sldNum" sz="quarter" idx="12"/>
          </p:nvPr>
        </p:nvSpPr>
        <p:spPr/>
        <p:txBody>
          <a:bodyPr/>
          <a:lstStyle/>
          <a:p>
            <a:fld id="{FB50D861-8BBA-4306-8BE3-FE517C069467}" type="slidenum">
              <a:rPr lang="en-IN" smtClean="0"/>
              <a:t>‹#›</a:t>
            </a:fld>
            <a:endParaRPr lang="en-IN"/>
          </a:p>
        </p:txBody>
      </p:sp>
    </p:spTree>
    <p:extLst>
      <p:ext uri="{BB962C8B-B14F-4D97-AF65-F5344CB8AC3E}">
        <p14:creationId xmlns:p14="http://schemas.microsoft.com/office/powerpoint/2010/main" val="295298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DF62E-5809-811E-FABF-905385F9A4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489DE5-B95F-B865-3B82-E387454382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0DD11C-C46B-5127-6F02-042C518EB126}"/>
              </a:ext>
            </a:extLst>
          </p:cNvPr>
          <p:cNvSpPr>
            <a:spLocks noGrp="1"/>
          </p:cNvSpPr>
          <p:nvPr>
            <p:ph type="dt" sz="half" idx="10"/>
          </p:nvPr>
        </p:nvSpPr>
        <p:spPr/>
        <p:txBody>
          <a:bodyPr/>
          <a:lstStyle/>
          <a:p>
            <a:fld id="{8CC77ABB-058B-44C0-A247-8BCA49C4F65A}" type="datetimeFigureOut">
              <a:rPr lang="en-IN" smtClean="0"/>
              <a:t>24-04-2025</a:t>
            </a:fld>
            <a:endParaRPr lang="en-IN"/>
          </a:p>
        </p:txBody>
      </p:sp>
      <p:sp>
        <p:nvSpPr>
          <p:cNvPr id="5" name="Footer Placeholder 4">
            <a:extLst>
              <a:ext uri="{FF2B5EF4-FFF2-40B4-BE49-F238E27FC236}">
                <a16:creationId xmlns:a16="http://schemas.microsoft.com/office/drawing/2014/main" id="{E18055B1-542A-58D3-DB64-E86B705585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88571C-E058-A1CE-A1D5-E797B5823B82}"/>
              </a:ext>
            </a:extLst>
          </p:cNvPr>
          <p:cNvSpPr>
            <a:spLocks noGrp="1"/>
          </p:cNvSpPr>
          <p:nvPr>
            <p:ph type="sldNum" sz="quarter" idx="12"/>
          </p:nvPr>
        </p:nvSpPr>
        <p:spPr/>
        <p:txBody>
          <a:bodyPr/>
          <a:lstStyle/>
          <a:p>
            <a:fld id="{FB50D861-8BBA-4306-8BE3-FE517C069467}" type="slidenum">
              <a:rPr lang="en-IN" smtClean="0"/>
              <a:t>‹#›</a:t>
            </a:fld>
            <a:endParaRPr lang="en-IN"/>
          </a:p>
        </p:txBody>
      </p:sp>
    </p:spTree>
    <p:extLst>
      <p:ext uri="{BB962C8B-B14F-4D97-AF65-F5344CB8AC3E}">
        <p14:creationId xmlns:p14="http://schemas.microsoft.com/office/powerpoint/2010/main" val="404510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46413-5BE1-8329-0A8D-C59340BB9B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BC2BF1-E7AD-B9BF-1AAE-4F952A30B5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6D8307-8692-07CD-1B8F-9136A18E01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2D2E6D8-C3B7-FD9C-4AD4-FEF3F8063688}"/>
              </a:ext>
            </a:extLst>
          </p:cNvPr>
          <p:cNvSpPr>
            <a:spLocks noGrp="1"/>
          </p:cNvSpPr>
          <p:nvPr>
            <p:ph type="dt" sz="half" idx="10"/>
          </p:nvPr>
        </p:nvSpPr>
        <p:spPr/>
        <p:txBody>
          <a:bodyPr/>
          <a:lstStyle/>
          <a:p>
            <a:fld id="{8CC77ABB-058B-44C0-A247-8BCA49C4F65A}" type="datetimeFigureOut">
              <a:rPr lang="en-IN" smtClean="0"/>
              <a:t>24-04-2025</a:t>
            </a:fld>
            <a:endParaRPr lang="en-IN"/>
          </a:p>
        </p:txBody>
      </p:sp>
      <p:sp>
        <p:nvSpPr>
          <p:cNvPr id="6" name="Footer Placeholder 5">
            <a:extLst>
              <a:ext uri="{FF2B5EF4-FFF2-40B4-BE49-F238E27FC236}">
                <a16:creationId xmlns:a16="http://schemas.microsoft.com/office/drawing/2014/main" id="{F4E8C7B4-3BB2-7B59-4477-73780799BA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9F1EB9-D99A-F9FF-68B9-BE225AA7C575}"/>
              </a:ext>
            </a:extLst>
          </p:cNvPr>
          <p:cNvSpPr>
            <a:spLocks noGrp="1"/>
          </p:cNvSpPr>
          <p:nvPr>
            <p:ph type="sldNum" sz="quarter" idx="12"/>
          </p:nvPr>
        </p:nvSpPr>
        <p:spPr/>
        <p:txBody>
          <a:bodyPr/>
          <a:lstStyle/>
          <a:p>
            <a:fld id="{FB50D861-8BBA-4306-8BE3-FE517C069467}" type="slidenum">
              <a:rPr lang="en-IN" smtClean="0"/>
              <a:t>‹#›</a:t>
            </a:fld>
            <a:endParaRPr lang="en-IN"/>
          </a:p>
        </p:txBody>
      </p:sp>
    </p:spTree>
    <p:extLst>
      <p:ext uri="{BB962C8B-B14F-4D97-AF65-F5344CB8AC3E}">
        <p14:creationId xmlns:p14="http://schemas.microsoft.com/office/powerpoint/2010/main" val="2230474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D63A5-C90E-AF1E-C8E5-BB84720ED40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6D32C9-8F2D-D1E1-B8F6-35F1112E1F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529D55-94BC-1A98-8C72-B4FE138ED0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EDCF5A5-DE14-E83C-5A8B-063009AD00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3FA06F-AE87-E22A-C400-E6BD88B4D6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051B5B4-2950-5566-37CE-F10CB2515283}"/>
              </a:ext>
            </a:extLst>
          </p:cNvPr>
          <p:cNvSpPr>
            <a:spLocks noGrp="1"/>
          </p:cNvSpPr>
          <p:nvPr>
            <p:ph type="dt" sz="half" idx="10"/>
          </p:nvPr>
        </p:nvSpPr>
        <p:spPr/>
        <p:txBody>
          <a:bodyPr/>
          <a:lstStyle/>
          <a:p>
            <a:fld id="{8CC77ABB-058B-44C0-A247-8BCA49C4F65A}" type="datetimeFigureOut">
              <a:rPr lang="en-IN" smtClean="0"/>
              <a:t>24-04-2025</a:t>
            </a:fld>
            <a:endParaRPr lang="en-IN"/>
          </a:p>
        </p:txBody>
      </p:sp>
      <p:sp>
        <p:nvSpPr>
          <p:cNvPr id="8" name="Footer Placeholder 7">
            <a:extLst>
              <a:ext uri="{FF2B5EF4-FFF2-40B4-BE49-F238E27FC236}">
                <a16:creationId xmlns:a16="http://schemas.microsoft.com/office/drawing/2014/main" id="{D19093BF-C326-D174-3EE1-34AD5034632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1B6612-B9DE-39E6-AB35-6992A4FD3342}"/>
              </a:ext>
            </a:extLst>
          </p:cNvPr>
          <p:cNvSpPr>
            <a:spLocks noGrp="1"/>
          </p:cNvSpPr>
          <p:nvPr>
            <p:ph type="sldNum" sz="quarter" idx="12"/>
          </p:nvPr>
        </p:nvSpPr>
        <p:spPr/>
        <p:txBody>
          <a:bodyPr/>
          <a:lstStyle/>
          <a:p>
            <a:fld id="{FB50D861-8BBA-4306-8BE3-FE517C069467}" type="slidenum">
              <a:rPr lang="en-IN" smtClean="0"/>
              <a:t>‹#›</a:t>
            </a:fld>
            <a:endParaRPr lang="en-IN"/>
          </a:p>
        </p:txBody>
      </p:sp>
    </p:spTree>
    <p:extLst>
      <p:ext uri="{BB962C8B-B14F-4D97-AF65-F5344CB8AC3E}">
        <p14:creationId xmlns:p14="http://schemas.microsoft.com/office/powerpoint/2010/main" val="1323800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59B88-853F-150D-8A4F-88C41D13F21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76F313A-6F4E-C8E9-C776-33F4A81397BD}"/>
              </a:ext>
            </a:extLst>
          </p:cNvPr>
          <p:cNvSpPr>
            <a:spLocks noGrp="1"/>
          </p:cNvSpPr>
          <p:nvPr>
            <p:ph type="dt" sz="half" idx="10"/>
          </p:nvPr>
        </p:nvSpPr>
        <p:spPr/>
        <p:txBody>
          <a:bodyPr/>
          <a:lstStyle/>
          <a:p>
            <a:fld id="{8CC77ABB-058B-44C0-A247-8BCA49C4F65A}" type="datetimeFigureOut">
              <a:rPr lang="en-IN" smtClean="0"/>
              <a:t>24-04-2025</a:t>
            </a:fld>
            <a:endParaRPr lang="en-IN"/>
          </a:p>
        </p:txBody>
      </p:sp>
      <p:sp>
        <p:nvSpPr>
          <p:cNvPr id="4" name="Footer Placeholder 3">
            <a:extLst>
              <a:ext uri="{FF2B5EF4-FFF2-40B4-BE49-F238E27FC236}">
                <a16:creationId xmlns:a16="http://schemas.microsoft.com/office/drawing/2014/main" id="{6FAE9929-3001-5020-4155-67EAD9F871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6581BC-23E6-B94E-9DBB-9C975130C61E}"/>
              </a:ext>
            </a:extLst>
          </p:cNvPr>
          <p:cNvSpPr>
            <a:spLocks noGrp="1"/>
          </p:cNvSpPr>
          <p:nvPr>
            <p:ph type="sldNum" sz="quarter" idx="12"/>
          </p:nvPr>
        </p:nvSpPr>
        <p:spPr/>
        <p:txBody>
          <a:bodyPr/>
          <a:lstStyle/>
          <a:p>
            <a:fld id="{FB50D861-8BBA-4306-8BE3-FE517C069467}" type="slidenum">
              <a:rPr lang="en-IN" smtClean="0"/>
              <a:t>‹#›</a:t>
            </a:fld>
            <a:endParaRPr lang="en-IN"/>
          </a:p>
        </p:txBody>
      </p:sp>
    </p:spTree>
    <p:extLst>
      <p:ext uri="{BB962C8B-B14F-4D97-AF65-F5344CB8AC3E}">
        <p14:creationId xmlns:p14="http://schemas.microsoft.com/office/powerpoint/2010/main" val="2649860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44907C-EE29-DA92-A455-C3858CFFA168}"/>
              </a:ext>
            </a:extLst>
          </p:cNvPr>
          <p:cNvSpPr>
            <a:spLocks noGrp="1"/>
          </p:cNvSpPr>
          <p:nvPr>
            <p:ph type="dt" sz="half" idx="10"/>
          </p:nvPr>
        </p:nvSpPr>
        <p:spPr/>
        <p:txBody>
          <a:bodyPr/>
          <a:lstStyle/>
          <a:p>
            <a:fld id="{8CC77ABB-058B-44C0-A247-8BCA49C4F65A}" type="datetimeFigureOut">
              <a:rPr lang="en-IN" smtClean="0"/>
              <a:t>24-04-2025</a:t>
            </a:fld>
            <a:endParaRPr lang="en-IN"/>
          </a:p>
        </p:txBody>
      </p:sp>
      <p:sp>
        <p:nvSpPr>
          <p:cNvPr id="3" name="Footer Placeholder 2">
            <a:extLst>
              <a:ext uri="{FF2B5EF4-FFF2-40B4-BE49-F238E27FC236}">
                <a16:creationId xmlns:a16="http://schemas.microsoft.com/office/drawing/2014/main" id="{3E756A11-E572-21B1-F980-A3A4634013B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57F8705-0464-C905-2037-D6E8557F244F}"/>
              </a:ext>
            </a:extLst>
          </p:cNvPr>
          <p:cNvSpPr>
            <a:spLocks noGrp="1"/>
          </p:cNvSpPr>
          <p:nvPr>
            <p:ph type="sldNum" sz="quarter" idx="12"/>
          </p:nvPr>
        </p:nvSpPr>
        <p:spPr/>
        <p:txBody>
          <a:bodyPr/>
          <a:lstStyle/>
          <a:p>
            <a:fld id="{FB50D861-8BBA-4306-8BE3-FE517C069467}" type="slidenum">
              <a:rPr lang="en-IN" smtClean="0"/>
              <a:t>‹#›</a:t>
            </a:fld>
            <a:endParaRPr lang="en-IN"/>
          </a:p>
        </p:txBody>
      </p:sp>
    </p:spTree>
    <p:extLst>
      <p:ext uri="{BB962C8B-B14F-4D97-AF65-F5344CB8AC3E}">
        <p14:creationId xmlns:p14="http://schemas.microsoft.com/office/powerpoint/2010/main" val="3243049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748E2-172A-8D05-F6F6-9D6BB98AEE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64B924-C6F0-41F1-6F3C-30D5074109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D3CF25-9169-7B46-744E-94ABC9C5F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C36A75-8D79-F88C-36E8-7A0DCD13BD17}"/>
              </a:ext>
            </a:extLst>
          </p:cNvPr>
          <p:cNvSpPr>
            <a:spLocks noGrp="1"/>
          </p:cNvSpPr>
          <p:nvPr>
            <p:ph type="dt" sz="half" idx="10"/>
          </p:nvPr>
        </p:nvSpPr>
        <p:spPr/>
        <p:txBody>
          <a:bodyPr/>
          <a:lstStyle/>
          <a:p>
            <a:fld id="{8CC77ABB-058B-44C0-A247-8BCA49C4F65A}" type="datetimeFigureOut">
              <a:rPr lang="en-IN" smtClean="0"/>
              <a:t>24-04-2025</a:t>
            </a:fld>
            <a:endParaRPr lang="en-IN"/>
          </a:p>
        </p:txBody>
      </p:sp>
      <p:sp>
        <p:nvSpPr>
          <p:cNvPr id="6" name="Footer Placeholder 5">
            <a:extLst>
              <a:ext uri="{FF2B5EF4-FFF2-40B4-BE49-F238E27FC236}">
                <a16:creationId xmlns:a16="http://schemas.microsoft.com/office/drawing/2014/main" id="{82387EAD-3BE1-C6AC-6BE9-50509856EF8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96F789-63AB-C645-DEA8-1F3C7BDF41E7}"/>
              </a:ext>
            </a:extLst>
          </p:cNvPr>
          <p:cNvSpPr>
            <a:spLocks noGrp="1"/>
          </p:cNvSpPr>
          <p:nvPr>
            <p:ph type="sldNum" sz="quarter" idx="12"/>
          </p:nvPr>
        </p:nvSpPr>
        <p:spPr/>
        <p:txBody>
          <a:bodyPr/>
          <a:lstStyle/>
          <a:p>
            <a:fld id="{FB50D861-8BBA-4306-8BE3-FE517C069467}" type="slidenum">
              <a:rPr lang="en-IN" smtClean="0"/>
              <a:t>‹#›</a:t>
            </a:fld>
            <a:endParaRPr lang="en-IN"/>
          </a:p>
        </p:txBody>
      </p:sp>
    </p:spTree>
    <p:extLst>
      <p:ext uri="{BB962C8B-B14F-4D97-AF65-F5344CB8AC3E}">
        <p14:creationId xmlns:p14="http://schemas.microsoft.com/office/powerpoint/2010/main" val="245028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2E3A5-9611-A034-80DB-8BB89D60C6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191FC2-0046-2963-7064-284830863C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2F25D2-F84E-303D-1CAB-F46616F69F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62EA7C-F24F-8CEE-7F0A-D87F43C04407}"/>
              </a:ext>
            </a:extLst>
          </p:cNvPr>
          <p:cNvSpPr>
            <a:spLocks noGrp="1"/>
          </p:cNvSpPr>
          <p:nvPr>
            <p:ph type="dt" sz="half" idx="10"/>
          </p:nvPr>
        </p:nvSpPr>
        <p:spPr/>
        <p:txBody>
          <a:bodyPr/>
          <a:lstStyle/>
          <a:p>
            <a:fld id="{8CC77ABB-058B-44C0-A247-8BCA49C4F65A}" type="datetimeFigureOut">
              <a:rPr lang="en-IN" smtClean="0"/>
              <a:t>24-04-2025</a:t>
            </a:fld>
            <a:endParaRPr lang="en-IN"/>
          </a:p>
        </p:txBody>
      </p:sp>
      <p:sp>
        <p:nvSpPr>
          <p:cNvPr id="6" name="Footer Placeholder 5">
            <a:extLst>
              <a:ext uri="{FF2B5EF4-FFF2-40B4-BE49-F238E27FC236}">
                <a16:creationId xmlns:a16="http://schemas.microsoft.com/office/drawing/2014/main" id="{7898B1EF-D5E5-7755-7A31-7CC5A2F557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FCA794-B945-C796-FD70-C6C8563F37F1}"/>
              </a:ext>
            </a:extLst>
          </p:cNvPr>
          <p:cNvSpPr>
            <a:spLocks noGrp="1"/>
          </p:cNvSpPr>
          <p:nvPr>
            <p:ph type="sldNum" sz="quarter" idx="12"/>
          </p:nvPr>
        </p:nvSpPr>
        <p:spPr/>
        <p:txBody>
          <a:bodyPr/>
          <a:lstStyle/>
          <a:p>
            <a:fld id="{FB50D861-8BBA-4306-8BE3-FE517C069467}" type="slidenum">
              <a:rPr lang="en-IN" smtClean="0"/>
              <a:t>‹#›</a:t>
            </a:fld>
            <a:endParaRPr lang="en-IN"/>
          </a:p>
        </p:txBody>
      </p:sp>
    </p:spTree>
    <p:extLst>
      <p:ext uri="{BB962C8B-B14F-4D97-AF65-F5344CB8AC3E}">
        <p14:creationId xmlns:p14="http://schemas.microsoft.com/office/powerpoint/2010/main" val="1606002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C01C3A-74B5-6870-6FD5-967DA44A53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9D9AF4-66D5-7D19-47CB-AD4E6BEFA4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56B3B8-86AC-91D6-D3C3-1323E35452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C77ABB-058B-44C0-A247-8BCA49C4F65A}" type="datetimeFigureOut">
              <a:rPr lang="en-IN" smtClean="0"/>
              <a:t>24-04-2025</a:t>
            </a:fld>
            <a:endParaRPr lang="en-IN"/>
          </a:p>
        </p:txBody>
      </p:sp>
      <p:sp>
        <p:nvSpPr>
          <p:cNvPr id="5" name="Footer Placeholder 4">
            <a:extLst>
              <a:ext uri="{FF2B5EF4-FFF2-40B4-BE49-F238E27FC236}">
                <a16:creationId xmlns:a16="http://schemas.microsoft.com/office/drawing/2014/main" id="{09CB7D68-34C1-0C08-3390-7766211AC8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62B02F-8A30-957B-EAB8-18E09FD378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50D861-8BBA-4306-8BE3-FE517C069467}" type="slidenum">
              <a:rPr lang="en-IN" smtClean="0"/>
              <a:t>‹#›</a:t>
            </a:fld>
            <a:endParaRPr lang="en-IN"/>
          </a:p>
        </p:txBody>
      </p:sp>
    </p:spTree>
    <p:extLst>
      <p:ext uri="{BB962C8B-B14F-4D97-AF65-F5344CB8AC3E}">
        <p14:creationId xmlns:p14="http://schemas.microsoft.com/office/powerpoint/2010/main" val="2950783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9214E-3E34-7866-476D-B60A5CC55C33}"/>
              </a:ext>
            </a:extLst>
          </p:cNvPr>
          <p:cNvSpPr>
            <a:spLocks noGrp="1"/>
          </p:cNvSpPr>
          <p:nvPr>
            <p:ph type="ctrTitle"/>
          </p:nvPr>
        </p:nvSpPr>
        <p:spPr/>
        <p:txBody>
          <a:bodyPr/>
          <a:lstStyle/>
          <a:p>
            <a:r>
              <a:rPr lang="en-US" dirty="0"/>
              <a:t>PhonePe Digital Payments Case Study</a:t>
            </a:r>
            <a:endParaRPr lang="en-IN" dirty="0"/>
          </a:p>
        </p:txBody>
      </p:sp>
      <p:sp>
        <p:nvSpPr>
          <p:cNvPr id="3" name="Subtitle 2">
            <a:extLst>
              <a:ext uri="{FF2B5EF4-FFF2-40B4-BE49-F238E27FC236}">
                <a16:creationId xmlns:a16="http://schemas.microsoft.com/office/drawing/2014/main" id="{BC6D938D-AE83-65F6-FB69-EFBDF9031EE1}"/>
              </a:ext>
            </a:extLst>
          </p:cNvPr>
          <p:cNvSpPr>
            <a:spLocks noGrp="1"/>
          </p:cNvSpPr>
          <p:nvPr>
            <p:ph type="subTitle" idx="1"/>
          </p:nvPr>
        </p:nvSpPr>
        <p:spPr/>
        <p:txBody>
          <a:bodyPr>
            <a:normAutofit lnSpcReduction="10000"/>
          </a:bodyPr>
          <a:lstStyle/>
          <a:p>
            <a:r>
              <a:rPr lang="en-US" dirty="0"/>
              <a:t>Analyzing Transactions, User Behavior &amp; Demographics Using Python and Excel</a:t>
            </a:r>
          </a:p>
          <a:p>
            <a:endParaRPr lang="en-US" dirty="0"/>
          </a:p>
          <a:p>
            <a:pPr algn="r"/>
            <a:r>
              <a:rPr lang="en-IN" b="1" dirty="0"/>
              <a:t>Presented by:</a:t>
            </a:r>
            <a:r>
              <a:rPr lang="en-IN" dirty="0"/>
              <a:t> Disha Purohit</a:t>
            </a:r>
          </a:p>
        </p:txBody>
      </p:sp>
    </p:spTree>
    <p:extLst>
      <p:ext uri="{BB962C8B-B14F-4D97-AF65-F5344CB8AC3E}">
        <p14:creationId xmlns:p14="http://schemas.microsoft.com/office/powerpoint/2010/main" val="3797874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1FBE4FF-1AA4-3ACE-6E81-81A6E63324F0}"/>
              </a:ext>
            </a:extLst>
          </p:cNvPr>
          <p:cNvPicPr>
            <a:picLocks noChangeAspect="1"/>
          </p:cNvPicPr>
          <p:nvPr/>
        </p:nvPicPr>
        <p:blipFill>
          <a:blip r:embed="rId2"/>
          <a:stretch>
            <a:fillRect/>
          </a:stretch>
        </p:blipFill>
        <p:spPr>
          <a:xfrm>
            <a:off x="673100" y="811213"/>
            <a:ext cx="11099799" cy="4878388"/>
          </a:xfrm>
          <a:prstGeom prst="rect">
            <a:avLst/>
          </a:prstGeom>
        </p:spPr>
      </p:pic>
    </p:spTree>
    <p:extLst>
      <p:ext uri="{BB962C8B-B14F-4D97-AF65-F5344CB8AC3E}">
        <p14:creationId xmlns:p14="http://schemas.microsoft.com/office/powerpoint/2010/main" val="1861336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FD7DB29-B0A6-AD10-81F0-614BF9B41F13}"/>
              </a:ext>
            </a:extLst>
          </p:cNvPr>
          <p:cNvPicPr>
            <a:picLocks noChangeAspect="1"/>
          </p:cNvPicPr>
          <p:nvPr/>
        </p:nvPicPr>
        <p:blipFill>
          <a:blip r:embed="rId2"/>
          <a:stretch>
            <a:fillRect/>
          </a:stretch>
        </p:blipFill>
        <p:spPr>
          <a:xfrm>
            <a:off x="1270000" y="1077912"/>
            <a:ext cx="9651999" cy="4497388"/>
          </a:xfrm>
          <a:prstGeom prst="rect">
            <a:avLst/>
          </a:prstGeom>
        </p:spPr>
      </p:pic>
    </p:spTree>
    <p:extLst>
      <p:ext uri="{BB962C8B-B14F-4D97-AF65-F5344CB8AC3E}">
        <p14:creationId xmlns:p14="http://schemas.microsoft.com/office/powerpoint/2010/main" val="3789997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AB2D3B0-DB01-3FD5-FEAC-BBAE4CB375E8}"/>
              </a:ext>
            </a:extLst>
          </p:cNvPr>
          <p:cNvPicPr>
            <a:picLocks noChangeAspect="1"/>
          </p:cNvPicPr>
          <p:nvPr/>
        </p:nvPicPr>
        <p:blipFill>
          <a:blip r:embed="rId2"/>
          <a:stretch>
            <a:fillRect/>
          </a:stretch>
        </p:blipFill>
        <p:spPr>
          <a:xfrm>
            <a:off x="838201" y="523874"/>
            <a:ext cx="10299700" cy="5521325"/>
          </a:xfrm>
          <a:prstGeom prst="rect">
            <a:avLst/>
          </a:prstGeom>
        </p:spPr>
      </p:pic>
    </p:spTree>
    <p:extLst>
      <p:ext uri="{BB962C8B-B14F-4D97-AF65-F5344CB8AC3E}">
        <p14:creationId xmlns:p14="http://schemas.microsoft.com/office/powerpoint/2010/main" val="2209404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60BE8-87DC-F824-A3E1-EFA2CC118353}"/>
              </a:ext>
            </a:extLst>
          </p:cNvPr>
          <p:cNvSpPr>
            <a:spLocks noGrp="1"/>
          </p:cNvSpPr>
          <p:nvPr>
            <p:ph type="title"/>
          </p:nvPr>
        </p:nvSpPr>
        <p:spPr/>
        <p:txBody>
          <a:bodyPr/>
          <a:lstStyle/>
          <a:p>
            <a:pPr algn="ctr"/>
            <a:r>
              <a:rPr lang="en-IN" dirty="0"/>
              <a:t>Insights</a:t>
            </a:r>
          </a:p>
        </p:txBody>
      </p:sp>
      <p:sp>
        <p:nvSpPr>
          <p:cNvPr id="4" name="Rectangle 1">
            <a:extLst>
              <a:ext uri="{FF2B5EF4-FFF2-40B4-BE49-F238E27FC236}">
                <a16:creationId xmlns:a16="http://schemas.microsoft.com/office/drawing/2014/main" id="{B91115EB-7F59-D0DE-49AB-2A933D9FF638}"/>
              </a:ext>
            </a:extLst>
          </p:cNvPr>
          <p:cNvSpPr>
            <a:spLocks noGrp="1" noChangeArrowheads="1"/>
          </p:cNvSpPr>
          <p:nvPr>
            <p:ph idx="1"/>
          </p:nvPr>
        </p:nvSpPr>
        <p:spPr bwMode="auto">
          <a:xfrm>
            <a:off x="838200" y="1491531"/>
            <a:ext cx="10515600" cy="2082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0000"/>
              </a:lnSpc>
              <a:buNone/>
            </a:pPr>
            <a:r>
              <a:rPr lang="en-IN" sz="1600" b="0" dirty="0">
                <a:effectLst/>
                <a:latin typeface="Arial" panose="020B0604020202020204" pitchFamily="34" charset="0"/>
                <a:cs typeface="Arial" panose="020B0604020202020204" pitchFamily="34" charset="0"/>
              </a:rPr>
              <a:t>1. States like Maharashtra, Karnataka, and Tamil Nadu consistently lead in digital transactions.</a:t>
            </a:r>
          </a:p>
          <a:p>
            <a:pPr>
              <a:lnSpc>
                <a:spcPct val="100000"/>
              </a:lnSpc>
              <a:buNone/>
            </a:pPr>
            <a:r>
              <a:rPr lang="en-IN" sz="1600" b="0" dirty="0">
                <a:effectLst/>
                <a:latin typeface="Arial" panose="020B0604020202020204" pitchFamily="34" charset="0"/>
                <a:cs typeface="Arial" panose="020B0604020202020204" pitchFamily="34" charset="0"/>
              </a:rPr>
              <a:t>2. Population density and number of registered users are positively correlated with transaction volume.</a:t>
            </a:r>
          </a:p>
          <a:p>
            <a:pPr>
              <a:lnSpc>
                <a:spcPct val="100000"/>
              </a:lnSpc>
              <a:buNone/>
            </a:pPr>
            <a:r>
              <a:rPr lang="en-IN" sz="1600" b="0" dirty="0">
                <a:effectLst/>
                <a:latin typeface="Arial" panose="020B0604020202020204" pitchFamily="34" charset="0"/>
                <a:cs typeface="Arial" panose="020B0604020202020204" pitchFamily="34" charset="0"/>
              </a:rPr>
              <a:t>3. Device brands like Xiaomi and Samsung dominate rural usage, while Others (likely iOS/OnePlus) dominate urban states.</a:t>
            </a:r>
          </a:p>
          <a:p>
            <a:pPr>
              <a:lnSpc>
                <a:spcPct val="100000"/>
              </a:lnSpc>
              <a:buNone/>
            </a:pPr>
            <a:r>
              <a:rPr lang="en-IN" sz="1600" b="0" dirty="0">
                <a:effectLst/>
                <a:latin typeface="Arial" panose="020B0604020202020204" pitchFamily="34" charset="0"/>
                <a:cs typeface="Arial" panose="020B0604020202020204" pitchFamily="34" charset="0"/>
              </a:rPr>
              <a:t>4. App usage and transactions both peaked post-2020, indicating digital transformation post-COVID.</a:t>
            </a:r>
          </a:p>
          <a:p>
            <a:pPr marL="0" indent="0">
              <a:lnSpc>
                <a:spcPct val="100000"/>
              </a:lnSpc>
              <a:buNone/>
            </a:pPr>
            <a:r>
              <a:rPr lang="en-IN" sz="1600" b="0" dirty="0">
                <a:effectLst/>
                <a:latin typeface="Arial" panose="020B0604020202020204" pitchFamily="34" charset="0"/>
                <a:cs typeface="Arial" panose="020B0604020202020204" pitchFamily="34" charset="0"/>
              </a:rPr>
              <a:t>5. Some states have a low user-to-population ratio—suggesting untapped digital potential.</a:t>
            </a:r>
          </a:p>
        </p:txBody>
      </p:sp>
    </p:spTree>
    <p:extLst>
      <p:ext uri="{BB962C8B-B14F-4D97-AF65-F5344CB8AC3E}">
        <p14:creationId xmlns:p14="http://schemas.microsoft.com/office/powerpoint/2010/main" val="1449065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529DD-B586-CC3C-836F-1B0E4A995526}"/>
              </a:ext>
            </a:extLst>
          </p:cNvPr>
          <p:cNvSpPr>
            <a:spLocks noGrp="1"/>
          </p:cNvSpPr>
          <p:nvPr>
            <p:ph type="title"/>
          </p:nvPr>
        </p:nvSpPr>
        <p:spPr/>
        <p:txBody>
          <a:bodyPr/>
          <a:lstStyle/>
          <a:p>
            <a:pPr algn="ctr"/>
            <a:r>
              <a:rPr lang="en-US" dirty="0"/>
              <a:t>Future Scope</a:t>
            </a:r>
            <a:endParaRPr lang="en-IN" dirty="0"/>
          </a:p>
        </p:txBody>
      </p:sp>
      <p:sp>
        <p:nvSpPr>
          <p:cNvPr id="3" name="Content Placeholder 2">
            <a:extLst>
              <a:ext uri="{FF2B5EF4-FFF2-40B4-BE49-F238E27FC236}">
                <a16:creationId xmlns:a16="http://schemas.microsoft.com/office/drawing/2014/main" id="{BC2EC3C2-47A5-4959-AEDE-47FF532D7008}"/>
              </a:ext>
            </a:extLst>
          </p:cNvPr>
          <p:cNvSpPr>
            <a:spLocks noGrp="1"/>
          </p:cNvSpPr>
          <p:nvPr>
            <p:ph idx="1"/>
          </p:nvPr>
        </p:nvSpPr>
        <p:spPr>
          <a:xfrm>
            <a:off x="838200" y="1690688"/>
            <a:ext cx="10515600" cy="4486275"/>
          </a:xfrm>
        </p:spPr>
        <p:txBody>
          <a:bodyPr/>
          <a:lstStyle/>
          <a:p>
            <a:pPr algn="just">
              <a:lnSpc>
                <a:spcPct val="100000"/>
              </a:lnSpc>
            </a:pPr>
            <a:r>
              <a:rPr lang="en-US" b="0" dirty="0">
                <a:effectLst/>
                <a:latin typeface="Calibri" panose="020F0502020204030204" pitchFamily="34" charset="0"/>
                <a:cs typeface="Calibri" panose="020F0502020204030204" pitchFamily="34" charset="0"/>
              </a:rPr>
              <a:t>Encourage onboarding in low user-to-population ratio states through localized campaigns.</a:t>
            </a:r>
          </a:p>
          <a:p>
            <a:pPr algn="just">
              <a:lnSpc>
                <a:spcPct val="100000"/>
              </a:lnSpc>
            </a:pPr>
            <a:r>
              <a:rPr lang="en-US" b="0" dirty="0">
                <a:effectLst/>
                <a:latin typeface="Calibri" panose="020F0502020204030204" pitchFamily="34" charset="0"/>
                <a:cs typeface="Calibri" panose="020F0502020204030204" pitchFamily="34" charset="0"/>
              </a:rPr>
              <a:t>Promote usage in medium-density districts showing below-average transaction rates.</a:t>
            </a:r>
          </a:p>
          <a:p>
            <a:pPr algn="just">
              <a:lnSpc>
                <a:spcPct val="100000"/>
              </a:lnSpc>
            </a:pPr>
            <a:r>
              <a:rPr lang="en-US" b="0" dirty="0">
                <a:effectLst/>
                <a:latin typeface="Calibri" panose="020F0502020204030204" pitchFamily="34" charset="0"/>
                <a:cs typeface="Calibri" panose="020F0502020204030204" pitchFamily="34" charset="0"/>
              </a:rPr>
              <a:t>Strengthen partnerships with mid-tier phone brands to enhance reach.</a:t>
            </a:r>
          </a:p>
          <a:p>
            <a:endParaRPr lang="en-IN" dirty="0"/>
          </a:p>
        </p:txBody>
      </p:sp>
    </p:spTree>
    <p:extLst>
      <p:ext uri="{BB962C8B-B14F-4D97-AF65-F5344CB8AC3E}">
        <p14:creationId xmlns:p14="http://schemas.microsoft.com/office/powerpoint/2010/main" val="4042482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74B114-195E-861F-751E-C470C7D751CB}"/>
              </a:ext>
            </a:extLst>
          </p:cNvPr>
          <p:cNvSpPr>
            <a:spLocks noGrp="1"/>
          </p:cNvSpPr>
          <p:nvPr>
            <p:ph type="title"/>
          </p:nvPr>
        </p:nvSpPr>
        <p:spPr>
          <a:xfrm>
            <a:off x="939800" y="2486025"/>
            <a:ext cx="10515600" cy="1325563"/>
          </a:xfrm>
        </p:spPr>
        <p:txBody>
          <a:bodyPr/>
          <a:lstStyle/>
          <a:p>
            <a:pPr algn="ctr"/>
            <a:r>
              <a:rPr lang="en-US" dirty="0"/>
              <a:t>THANK YOU</a:t>
            </a:r>
            <a:endParaRPr lang="en-IN" dirty="0"/>
          </a:p>
        </p:txBody>
      </p:sp>
    </p:spTree>
    <p:extLst>
      <p:ext uri="{BB962C8B-B14F-4D97-AF65-F5344CB8AC3E}">
        <p14:creationId xmlns:p14="http://schemas.microsoft.com/office/powerpoint/2010/main" val="342301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D3512-FB01-E580-62B2-62F2D4E20CEF}"/>
              </a:ext>
            </a:extLst>
          </p:cNvPr>
          <p:cNvSpPr>
            <a:spLocks noGrp="1"/>
          </p:cNvSpPr>
          <p:nvPr>
            <p:ph type="title"/>
          </p:nvPr>
        </p:nvSpPr>
        <p:spPr/>
        <p:txBody>
          <a:bodyPr/>
          <a:lstStyle/>
          <a:p>
            <a:pPr algn="ctr"/>
            <a:r>
              <a:rPr lang="en-IN" dirty="0"/>
              <a:t>Objective</a:t>
            </a:r>
          </a:p>
        </p:txBody>
      </p:sp>
      <p:sp>
        <p:nvSpPr>
          <p:cNvPr id="3" name="Content Placeholder 2">
            <a:extLst>
              <a:ext uri="{FF2B5EF4-FFF2-40B4-BE49-F238E27FC236}">
                <a16:creationId xmlns:a16="http://schemas.microsoft.com/office/drawing/2014/main" id="{DA0B3129-2D69-4BA2-3D79-2877C0EA765A}"/>
              </a:ext>
            </a:extLst>
          </p:cNvPr>
          <p:cNvSpPr>
            <a:spLocks noGrp="1"/>
          </p:cNvSpPr>
          <p:nvPr>
            <p:ph idx="1"/>
          </p:nvPr>
        </p:nvSpPr>
        <p:spPr/>
        <p:txBody>
          <a:bodyPr/>
          <a:lstStyle/>
          <a:p>
            <a:pPr>
              <a:buNone/>
            </a:pPr>
            <a:r>
              <a:rPr lang="en-US" dirty="0"/>
              <a:t>To analyze PhonePe digital payments data and uncover:</a:t>
            </a:r>
          </a:p>
          <a:p>
            <a:pPr>
              <a:buFont typeface="Arial" panose="020B0604020202020204" pitchFamily="34" charset="0"/>
              <a:buChar char="•"/>
            </a:pPr>
            <a:r>
              <a:rPr lang="en-US" dirty="0"/>
              <a:t>Transaction trends over time</a:t>
            </a:r>
          </a:p>
          <a:p>
            <a:pPr>
              <a:buFont typeface="Arial" panose="020B0604020202020204" pitchFamily="34" charset="0"/>
              <a:buChar char="•"/>
            </a:pPr>
            <a:r>
              <a:rPr lang="en-US" dirty="0"/>
              <a:t>Device usage patterns across states</a:t>
            </a:r>
          </a:p>
          <a:p>
            <a:pPr>
              <a:buFont typeface="Arial" panose="020B0604020202020204" pitchFamily="34" charset="0"/>
              <a:buChar char="•"/>
            </a:pPr>
            <a:r>
              <a:rPr lang="en-US" dirty="0"/>
              <a:t>Demographic influence on digital adoption</a:t>
            </a:r>
          </a:p>
          <a:p>
            <a:endParaRPr lang="en-IN" dirty="0"/>
          </a:p>
        </p:txBody>
      </p:sp>
    </p:spTree>
    <p:extLst>
      <p:ext uri="{BB962C8B-B14F-4D97-AF65-F5344CB8AC3E}">
        <p14:creationId xmlns:p14="http://schemas.microsoft.com/office/powerpoint/2010/main" val="2260628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11281-602E-149E-CD39-6C59943E9BD4}"/>
              </a:ext>
            </a:extLst>
          </p:cNvPr>
          <p:cNvSpPr>
            <a:spLocks noGrp="1"/>
          </p:cNvSpPr>
          <p:nvPr>
            <p:ph type="title"/>
          </p:nvPr>
        </p:nvSpPr>
        <p:spPr/>
        <p:txBody>
          <a:bodyPr/>
          <a:lstStyle/>
          <a:p>
            <a:pPr algn="ctr"/>
            <a:r>
              <a:rPr lang="en-IN" dirty="0"/>
              <a:t>Tools &amp; Technologies</a:t>
            </a:r>
          </a:p>
        </p:txBody>
      </p:sp>
      <p:sp>
        <p:nvSpPr>
          <p:cNvPr id="5" name="Rectangle 2">
            <a:extLst>
              <a:ext uri="{FF2B5EF4-FFF2-40B4-BE49-F238E27FC236}">
                <a16:creationId xmlns:a16="http://schemas.microsoft.com/office/drawing/2014/main" id="{58AA1394-E703-8DA6-93C5-955ED5FED7F1}"/>
              </a:ext>
            </a:extLst>
          </p:cNvPr>
          <p:cNvSpPr>
            <a:spLocks noGrp="1" noChangeArrowheads="1"/>
          </p:cNvSpPr>
          <p:nvPr>
            <p:ph idx="1"/>
          </p:nvPr>
        </p:nvSpPr>
        <p:spPr bwMode="auto">
          <a:xfrm>
            <a:off x="838200" y="1784530"/>
            <a:ext cx="9105900" cy="170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Programming</a:t>
            </a:r>
            <a:r>
              <a:rPr kumimoji="0" lang="en-US" altLang="en-US" sz="1800" b="0" i="0" u="none" strike="noStrike" cap="none" normalizeH="0" baseline="0" dirty="0">
                <a:ln>
                  <a:noFill/>
                </a:ln>
                <a:solidFill>
                  <a:schemeClr val="tx1"/>
                </a:solidFill>
                <a:effectLst/>
                <a:latin typeface="Arial" panose="020B0604020202020204" pitchFamily="34" charset="0"/>
              </a:rPr>
              <a:t>: Python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(Pandas, NumPy, Matplotlib, Seaborn)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Source</a:t>
            </a:r>
            <a:r>
              <a:rPr kumimoji="0" lang="en-US" altLang="en-US" sz="1800" b="0" i="0" u="none" strike="noStrike" cap="none" normalizeH="0" baseline="0" dirty="0">
                <a:ln>
                  <a:noFill/>
                </a:ln>
                <a:solidFill>
                  <a:schemeClr val="tx1"/>
                </a:solidFill>
                <a:effectLst/>
                <a:latin typeface="Arial" panose="020B0604020202020204" pitchFamily="34" charset="0"/>
              </a:rPr>
              <a:t>: Multi-sheet Excel files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Platform</a:t>
            </a:r>
            <a:r>
              <a:rPr kumimoji="0" lang="en-US" altLang="en-US" sz="1800" b="0" i="0" u="none" strike="noStrike" cap="none" normalizeH="0" baseline="0" dirty="0">
                <a:ln>
                  <a:noFill/>
                </a:ln>
                <a:solidFill>
                  <a:schemeClr val="tx1"/>
                </a:solidFill>
                <a:effectLst/>
                <a:latin typeface="Arial" panose="020B0604020202020204" pitchFamily="34" charset="0"/>
              </a:rPr>
              <a:t>: Jupyter Notebook</a:t>
            </a:r>
          </a:p>
        </p:txBody>
      </p:sp>
    </p:spTree>
    <p:extLst>
      <p:ext uri="{BB962C8B-B14F-4D97-AF65-F5344CB8AC3E}">
        <p14:creationId xmlns:p14="http://schemas.microsoft.com/office/powerpoint/2010/main" val="3136720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BC83-7522-7D07-1CE5-744FFF08CD09}"/>
              </a:ext>
            </a:extLst>
          </p:cNvPr>
          <p:cNvSpPr>
            <a:spLocks noGrp="1"/>
          </p:cNvSpPr>
          <p:nvPr>
            <p:ph type="title"/>
          </p:nvPr>
        </p:nvSpPr>
        <p:spPr/>
        <p:txBody>
          <a:bodyPr/>
          <a:lstStyle/>
          <a:p>
            <a:pPr algn="ctr"/>
            <a:r>
              <a:rPr lang="en-IN" dirty="0"/>
              <a:t>Data Overview</a:t>
            </a:r>
          </a:p>
        </p:txBody>
      </p:sp>
      <p:sp>
        <p:nvSpPr>
          <p:cNvPr id="4" name="Rectangle 1">
            <a:extLst>
              <a:ext uri="{FF2B5EF4-FFF2-40B4-BE49-F238E27FC236}">
                <a16:creationId xmlns:a16="http://schemas.microsoft.com/office/drawing/2014/main" id="{0A6E9B13-D52F-8E7C-5C27-8B3A79F79123}"/>
              </a:ext>
            </a:extLst>
          </p:cNvPr>
          <p:cNvSpPr>
            <a:spLocks noGrp="1" noChangeArrowheads="1"/>
          </p:cNvSpPr>
          <p:nvPr>
            <p:ph idx="1"/>
          </p:nvPr>
        </p:nvSpPr>
        <p:spPr bwMode="auto">
          <a:xfrm>
            <a:off x="838200" y="2167329"/>
            <a:ext cx="7279685" cy="2118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Transaction Data</a:t>
            </a:r>
            <a:r>
              <a:rPr kumimoji="0" lang="en-US" altLang="en-US" sz="1800" b="0" i="0" u="none" strike="noStrike" cap="none" normalizeH="0" baseline="0" dirty="0">
                <a:ln>
                  <a:noFill/>
                </a:ln>
                <a:solidFill>
                  <a:schemeClr val="tx1"/>
                </a:solidFill>
                <a:effectLst/>
                <a:latin typeface="Arial" panose="020B0604020202020204" pitchFamily="34" charset="0"/>
              </a:rPr>
              <a:t>: Volumes and values across Indian districts/states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Data</a:t>
            </a:r>
            <a:r>
              <a:rPr kumimoji="0" lang="en-US" altLang="en-US" sz="1800" b="0" i="0" u="none" strike="noStrike" cap="none" normalizeH="0" baseline="0" dirty="0">
                <a:ln>
                  <a:noFill/>
                </a:ln>
                <a:solidFill>
                  <a:schemeClr val="tx1"/>
                </a:solidFill>
                <a:effectLst/>
                <a:latin typeface="Arial" panose="020B0604020202020204" pitchFamily="34" charset="0"/>
              </a:rPr>
              <a:t>: App usage behavior and activity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Device Info</a:t>
            </a:r>
            <a:r>
              <a:rPr kumimoji="0" lang="en-US" altLang="en-US" sz="1800" b="0" i="0" u="none" strike="noStrike" cap="none" normalizeH="0" baseline="0" dirty="0">
                <a:ln>
                  <a:noFill/>
                </a:ln>
                <a:solidFill>
                  <a:schemeClr val="tx1"/>
                </a:solidFill>
                <a:effectLst/>
                <a:latin typeface="Arial" panose="020B0604020202020204" pitchFamily="34" charset="0"/>
              </a:rPr>
              <a:t>: Types of devices used for transactions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Demographics</a:t>
            </a:r>
            <a:r>
              <a:rPr kumimoji="0" lang="en-US" altLang="en-US" sz="1800" b="0" i="0" u="none" strike="noStrike" cap="none" normalizeH="0" baseline="0" dirty="0">
                <a:ln>
                  <a:noFill/>
                </a:ln>
                <a:solidFill>
                  <a:schemeClr val="tx1"/>
                </a:solidFill>
                <a:effectLst/>
                <a:latin typeface="Arial" panose="020B0604020202020204" pitchFamily="34" charset="0"/>
              </a:rPr>
              <a:t>: District population and other socio-data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Data spans across </a:t>
            </a:r>
            <a:r>
              <a:rPr kumimoji="0" lang="en-US" altLang="en-US" sz="1800" b="1" i="0" u="none" strike="noStrike" cap="none" normalizeH="0" baseline="0" dirty="0">
                <a:ln>
                  <a:noFill/>
                </a:ln>
                <a:solidFill>
                  <a:schemeClr val="tx1"/>
                </a:solidFill>
                <a:effectLst/>
                <a:latin typeface="Arial" panose="020B0604020202020204" pitchFamily="34" charset="0"/>
              </a:rPr>
              <a:t>multiple quarters and years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8045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62E5F-9F95-28A5-6DEE-19692D64B9FF}"/>
              </a:ext>
            </a:extLst>
          </p:cNvPr>
          <p:cNvSpPr>
            <a:spLocks noGrp="1"/>
          </p:cNvSpPr>
          <p:nvPr>
            <p:ph type="title"/>
          </p:nvPr>
        </p:nvSpPr>
        <p:spPr/>
        <p:txBody>
          <a:bodyPr/>
          <a:lstStyle/>
          <a:p>
            <a:pPr algn="ctr"/>
            <a:r>
              <a:rPr lang="en-IN" dirty="0"/>
              <a:t>Data Loading &amp; Preparation</a:t>
            </a:r>
          </a:p>
        </p:txBody>
      </p:sp>
      <p:sp>
        <p:nvSpPr>
          <p:cNvPr id="4" name="Rectangle 1">
            <a:extLst>
              <a:ext uri="{FF2B5EF4-FFF2-40B4-BE49-F238E27FC236}">
                <a16:creationId xmlns:a16="http://schemas.microsoft.com/office/drawing/2014/main" id="{3FE502DA-614E-D0DB-AD6B-4CDDE4EFAFD2}"/>
              </a:ext>
            </a:extLst>
          </p:cNvPr>
          <p:cNvSpPr>
            <a:spLocks noGrp="1" noChangeArrowheads="1"/>
          </p:cNvSpPr>
          <p:nvPr>
            <p:ph idx="1"/>
          </p:nvPr>
        </p:nvSpPr>
        <p:spPr bwMode="auto">
          <a:xfrm>
            <a:off x="838200" y="1531192"/>
            <a:ext cx="10134600" cy="2222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Loaded Excel files using </a:t>
            </a:r>
            <a:r>
              <a:rPr kumimoji="0" lang="en-US" altLang="en-US" sz="1000" b="0" i="0" u="none" strike="noStrike" cap="none" normalizeH="0" baseline="0" dirty="0" err="1">
                <a:ln>
                  <a:noFill/>
                </a:ln>
                <a:solidFill>
                  <a:schemeClr val="tx1"/>
                </a:solidFill>
                <a:effectLst/>
                <a:latin typeface="Arial Unicode MS" panose="020B0604020202020204" pitchFamily="34" charset="-128"/>
              </a:rPr>
              <a:t>pd.read_excel</a:t>
            </a:r>
            <a:r>
              <a:rPr kumimoji="0" lang="en-US" altLang="en-US" sz="1000" b="0" i="0" u="none" strike="noStrike" cap="none" normalizeH="0" baseline="0" dirty="0">
                <a:ln>
                  <a:noFill/>
                </a:ln>
                <a:solidFill>
                  <a:schemeClr val="tx1"/>
                </a:solidFill>
                <a:effectLst/>
                <a:latin typeface="Arial Unicode MS" panose="020B0604020202020204" pitchFamily="34" charset="-128"/>
              </a:rPr>
              <a:t>()</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Cleaned nulls and unified column formats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Converted dates and standard units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Merged all sheets into a master dataset</a:t>
            </a:r>
          </a:p>
        </p:txBody>
      </p:sp>
    </p:spTree>
    <p:extLst>
      <p:ext uri="{BB962C8B-B14F-4D97-AF65-F5344CB8AC3E}">
        <p14:creationId xmlns:p14="http://schemas.microsoft.com/office/powerpoint/2010/main" val="2723446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8222-2ED7-8D85-C558-7B86815FC1CC}"/>
              </a:ext>
            </a:extLst>
          </p:cNvPr>
          <p:cNvSpPr>
            <a:spLocks noGrp="1"/>
          </p:cNvSpPr>
          <p:nvPr>
            <p:ph type="title"/>
          </p:nvPr>
        </p:nvSpPr>
        <p:spPr/>
        <p:txBody>
          <a:bodyPr/>
          <a:lstStyle/>
          <a:p>
            <a:pPr algn="ctr"/>
            <a:r>
              <a:rPr lang="en-IN" dirty="0"/>
              <a:t>Exploratory Data Analysis</a:t>
            </a:r>
          </a:p>
        </p:txBody>
      </p:sp>
      <p:sp>
        <p:nvSpPr>
          <p:cNvPr id="4" name="Rectangle 1">
            <a:extLst>
              <a:ext uri="{FF2B5EF4-FFF2-40B4-BE49-F238E27FC236}">
                <a16:creationId xmlns:a16="http://schemas.microsoft.com/office/drawing/2014/main" id="{87A154F7-C68B-0C30-70EC-F1FB2428DFB2}"/>
              </a:ext>
            </a:extLst>
          </p:cNvPr>
          <p:cNvSpPr>
            <a:spLocks noGrp="1" noChangeArrowheads="1"/>
          </p:cNvSpPr>
          <p:nvPr>
            <p:ph idx="1"/>
          </p:nvPr>
        </p:nvSpPr>
        <p:spPr bwMode="auto">
          <a:xfrm>
            <a:off x="838200" y="1690688"/>
            <a:ext cx="10236200" cy="1287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Summary statistics of transaction values and counts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Analyzed usage patterns across time and regions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Correlation checks between demographic data and usage metrics</a:t>
            </a:r>
          </a:p>
        </p:txBody>
      </p:sp>
    </p:spTree>
    <p:extLst>
      <p:ext uri="{BB962C8B-B14F-4D97-AF65-F5344CB8AC3E}">
        <p14:creationId xmlns:p14="http://schemas.microsoft.com/office/powerpoint/2010/main" val="530682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7531-D4BD-9205-AEB5-0C3F93C0C3E5}"/>
              </a:ext>
            </a:extLst>
          </p:cNvPr>
          <p:cNvSpPr>
            <a:spLocks noGrp="1"/>
          </p:cNvSpPr>
          <p:nvPr>
            <p:ph type="title"/>
          </p:nvPr>
        </p:nvSpPr>
        <p:spPr/>
        <p:txBody>
          <a:bodyPr/>
          <a:lstStyle/>
          <a:p>
            <a:pPr algn="ctr"/>
            <a:r>
              <a:rPr lang="en-IN" dirty="0"/>
              <a:t>Conclusion</a:t>
            </a:r>
          </a:p>
        </p:txBody>
      </p:sp>
      <p:sp>
        <p:nvSpPr>
          <p:cNvPr id="4" name="Rectangle 1">
            <a:extLst>
              <a:ext uri="{FF2B5EF4-FFF2-40B4-BE49-F238E27FC236}">
                <a16:creationId xmlns:a16="http://schemas.microsoft.com/office/drawing/2014/main" id="{66ADE054-5341-7115-18E7-AA1C966F9163}"/>
              </a:ext>
            </a:extLst>
          </p:cNvPr>
          <p:cNvSpPr>
            <a:spLocks noGrp="1" noChangeArrowheads="1"/>
          </p:cNvSpPr>
          <p:nvPr>
            <p:ph idx="1"/>
          </p:nvPr>
        </p:nvSpPr>
        <p:spPr bwMode="auto">
          <a:xfrm>
            <a:off x="1150415" y="1690688"/>
            <a:ext cx="4945585" cy="1703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eaLnBrk="0" fontAlgn="base" hangingPunct="0">
              <a:lnSpc>
                <a:spcPct val="15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Bar Charts</a:t>
            </a:r>
            <a:r>
              <a:rPr kumimoji="0" lang="en-US" altLang="en-US" sz="1800" b="0" i="0" u="none" strike="noStrike" cap="none" normalizeH="0" baseline="0" dirty="0">
                <a:ln>
                  <a:noFill/>
                </a:ln>
                <a:solidFill>
                  <a:schemeClr val="tx1"/>
                </a:solidFill>
                <a:effectLst/>
                <a:latin typeface="Arial" panose="020B0604020202020204" pitchFamily="34" charset="0"/>
              </a:rPr>
              <a:t>: Top-performing states/districts</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Line Plots</a:t>
            </a:r>
            <a:r>
              <a:rPr kumimoji="0" lang="en-US" altLang="en-US" sz="1800" b="0" i="0" u="none" strike="noStrike" cap="none" normalizeH="0" baseline="0" dirty="0">
                <a:ln>
                  <a:noFill/>
                </a:ln>
                <a:solidFill>
                  <a:schemeClr val="tx1"/>
                </a:solidFill>
                <a:effectLst/>
                <a:latin typeface="Arial" panose="020B0604020202020204" pitchFamily="34" charset="0"/>
              </a:rPr>
              <a:t>: Quarterly transaction growth</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Heatmaps</a:t>
            </a:r>
            <a:r>
              <a:rPr kumimoji="0" lang="en-US" altLang="en-US" sz="1800" b="0" i="0" u="none" strike="noStrike" cap="none" normalizeH="0" baseline="0" dirty="0">
                <a:ln>
                  <a:noFill/>
                </a:ln>
                <a:solidFill>
                  <a:schemeClr val="tx1"/>
                </a:solidFill>
                <a:effectLst/>
                <a:latin typeface="Arial" panose="020B0604020202020204" pitchFamily="34" charset="0"/>
              </a:rPr>
              <a:t>: Device preferences by geography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Pie Charts</a:t>
            </a:r>
            <a:r>
              <a:rPr kumimoji="0" lang="en-US" altLang="en-US" sz="1800" b="0" i="0" u="none" strike="noStrike" cap="none" normalizeH="0" baseline="0" dirty="0">
                <a:ln>
                  <a:noFill/>
                </a:ln>
                <a:solidFill>
                  <a:schemeClr val="tx1"/>
                </a:solidFill>
                <a:effectLst/>
                <a:latin typeface="Arial" panose="020B0604020202020204" pitchFamily="34" charset="0"/>
              </a:rPr>
              <a:t>: Transaction type distributions</a:t>
            </a:r>
          </a:p>
        </p:txBody>
      </p:sp>
    </p:spTree>
    <p:extLst>
      <p:ext uri="{BB962C8B-B14F-4D97-AF65-F5344CB8AC3E}">
        <p14:creationId xmlns:p14="http://schemas.microsoft.com/office/powerpoint/2010/main" val="1694886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8194" name="Picture 2" descr="Uploaded image">
            <a:extLst>
              <a:ext uri="{FF2B5EF4-FFF2-40B4-BE49-F238E27FC236}">
                <a16:creationId xmlns:a16="http://schemas.microsoft.com/office/drawing/2014/main" id="{F1C6A154-7ED1-C42B-9C74-A34382DB79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125"/>
            <a:ext cx="12192000" cy="477996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4">
            <a:extLst>
              <a:ext uri="{FF2B5EF4-FFF2-40B4-BE49-F238E27FC236}">
                <a16:creationId xmlns:a16="http://schemas.microsoft.com/office/drawing/2014/main" id="{A0B3D66C-BD33-C529-B037-2BEFFE4FE64B}"/>
              </a:ext>
            </a:extLst>
          </p:cNvPr>
          <p:cNvSpPr>
            <a:spLocks noGrp="1" noChangeArrowheads="1"/>
          </p:cNvSpPr>
          <p:nvPr>
            <p:ph type="title"/>
          </p:nvPr>
        </p:nvSpPr>
        <p:spPr bwMode="auto">
          <a:xfrm>
            <a:off x="495299" y="4992549"/>
            <a:ext cx="1158240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chart represents the district with the </a:t>
            </a:r>
            <a:r>
              <a:rPr kumimoji="0" lang="en-US" altLang="en-US" sz="1800" b="1" i="0" u="none" strike="noStrike" cap="none" normalizeH="0" baseline="0" dirty="0">
                <a:ln>
                  <a:noFill/>
                </a:ln>
                <a:solidFill>
                  <a:schemeClr val="tx1"/>
                </a:solidFill>
                <a:effectLst/>
                <a:latin typeface="Arial" panose="020B0604020202020204" pitchFamily="34" charset="0"/>
              </a:rPr>
              <a:t>highest population</a:t>
            </a:r>
            <a:r>
              <a:rPr kumimoji="0" lang="en-US" altLang="en-US" sz="1800" b="0" i="0" u="none" strike="noStrike" cap="none" normalizeH="0" baseline="0" dirty="0">
                <a:ln>
                  <a:noFill/>
                </a:ln>
                <a:solidFill>
                  <a:schemeClr val="tx1"/>
                </a:solidFill>
                <a:effectLst/>
                <a:latin typeface="Arial" panose="020B0604020202020204" pitchFamily="34" charset="0"/>
              </a:rPr>
              <a:t> in each Indian state. The data is sorted from smallest to largest population, making it easy to see the demographic distribution across states.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States like </a:t>
            </a:r>
            <a:r>
              <a:rPr kumimoji="0" lang="en-US" altLang="en-US" sz="1800" b="1" i="0" u="none" strike="noStrike" cap="none" normalizeH="0" baseline="0" dirty="0">
                <a:ln>
                  <a:noFill/>
                </a:ln>
                <a:solidFill>
                  <a:schemeClr val="tx1"/>
                </a:solidFill>
                <a:effectLst/>
                <a:latin typeface="Arial" panose="020B0604020202020204" pitchFamily="34" charset="0"/>
              </a:rPr>
              <a:t>West Bengal</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Karnataka</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Maharashtra</a:t>
            </a:r>
            <a:r>
              <a:rPr kumimoji="0" lang="en-US" altLang="en-US" sz="1800" b="0" i="0" u="none" strike="noStrike" cap="none" normalizeH="0" baseline="0" dirty="0">
                <a:ln>
                  <a:noFill/>
                </a:ln>
                <a:solidFill>
                  <a:schemeClr val="tx1"/>
                </a:solidFill>
                <a:effectLst/>
                <a:latin typeface="Arial" panose="020B0604020202020204" pitchFamily="34" charset="0"/>
              </a:rPr>
              <a:t> have districts with extremely high populations — highlighting potential hotspots for digital payment adoption.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Smaller states like </a:t>
            </a:r>
            <a:r>
              <a:rPr kumimoji="0" lang="en-US" altLang="en-US" sz="1800" b="1" i="0" u="none" strike="noStrike" cap="none" normalizeH="0" baseline="0" dirty="0">
                <a:ln>
                  <a:noFill/>
                </a:ln>
                <a:solidFill>
                  <a:schemeClr val="tx1"/>
                </a:solidFill>
                <a:effectLst/>
                <a:latin typeface="Arial" panose="020B0604020202020204" pitchFamily="34" charset="0"/>
              </a:rPr>
              <a:t>Sikkim </a:t>
            </a:r>
            <a:r>
              <a:rPr kumimoji="0" lang="en-US" altLang="en-US" sz="1800" b="0" i="0" u="none" strike="noStrike" cap="none" normalizeH="0" baseline="0" dirty="0">
                <a:ln>
                  <a:noFill/>
                </a:ln>
                <a:solidFill>
                  <a:schemeClr val="tx1"/>
                </a:solidFill>
                <a:effectLst/>
                <a:latin typeface="Arial" panose="020B0604020202020204" pitchFamily="34" charset="0"/>
              </a:rPr>
              <a:t>and Union Territories like </a:t>
            </a:r>
            <a:r>
              <a:rPr kumimoji="0" lang="en-US" altLang="en-US" sz="1800" b="1" i="0" u="none" strike="noStrike" cap="none" normalizeH="0" baseline="0" dirty="0">
                <a:ln>
                  <a:noFill/>
                </a:ln>
                <a:solidFill>
                  <a:schemeClr val="tx1"/>
                </a:solidFill>
                <a:effectLst/>
                <a:latin typeface="Arial" panose="020B0604020202020204" pitchFamily="34" charset="0"/>
              </a:rPr>
              <a:t>Lakshadweep</a:t>
            </a: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show significantly lower population density, which might influence the digital payment penetration and infrastructure requirements.</a:t>
            </a:r>
          </a:p>
        </p:txBody>
      </p:sp>
    </p:spTree>
    <p:extLst>
      <p:ext uri="{BB962C8B-B14F-4D97-AF65-F5344CB8AC3E}">
        <p14:creationId xmlns:p14="http://schemas.microsoft.com/office/powerpoint/2010/main" val="3317683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7760C1-5130-A0EB-9B63-3FDE5CE8E53D}"/>
              </a:ext>
            </a:extLst>
          </p:cNvPr>
          <p:cNvPicPr>
            <a:picLocks noChangeAspect="1"/>
          </p:cNvPicPr>
          <p:nvPr/>
        </p:nvPicPr>
        <p:blipFill>
          <a:blip r:embed="rId2"/>
          <a:stretch>
            <a:fillRect/>
          </a:stretch>
        </p:blipFill>
        <p:spPr>
          <a:xfrm>
            <a:off x="344487" y="646112"/>
            <a:ext cx="11325225" cy="530701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4222703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711</TotalTime>
  <Words>406</Words>
  <Application>Microsoft Office PowerPoint</Application>
  <PresentationFormat>Widescreen</PresentationFormat>
  <Paragraphs>47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 Unicode MS</vt:lpstr>
      <vt:lpstr>Arial</vt:lpstr>
      <vt:lpstr>Calibri</vt:lpstr>
      <vt:lpstr>Calibri Light</vt:lpstr>
      <vt:lpstr>Office Theme</vt:lpstr>
      <vt:lpstr>PhonePe Digital Payments Case Study</vt:lpstr>
      <vt:lpstr>Objective</vt:lpstr>
      <vt:lpstr>Tools &amp; Technologies</vt:lpstr>
      <vt:lpstr>Data Overview</vt:lpstr>
      <vt:lpstr>Data Loading &amp; Preparation</vt:lpstr>
      <vt:lpstr>Exploratory Data Analysis</vt:lpstr>
      <vt:lpstr>Conclusion</vt:lpstr>
      <vt:lpstr>This chart represents the district with the highest population in each Indian state. The data is sorted from smallest to largest population, making it easy to see the demographic distribution across states. States like West Bengal, Karnataka, and Maharashtra have districts with extremely high populations — highlighting potential hotspots for digital payment adoption. Smaller states like Sikkim and Union Territories like Lakshadweep show significantly lower population density, which might influence the digital payment penetration and infrastructure requirements.</vt:lpstr>
      <vt:lpstr>PowerPoint Presentation</vt:lpstr>
      <vt:lpstr>PowerPoint Presentation</vt:lpstr>
      <vt:lpstr>PowerPoint Presentation</vt:lpstr>
      <vt:lpstr>PowerPoint Presentation</vt:lpstr>
      <vt:lpstr>Insights</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Disha Purohit</dc:creator>
  <cp:lastModifiedBy>Disha Purohit</cp:lastModifiedBy>
  <cp:revision>16</cp:revision>
  <dcterms:created xsi:type="dcterms:W3CDTF">2025-04-24T18:23:49Z</dcterms:created>
  <dcterms:modified xsi:type="dcterms:W3CDTF">2025-04-25T06:15:27Z</dcterms:modified>
</cp:coreProperties>
</file>